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sldIdLst>
    <p:sldId id="257" r:id="rId2"/>
    <p:sldId id="308" r:id="rId3"/>
    <p:sldId id="298" r:id="rId4"/>
    <p:sldId id="304" r:id="rId5"/>
    <p:sldId id="281" r:id="rId6"/>
    <p:sldId id="297" r:id="rId7"/>
    <p:sldId id="311" r:id="rId8"/>
    <p:sldId id="306" r:id="rId9"/>
    <p:sldId id="309" r:id="rId10"/>
    <p:sldId id="282" r:id="rId11"/>
    <p:sldId id="289" r:id="rId12"/>
    <p:sldId id="291" r:id="rId13"/>
    <p:sldId id="292" r:id="rId14"/>
    <p:sldId id="263" r:id="rId15"/>
    <p:sldId id="314" r:id="rId16"/>
    <p:sldId id="285" r:id="rId17"/>
    <p:sldId id="290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  <a:srgbClr val="336699"/>
    <a:srgbClr val="78ACF8"/>
    <a:srgbClr val="DFA291"/>
    <a:srgbClr val="FF6600"/>
    <a:srgbClr val="008000"/>
    <a:srgbClr val="0066CC"/>
    <a:srgbClr val="0033CC"/>
    <a:srgbClr val="3366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83" autoAdjust="0"/>
    <p:restoredTop sz="88769" autoAdjust="0"/>
  </p:normalViewPr>
  <p:slideViewPr>
    <p:cSldViewPr>
      <p:cViewPr varScale="1">
        <p:scale>
          <a:sx n="95" d="100"/>
          <a:sy n="95" d="100"/>
        </p:scale>
        <p:origin x="-58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5.xml"/><Relationship Id="rId1" Type="http://schemas.openxmlformats.org/officeDocument/2006/relationships/slide" Target="slides/slide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AAC0703-A99B-4BF5-8146-7BEA20EAFD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816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5DDB778-025B-4D6C-8812-C5A5F57D312E}" type="slidenum">
              <a:rPr lang="en-US" sz="1200" smtClean="0"/>
              <a:pPr/>
              <a:t>1</a:t>
            </a:fld>
            <a:endParaRPr lang="en-US" sz="120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C000B96-64C9-4DDE-9DD1-5EC7850ADDBB}" type="slidenum">
              <a:rPr lang="en-US" sz="1200" smtClean="0"/>
              <a:pPr/>
              <a:t>15</a:t>
            </a:fld>
            <a:endParaRPr lang="en-US" sz="120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rgbClr val="000000"/>
                </a:solidFill>
                <a:cs typeface="Arial" panose="020B0604020202020204" pitchFamily="34" charset="0"/>
              </a:rPr>
              <a:t>If students are unable to be critical and evaluative about the stuff they produce themselves it will be even more challenging for them to construct sensible feedback on something unfamiliar</a:t>
            </a:r>
            <a:endParaRPr lang="en-US" dirty="0" smtClean="0">
              <a:latin typeface="Arial" charset="0"/>
              <a:ea typeface="ＭＳ Ｐゴシック" pitchFamily="34" charset="-128"/>
            </a:endParaRPr>
          </a:p>
          <a:p>
            <a:pPr eaLnBrk="1" hangingPunct="1"/>
            <a:endParaRPr lang="en-US" dirty="0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2B67CFB-9EF8-43DF-B69A-8A0229E5D964}" type="slidenum">
              <a:rPr lang="en-US" sz="1200" smtClean="0"/>
              <a:pPr/>
              <a:t>16</a:t>
            </a:fld>
            <a:endParaRPr lang="en-US" sz="120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389931C-A7ED-4CBD-AF76-88F15D9B266D}" type="slidenum">
              <a:rPr lang="en-US" sz="1200" smtClean="0">
                <a:solidFill>
                  <a:prstClr val="black"/>
                </a:solidFill>
              </a:rPr>
              <a:pPr/>
              <a:t>2</a:t>
            </a:fld>
            <a:endParaRPr lang="en-US" sz="1200" smtClean="0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4F96DA2-C569-41E9-AB91-E0F30E7AB5C1}" type="slidenum">
              <a:rPr lang="en-US" sz="1200" smtClean="0"/>
              <a:pPr/>
              <a:t>3</a:t>
            </a:fld>
            <a:endParaRPr lang="en-US" sz="120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4F96DA2-C569-41E9-AB91-E0F30E7AB5C1}" type="slidenum">
              <a:rPr lang="en-US" sz="1200" smtClean="0"/>
              <a:pPr/>
              <a:t>4</a:t>
            </a:fld>
            <a:endParaRPr lang="en-US" sz="120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E4805F7-511E-4080-97B8-4DAD4666F60C}" type="slidenum">
              <a:rPr lang="en-US" sz="1200" smtClean="0"/>
              <a:pPr/>
              <a:t>5</a:t>
            </a:fld>
            <a:endParaRPr lang="en-US" sz="120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C910A64-5F96-4F5A-9B9F-A0B397727AA3}" type="slidenum">
              <a:rPr lang="en-US" sz="1200" smtClean="0"/>
              <a:pPr/>
              <a:t>6</a:t>
            </a:fld>
            <a:endParaRPr lang="en-US" sz="120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C910A64-5F96-4F5A-9B9F-A0B397727AA3}" type="slidenum">
              <a:rPr lang="en-US" sz="1200" smtClean="0">
                <a:solidFill>
                  <a:prstClr val="black"/>
                </a:solidFill>
              </a:rPr>
              <a:pPr/>
              <a:t>7</a:t>
            </a:fld>
            <a:endParaRPr lang="en-US" sz="1200" smtClean="0">
              <a:solidFill>
                <a:prstClr val="black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dirty="0" smtClean="0">
                <a:latin typeface="Arial" charset="0"/>
                <a:ea typeface="ＭＳ Ｐゴシック" pitchFamily="34" charset="-128"/>
              </a:rPr>
              <a:t>The research skills theme in the second year seeks to achieve effective literature searching, scientific writing, generation of references, use of core IT programmes such as reference management software (e.g. </a:t>
            </a:r>
            <a:r>
              <a:rPr lang="en-GB" dirty="0" err="1" smtClean="0">
                <a:latin typeface="Arial" charset="0"/>
                <a:ea typeface="ＭＳ Ｐゴシック" pitchFamily="34" charset="-128"/>
              </a:rPr>
              <a:t>RefWorks</a:t>
            </a:r>
            <a:r>
              <a:rPr lang="en-GB" dirty="0" smtClean="0">
                <a:latin typeface="Arial" charset="0"/>
                <a:ea typeface="ＭＳ Ｐゴシック" pitchFamily="34" charset="-128"/>
              </a:rPr>
              <a:t>, EndNote and Mendeley), and to develop critical independent thinking.</a:t>
            </a:r>
          </a:p>
          <a:p>
            <a:pPr eaLnBrk="1" hangingPunct="1"/>
            <a:endParaRPr lang="en-US" dirty="0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4F96DA2-C569-41E9-AB91-E0F30E7AB5C1}" type="slidenum">
              <a:rPr lang="en-US" sz="1200" smtClean="0"/>
              <a:pPr/>
              <a:t>8</a:t>
            </a:fld>
            <a:endParaRPr lang="en-US" sz="120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C000B96-64C9-4DDE-9DD1-5EC7850ADDBB}" type="slidenum">
              <a:rPr lang="en-US" sz="1200" smtClean="0"/>
              <a:pPr/>
              <a:t>14</a:t>
            </a:fld>
            <a:endParaRPr lang="en-US" sz="120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titl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96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5562600" y="2286000"/>
            <a:ext cx="3352800" cy="1143000"/>
          </a:xfrm>
        </p:spPr>
        <p:txBody>
          <a:bodyPr anchor="b"/>
          <a:lstStyle>
            <a:lvl1pPr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5562600" y="3505200"/>
            <a:ext cx="3352800" cy="1752600"/>
          </a:xfrm>
        </p:spPr>
        <p:txBody>
          <a:bodyPr/>
          <a:lstStyle>
            <a:lvl1pPr marL="0" indent="0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05329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571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777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333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0292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459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426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588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7385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9603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0913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7" descr="LVP_UNI_LOGO_Pantone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19800"/>
            <a:ext cx="19050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0" i="0" u="none">
          <a:solidFill>
            <a:srgbClr val="9567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956700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956700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956700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956700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956700"/>
          </a:solidFill>
          <a:latin typeface="Arial" pitchFamily="34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956700"/>
          </a:solidFill>
          <a:latin typeface="Arial" pitchFamily="34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956700"/>
          </a:solidFill>
          <a:latin typeface="Arial" pitchFamily="34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956700"/>
          </a:solidFill>
          <a:latin typeface="Arial" pitchFamily="34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1600" b="0" i="0" u="none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Z.durrani@liverpool.ac.uk" TargetMode="External"/><Relationship Id="rId4" Type="http://schemas.openxmlformats.org/officeDocument/2006/relationships/hyperlink" Target="mailto:d.duret@liverpool.ac.u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bl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0" descr="LVP_UNI_LOGO_Whit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362200"/>
            <a:ext cx="57912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11"/>
          <p:cNvSpPr txBox="1">
            <a:spLocks noChangeArrowheads="1"/>
          </p:cNvSpPr>
          <p:nvPr/>
        </p:nvSpPr>
        <p:spPr bwMode="auto">
          <a:xfrm>
            <a:off x="0" y="6324600"/>
            <a:ext cx="9144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800">
                <a:solidFill>
                  <a:schemeClr val="bg1"/>
                </a:solidFill>
              </a:rPr>
              <a:t>A MEMBER OF THE RUSSELL GROUP</a:t>
            </a:r>
            <a:endParaRPr lang="en-US" sz="1000">
              <a:solidFill>
                <a:srgbClr val="000000"/>
              </a:solidFill>
              <a:latin typeface="Monaco" pitchFamily="2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slid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4" t="29993"/>
          <a:stretch>
            <a:fillRect/>
          </a:stretch>
        </p:blipFill>
        <p:spPr bwMode="auto">
          <a:xfrm>
            <a:off x="2926713" y="2198284"/>
            <a:ext cx="6203669" cy="465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3717032"/>
            <a:ext cx="5812821" cy="2088232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>
              <a:buNone/>
            </a:pPr>
            <a:r>
              <a:rPr lang="en-GB" dirty="0"/>
              <a:t>The results show </a:t>
            </a:r>
            <a:r>
              <a:rPr lang="en-GB" dirty="0" smtClean="0"/>
              <a:t>that the </a:t>
            </a:r>
            <a:r>
              <a:rPr lang="en-GB" dirty="0"/>
              <a:t>feedback </a:t>
            </a:r>
            <a:r>
              <a:rPr lang="en-GB" dirty="0" smtClean="0"/>
              <a:t>received </a:t>
            </a:r>
            <a:r>
              <a:rPr lang="en-GB" dirty="0"/>
              <a:t>from the </a:t>
            </a:r>
            <a:r>
              <a:rPr lang="en-GB" b="1" dirty="0">
                <a:solidFill>
                  <a:srgbClr val="336699"/>
                </a:solidFill>
              </a:rPr>
              <a:t>peers</a:t>
            </a:r>
            <a:r>
              <a:rPr lang="en-GB" dirty="0"/>
              <a:t> was “useful” </a:t>
            </a:r>
            <a:r>
              <a:rPr lang="en-GB" dirty="0" smtClean="0"/>
              <a:t> </a:t>
            </a:r>
            <a:r>
              <a:rPr lang="en-GB" dirty="0"/>
              <a:t>and the feedback received from the </a:t>
            </a:r>
            <a:r>
              <a:rPr lang="en-GB" b="1" dirty="0">
                <a:solidFill>
                  <a:srgbClr val="C00000"/>
                </a:solidFill>
              </a:rPr>
              <a:t>instructor</a:t>
            </a:r>
            <a:r>
              <a:rPr lang="en-GB" dirty="0"/>
              <a:t> has greatly “helped” them in writing a better report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Also, </a:t>
            </a:r>
            <a:r>
              <a:rPr lang="en-GB" dirty="0" smtClean="0"/>
              <a:t>the </a:t>
            </a:r>
            <a:r>
              <a:rPr lang="en-GB" dirty="0"/>
              <a:t>feedback that they gave help </a:t>
            </a:r>
            <a:r>
              <a:rPr lang="en-GB" dirty="0" smtClean="0"/>
              <a:t>in the PeerMark process has helped them </a:t>
            </a:r>
            <a:r>
              <a:rPr lang="en-GB" dirty="0"/>
              <a:t>to produce a better report (green).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63" y="116632"/>
            <a:ext cx="8343305" cy="3531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slid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4" t="29993"/>
          <a:stretch>
            <a:fillRect/>
          </a:stretch>
        </p:blipFill>
        <p:spPr bwMode="auto">
          <a:xfrm>
            <a:off x="2926713" y="2198284"/>
            <a:ext cx="6203669" cy="465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9552" y="1412776"/>
            <a:ext cx="785175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/>
              <a:t>“</a:t>
            </a:r>
            <a:r>
              <a:rPr lang="en-GB" sz="2000" i="1" dirty="0"/>
              <a:t>I actually thought it was good. </a:t>
            </a:r>
            <a:r>
              <a:rPr lang="en-GB" sz="2000" i="1" dirty="0"/>
              <a:t>It was very personal, not something like group feedback. </a:t>
            </a:r>
            <a:r>
              <a:rPr lang="en-GB" sz="2000" i="1" dirty="0" smtClean="0"/>
              <a:t>My </a:t>
            </a:r>
            <a:r>
              <a:rPr lang="en-GB" sz="2000" i="1" dirty="0"/>
              <a:t>style of writing and ability to reference has changed significantly” </a:t>
            </a:r>
            <a:r>
              <a:rPr lang="en-GB" sz="2000" i="1" dirty="0" smtClean="0"/>
              <a:t/>
            </a:r>
            <a:br>
              <a:rPr lang="en-GB" sz="2000" i="1" dirty="0" smtClean="0"/>
            </a:br>
            <a:endParaRPr lang="en-GB" sz="2000" i="1" dirty="0"/>
          </a:p>
          <a:p>
            <a:r>
              <a:rPr lang="en-GB" sz="2000" dirty="0" smtClean="0"/>
              <a:t>“</a:t>
            </a:r>
            <a:r>
              <a:rPr lang="en-GB" sz="2000" i="1" dirty="0"/>
              <a:t>I was given conflicting feedback by the peers, one person said my referencing was good whilst another said it was wrong”. The instructor’s feedback helped me in identifying the correct feedback”. </a:t>
            </a:r>
            <a:endParaRPr lang="en-GB" sz="2000" i="1" dirty="0" smtClean="0"/>
          </a:p>
          <a:p>
            <a:endParaRPr lang="en-GB" sz="2000" i="1" dirty="0" smtClean="0"/>
          </a:p>
          <a:p>
            <a:r>
              <a:rPr lang="en-GB" sz="2000" i="1" dirty="0" smtClean="0"/>
              <a:t>“One </a:t>
            </a:r>
            <a:r>
              <a:rPr lang="en-GB" sz="2000" i="1" dirty="0"/>
              <a:t>thing I must admit about the PeerMark </a:t>
            </a:r>
            <a:endParaRPr lang="en-GB" sz="2000" i="1" dirty="0" smtClean="0"/>
          </a:p>
          <a:p>
            <a:r>
              <a:rPr lang="en-GB" sz="2000" i="1" dirty="0" smtClean="0"/>
              <a:t>is </a:t>
            </a:r>
            <a:r>
              <a:rPr lang="en-GB" sz="2000" i="1" dirty="0"/>
              <a:t>it does allow you to look at other students </a:t>
            </a:r>
            <a:r>
              <a:rPr lang="en-GB" sz="2000" i="1" dirty="0"/>
              <a:t>work, </a:t>
            </a:r>
            <a:endParaRPr lang="en-GB" sz="2000" i="1" dirty="0" smtClean="0"/>
          </a:p>
          <a:p>
            <a:r>
              <a:rPr lang="en-GB" sz="2000" i="1" dirty="0" smtClean="0"/>
              <a:t>so </a:t>
            </a:r>
            <a:r>
              <a:rPr lang="en-GB" sz="2000" i="1" dirty="0"/>
              <a:t>you can pick up on things that they </a:t>
            </a:r>
            <a:endParaRPr lang="en-GB" sz="2000" i="1" dirty="0" smtClean="0"/>
          </a:p>
          <a:p>
            <a:r>
              <a:rPr lang="en-GB" sz="2000" i="1" dirty="0" smtClean="0"/>
              <a:t>are </a:t>
            </a:r>
            <a:r>
              <a:rPr lang="en-GB" sz="2000" i="1" dirty="0"/>
              <a:t>going </a:t>
            </a:r>
            <a:r>
              <a:rPr lang="en-GB" sz="2000" i="1" dirty="0" smtClean="0"/>
              <a:t>well” </a:t>
            </a:r>
            <a:endParaRPr lang="en-GB" sz="2000" i="1" dirty="0"/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598931" y="290486"/>
            <a:ext cx="7956376" cy="90872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90919" y="404664"/>
            <a:ext cx="777240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0" i="0" u="none">
                <a:solidFill>
                  <a:srgbClr val="9567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3200" b="1" kern="0" dirty="0" smtClean="0"/>
              <a:t>Student Comments</a:t>
            </a:r>
            <a:endParaRPr lang="en-US" sz="3200" b="1" kern="0" dirty="0" smtClean="0"/>
          </a:p>
        </p:txBody>
      </p:sp>
    </p:spTree>
    <p:extLst>
      <p:ext uri="{BB962C8B-B14F-4D97-AF65-F5344CB8AC3E}">
        <p14:creationId xmlns:p14="http://schemas.microsoft.com/office/powerpoint/2010/main" val="145999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bla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1" t="79982"/>
          <a:stretch>
            <a:fillRect/>
          </a:stretch>
        </p:blipFill>
        <p:spPr bwMode="auto">
          <a:xfrm>
            <a:off x="2665413" y="5484813"/>
            <a:ext cx="6478587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19" y="476672"/>
            <a:ext cx="8469359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7544" y="4509120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PeerMark</a:t>
            </a:r>
            <a:r>
              <a:rPr lang="en-GB" baseline="30000" dirty="0"/>
              <a:t> ©</a:t>
            </a:r>
            <a:r>
              <a:rPr lang="en-GB" dirty="0"/>
              <a:t> process was easy but students are equally divided on the usefulness of the </a:t>
            </a:r>
            <a:r>
              <a:rPr lang="en-GB" dirty="0" smtClean="0"/>
              <a:t>exercise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613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slid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4" t="29993"/>
          <a:stretch>
            <a:fillRect/>
          </a:stretch>
        </p:blipFill>
        <p:spPr bwMode="auto">
          <a:xfrm>
            <a:off x="2926713" y="2198284"/>
            <a:ext cx="6203669" cy="465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7435" y="1412776"/>
            <a:ext cx="792787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/>
              <a:t>“Hard to tell as its usefulness is based on the knowledge of the person giving you a review. </a:t>
            </a:r>
            <a:r>
              <a:rPr lang="en-GB" i="1" dirty="0" smtClean="0"/>
              <a:t>”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i="1" dirty="0"/>
          </a:p>
          <a:p>
            <a:r>
              <a:rPr lang="en-GB" i="1" dirty="0"/>
              <a:t>“I would recommend the use of PeerMark </a:t>
            </a:r>
            <a:r>
              <a:rPr lang="en-GB" i="1" dirty="0" smtClean="0"/>
              <a:t>for formative assessment but not for summative exam”</a:t>
            </a:r>
            <a:endParaRPr lang="en-GB" i="1" dirty="0" smtClean="0"/>
          </a:p>
          <a:p>
            <a:pPr>
              <a:buFont typeface="Wingdings" panose="05000000000000000000" pitchFamily="2" charset="2"/>
              <a:buChar char="Ø"/>
            </a:pPr>
            <a:endParaRPr lang="en-GB" i="1" dirty="0"/>
          </a:p>
          <a:p>
            <a:r>
              <a:rPr lang="en-GB" i="1" dirty="0"/>
              <a:t>“If it’s intended to involve students and engage them in a productive way, then it’s a good system. </a:t>
            </a:r>
            <a:r>
              <a:rPr lang="en-GB" i="1" dirty="0" smtClean="0"/>
              <a:t/>
            </a:r>
            <a:br>
              <a:rPr lang="en-GB" i="1" dirty="0" smtClean="0"/>
            </a:br>
            <a:r>
              <a:rPr lang="en-GB" i="1" dirty="0" smtClean="0"/>
              <a:t>Quite </a:t>
            </a:r>
            <a:r>
              <a:rPr lang="en-GB" i="1" dirty="0"/>
              <a:t>simple to use</a:t>
            </a:r>
            <a:r>
              <a:rPr lang="en-GB" i="1" dirty="0" smtClean="0"/>
              <a:t>”</a:t>
            </a:r>
            <a:endParaRPr lang="en-GB" i="1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598931" y="290486"/>
            <a:ext cx="7956376" cy="90872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90919" y="404664"/>
            <a:ext cx="777240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0" i="0" u="none">
                <a:solidFill>
                  <a:srgbClr val="9567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3200" b="1" kern="0" dirty="0" smtClean="0"/>
              <a:t>Student Comments</a:t>
            </a:r>
            <a:endParaRPr lang="en-US" sz="3200" b="1" kern="0" dirty="0" smtClean="0"/>
          </a:p>
        </p:txBody>
      </p:sp>
    </p:spTree>
    <p:extLst>
      <p:ext uri="{BB962C8B-B14F-4D97-AF65-F5344CB8AC3E}">
        <p14:creationId xmlns:p14="http://schemas.microsoft.com/office/powerpoint/2010/main" val="19361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slid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1" t="29160"/>
          <a:stretch>
            <a:fillRect/>
          </a:stretch>
        </p:blipFill>
        <p:spPr bwMode="auto">
          <a:xfrm>
            <a:off x="2665413" y="1998663"/>
            <a:ext cx="6478587" cy="485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8931" y="1226855"/>
            <a:ext cx="8367538" cy="3456384"/>
          </a:xfrm>
        </p:spPr>
        <p:txBody>
          <a:bodyPr/>
          <a:lstStyle/>
          <a:p>
            <a:pPr eaLnBrk="1" hangingPunct="1"/>
            <a:endParaRPr lang="en-US" sz="2000" dirty="0" smtClean="0"/>
          </a:p>
          <a:p>
            <a:pPr eaLnBrk="1" hangingPunct="1">
              <a:spcAft>
                <a:spcPts val="600"/>
              </a:spcAft>
              <a:buFont typeface="Times" pitchFamily="28" charset="0"/>
              <a:buChar char="•"/>
            </a:pPr>
            <a:r>
              <a:rPr lang="en-US" sz="2400" dirty="0" smtClean="0"/>
              <a:t>Students responded very positively </a:t>
            </a:r>
            <a:r>
              <a:rPr lang="en-US" sz="2400" dirty="0" smtClean="0"/>
              <a:t>for the use of PeerMark</a:t>
            </a:r>
            <a:endParaRPr lang="en-US" sz="2400" dirty="0"/>
          </a:p>
          <a:p>
            <a:pPr eaLnBrk="1" hangingPunct="1">
              <a:spcAft>
                <a:spcPts val="600"/>
              </a:spcAft>
              <a:buFont typeface="Times" pitchFamily="28" charset="0"/>
              <a:buChar char="•"/>
            </a:pPr>
            <a:r>
              <a:rPr lang="en-US" sz="2400" dirty="0" smtClean="0"/>
              <a:t>Tool </a:t>
            </a:r>
            <a:r>
              <a:rPr lang="en-US" sz="2400" dirty="0" smtClean="0"/>
              <a:t>still underdevelopment (but not priority for Turnitin – see </a:t>
            </a:r>
            <a:r>
              <a:rPr lang="en-US" sz="2400" dirty="0" err="1" smtClean="0"/>
              <a:t>RoadMap</a:t>
            </a:r>
            <a:r>
              <a:rPr lang="en-US" sz="2400" dirty="0" smtClean="0"/>
              <a:t>)</a:t>
            </a:r>
            <a:endParaRPr lang="en-US" sz="2400" dirty="0" smtClean="0"/>
          </a:p>
          <a:p>
            <a:pPr eaLnBrk="1" hangingPunct="1">
              <a:spcAft>
                <a:spcPts val="600"/>
              </a:spcAft>
              <a:buFont typeface="Times" pitchFamily="28" charset="0"/>
              <a:buChar char="•"/>
            </a:pPr>
            <a:r>
              <a:rPr lang="en-US" sz="2400" dirty="0" smtClean="0"/>
              <a:t>Unforgiving if you get the dates wrong when you set it up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pPr eaLnBrk="1" hangingPunct="1">
              <a:spcAft>
                <a:spcPts val="600"/>
              </a:spcAft>
              <a:buFont typeface="Times" pitchFamily="28" charset="0"/>
              <a:buChar char="•"/>
            </a:pPr>
            <a:r>
              <a:rPr lang="en-US" sz="2400" dirty="0" smtClean="0"/>
              <a:t>Lack of group functionality</a:t>
            </a:r>
          </a:p>
          <a:p>
            <a:pPr eaLnBrk="1" hangingPunct="1">
              <a:buFont typeface="Times" pitchFamily="28" charset="0"/>
              <a:buChar char="•"/>
            </a:pPr>
            <a:endParaRPr lang="en-US" sz="2000" dirty="0" smtClean="0"/>
          </a:p>
          <a:p>
            <a:pPr eaLnBrk="1" hangingPunct="1">
              <a:buFont typeface="Times" pitchFamily="28" charset="0"/>
              <a:buChar char="•"/>
            </a:pPr>
            <a:endParaRPr lang="en-US" sz="2000" b="1" dirty="0" smtClean="0"/>
          </a:p>
          <a:p>
            <a:pPr eaLnBrk="1" hangingPunct="1">
              <a:buFont typeface="Times" pitchFamily="28" charset="0"/>
              <a:buChar char="•"/>
            </a:pPr>
            <a:endParaRPr lang="en-US" sz="2000" b="1" dirty="0" smtClean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598931" y="290486"/>
            <a:ext cx="7956376" cy="90872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90919" y="404664"/>
            <a:ext cx="777240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0" i="0" u="none">
                <a:solidFill>
                  <a:srgbClr val="9567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3200" b="1" kern="0" dirty="0" smtClean="0"/>
              <a:t>Conclusions</a:t>
            </a:r>
            <a:endParaRPr lang="en-US" sz="3200" b="1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slid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1" t="29160"/>
          <a:stretch>
            <a:fillRect/>
          </a:stretch>
        </p:blipFill>
        <p:spPr bwMode="auto">
          <a:xfrm>
            <a:off x="2665413" y="1998663"/>
            <a:ext cx="6478587" cy="485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8931" y="1226854"/>
            <a:ext cx="8367538" cy="4578409"/>
          </a:xfrm>
        </p:spPr>
        <p:txBody>
          <a:bodyPr/>
          <a:lstStyle/>
          <a:p>
            <a:pPr marL="0" indent="0" eaLnBrk="1" hangingPunct="1"/>
            <a:endParaRPr lang="en-GB" sz="600" kern="1200" dirty="0" smtClean="0">
              <a:latin typeface="Arial" pitchFamily="34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1F497D"/>
                </a:solidFill>
              </a:rPr>
              <a:t>A useful tool for a peer-based approach to feedback </a:t>
            </a:r>
            <a:endParaRPr lang="en-US" sz="2000" dirty="0">
              <a:solidFill>
                <a:srgbClr val="1F497D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1F497D"/>
                </a:solidFill>
              </a:rPr>
              <a:t>A useful tool for students engagement </a:t>
            </a:r>
          </a:p>
          <a:p>
            <a:pPr marL="0" indent="0" eaLnBrk="1" hangingPunct="1"/>
            <a:endParaRPr lang="en-GB" sz="2000" dirty="0"/>
          </a:p>
          <a:p>
            <a:pPr marL="0" indent="0" eaLnBrk="1" hangingPunct="1">
              <a:spcAft>
                <a:spcPts val="1200"/>
              </a:spcAft>
            </a:pPr>
            <a:r>
              <a:rPr lang="en-GB" sz="2000" b="1" dirty="0" smtClean="0"/>
              <a:t>However,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1F497D"/>
                </a:solidFill>
              </a:rPr>
              <a:t> Students need support and guidance on what to look for and an understanding of how examining other students’ work will improve their own writing </a:t>
            </a:r>
            <a:r>
              <a:rPr lang="en-GB" sz="2000" dirty="0" smtClean="0">
                <a:solidFill>
                  <a:srgbClr val="1F497D"/>
                </a:solidFill>
              </a:rPr>
              <a:t>process.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rgbClr val="1F497D"/>
                </a:solidFill>
              </a:rPr>
              <a:t>Risk of variability </a:t>
            </a:r>
            <a:r>
              <a:rPr lang="en-GB" sz="2000" dirty="0">
                <a:solidFill>
                  <a:srgbClr val="1F497D"/>
                </a:solidFill>
              </a:rPr>
              <a:t>in student’s </a:t>
            </a:r>
            <a:r>
              <a:rPr lang="en-GB" sz="2000" dirty="0" smtClean="0">
                <a:solidFill>
                  <a:srgbClr val="1F497D"/>
                </a:solidFill>
              </a:rPr>
              <a:t>feedback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rgbClr val="1F497D"/>
                </a:solidFill>
              </a:rPr>
              <a:t>Training </a:t>
            </a:r>
            <a:r>
              <a:rPr lang="en-GB" sz="2000" dirty="0">
                <a:solidFill>
                  <a:srgbClr val="1F497D"/>
                </a:solidFill>
              </a:rPr>
              <a:t>is required on how should they </a:t>
            </a:r>
            <a:endParaRPr lang="en-GB" sz="2000" dirty="0" smtClean="0">
              <a:solidFill>
                <a:srgbClr val="1F497D"/>
              </a:solidFill>
            </a:endParaRPr>
          </a:p>
          <a:p>
            <a:pPr marL="0" indent="361950" eaLnBrk="1" hangingPunct="1"/>
            <a:r>
              <a:rPr lang="en-GB" sz="2000" dirty="0" smtClean="0">
                <a:solidFill>
                  <a:srgbClr val="1F497D"/>
                </a:solidFill>
              </a:rPr>
              <a:t>write </a:t>
            </a:r>
            <a:r>
              <a:rPr lang="en-GB" sz="2000" dirty="0">
                <a:solidFill>
                  <a:srgbClr val="1F497D"/>
                </a:solidFill>
              </a:rPr>
              <a:t>constructive </a:t>
            </a:r>
            <a:r>
              <a:rPr lang="en-GB" sz="2000" dirty="0" smtClean="0">
                <a:solidFill>
                  <a:srgbClr val="1F497D"/>
                </a:solidFill>
              </a:rPr>
              <a:t>feedback?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rgbClr val="1F497D"/>
                </a:solidFill>
              </a:rPr>
              <a:t>Some </a:t>
            </a:r>
            <a:r>
              <a:rPr lang="en-GB" sz="2000" dirty="0">
                <a:solidFill>
                  <a:srgbClr val="1F497D"/>
                </a:solidFill>
              </a:rPr>
              <a:t>students </a:t>
            </a:r>
            <a:r>
              <a:rPr lang="en-GB" sz="2000" dirty="0" smtClean="0">
                <a:solidFill>
                  <a:srgbClr val="1F497D"/>
                </a:solidFill>
              </a:rPr>
              <a:t>didn’t </a:t>
            </a:r>
            <a:r>
              <a:rPr lang="en-GB" sz="2000" dirty="0">
                <a:solidFill>
                  <a:srgbClr val="1F497D"/>
                </a:solidFill>
              </a:rPr>
              <a:t>put enough effort </a:t>
            </a:r>
            <a:endParaRPr lang="en-GB" sz="2000" dirty="0" smtClean="0">
              <a:solidFill>
                <a:srgbClr val="1F497D"/>
              </a:solidFill>
            </a:endParaRPr>
          </a:p>
          <a:p>
            <a:pPr marL="361950" indent="0" eaLnBrk="1" hangingPunct="1"/>
            <a:r>
              <a:rPr lang="en-GB" sz="2000" dirty="0" smtClean="0">
                <a:solidFill>
                  <a:srgbClr val="1F497D"/>
                </a:solidFill>
              </a:rPr>
              <a:t>and </a:t>
            </a:r>
            <a:r>
              <a:rPr lang="en-GB" sz="2000" dirty="0">
                <a:solidFill>
                  <a:srgbClr val="1F497D"/>
                </a:solidFill>
              </a:rPr>
              <a:t>may prove to be disadvantageous </a:t>
            </a:r>
          </a:p>
          <a:p>
            <a:pPr marL="0" indent="0" eaLnBrk="1" hangingPunct="1"/>
            <a:endParaRPr lang="en-GB" sz="2000" dirty="0" smtClean="0"/>
          </a:p>
          <a:p>
            <a:pPr marL="0" indent="0" eaLnBrk="1" hangingPunct="1"/>
            <a:endParaRPr lang="en-GB" sz="2000" dirty="0" smtClean="0"/>
          </a:p>
          <a:p>
            <a:pPr marL="0" indent="0" eaLnBrk="1" hangingPunct="1"/>
            <a:endParaRPr lang="en-US" sz="2000" b="1" dirty="0" smtClean="0"/>
          </a:p>
          <a:p>
            <a:pPr eaLnBrk="1" hangingPunct="1">
              <a:buFont typeface="Times" pitchFamily="28" charset="0"/>
              <a:buChar char="•"/>
            </a:pPr>
            <a:endParaRPr lang="en-US" sz="2000" b="1" dirty="0" smtClean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598931" y="290486"/>
            <a:ext cx="7956376" cy="90872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90919" y="404664"/>
            <a:ext cx="777240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0" i="0" u="none">
                <a:solidFill>
                  <a:srgbClr val="9567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3200" b="1" kern="0" dirty="0" smtClean="0"/>
              <a:t>Conclusions</a:t>
            </a:r>
            <a:endParaRPr lang="en-US" sz="3200" b="1" kern="0" dirty="0" smtClean="0"/>
          </a:p>
        </p:txBody>
      </p:sp>
    </p:spTree>
    <p:extLst>
      <p:ext uri="{BB962C8B-B14F-4D97-AF65-F5344CB8AC3E}">
        <p14:creationId xmlns:p14="http://schemas.microsoft.com/office/powerpoint/2010/main" val="37763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Thank you!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/>
            <a:r>
              <a:rPr lang="en-US" sz="3200" dirty="0" smtClean="0"/>
              <a:t>Zeeshan Durrani &amp; Denis Duret </a:t>
            </a:r>
          </a:p>
          <a:p>
            <a:pPr marL="0" indent="0" algn="ctr" eaLnBrk="1" hangingPunct="1"/>
            <a:endParaRPr lang="en-US" sz="3200" dirty="0" smtClean="0"/>
          </a:p>
          <a:p>
            <a:pPr marL="0" indent="0" algn="ctr" eaLnBrk="1" hangingPunct="1"/>
            <a:r>
              <a:rPr lang="en-US" sz="1500" dirty="0" smtClean="0"/>
              <a:t>School of Veterinary Science</a:t>
            </a:r>
          </a:p>
          <a:p>
            <a:pPr marL="0" indent="0" algn="ctr" eaLnBrk="1" hangingPunct="1"/>
            <a:r>
              <a:rPr lang="en-US" sz="1500" dirty="0" smtClean="0"/>
              <a:t>Email: z.durrani@liverpool.ac.uk &amp; dduret@liverpool.ac.uk</a:t>
            </a:r>
          </a:p>
          <a:p>
            <a:pPr eaLnBrk="1" hangingPunct="1">
              <a:buFontTx/>
              <a:buChar char="•"/>
            </a:pPr>
            <a:endParaRPr lang="en-US" sz="1500" dirty="0" smtClean="0"/>
          </a:p>
        </p:txBody>
      </p:sp>
      <p:pic>
        <p:nvPicPr>
          <p:cNvPr id="5" name="Picture 8" descr="bla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8" t="76649"/>
          <a:stretch>
            <a:fillRect/>
          </a:stretch>
        </p:blipFill>
        <p:spPr bwMode="auto">
          <a:xfrm>
            <a:off x="2589213" y="5256213"/>
            <a:ext cx="6554787" cy="16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bla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1" t="79982"/>
          <a:stretch>
            <a:fillRect/>
          </a:stretch>
        </p:blipFill>
        <p:spPr bwMode="auto">
          <a:xfrm>
            <a:off x="2665413" y="5484813"/>
            <a:ext cx="6478587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54902"/>
            <a:ext cx="77724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Word Cloud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2102"/>
            <a:ext cx="9144000" cy="343379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 bwMode="auto">
          <a:xfrm>
            <a:off x="598931" y="290486"/>
            <a:ext cx="7956376" cy="90872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90919" y="404664"/>
            <a:ext cx="777240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0" i="0" u="none">
                <a:solidFill>
                  <a:srgbClr val="9567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3200" b="1" kern="0" dirty="0"/>
              <a:t>Research Skills Theme </a:t>
            </a:r>
            <a:endParaRPr lang="en-US" sz="3200" b="1" kern="0" dirty="0" smtClean="0"/>
          </a:p>
        </p:txBody>
      </p:sp>
    </p:spTree>
    <p:extLst>
      <p:ext uri="{BB962C8B-B14F-4D97-AF65-F5344CB8AC3E}">
        <p14:creationId xmlns:p14="http://schemas.microsoft.com/office/powerpoint/2010/main" val="52831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3" descr="slid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4" t="29993"/>
          <a:stretch>
            <a:fillRect/>
          </a:stretch>
        </p:blipFill>
        <p:spPr bwMode="auto">
          <a:xfrm>
            <a:off x="2771799" y="2001462"/>
            <a:ext cx="6348885" cy="485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3897052"/>
            <a:ext cx="3168352" cy="1476164"/>
          </a:xfr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>
                <a:solidFill>
                  <a:srgbClr val="956700"/>
                </a:solidFill>
                <a:latin typeface="+mj-lt"/>
                <a:ea typeface="+mj-ea"/>
                <a:cs typeface="+mj-cs"/>
              </a:rPr>
              <a:t>Denis Duret</a:t>
            </a:r>
            <a:br>
              <a:rPr lang="en-US" sz="2400" dirty="0">
                <a:solidFill>
                  <a:srgbClr val="956700"/>
                </a:solidFill>
                <a:latin typeface="+mj-lt"/>
                <a:ea typeface="+mj-ea"/>
                <a:cs typeface="+mj-cs"/>
              </a:rPr>
            </a:br>
            <a:r>
              <a:rPr lang="en-US" sz="1400" dirty="0">
                <a:solidFill>
                  <a:srgbClr val="956700"/>
                </a:solidFill>
                <a:latin typeface="+mj-lt"/>
                <a:ea typeface="+mj-ea"/>
                <a:cs typeface="+mj-cs"/>
                <a:hlinkClick r:id="rId4"/>
              </a:rPr>
              <a:t>d.duret@liverpool.ac.uk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GB" sz="1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School of Veterinary Science</a:t>
            </a:r>
            <a:br>
              <a:rPr lang="en-GB" sz="1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GB" sz="1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University of Liverpool</a:t>
            </a:r>
            <a:br>
              <a:rPr lang="en-GB" sz="1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731217"/>
            <a:ext cx="9120684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0" i="0" u="none">
                <a:solidFill>
                  <a:srgbClr val="9567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GB" sz="3600" b="1" kern="0" dirty="0" smtClean="0">
                <a:solidFill>
                  <a:srgbClr val="1F497D"/>
                </a:solidFill>
              </a:rPr>
              <a:t>Is PeerMark a useful tool for formative assessment of literature review? </a:t>
            </a:r>
            <a:endParaRPr lang="en-GB" sz="3600" b="1" kern="0" dirty="0">
              <a:solidFill>
                <a:srgbClr val="1F497D"/>
              </a:solidFill>
            </a:endParaRPr>
          </a:p>
          <a:p>
            <a:pPr algn="ctr">
              <a:spcAft>
                <a:spcPts val="600"/>
              </a:spcAft>
            </a:pPr>
            <a:endParaRPr lang="en-GB" sz="100" b="1" kern="0" dirty="0" smtClean="0"/>
          </a:p>
          <a:p>
            <a:pPr algn="ctr">
              <a:spcAft>
                <a:spcPts val="600"/>
              </a:spcAft>
            </a:pPr>
            <a:r>
              <a:rPr lang="en-GB" sz="2400" kern="0" dirty="0" smtClean="0">
                <a:solidFill>
                  <a:srgbClr val="1F497D"/>
                </a:solidFill>
              </a:rPr>
              <a:t>A trial in the School of Veterinary Science</a:t>
            </a:r>
            <a:endParaRPr lang="en-GB" sz="2400" kern="0" dirty="0">
              <a:solidFill>
                <a:srgbClr val="1F497D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139952" y="3897052"/>
            <a:ext cx="3024336" cy="1332148"/>
          </a:xfrm>
          <a:prstGeom prst="rect">
            <a:avLst/>
          </a:prstGeom>
          <a:noFill/>
          <a:ln>
            <a:noFill/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0" i="0" u="none">
                <a:solidFill>
                  <a:srgbClr val="9567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2400" kern="0" dirty="0" smtClean="0"/>
              <a:t>Zeeshan Durrani</a:t>
            </a:r>
            <a:br>
              <a:rPr lang="en-US" sz="2400" kern="0" dirty="0" smtClean="0"/>
            </a:br>
            <a:r>
              <a:rPr lang="en-US" sz="1400" kern="0" dirty="0" smtClean="0">
                <a:hlinkClick r:id="rId5"/>
              </a:rPr>
              <a:t>Z.durrani@liverpool.ac.uk</a:t>
            </a:r>
            <a:endParaRPr lang="en-US" sz="1100" kern="0" dirty="0">
              <a:solidFill>
                <a:schemeClr val="tx1"/>
              </a:solidFill>
            </a:endParaRPr>
          </a:p>
          <a:p>
            <a:pPr eaLnBrk="1" hangingPunct="1"/>
            <a:r>
              <a:rPr lang="en-GB" sz="1400" kern="0" dirty="0">
                <a:solidFill>
                  <a:schemeClr val="tx1"/>
                </a:solidFill>
              </a:rPr>
              <a:t>Lecturer </a:t>
            </a:r>
            <a:endParaRPr lang="en-GB" sz="1400" kern="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GB" sz="1400" kern="0" dirty="0" smtClean="0">
                <a:solidFill>
                  <a:schemeClr val="tx1"/>
                </a:solidFill>
              </a:rPr>
              <a:t>School </a:t>
            </a:r>
            <a:r>
              <a:rPr lang="en-GB" sz="1400" kern="0" dirty="0">
                <a:solidFill>
                  <a:schemeClr val="tx1"/>
                </a:solidFill>
              </a:rPr>
              <a:t>of </a:t>
            </a:r>
            <a:r>
              <a:rPr lang="en-GB" sz="1400" kern="0" dirty="0" smtClean="0">
                <a:solidFill>
                  <a:schemeClr val="tx1"/>
                </a:solidFill>
              </a:rPr>
              <a:t>Veterinary </a:t>
            </a:r>
            <a:r>
              <a:rPr lang="en-GB" sz="1400" kern="0" dirty="0">
                <a:solidFill>
                  <a:schemeClr val="tx1"/>
                </a:solidFill>
              </a:rPr>
              <a:t>Science</a:t>
            </a:r>
          </a:p>
          <a:p>
            <a:pPr eaLnBrk="1" hangingPunct="1"/>
            <a:r>
              <a:rPr lang="en-GB" sz="1400" kern="0" dirty="0">
                <a:solidFill>
                  <a:schemeClr val="tx1"/>
                </a:solidFill>
              </a:rPr>
              <a:t>University of Liverpool</a:t>
            </a:r>
          </a:p>
          <a:p>
            <a:pPr eaLnBrk="1" hangingPunct="1"/>
            <a:endParaRPr lang="en-US" sz="2400" kern="0" dirty="0" smtClean="0">
              <a:solidFill>
                <a:schemeClr val="tx1"/>
              </a:solidFill>
            </a:endParaRPr>
          </a:p>
          <a:p>
            <a:pPr eaLnBrk="1" hangingPunct="1"/>
            <a:endParaRPr lang="en-US" sz="2400" kern="0" dirty="0" smtClean="0">
              <a:solidFill>
                <a:schemeClr val="tx1"/>
              </a:solidFill>
              <a:latin typeface="Helvetica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83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" descr="bla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8" t="76649"/>
          <a:stretch>
            <a:fillRect/>
          </a:stretch>
        </p:blipFill>
        <p:spPr bwMode="auto">
          <a:xfrm>
            <a:off x="2589213" y="5256213"/>
            <a:ext cx="6554787" cy="16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89693" y="4767535"/>
            <a:ext cx="8964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b="1" dirty="0"/>
              <a:t>“</a:t>
            </a:r>
            <a:r>
              <a:rPr lang="en-GB" b="1" i="1" dirty="0"/>
              <a:t>Feedback is a troublesome issue in higher education</a:t>
            </a:r>
            <a:r>
              <a:rPr lang="en-GB" b="1" dirty="0"/>
              <a:t>” </a:t>
            </a:r>
            <a:endParaRPr lang="en-GB" b="1" i="1" dirty="0">
              <a:solidFill>
                <a:srgbClr val="000000"/>
              </a:solidFill>
            </a:endParaRPr>
          </a:p>
        </p:txBody>
      </p:sp>
      <p:pic>
        <p:nvPicPr>
          <p:cNvPr id="8" name="D2DCBFF1-1F60-4A5E-A1D4-E30F046E072D" descr="31780D3C-5291-44C7-B7E4-4E89C5BE3128@li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363" y="382789"/>
            <a:ext cx="5328591" cy="401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2048" y="6453336"/>
            <a:ext cx="87484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en-US" sz="1050" dirty="0" err="1" smtClean="0"/>
              <a:t>Nicol</a:t>
            </a:r>
            <a:r>
              <a:rPr lang="en-US" sz="1050" dirty="0" smtClean="0"/>
              <a:t>, </a:t>
            </a:r>
            <a:r>
              <a:rPr lang="en-US" sz="1050" dirty="0"/>
              <a:t>D., </a:t>
            </a:r>
            <a:r>
              <a:rPr lang="en-US" sz="1050" dirty="0" smtClean="0"/>
              <a:t>Thomson, </a:t>
            </a:r>
            <a:r>
              <a:rPr lang="en-US" sz="1050" dirty="0"/>
              <a:t>A. </a:t>
            </a:r>
            <a:r>
              <a:rPr lang="en-US" sz="1050" dirty="0" smtClean="0"/>
              <a:t>and </a:t>
            </a:r>
            <a:r>
              <a:rPr lang="en-US" sz="1050" dirty="0" err="1" smtClean="0"/>
              <a:t>Breslin</a:t>
            </a:r>
            <a:r>
              <a:rPr lang="en-US" sz="1050" dirty="0" smtClean="0"/>
              <a:t>, </a:t>
            </a:r>
            <a:r>
              <a:rPr lang="en-US" sz="1050" dirty="0"/>
              <a:t>C. 2014. Rethinking feedback practices in higher education: a peer review perspective. </a:t>
            </a:r>
            <a:r>
              <a:rPr lang="en-US" sz="1050" i="1" dirty="0"/>
              <a:t>Assessment &amp; Evaluation in Higher Education,</a:t>
            </a:r>
            <a:r>
              <a:rPr lang="en-US" sz="1050" dirty="0"/>
              <a:t> 39</a:t>
            </a:r>
            <a:r>
              <a:rPr lang="en-US" sz="1050" b="1" dirty="0"/>
              <a:t>,</a:t>
            </a:r>
            <a:r>
              <a:rPr lang="en-US" sz="1050" dirty="0"/>
              <a:t> 102-122.</a:t>
            </a:r>
          </a:p>
        </p:txBody>
      </p:sp>
      <p:sp>
        <p:nvSpPr>
          <p:cNvPr id="3" name="Rectangle 2"/>
          <p:cNvSpPr/>
          <p:nvPr/>
        </p:nvSpPr>
        <p:spPr>
          <a:xfrm>
            <a:off x="6228184" y="5229200"/>
            <a:ext cx="1967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i="1" dirty="0" err="1" smtClean="0"/>
              <a:t>Nicol</a:t>
            </a:r>
            <a:r>
              <a:rPr lang="en-US" sz="1800" i="1" dirty="0" smtClean="0"/>
              <a:t> et al., 2014 </a:t>
            </a:r>
            <a:endParaRPr lang="en-GB" sz="1800" i="1" dirty="0"/>
          </a:p>
        </p:txBody>
      </p:sp>
    </p:spTree>
    <p:extLst>
      <p:ext uri="{BB962C8B-B14F-4D97-AF65-F5344CB8AC3E}">
        <p14:creationId xmlns:p14="http://schemas.microsoft.com/office/powerpoint/2010/main" val="319888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bla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8" t="76649"/>
          <a:stretch>
            <a:fillRect/>
          </a:stretch>
        </p:blipFill>
        <p:spPr bwMode="auto">
          <a:xfrm>
            <a:off x="2589213" y="5256213"/>
            <a:ext cx="6554787" cy="16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350696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NSS 2014 JACS Subject Level 3 – </a:t>
            </a:r>
            <a:r>
              <a:rPr lang="en-US" sz="2000" dirty="0" smtClean="0"/>
              <a:t>Veterinary Science</a:t>
            </a:r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36712"/>
            <a:ext cx="7268594" cy="518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 flipH="1">
            <a:off x="8244408" y="3501008"/>
            <a:ext cx="36004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8259194" y="2925713"/>
            <a:ext cx="36004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1687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2521927"/>
            <a:ext cx="36724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/>
              <a:t>Turnitin, </a:t>
            </a:r>
            <a:r>
              <a:rPr lang="en-GB" sz="2200" dirty="0" err="1"/>
              <a:t>Grademark</a:t>
            </a:r>
            <a:r>
              <a:rPr lang="en-GB" sz="2200" dirty="0"/>
              <a:t>, &amp; Peermark are a suite of </a:t>
            </a:r>
            <a:r>
              <a:rPr lang="en-GB" sz="2200" dirty="0" smtClean="0"/>
              <a:t>tools</a:t>
            </a:r>
          </a:p>
          <a:p>
            <a:endParaRPr lang="en-GB" sz="2200" dirty="0" smtClean="0"/>
          </a:p>
          <a:p>
            <a:r>
              <a:rPr lang="en-GB" sz="2200" dirty="0" smtClean="0"/>
              <a:t>PeerMark facilitates peer review so that students can evaluate each other’s work and learn from their classmates.</a:t>
            </a:r>
            <a:endParaRPr lang="en-GB" sz="2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574335"/>
            <a:ext cx="2424698" cy="68938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369914" y="2706447"/>
            <a:ext cx="4657004" cy="2810785"/>
            <a:chOff x="4910307" y="3645025"/>
            <a:chExt cx="4174681" cy="237873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910307" y="3645025"/>
              <a:ext cx="4174681" cy="2378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76873">
              <a:off x="6693390" y="4933198"/>
              <a:ext cx="750088" cy="436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87" y="1647633"/>
            <a:ext cx="3779069" cy="47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8" descr="blan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8" t="76649"/>
          <a:stretch>
            <a:fillRect/>
          </a:stretch>
        </p:blipFill>
        <p:spPr bwMode="auto">
          <a:xfrm>
            <a:off x="2589213" y="5256213"/>
            <a:ext cx="6554787" cy="16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ounded Rectangle 22"/>
          <p:cNvSpPr/>
          <p:nvPr/>
        </p:nvSpPr>
        <p:spPr bwMode="auto">
          <a:xfrm>
            <a:off x="598931" y="290486"/>
            <a:ext cx="7956376" cy="90872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690919" y="404664"/>
            <a:ext cx="777240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0" i="0" u="none">
                <a:solidFill>
                  <a:srgbClr val="9567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3600" b="1" kern="0" dirty="0" smtClean="0"/>
              <a:t>What is PeerMark</a:t>
            </a:r>
            <a:r>
              <a:rPr lang="en-US" sz="3600" b="1" kern="0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slid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4"/>
          <a:stretch>
            <a:fillRect/>
          </a:stretch>
        </p:blipFill>
        <p:spPr bwMode="auto">
          <a:xfrm>
            <a:off x="2743200" y="0"/>
            <a:ext cx="64023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1"/>
          <p:cNvSpPr txBox="1">
            <a:spLocks/>
          </p:cNvSpPr>
          <p:nvPr/>
        </p:nvSpPr>
        <p:spPr bwMode="auto">
          <a:xfrm>
            <a:off x="649283" y="1484784"/>
            <a:ext cx="8460432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US" b="1" kern="0" dirty="0" smtClean="0">
                <a:solidFill>
                  <a:srgbClr val="1F497D"/>
                </a:solidFill>
                <a:latin typeface="+mj-lt"/>
                <a:ea typeface="+mj-ea"/>
                <a:cs typeface="+mj-cs"/>
              </a:rPr>
              <a:t>Undergraduate </a:t>
            </a:r>
            <a:r>
              <a:rPr lang="en-US" b="1" kern="0" dirty="0">
                <a:solidFill>
                  <a:srgbClr val="1F497D"/>
                </a:solidFill>
                <a:latin typeface="+mj-lt"/>
                <a:ea typeface="+mj-ea"/>
                <a:cs typeface="+mj-cs"/>
              </a:rPr>
              <a:t>Research Skills</a:t>
            </a:r>
            <a:endParaRPr lang="en-GB" b="1" kern="0" dirty="0">
              <a:solidFill>
                <a:srgbClr val="1F497D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2348880"/>
            <a:ext cx="564762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b="1" dirty="0" smtClean="0"/>
              <a:t>Aims</a:t>
            </a:r>
            <a:r>
              <a:rPr lang="en-GB" dirty="0" smtClean="0"/>
              <a:t> </a:t>
            </a:r>
          </a:p>
          <a:p>
            <a:r>
              <a:rPr lang="en-GB" dirty="0" smtClean="0"/>
              <a:t>Provide students with research learning experience and bring them as close as possible to the experience of academic staff carrying out their disciplinary research</a:t>
            </a:r>
            <a:endParaRPr lang="en-GB" dirty="0"/>
          </a:p>
        </p:txBody>
      </p:sp>
      <p:sp>
        <p:nvSpPr>
          <p:cNvPr id="10" name="Rounded Rectangle 9"/>
          <p:cNvSpPr/>
          <p:nvPr/>
        </p:nvSpPr>
        <p:spPr bwMode="auto">
          <a:xfrm>
            <a:off x="598931" y="290486"/>
            <a:ext cx="7956376" cy="90872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690919" y="404664"/>
            <a:ext cx="777240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0" i="0" u="none">
                <a:solidFill>
                  <a:srgbClr val="9567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3600" b="1" kern="0" dirty="0" smtClean="0"/>
              <a:t>Why </a:t>
            </a:r>
            <a:r>
              <a:rPr lang="en-US" sz="3600" b="1" kern="0" dirty="0"/>
              <a:t>PeerMark?</a:t>
            </a:r>
          </a:p>
        </p:txBody>
      </p:sp>
    </p:spTree>
    <p:extLst>
      <p:ext uri="{BB962C8B-B14F-4D97-AF65-F5344CB8AC3E}">
        <p14:creationId xmlns:p14="http://schemas.microsoft.com/office/powerpoint/2010/main" val="5158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"/>
          <p:cNvSpPr txBox="1">
            <a:spLocks/>
          </p:cNvSpPr>
          <p:nvPr/>
        </p:nvSpPr>
        <p:spPr bwMode="auto">
          <a:xfrm>
            <a:off x="649283" y="1244436"/>
            <a:ext cx="8460432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US" b="1" kern="0" dirty="0" smtClean="0">
                <a:solidFill>
                  <a:srgbClr val="1F497D"/>
                </a:solidFill>
                <a:latin typeface="Arial"/>
                <a:ea typeface="ＭＳ Ｐゴシック"/>
                <a:cs typeface="+mj-cs"/>
              </a:rPr>
              <a:t>BVSc, Second year component </a:t>
            </a:r>
            <a:endParaRPr lang="en-GB" b="1" kern="0" dirty="0">
              <a:solidFill>
                <a:srgbClr val="1F497D"/>
              </a:solidFill>
              <a:latin typeface="Arial"/>
              <a:ea typeface="ＭＳ Ｐゴシック"/>
              <a:cs typeface="+mj-cs"/>
            </a:endParaRPr>
          </a:p>
        </p:txBody>
      </p:sp>
      <p:pic>
        <p:nvPicPr>
          <p:cNvPr id="6" name="Picture 4" descr="bla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1" t="79982"/>
          <a:stretch>
            <a:fillRect/>
          </a:stretch>
        </p:blipFill>
        <p:spPr bwMode="auto">
          <a:xfrm>
            <a:off x="2665413" y="5484813"/>
            <a:ext cx="6478587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1043608" y="2168451"/>
            <a:ext cx="1944216" cy="1874749"/>
          </a:xfrm>
          <a:prstGeom prst="ellipse">
            <a:avLst/>
          </a:prstGeom>
          <a:solidFill>
            <a:srgbClr val="78ACF8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200"/>
              </a:spcAft>
            </a:pPr>
            <a:endParaRPr lang="en-GB" sz="100" dirty="0" smtClean="0"/>
          </a:p>
          <a:p>
            <a:pPr algn="ctr">
              <a:spcAft>
                <a:spcPts val="1200"/>
              </a:spcAft>
            </a:pPr>
            <a:r>
              <a:rPr lang="en-GB" sz="1800" b="1" dirty="0" smtClean="0"/>
              <a:t>Effective </a:t>
            </a:r>
            <a:r>
              <a:rPr lang="en-GB" sz="1800" b="1" dirty="0"/>
              <a:t>literature searching</a:t>
            </a:r>
            <a:endParaRPr lang="en-GB" sz="1800" b="1" dirty="0"/>
          </a:p>
        </p:txBody>
      </p:sp>
      <p:sp>
        <p:nvSpPr>
          <p:cNvPr id="8" name="Oval 7"/>
          <p:cNvSpPr/>
          <p:nvPr/>
        </p:nvSpPr>
        <p:spPr bwMode="auto">
          <a:xfrm>
            <a:off x="3933826" y="4269134"/>
            <a:ext cx="1773723" cy="1752154"/>
          </a:xfrm>
          <a:prstGeom prst="ellipse">
            <a:avLst/>
          </a:prstGeom>
          <a:solidFill>
            <a:srgbClr val="DFA291"/>
          </a:solidFill>
          <a:ln w="38100" cap="flat" cmpd="sng" algn="ctr">
            <a:solidFill>
              <a:srgbClr val="78ACF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200"/>
              </a:spcAft>
            </a:pPr>
            <a:endParaRPr lang="en-GB" sz="100" dirty="0" smtClean="0"/>
          </a:p>
          <a:p>
            <a:pPr algn="ctr">
              <a:spcAft>
                <a:spcPts val="1200"/>
              </a:spcAft>
            </a:pPr>
            <a:r>
              <a:rPr lang="en-GB" sz="1800" b="1" dirty="0"/>
              <a:t>Writing research proposal 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3563888" y="1916832"/>
            <a:ext cx="2316427" cy="2260690"/>
          </a:xfrm>
          <a:prstGeom prst="ellipse">
            <a:avLst/>
          </a:prstGeom>
          <a:solidFill>
            <a:srgbClr val="DFA291"/>
          </a:solidFill>
          <a:ln w="38100" cap="flat" cmpd="sng" algn="ctr">
            <a:solidFill>
              <a:srgbClr val="78ACF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200"/>
              </a:spcAft>
            </a:pPr>
            <a:endParaRPr lang="en-GB" sz="100" dirty="0" smtClean="0"/>
          </a:p>
          <a:p>
            <a:pPr algn="ctr">
              <a:spcAft>
                <a:spcPts val="1200"/>
              </a:spcAft>
            </a:pPr>
            <a:r>
              <a:rPr lang="en-GB" sz="2000" b="1" dirty="0"/>
              <a:t>Literature review </a:t>
            </a:r>
            <a:r>
              <a:rPr lang="en-GB" sz="2000" b="1" dirty="0" smtClean="0"/>
              <a:t>writing</a:t>
            </a:r>
          </a:p>
          <a:p>
            <a:pPr algn="ctr">
              <a:spcAft>
                <a:spcPts val="1200"/>
              </a:spcAft>
            </a:pPr>
            <a:r>
              <a:rPr lang="en-GB" sz="1600" b="1" dirty="0" smtClean="0"/>
              <a:t>(2500 words)</a:t>
            </a:r>
            <a:endParaRPr lang="en-GB" sz="1600" b="1" dirty="0"/>
          </a:p>
        </p:txBody>
      </p:sp>
      <p:sp>
        <p:nvSpPr>
          <p:cNvPr id="11" name="Oval 10"/>
          <p:cNvSpPr/>
          <p:nvPr/>
        </p:nvSpPr>
        <p:spPr bwMode="auto">
          <a:xfrm>
            <a:off x="6588224" y="3789040"/>
            <a:ext cx="2295182" cy="2193632"/>
          </a:xfrm>
          <a:prstGeom prst="ellipse">
            <a:avLst/>
          </a:prstGeom>
          <a:solidFill>
            <a:srgbClr val="78ACF8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200"/>
              </a:spcAft>
            </a:pPr>
            <a:endParaRPr lang="en-GB" sz="200" dirty="0" smtClean="0"/>
          </a:p>
          <a:p>
            <a:pPr algn="ctr">
              <a:spcAft>
                <a:spcPts val="1200"/>
              </a:spcAft>
            </a:pPr>
            <a:r>
              <a:rPr lang="en-GB" sz="1400" b="1" dirty="0"/>
              <a:t>Use of core IT programmes </a:t>
            </a:r>
            <a:r>
              <a:rPr lang="en-GB" sz="1400" b="1" dirty="0" smtClean="0"/>
              <a:t>(reference </a:t>
            </a:r>
            <a:r>
              <a:rPr lang="en-GB" sz="1400" b="1" dirty="0"/>
              <a:t>management </a:t>
            </a:r>
            <a:r>
              <a:rPr lang="en-GB" sz="1400" b="1" dirty="0" err="1" smtClean="0"/>
              <a:t>softwares</a:t>
            </a:r>
            <a:r>
              <a:rPr lang="en-GB" sz="1400" b="1" dirty="0" smtClean="0"/>
              <a:t>)</a:t>
            </a:r>
            <a:endParaRPr lang="en-GB" sz="1400" b="1" dirty="0"/>
          </a:p>
        </p:txBody>
      </p:sp>
      <p:sp>
        <p:nvSpPr>
          <p:cNvPr id="10" name="Oval 9"/>
          <p:cNvSpPr/>
          <p:nvPr/>
        </p:nvSpPr>
        <p:spPr bwMode="auto">
          <a:xfrm>
            <a:off x="6588224" y="1983789"/>
            <a:ext cx="2160240" cy="2159210"/>
          </a:xfrm>
          <a:prstGeom prst="ellipse">
            <a:avLst/>
          </a:prstGeom>
          <a:solidFill>
            <a:srgbClr val="78ACF8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200"/>
              </a:spcAft>
            </a:pPr>
            <a:endParaRPr lang="en-GB" sz="100" dirty="0" smtClean="0"/>
          </a:p>
          <a:p>
            <a:pPr algn="ctr">
              <a:spcAft>
                <a:spcPts val="1200"/>
              </a:spcAft>
            </a:pPr>
            <a:r>
              <a:rPr lang="en-GB" sz="1800" b="1" dirty="0"/>
              <a:t>Generation of references</a:t>
            </a:r>
          </a:p>
        </p:txBody>
      </p:sp>
      <p:sp>
        <p:nvSpPr>
          <p:cNvPr id="4" name="Right Arrow 3"/>
          <p:cNvSpPr/>
          <p:nvPr/>
        </p:nvSpPr>
        <p:spPr bwMode="auto">
          <a:xfrm rot="10800000">
            <a:off x="5945020" y="2924944"/>
            <a:ext cx="499188" cy="36004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 rot="13082252">
            <a:off x="6000264" y="3883723"/>
            <a:ext cx="472867" cy="36004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 rot="158107">
            <a:off x="3123753" y="2933030"/>
            <a:ext cx="360040" cy="36004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598931" y="290486"/>
            <a:ext cx="7956376" cy="90872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690919" y="404664"/>
            <a:ext cx="777240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0" i="0" u="none">
                <a:solidFill>
                  <a:srgbClr val="9567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3600" b="1" kern="0" dirty="0"/>
              <a:t>Research Skills Theme </a:t>
            </a:r>
            <a:endParaRPr lang="en-US" sz="3600" b="1" kern="0" dirty="0"/>
          </a:p>
        </p:txBody>
      </p:sp>
    </p:spTree>
    <p:extLst>
      <p:ext uri="{BB962C8B-B14F-4D97-AF65-F5344CB8AC3E}">
        <p14:creationId xmlns:p14="http://schemas.microsoft.com/office/powerpoint/2010/main" val="71854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bla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8" t="76649"/>
          <a:stretch>
            <a:fillRect/>
          </a:stretch>
        </p:blipFill>
        <p:spPr bwMode="auto">
          <a:xfrm>
            <a:off x="2589213" y="5256213"/>
            <a:ext cx="6554787" cy="16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5835" y="1484784"/>
            <a:ext cx="8818165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GB" sz="2000" dirty="0" smtClean="0">
                <a:cs typeface="Arial" panose="020B0604020202020204" pitchFamily="34" charset="0"/>
              </a:rPr>
              <a:t>Students submit their literature review via  </a:t>
            </a:r>
            <a:r>
              <a:rPr lang="en-GB" sz="2000" dirty="0" err="1" smtClean="0">
                <a:cs typeface="Arial" panose="020B0604020202020204" pitchFamily="34" charset="0"/>
              </a:rPr>
              <a:t>Turnitin</a:t>
            </a:r>
            <a:r>
              <a:rPr lang="en-GB" sz="2000" dirty="0" smtClean="0"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cs typeface="Arial" panose="020B0604020202020204" pitchFamily="34" charset="0"/>
              </a:rPr>
              <a:t>GradeMark</a:t>
            </a:r>
            <a:r>
              <a:rPr lang="en-GB" sz="2000" baseline="30000" dirty="0" smtClean="0"/>
              <a:t>©</a:t>
            </a:r>
            <a:r>
              <a:rPr lang="en-GB" sz="2000" dirty="0" smtClean="0"/>
              <a:t> </a:t>
            </a:r>
            <a:endParaRPr lang="en-GB" sz="2000" dirty="0"/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GB" sz="2000" dirty="0" smtClean="0"/>
              <a:t>The </a:t>
            </a:r>
            <a:r>
              <a:rPr lang="en-GB" sz="2000" dirty="0"/>
              <a:t>instructor creates a </a:t>
            </a:r>
            <a:r>
              <a:rPr lang="en-GB" sz="2000" dirty="0" smtClean="0"/>
              <a:t>PeerMark</a:t>
            </a:r>
            <a:r>
              <a:rPr lang="en-GB" sz="2000" baseline="30000" dirty="0" smtClean="0"/>
              <a:t>©</a:t>
            </a:r>
            <a:r>
              <a:rPr lang="en-GB" sz="2000" dirty="0" smtClean="0"/>
              <a:t> </a:t>
            </a:r>
            <a:r>
              <a:rPr lang="en-GB" sz="2000" dirty="0"/>
              <a:t>assignment </a:t>
            </a:r>
            <a:r>
              <a:rPr lang="en-GB" sz="2000" dirty="0"/>
              <a:t>and sets two reviews for each student to be </a:t>
            </a:r>
            <a:r>
              <a:rPr lang="en-GB" sz="2000" dirty="0" smtClean="0"/>
              <a:t>reviewed.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GB" sz="2000" dirty="0" smtClean="0"/>
              <a:t>The </a:t>
            </a:r>
            <a:r>
              <a:rPr lang="en-GB" sz="2000" dirty="0"/>
              <a:t>student writes a review anonymously for each assigned paper by responding to the open ended (written) and/or  scale (ranked) questions selected by the </a:t>
            </a:r>
            <a:r>
              <a:rPr lang="en-GB" sz="2000" dirty="0" smtClean="0"/>
              <a:t>instructor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GB" sz="2000" dirty="0" smtClean="0"/>
              <a:t>Once </a:t>
            </a:r>
            <a:r>
              <a:rPr lang="en-GB" sz="2000" dirty="0"/>
              <a:t>the </a:t>
            </a:r>
            <a:r>
              <a:rPr lang="en-GB" sz="2000" dirty="0" smtClean="0"/>
              <a:t>PeerMark</a:t>
            </a:r>
            <a:r>
              <a:rPr lang="en-GB" sz="2000" baseline="30000" dirty="0" smtClean="0"/>
              <a:t>©</a:t>
            </a:r>
            <a:r>
              <a:rPr lang="en-GB" sz="2000" dirty="0" smtClean="0"/>
              <a:t> </a:t>
            </a:r>
            <a:r>
              <a:rPr lang="en-GB" sz="2000" dirty="0"/>
              <a:t>assignment due date passes, the instructor reviews all </a:t>
            </a:r>
            <a:r>
              <a:rPr lang="en-GB" sz="2000" dirty="0" smtClean="0"/>
              <a:t>comments </a:t>
            </a:r>
            <a:r>
              <a:rPr lang="en-GB" sz="2000" dirty="0"/>
              <a:t>and adds </a:t>
            </a:r>
            <a:r>
              <a:rPr lang="en-GB" sz="2000" dirty="0" smtClean="0"/>
              <a:t>feedback</a:t>
            </a:r>
            <a:endParaRPr lang="en-GB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/>
              <a:t>On the </a:t>
            </a:r>
            <a:r>
              <a:rPr lang="en-GB" sz="2000" dirty="0" smtClean="0"/>
              <a:t>PeerMark</a:t>
            </a:r>
            <a:r>
              <a:rPr lang="en-GB" sz="2000" baseline="30000" dirty="0" smtClean="0"/>
              <a:t>©</a:t>
            </a:r>
            <a:r>
              <a:rPr lang="en-GB" sz="2000" dirty="0" smtClean="0"/>
              <a:t> </a:t>
            </a:r>
            <a:r>
              <a:rPr lang="en-GB" sz="2000" dirty="0"/>
              <a:t>assignment post date, reviews of the students’ papers become available for the papers’ authors to view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000" dirty="0"/>
          </a:p>
        </p:txBody>
      </p:sp>
      <p:sp>
        <p:nvSpPr>
          <p:cNvPr id="9" name="Rounded Rectangle 8"/>
          <p:cNvSpPr/>
          <p:nvPr/>
        </p:nvSpPr>
        <p:spPr bwMode="auto">
          <a:xfrm>
            <a:off x="598931" y="290486"/>
            <a:ext cx="7956376" cy="90872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546902" y="476672"/>
            <a:ext cx="8129554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0" i="0" u="none">
                <a:solidFill>
                  <a:srgbClr val="9567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GB" sz="3600" b="1" kern="0" dirty="0" smtClean="0"/>
              <a:t>PeerMark</a:t>
            </a:r>
            <a:r>
              <a:rPr lang="en-GB" sz="3600" b="1" kern="0" baseline="30000" dirty="0"/>
              <a:t>©</a:t>
            </a:r>
            <a:r>
              <a:rPr lang="en-GB" sz="3600" b="1" kern="0" dirty="0"/>
              <a:t>, peer review process </a:t>
            </a:r>
            <a:endParaRPr lang="en-US" sz="3600" b="1" kern="0" dirty="0" smtClean="0"/>
          </a:p>
        </p:txBody>
      </p:sp>
    </p:spTree>
    <p:extLst>
      <p:ext uri="{BB962C8B-B14F-4D97-AF65-F5344CB8AC3E}">
        <p14:creationId xmlns:p14="http://schemas.microsoft.com/office/powerpoint/2010/main" val="84818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Show one quick example of the students’ submission</a:t>
            </a:r>
            <a:endParaRPr lang="en-GB" dirty="0"/>
          </a:p>
        </p:txBody>
      </p:sp>
      <p:pic>
        <p:nvPicPr>
          <p:cNvPr id="5" name="Picture 8" descr="bla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8" t="76649"/>
          <a:stretch>
            <a:fillRect/>
          </a:stretch>
        </p:blipFill>
        <p:spPr bwMode="auto">
          <a:xfrm>
            <a:off x="2589213" y="5256213"/>
            <a:ext cx="6554787" cy="16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 bwMode="auto">
          <a:xfrm>
            <a:off x="598931" y="290486"/>
            <a:ext cx="7956376" cy="90872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90919" y="404664"/>
            <a:ext cx="777240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0" i="0" u="none">
                <a:solidFill>
                  <a:srgbClr val="9567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endParaRPr lang="en-US" sz="3200" b="1" kern="0" dirty="0" smtClean="0"/>
          </a:p>
        </p:txBody>
      </p:sp>
    </p:spTree>
    <p:extLst>
      <p:ext uri="{BB962C8B-B14F-4D97-AF65-F5344CB8AC3E}">
        <p14:creationId xmlns:p14="http://schemas.microsoft.com/office/powerpoint/2010/main" val="767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39&quot;&gt;&lt;object type=&quot;3&quot; unique_id=&quot;10040&quot;&gt;&lt;property id=&quot;20148&quot; value=&quot;5&quot;/&gt;&lt;property id=&quot;20300&quot; value=&quot;Slide 1&quot;/&gt;&lt;property id=&quot;20307&quot; value=&quot;257&quot;/&gt;&lt;/object&gt;&lt;object type=&quot;3&quot; unique_id=&quot;10041&quot;&gt;&lt;property id=&quot;20148&quot; value=&quot;5&quot;/&gt;&lt;property id=&quot;20300&quot; value=&quot;Slide 2 - &amp;quot;DENIS DURET d.duret@liverpool.ac.uk&amp;quot;&quot;/&gt;&lt;property id=&quot;20307&quot; value=&quot;260&quot;/&gt;&lt;/object&gt;&lt;object type=&quot;3&quot; unique_id=&quot;10042&quot;&gt;&lt;property id=&quot;20148&quot; value=&quot;5&quot;/&gt;&lt;property id=&quot;20300&quot; value=&quot;Slide 10&quot;/&gt;&lt;property id=&quot;20307&quot; value=&quot;282&quot;/&gt;&lt;/object&gt;&lt;object type=&quot;3&quot; unique_id=&quot;10046&quot;&gt;&lt;property id=&quot;20148&quot; value=&quot;5&quot;/&gt;&lt;property id=&quot;20300&quot; value=&quot;Slide 15 - &amp;quot;Conclusion&amp;quot;&quot;/&gt;&lt;property id=&quot;20307&quot; value=&quot;263&quot;/&gt;&lt;/object&gt;&lt;object type=&quot;3&quot; unique_id=&quot;10055&quot;&gt;&lt;property id=&quot;20148&quot; value=&quot;5&quot;/&gt;&lt;property id=&quot;20300&quot; value=&quot;Slide 3 - &amp;quot;Is PeerMark a useful tool for formative assessment of literature review?  A trial in the School of Veterinary Scien&quot;/&gt;&lt;property id=&quot;20307&quot; value=&quot;281&quot;/&gt;&lt;/object&gt;&lt;object type=&quot;3&quot; unique_id=&quot;10154&quot;&gt;&lt;property id=&quot;20148&quot; value=&quot;5&quot;/&gt;&lt;property id=&quot;20300&quot; value=&quot;Slide 16 - &amp;quot;Thank you!&amp;quot;&quot;/&gt;&lt;property id=&quot;20307&quot; value=&quot;285&quot;/&gt;&lt;/object&gt;&lt;object type=&quot;3&quot; unique_id=&quot;10524&quot;&gt;&lt;property id=&quot;20148&quot; value=&quot;5&quot;/&gt;&lt;property id=&quot;20300&quot; value=&quot;Slide 12 - &amp;quot;Comments&amp;quot;&quot;/&gt;&lt;property id=&quot;20307&quot; value=&quot;289&quot;/&gt;&lt;/object&gt;&lt;object type=&quot;3&quot; unique_id=&quot;10525&quot;&gt;&lt;property id=&quot;20148&quot; value=&quot;5&quot;/&gt;&lt;property id=&quot;20300&quot; value=&quot;Slide 11 - &amp;quot;Word Cloud&amp;quot;&quot;/&gt;&lt;property id=&quot;20307&quot; value=&quot;290&quot;/&gt;&lt;/object&gt;&lt;object type=&quot;3&quot; unique_id=&quot;10526&quot;&gt;&lt;property id=&quot;20148&quot; value=&quot;5&quot;/&gt;&lt;property id=&quot;20300&quot; value=&quot;Slide 13&quot;/&gt;&lt;property id=&quot;20307&quot; value=&quot;291&quot;/&gt;&lt;/object&gt;&lt;object type=&quot;3&quot; unique_id=&quot;10527&quot;&gt;&lt;property id=&quot;20148&quot; value=&quot;5&quot;/&gt;&lt;property id=&quot;20300&quot; value=&quot;Slide 14 - &amp;quot;Comments&amp;quot;&quot;/&gt;&lt;property id=&quot;20307&quot; value=&quot;292&quot;/&gt;&lt;/object&gt;&lt;object type=&quot;3&quot; unique_id=&quot;10791&quot;&gt;&lt;property id=&quot;20148&quot; value=&quot;5&quot;/&gt;&lt;property id=&quot;20300&quot; value=&quot;Slide 4&quot;/&gt;&lt;property id=&quot;20307&quot; value=&quot;298&quot;/&gt;&lt;/object&gt;&lt;object type=&quot;3&quot; unique_id=&quot;10792&quot;&gt;&lt;property id=&quot;20148&quot; value=&quot;5&quot;/&gt;&lt;property id=&quot;20300&quot; value=&quot;Slide 7 - &amp;quot;What is literature review ?&amp;quot;&quot;/&gt;&lt;property id=&quot;20307&quot; value=&quot;297&quot;/&gt;&lt;/object&gt;&lt;object type=&quot;3&quot; unique_id=&quot;11322&quot;&gt;&lt;property id=&quot;20148&quot; value=&quot;5&quot;/&gt;&lt;property id=&quot;20300&quot; value=&quot;Slide 5 - &amp;quot;NSS 2014 JACS Subject Level 3 – Animal Science &amp;quot;&quot;/&gt;&lt;property id=&quot;20307&quot; value=&quot;304&quot;/&gt;&lt;/object&gt;&lt;object type=&quot;3&quot; unique_id=&quot;11421&quot;&gt;&lt;property id=&quot;20148&quot; value=&quot;5&quot;/&gt;&lt;property id=&quot;20300&quot; value=&quot;Slide 6 - &amp;quot;Dr Zeeshan Durrani z.durrani@liverpool.ac.uk&amp;quot;&quot;/&gt;&lt;property id=&quot;20307&quot; value=&quot;305&quot;/&gt;&lt;/object&gt;&lt;object type=&quot;3&quot; unique_id=&quot;11497&quot;&gt;&lt;property id=&quot;20148&quot; value=&quot;5&quot;/&gt;&lt;property id=&quot;20300&quot; value=&quot;Slide 8 - &amp;quot;The key steps of the PeerMark©, peer review process &amp;quot;&quot;/&gt;&lt;property id=&quot;20307&quot; value=&quot;306&quot;/&gt;&lt;/object&gt;&lt;object type=&quot;3&quot; unique_id=&quot;11560&quot;&gt;&lt;property id=&quot;20148&quot; value=&quot;5&quot;/&gt;&lt;property id=&quot;20300&quot; value=&quot;Slide 9 - &amp;quot;The key steps of the PeerMark©, peer review process &amp;quot;&quot;/&gt;&lt;property id=&quot;20307&quot; value=&quot;307&quot;/&gt;&lt;/object&gt;&lt;/object&gt;&lt;object type=&quot;8&quot; unique_id=&quot;10075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Blank Presentation">
  <a:themeElements>
    <a:clrScheme name="Blank Presentation 13">
      <a:dk1>
        <a:srgbClr val="000000"/>
      </a:dk1>
      <a:lt1>
        <a:srgbClr val="FFFFFF"/>
      </a:lt1>
      <a:dk2>
        <a:srgbClr val="9567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9567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2360</TotalTime>
  <Words>628</Words>
  <Application>Microsoft Office PowerPoint</Application>
  <PresentationFormat>On-screen Show (4:3)</PresentationFormat>
  <Paragraphs>99</Paragraphs>
  <Slides>17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Blank Presentation</vt:lpstr>
      <vt:lpstr>PowerPoint Presentation</vt:lpstr>
      <vt:lpstr>Denis Duret d.duret@liverpool.ac.uk School of Veterinary Science University of Liverpool  </vt:lpstr>
      <vt:lpstr>PowerPoint Presentation</vt:lpstr>
      <vt:lpstr>NSS 2014 JACS Subject Level 3 – Veterinary Science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  <vt:lpstr>Word Cloud</vt:lpstr>
    </vt:vector>
  </TitlesOfParts>
  <Company>Krusty Morris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Krusty Morris</dc:creator>
  <cp:lastModifiedBy>Durrani, Zeeshan</cp:lastModifiedBy>
  <cp:revision>162</cp:revision>
  <dcterms:created xsi:type="dcterms:W3CDTF">2007-01-16T13:11:17Z</dcterms:created>
  <dcterms:modified xsi:type="dcterms:W3CDTF">2015-07-01T14:16:03Z</dcterms:modified>
</cp:coreProperties>
</file>