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59" r:id="rId6"/>
    <p:sldId id="261" r:id="rId7"/>
    <p:sldId id="262"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C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750"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9/23/2015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9/23/2015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9/23/2015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9/23/2015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9/23/2015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9/23/2015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9/23/2015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9/23/2015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57200"/>
            <a:ext cx="7772400" cy="3143251"/>
          </a:xfrm>
        </p:spPr>
        <p:txBody>
          <a:bodyPr>
            <a:normAutofit fontScale="90000"/>
          </a:bodyPr>
          <a:lstStyle/>
          <a:p>
            <a:r>
              <a:rPr lang="en-GB" sz="3600" dirty="0" smtClean="0">
                <a:solidFill>
                  <a:srgbClr val="FF66CC"/>
                </a:solidFill>
              </a:rPr>
              <a:t/>
            </a:r>
            <a:br>
              <a:rPr lang="en-GB" sz="3600" dirty="0" smtClean="0">
                <a:solidFill>
                  <a:srgbClr val="FF66CC"/>
                </a:solidFill>
              </a:rPr>
            </a:br>
            <a:r>
              <a:rPr lang="en-GB" sz="3600" dirty="0" smtClean="0">
                <a:solidFill>
                  <a:srgbClr val="FF66CC"/>
                </a:solidFill>
              </a:rPr>
              <a:t/>
            </a:r>
            <a:br>
              <a:rPr lang="en-GB" sz="3600" dirty="0" smtClean="0">
                <a:solidFill>
                  <a:srgbClr val="FF66CC"/>
                </a:solidFill>
              </a:rPr>
            </a:br>
            <a:r>
              <a:rPr lang="en-GB" sz="3600" dirty="0" smtClean="0">
                <a:solidFill>
                  <a:srgbClr val="FF66CC"/>
                </a:solidFill>
              </a:rPr>
              <a:t>Suspected </a:t>
            </a:r>
            <a:r>
              <a:rPr lang="en-GB" sz="3600" dirty="0" smtClean="0">
                <a:solidFill>
                  <a:srgbClr val="FF66CC"/>
                </a:solidFill>
              </a:rPr>
              <a:t>cancer: recognition and referral</a:t>
            </a:r>
            <a:br>
              <a:rPr lang="en-GB" sz="3600" dirty="0" smtClean="0">
                <a:solidFill>
                  <a:srgbClr val="FF66CC"/>
                </a:solidFill>
              </a:rPr>
            </a:br>
            <a:r>
              <a:rPr lang="en-GB" sz="3600" dirty="0" smtClean="0">
                <a:solidFill>
                  <a:srgbClr val="FF66CC"/>
                </a:solidFill>
              </a:rPr>
              <a:t>NICE guidelines [NG12</a:t>
            </a:r>
            <a:r>
              <a:rPr lang="en-GB" sz="3600" dirty="0" smtClean="0">
                <a:solidFill>
                  <a:srgbClr val="FF66CC"/>
                </a:solidFill>
              </a:rPr>
              <a:t>]</a:t>
            </a:r>
            <a:br>
              <a:rPr lang="en-GB" sz="3600" dirty="0" smtClean="0">
                <a:solidFill>
                  <a:srgbClr val="FF66CC"/>
                </a:solidFill>
              </a:rPr>
            </a:br>
            <a:r>
              <a:rPr lang="en-GB" sz="3600" dirty="0" smtClean="0">
                <a:solidFill>
                  <a:srgbClr val="FF66CC"/>
                </a:solidFill>
              </a:rPr>
              <a:t> Published date: June </a:t>
            </a:r>
            <a:r>
              <a:rPr lang="en-GB" sz="3600" dirty="0" smtClean="0">
                <a:solidFill>
                  <a:srgbClr val="FF66CC"/>
                </a:solidFill>
              </a:rPr>
              <a:t>2015</a:t>
            </a:r>
            <a:br>
              <a:rPr lang="en-GB" sz="3600" dirty="0" smtClean="0">
                <a:solidFill>
                  <a:srgbClr val="FF66CC"/>
                </a:solidFill>
              </a:rPr>
            </a:br>
            <a:r>
              <a:rPr lang="en-GB" sz="3600" dirty="0" smtClean="0">
                <a:solidFill>
                  <a:srgbClr val="FF66CC"/>
                </a:solidFill>
              </a:rPr>
              <a:t> </a:t>
            </a:r>
            <a:r>
              <a:rPr lang="en-GB" sz="3600" dirty="0" smtClean="0">
                <a:solidFill>
                  <a:srgbClr val="FF66CC"/>
                </a:solidFill>
              </a:rPr>
              <a:t>also cancer </a:t>
            </a:r>
            <a:r>
              <a:rPr lang="en-GB" sz="3600" dirty="0" err="1" smtClean="0">
                <a:solidFill>
                  <a:srgbClr val="FF66CC"/>
                </a:solidFill>
              </a:rPr>
              <a:t>researchuk</a:t>
            </a:r>
            <a:r>
              <a:rPr lang="en-GB" dirty="0" smtClean="0"/>
              <a:t/>
            </a:r>
            <a:br>
              <a:rPr lang="en-GB" dirty="0" smtClean="0"/>
            </a:br>
            <a:r>
              <a:rPr lang="en-GB" dirty="0" smtClean="0"/>
              <a:t/>
            </a:r>
            <a:br>
              <a:rPr lang="en-GB" dirty="0" smtClean="0"/>
            </a:br>
            <a:endParaRPr lang="en-GB" dirty="0"/>
          </a:p>
        </p:txBody>
      </p:sp>
      <p:sp>
        <p:nvSpPr>
          <p:cNvPr id="3" name="Subtitle 2"/>
          <p:cNvSpPr>
            <a:spLocks noGrp="1"/>
          </p:cNvSpPr>
          <p:nvPr>
            <p:ph type="subTitle" idx="1"/>
          </p:nvPr>
        </p:nvSpPr>
        <p:spPr/>
        <p:txBody>
          <a:bodyPr>
            <a:normAutofit/>
          </a:bodyPr>
          <a:lstStyle/>
          <a:p>
            <a:r>
              <a:rPr lang="en-GB" sz="2400" dirty="0" smtClean="0"/>
              <a:t>Dr Jane Wilcock </a:t>
            </a:r>
            <a:endParaRPr lang="en-GB" sz="24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fontScale="85000" lnSpcReduction="20000"/>
          </a:bodyPr>
          <a:lstStyle/>
          <a:p>
            <a:r>
              <a:rPr lang="en-GB" dirty="0" smtClean="0"/>
              <a:t>I</a:t>
            </a:r>
            <a:r>
              <a:rPr lang="en-GB" dirty="0" smtClean="0"/>
              <a:t>s vulval cancer related to HPV?</a:t>
            </a:r>
          </a:p>
          <a:p>
            <a:r>
              <a:rPr lang="en-GB" dirty="0" smtClean="0">
                <a:solidFill>
                  <a:srgbClr val="FF66CC"/>
                </a:solidFill>
              </a:rPr>
              <a:t>HPV </a:t>
            </a:r>
            <a:r>
              <a:rPr lang="en-GB" dirty="0" smtClean="0">
                <a:solidFill>
                  <a:srgbClr val="FF66CC"/>
                </a:solidFill>
              </a:rPr>
              <a:t>is found in about </a:t>
            </a:r>
            <a:r>
              <a:rPr lang="en-GB" dirty="0" smtClean="0">
                <a:solidFill>
                  <a:srgbClr val="FF66CC"/>
                </a:solidFill>
              </a:rPr>
              <a:t>40%of </a:t>
            </a:r>
            <a:r>
              <a:rPr lang="en-GB" dirty="0" smtClean="0">
                <a:solidFill>
                  <a:srgbClr val="FF66CC"/>
                </a:solidFill>
              </a:rPr>
              <a:t>vulval </a:t>
            </a:r>
            <a:r>
              <a:rPr lang="en-GB" dirty="0" smtClean="0">
                <a:solidFill>
                  <a:srgbClr val="FF66CC"/>
                </a:solidFill>
              </a:rPr>
              <a:t>cancers</a:t>
            </a:r>
          </a:p>
          <a:p>
            <a:r>
              <a:rPr lang="en-GB" dirty="0" smtClean="0">
                <a:solidFill>
                  <a:srgbClr val="FF66CC"/>
                </a:solidFill>
              </a:rPr>
              <a:t> </a:t>
            </a:r>
            <a:r>
              <a:rPr lang="en-GB" dirty="0" smtClean="0">
                <a:solidFill>
                  <a:srgbClr val="FF66CC"/>
                </a:solidFill>
              </a:rPr>
              <a:t>Some studies show </a:t>
            </a:r>
            <a:r>
              <a:rPr lang="en-GB" dirty="0" smtClean="0">
                <a:solidFill>
                  <a:srgbClr val="FF66CC"/>
                </a:solidFill>
              </a:rPr>
              <a:t> </a:t>
            </a:r>
            <a:r>
              <a:rPr lang="en-GB" dirty="0" smtClean="0">
                <a:solidFill>
                  <a:srgbClr val="FF66CC"/>
                </a:solidFill>
              </a:rPr>
              <a:t>HPV </a:t>
            </a:r>
            <a:r>
              <a:rPr lang="en-GB" dirty="0" smtClean="0">
                <a:solidFill>
                  <a:srgbClr val="FF66CC"/>
                </a:solidFill>
              </a:rPr>
              <a:t>in  70% of vulval </a:t>
            </a:r>
            <a:r>
              <a:rPr lang="en-GB" dirty="0" smtClean="0">
                <a:solidFill>
                  <a:srgbClr val="FF66CC"/>
                </a:solidFill>
              </a:rPr>
              <a:t>cancers </a:t>
            </a:r>
            <a:endParaRPr lang="en-GB" dirty="0" smtClean="0">
              <a:solidFill>
                <a:srgbClr val="FF66CC"/>
              </a:solidFill>
            </a:endParaRPr>
          </a:p>
          <a:p>
            <a:r>
              <a:rPr lang="en-GB" dirty="0" smtClean="0"/>
              <a:t>What skin conditions may predispose to vulval cancer?</a:t>
            </a:r>
          </a:p>
          <a:p>
            <a:r>
              <a:rPr lang="en-GB" b="1" dirty="0" smtClean="0">
                <a:solidFill>
                  <a:srgbClr val="FF66CC"/>
                </a:solidFill>
              </a:rPr>
              <a:t>Chronic skin conditions and inflammation</a:t>
            </a:r>
          </a:p>
          <a:p>
            <a:r>
              <a:rPr lang="en-GB" dirty="0" smtClean="0">
                <a:solidFill>
                  <a:srgbClr val="FF66CC"/>
                </a:solidFill>
              </a:rPr>
              <a:t>Some long term vulval skin conditions are associated with vulval cancer. These are </a:t>
            </a:r>
          </a:p>
          <a:p>
            <a:r>
              <a:rPr lang="en-GB" u="sng" dirty="0" smtClean="0">
                <a:solidFill>
                  <a:srgbClr val="FF66CC"/>
                </a:solidFill>
              </a:rPr>
              <a:t>Lichen </a:t>
            </a:r>
            <a:r>
              <a:rPr lang="en-GB" u="sng" dirty="0" err="1" smtClean="0">
                <a:solidFill>
                  <a:srgbClr val="FF66CC"/>
                </a:solidFill>
              </a:rPr>
              <a:t>sclerosus</a:t>
            </a:r>
            <a:endParaRPr lang="en-GB" dirty="0" smtClean="0">
              <a:solidFill>
                <a:srgbClr val="FF66CC"/>
              </a:solidFill>
            </a:endParaRPr>
          </a:p>
          <a:p>
            <a:r>
              <a:rPr lang="en-GB" u="sng" dirty="0" smtClean="0">
                <a:solidFill>
                  <a:srgbClr val="FF66CC"/>
                </a:solidFill>
              </a:rPr>
              <a:t>Lichen </a:t>
            </a:r>
            <a:r>
              <a:rPr lang="en-GB" u="sng" dirty="0" err="1" smtClean="0">
                <a:solidFill>
                  <a:srgbClr val="FF66CC"/>
                </a:solidFill>
              </a:rPr>
              <a:t>planus</a:t>
            </a:r>
            <a:endParaRPr lang="en-GB" dirty="0" smtClean="0">
              <a:solidFill>
                <a:srgbClr val="FF66CC"/>
              </a:solidFill>
            </a:endParaRPr>
          </a:p>
          <a:p>
            <a:r>
              <a:rPr lang="en-GB" u="sng" dirty="0" smtClean="0">
                <a:solidFill>
                  <a:srgbClr val="FF66CC"/>
                </a:solidFill>
              </a:rPr>
              <a:t>Paget's disease</a:t>
            </a:r>
            <a:endParaRPr lang="en-GB" dirty="0" smtClean="0">
              <a:solidFill>
                <a:srgbClr val="FF66CC"/>
              </a:solidFill>
            </a:endParaRPr>
          </a:p>
          <a:p>
            <a:r>
              <a:rPr lang="en-GB" dirty="0" smtClean="0">
                <a:solidFill>
                  <a:srgbClr val="FF66CC"/>
                </a:solidFill>
              </a:rPr>
              <a:t>The most common of these is lichen </a:t>
            </a:r>
            <a:r>
              <a:rPr lang="en-GB" dirty="0" err="1" smtClean="0">
                <a:solidFill>
                  <a:srgbClr val="FF66CC"/>
                </a:solidFill>
              </a:rPr>
              <a:t>sclerosus</a:t>
            </a:r>
            <a:r>
              <a:rPr lang="en-GB" dirty="0" smtClean="0">
                <a:solidFill>
                  <a:srgbClr val="FF66CC"/>
                </a:solidFill>
              </a:rPr>
              <a:t>. Fewer than 5 in 100 women (5%) with lichen </a:t>
            </a:r>
            <a:r>
              <a:rPr lang="en-GB" dirty="0" err="1" smtClean="0">
                <a:solidFill>
                  <a:srgbClr val="FF66CC"/>
                </a:solidFill>
              </a:rPr>
              <a:t>sclerosus</a:t>
            </a:r>
            <a:r>
              <a:rPr lang="en-GB" dirty="0" smtClean="0">
                <a:solidFill>
                  <a:srgbClr val="FF66CC"/>
                </a:solidFill>
              </a:rPr>
              <a:t> or lichen </a:t>
            </a:r>
            <a:r>
              <a:rPr lang="en-GB" dirty="0" err="1" smtClean="0">
                <a:solidFill>
                  <a:srgbClr val="FF66CC"/>
                </a:solidFill>
              </a:rPr>
              <a:t>planus</a:t>
            </a:r>
            <a:r>
              <a:rPr lang="en-GB" dirty="0" smtClean="0">
                <a:solidFill>
                  <a:srgbClr val="FF66CC"/>
                </a:solidFill>
              </a:rPr>
              <a:t> develop vulval cancer. </a:t>
            </a:r>
          </a:p>
          <a:p>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8"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0-#ppt_w/2"/>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8"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0-#ppt_w/2"/>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ppt_y"/>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8" fill="hold" grpId="0"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0-#ppt_w/2"/>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a:bodyPr>
          <a:lstStyle/>
          <a:p>
            <a:endParaRPr lang="en-GB" sz="2400" dirty="0" smtClean="0"/>
          </a:p>
          <a:p>
            <a:endParaRPr lang="en-GB" sz="2400" dirty="0" smtClean="0"/>
          </a:p>
          <a:p>
            <a:pPr>
              <a:buNone/>
            </a:pPr>
            <a:r>
              <a:rPr lang="en-GB" sz="2400" dirty="0" smtClean="0"/>
              <a:t>     </a:t>
            </a:r>
            <a:r>
              <a:rPr lang="en-GB" sz="2800" dirty="0" smtClean="0"/>
              <a:t>In </a:t>
            </a:r>
            <a:r>
              <a:rPr lang="en-GB" sz="2800" dirty="0" smtClean="0"/>
              <a:t>the previous guideline, few recommendations corresponded with a positive predictive value (PPV) below 5%. In order to improve the diagnosis of cancer, the updated guideline uses a 3% PPV threshold value to underpin the recommendations for suspected cancer pathway referrals and urgent direct access investigations, such as brain scanning or endoscopy.</a:t>
            </a:r>
            <a:endParaRPr lang="en-GB" sz="28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normAutofit/>
          </a:bodyPr>
          <a:lstStyle/>
          <a:p>
            <a:r>
              <a:rPr lang="en-GB" sz="2800" b="1" dirty="0" smtClean="0">
                <a:solidFill>
                  <a:srgbClr val="FF66CC"/>
                </a:solidFill>
              </a:rPr>
              <a:t>Ovarian cancer</a:t>
            </a:r>
            <a:endParaRPr lang="en-GB" sz="2800" b="1" dirty="0">
              <a:solidFill>
                <a:srgbClr val="FF66CC"/>
              </a:solidFill>
            </a:endParaRPr>
          </a:p>
        </p:txBody>
      </p:sp>
      <p:sp>
        <p:nvSpPr>
          <p:cNvPr id="3" name="Content Placeholder 2"/>
          <p:cNvSpPr>
            <a:spLocks noGrp="1"/>
          </p:cNvSpPr>
          <p:nvPr>
            <p:ph idx="1"/>
          </p:nvPr>
        </p:nvSpPr>
        <p:spPr>
          <a:xfrm>
            <a:off x="152400" y="685800"/>
            <a:ext cx="8534400" cy="6019800"/>
          </a:xfrm>
        </p:spPr>
        <p:txBody>
          <a:bodyPr>
            <a:noAutofit/>
          </a:bodyPr>
          <a:lstStyle/>
          <a:p>
            <a:pPr>
              <a:buNone/>
            </a:pPr>
            <a:endParaRPr lang="en-GB" sz="2000" dirty="0" smtClean="0"/>
          </a:p>
          <a:p>
            <a:r>
              <a:rPr lang="en-GB" sz="2000" dirty="0" smtClean="0"/>
              <a:t>Refer </a:t>
            </a:r>
            <a:r>
              <a:rPr lang="en-GB" sz="2000" dirty="0" smtClean="0"/>
              <a:t>the woman </a:t>
            </a:r>
            <a:r>
              <a:rPr lang="en-GB" sz="2000" dirty="0" smtClean="0"/>
              <a:t>urgently</a:t>
            </a:r>
            <a:r>
              <a:rPr lang="en-GB" sz="2000" baseline="30000" dirty="0" smtClean="0"/>
              <a:t> </a:t>
            </a:r>
            <a:r>
              <a:rPr lang="en-GB" sz="2000" dirty="0" smtClean="0"/>
              <a:t> if physical examination identifies ascites and/or a pelvic or abdominal mass (which is not obviously uterine fibroids). </a:t>
            </a:r>
            <a:r>
              <a:rPr lang="en-GB" sz="2000" b="1" dirty="0" smtClean="0"/>
              <a:t>[2011]</a:t>
            </a:r>
            <a:endParaRPr lang="en-GB" sz="2000" dirty="0" smtClean="0"/>
          </a:p>
          <a:p>
            <a:r>
              <a:rPr lang="en-GB" sz="2000" dirty="0" smtClean="0"/>
              <a:t>Carry </a:t>
            </a:r>
            <a:r>
              <a:rPr lang="en-GB" sz="2000" dirty="0" smtClean="0"/>
              <a:t>out tests in primary </a:t>
            </a:r>
            <a:r>
              <a:rPr lang="en-GB" sz="2000" dirty="0" smtClean="0"/>
              <a:t>care  </a:t>
            </a:r>
            <a:r>
              <a:rPr lang="en-GB" sz="2000" dirty="0" smtClean="0"/>
              <a:t>if a woman (especially if 50 or over) reports having any of the following symptoms on a </a:t>
            </a:r>
            <a:r>
              <a:rPr lang="en-GB" sz="2000" dirty="0" smtClean="0"/>
              <a:t>persistent</a:t>
            </a:r>
            <a:r>
              <a:rPr lang="en-GB" sz="2000" dirty="0" smtClean="0"/>
              <a:t> or frequent basis – particularly more than 12 times per month:</a:t>
            </a:r>
          </a:p>
          <a:p>
            <a:r>
              <a:rPr lang="en-GB" sz="2000" dirty="0" smtClean="0"/>
              <a:t>persistent abdominal </a:t>
            </a:r>
            <a:r>
              <a:rPr lang="en-GB" sz="2000" dirty="0" smtClean="0"/>
              <a:t>distension</a:t>
            </a:r>
            <a:endParaRPr lang="en-GB" sz="2000" dirty="0" smtClean="0"/>
          </a:p>
          <a:p>
            <a:r>
              <a:rPr lang="en-GB" sz="2000" dirty="0" smtClean="0"/>
              <a:t>feeling full </a:t>
            </a:r>
            <a:r>
              <a:rPr lang="en-GB" sz="2000" dirty="0" smtClean="0"/>
              <a:t>and/or </a:t>
            </a:r>
            <a:r>
              <a:rPr lang="en-GB" sz="2000" dirty="0" smtClean="0"/>
              <a:t>loss of appetite</a:t>
            </a:r>
          </a:p>
          <a:p>
            <a:r>
              <a:rPr lang="en-GB" sz="2000" dirty="0" smtClean="0"/>
              <a:t>pelvic or abdominal pain</a:t>
            </a:r>
          </a:p>
          <a:p>
            <a:r>
              <a:rPr lang="en-GB" sz="2000" dirty="0" smtClean="0"/>
              <a:t>increased urinary urgency and/or frequency. </a:t>
            </a:r>
            <a:r>
              <a:rPr lang="en-GB" sz="2000" b="1" dirty="0" smtClean="0"/>
              <a:t>[2011</a:t>
            </a:r>
            <a:r>
              <a:rPr lang="en-GB" sz="2000" b="1" dirty="0" smtClean="0"/>
              <a:t>]</a:t>
            </a:r>
          </a:p>
          <a:p>
            <a:r>
              <a:rPr lang="en-GB" sz="2000" dirty="0" smtClean="0"/>
              <a:t>Consider carrying out tests in primary care if a woman reports unexplained weight loss, fatigue or changes in bowel habit. </a:t>
            </a:r>
            <a:r>
              <a:rPr lang="en-GB" sz="2000" b="1" dirty="0" smtClean="0"/>
              <a:t>[2011]</a:t>
            </a:r>
            <a:endParaRPr lang="en-GB" sz="2000" dirty="0" smtClean="0"/>
          </a:p>
          <a:p>
            <a:r>
              <a:rPr lang="en-GB" sz="2000" dirty="0" smtClean="0"/>
              <a:t>Advise any woman who is not suspected of having ovarian cancer to return to her GP if her symptoms become more frequent and/or persistent. </a:t>
            </a:r>
            <a:r>
              <a:rPr lang="en-GB" sz="2000" b="1" dirty="0" smtClean="0"/>
              <a:t>[2011]</a:t>
            </a:r>
            <a:endParaRPr lang="en-GB" sz="2000" dirty="0" smtClean="0"/>
          </a:p>
          <a:p>
            <a:r>
              <a:rPr lang="en-GB" sz="2000" dirty="0" smtClean="0"/>
              <a:t>Carry out appropriate tests for ovarian cancer in any woman of 50 or over who has experienced symptoms within the last 12 months that suggest irritable bowel syndrome (IBS), because IBS rarely presents for the first time in women of this age. </a:t>
            </a:r>
            <a:r>
              <a:rPr lang="en-GB" sz="2000" b="1" dirty="0" smtClean="0"/>
              <a:t>[2011]</a:t>
            </a:r>
            <a:endParaRPr lang="en-GB" sz="2000" dirty="0" smtClean="0"/>
          </a:p>
          <a:p>
            <a:endParaRPr lang="en-GB" sz="2000" b="1" dirty="0" smtClean="0"/>
          </a:p>
          <a:p>
            <a:endParaRPr lang="en-GB" sz="2000" dirty="0" smtClean="0"/>
          </a:p>
          <a:p>
            <a:pPr>
              <a:buNone/>
            </a:pPr>
            <a:r>
              <a:rPr lang="en-GB" sz="2000" dirty="0" smtClean="0"/>
              <a:t>         </a:t>
            </a:r>
            <a:endParaRPr lang="en-GB" sz="2000" dirty="0" smtClean="0">
              <a:solidFill>
                <a:srgbClr val="FF66CC"/>
              </a:solidFill>
            </a:endParaRPr>
          </a:p>
          <a:p>
            <a:endParaRPr lang="en-GB" sz="20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800" dirty="0" smtClean="0">
                <a:solidFill>
                  <a:srgbClr val="FF66CC"/>
                </a:solidFill>
              </a:rPr>
              <a:t>What are the primary care tests recommended?</a:t>
            </a:r>
            <a:endParaRPr lang="en-GB" sz="2800" dirty="0">
              <a:solidFill>
                <a:srgbClr val="FF66CC"/>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0"/>
            <a:ext cx="8382000" cy="6858000"/>
          </a:xfrm>
        </p:spPr>
        <p:txBody>
          <a:bodyPr>
            <a:normAutofit/>
          </a:bodyPr>
          <a:lstStyle/>
          <a:p>
            <a:r>
              <a:rPr lang="en-GB" sz="2600" dirty="0" smtClean="0"/>
              <a:t>Measure </a:t>
            </a:r>
            <a:r>
              <a:rPr lang="en-GB" sz="2600" dirty="0" smtClean="0"/>
              <a:t>serum CA125 in primary care in women with symptoms that suggest ovarian </a:t>
            </a:r>
            <a:r>
              <a:rPr lang="en-GB" sz="2600" dirty="0" smtClean="0"/>
              <a:t>cancer.</a:t>
            </a:r>
            <a:r>
              <a:rPr lang="en-GB" sz="2600" dirty="0" smtClean="0"/>
              <a:t> </a:t>
            </a:r>
          </a:p>
          <a:p>
            <a:r>
              <a:rPr lang="en-GB" sz="2600" dirty="0" smtClean="0"/>
              <a:t>If </a:t>
            </a:r>
            <a:r>
              <a:rPr lang="en-GB" sz="2600" dirty="0" smtClean="0"/>
              <a:t>serum CA125 is 35 IU/ml or greater, arrange an ultrasound scan of the abdomen and </a:t>
            </a:r>
            <a:r>
              <a:rPr lang="en-GB" sz="2600" dirty="0" smtClean="0"/>
              <a:t>pelvis.</a:t>
            </a:r>
            <a:endParaRPr lang="en-GB" sz="2600" dirty="0" smtClean="0"/>
          </a:p>
          <a:p>
            <a:r>
              <a:rPr lang="en-GB" sz="2600" dirty="0" smtClean="0"/>
              <a:t>If </a:t>
            </a:r>
            <a:r>
              <a:rPr lang="en-GB" sz="2600" dirty="0" smtClean="0"/>
              <a:t>the ultrasound suggests ovarian cancer, refer the woman </a:t>
            </a:r>
            <a:r>
              <a:rPr lang="en-GB" sz="2600" dirty="0" smtClean="0"/>
              <a:t>urgently</a:t>
            </a:r>
            <a:r>
              <a:rPr lang="en-GB" sz="2600" dirty="0" smtClean="0"/>
              <a:t> for further investigation. </a:t>
            </a:r>
          </a:p>
          <a:p>
            <a:r>
              <a:rPr lang="en-GB" sz="2600" dirty="0" smtClean="0"/>
              <a:t>For </a:t>
            </a:r>
            <a:r>
              <a:rPr lang="en-GB" sz="2600" dirty="0" smtClean="0"/>
              <a:t>any woman who has normal serum CA125 (less than 35 IU/ml), or CA125 of 35 IU/ml or greater but a normal ultrasound:</a:t>
            </a:r>
          </a:p>
          <a:p>
            <a:r>
              <a:rPr lang="en-GB" sz="2600" dirty="0" smtClean="0"/>
              <a:t>assess her carefully for other clinical causes of her symptoms and investigate if appropriate</a:t>
            </a:r>
          </a:p>
          <a:p>
            <a:r>
              <a:rPr lang="en-GB" sz="2600" dirty="0" smtClean="0"/>
              <a:t>if no other clinical cause is apparent, advise her to return to her GP if her symptoms become more frequent and/or persistent. </a:t>
            </a:r>
            <a:r>
              <a:rPr lang="en-GB" sz="2600" b="1" dirty="0" smtClean="0"/>
              <a:t>[2011]</a:t>
            </a:r>
            <a:endParaRPr lang="en-GB" sz="2600" dirty="0" smtClean="0"/>
          </a:p>
          <a:p>
            <a:endParaRPr lang="en-GB"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800" b="1" dirty="0" smtClean="0">
                <a:solidFill>
                  <a:srgbClr val="FF66CC"/>
                </a:solidFill>
              </a:rPr>
              <a:t>Endometrial cancer</a:t>
            </a:r>
            <a:br>
              <a:rPr lang="en-GB" sz="2800" b="1" dirty="0" smtClean="0">
                <a:solidFill>
                  <a:srgbClr val="FF66CC"/>
                </a:solidFill>
              </a:rPr>
            </a:br>
            <a:endParaRPr lang="en-GB" sz="2800" dirty="0">
              <a:solidFill>
                <a:srgbClr val="FF66CC"/>
              </a:solidFill>
            </a:endParaRPr>
          </a:p>
        </p:txBody>
      </p:sp>
      <p:sp>
        <p:nvSpPr>
          <p:cNvPr id="3" name="Content Placeholder 2"/>
          <p:cNvSpPr>
            <a:spLocks noGrp="1"/>
          </p:cNvSpPr>
          <p:nvPr>
            <p:ph idx="1"/>
          </p:nvPr>
        </p:nvSpPr>
        <p:spPr>
          <a:xfrm>
            <a:off x="457200" y="838200"/>
            <a:ext cx="8229600" cy="6019800"/>
          </a:xfrm>
        </p:spPr>
        <p:txBody>
          <a:bodyPr>
            <a:normAutofit/>
          </a:bodyPr>
          <a:lstStyle/>
          <a:p>
            <a:r>
              <a:rPr lang="en-GB" dirty="0" smtClean="0"/>
              <a:t>Refer women using a </a:t>
            </a:r>
            <a:r>
              <a:rPr lang="en-GB" dirty="0" smtClean="0"/>
              <a:t>2WW </a:t>
            </a:r>
            <a:r>
              <a:rPr lang="en-GB" dirty="0" smtClean="0"/>
              <a:t>if they are aged 55 and over with </a:t>
            </a:r>
            <a:r>
              <a:rPr lang="en-GB" dirty="0" smtClean="0"/>
              <a:t>PMB </a:t>
            </a:r>
            <a:r>
              <a:rPr lang="en-GB" dirty="0" smtClean="0"/>
              <a:t>(unexplained vaginal bleeding more than 12 months after menstruation has stopped because of the menopause).</a:t>
            </a:r>
            <a:r>
              <a:rPr lang="en-GB" b="1" dirty="0" smtClean="0"/>
              <a:t> [new 2015]</a:t>
            </a:r>
            <a:endParaRPr lang="en-GB" dirty="0" smtClean="0"/>
          </a:p>
          <a:p>
            <a:r>
              <a:rPr lang="en-GB" dirty="0" smtClean="0"/>
              <a:t>Consider </a:t>
            </a:r>
            <a:r>
              <a:rPr lang="en-GB" dirty="0" smtClean="0"/>
              <a:t>a </a:t>
            </a:r>
            <a:r>
              <a:rPr lang="en-GB" dirty="0" smtClean="0"/>
              <a:t>2WW </a:t>
            </a:r>
            <a:r>
              <a:rPr lang="en-GB" dirty="0" smtClean="0"/>
              <a:t>for endometrial cancer in women aged under 55 with </a:t>
            </a:r>
            <a:r>
              <a:rPr lang="en-GB" dirty="0" smtClean="0"/>
              <a:t>PMB.</a:t>
            </a:r>
            <a:r>
              <a:rPr lang="en-GB" b="1" dirty="0" smtClean="0"/>
              <a:t> [new 2015]</a:t>
            </a:r>
            <a:endParaRPr lang="en-GB" dirty="0" smtClean="0"/>
          </a:p>
          <a:p>
            <a:r>
              <a:rPr lang="en-GB" dirty="0" smtClean="0"/>
              <a:t>Consider </a:t>
            </a:r>
            <a:r>
              <a:rPr lang="en-GB" dirty="0" smtClean="0"/>
              <a:t>a direct access ultrasound scan to assess for endometrial cancer in women aged 55 and over with</a:t>
            </a:r>
            <a:r>
              <a:rPr lang="en-GB" dirty="0" smtClean="0"/>
              <a:t>: </a:t>
            </a:r>
            <a:r>
              <a:rPr lang="en-GB" dirty="0" smtClean="0">
                <a:solidFill>
                  <a:srgbClr val="FF66CC"/>
                </a:solidFill>
              </a:rPr>
              <a:t>what features?</a:t>
            </a:r>
            <a:endParaRPr lang="en-GB" dirty="0" smtClean="0">
              <a:solidFill>
                <a:srgbClr val="FF66CC"/>
              </a:solidFill>
            </a:endParaRPr>
          </a:p>
          <a:p>
            <a:endParaRPr lang="en-GB"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0"/>
            <a:ext cx="8229600" cy="6126163"/>
          </a:xfrm>
        </p:spPr>
        <p:txBody>
          <a:bodyPr>
            <a:normAutofit fontScale="92500" lnSpcReduction="20000"/>
          </a:bodyPr>
          <a:lstStyle/>
          <a:p>
            <a:endParaRPr lang="en-GB" dirty="0" smtClean="0"/>
          </a:p>
          <a:p>
            <a:r>
              <a:rPr lang="en-GB" dirty="0" smtClean="0"/>
              <a:t>Consider </a:t>
            </a:r>
            <a:r>
              <a:rPr lang="en-GB" dirty="0" smtClean="0"/>
              <a:t>a direct access ultrasound scan to assess for endometrial cancer in women aged 55 and over with: </a:t>
            </a:r>
            <a:r>
              <a:rPr lang="en-GB" dirty="0" smtClean="0"/>
              <a:t>unexplained </a:t>
            </a:r>
            <a:r>
              <a:rPr lang="en-GB" dirty="0" smtClean="0"/>
              <a:t>symptoms of vaginal discharge who:</a:t>
            </a:r>
          </a:p>
          <a:p>
            <a:r>
              <a:rPr lang="en-GB" dirty="0" smtClean="0"/>
              <a:t>are presenting with these symptoms for the first time </a:t>
            </a:r>
            <a:r>
              <a:rPr lang="en-GB" b="1" dirty="0" smtClean="0"/>
              <a:t>or</a:t>
            </a:r>
            <a:endParaRPr lang="en-GB" dirty="0" smtClean="0"/>
          </a:p>
          <a:p>
            <a:r>
              <a:rPr lang="en-GB" dirty="0" smtClean="0"/>
              <a:t>have </a:t>
            </a:r>
            <a:r>
              <a:rPr lang="en-GB" dirty="0" err="1" smtClean="0"/>
              <a:t>thrombocytosis</a:t>
            </a:r>
            <a:r>
              <a:rPr lang="en-GB" dirty="0" smtClean="0"/>
              <a:t> </a:t>
            </a:r>
            <a:r>
              <a:rPr lang="en-GB" b="1" dirty="0" smtClean="0"/>
              <a:t>or</a:t>
            </a:r>
            <a:endParaRPr lang="en-GB" dirty="0" smtClean="0"/>
          </a:p>
          <a:p>
            <a:r>
              <a:rPr lang="en-GB" dirty="0" smtClean="0"/>
              <a:t>report </a:t>
            </a:r>
            <a:r>
              <a:rPr lang="en-GB" dirty="0" err="1" smtClean="0"/>
              <a:t>haematuria</a:t>
            </a:r>
            <a:r>
              <a:rPr lang="en-GB" dirty="0" smtClean="0"/>
              <a:t>,</a:t>
            </a:r>
            <a:r>
              <a:rPr lang="en-GB" b="1" dirty="0" smtClean="0"/>
              <a:t> or</a:t>
            </a:r>
            <a:endParaRPr lang="en-GB" dirty="0" smtClean="0"/>
          </a:p>
          <a:p>
            <a:r>
              <a:rPr lang="en-GB" dirty="0" smtClean="0"/>
              <a:t>visible </a:t>
            </a:r>
            <a:r>
              <a:rPr lang="en-GB" dirty="0" err="1" smtClean="0"/>
              <a:t>haematuria</a:t>
            </a:r>
            <a:r>
              <a:rPr lang="en-GB" dirty="0" smtClean="0"/>
              <a:t> </a:t>
            </a:r>
            <a:r>
              <a:rPr lang="en-GB" b="1" dirty="0" smtClean="0"/>
              <a:t>and</a:t>
            </a:r>
            <a:r>
              <a:rPr lang="en-GB" dirty="0" smtClean="0"/>
              <a:t>:</a:t>
            </a:r>
          </a:p>
          <a:p>
            <a:r>
              <a:rPr lang="en-GB" dirty="0" smtClean="0"/>
              <a:t>low haemoglobin levels </a:t>
            </a:r>
            <a:r>
              <a:rPr lang="en-GB" b="1" dirty="0" smtClean="0"/>
              <a:t>or</a:t>
            </a:r>
            <a:endParaRPr lang="en-GB" dirty="0" smtClean="0"/>
          </a:p>
          <a:p>
            <a:r>
              <a:rPr lang="en-GB" dirty="0" err="1" smtClean="0"/>
              <a:t>thrombocytosis</a:t>
            </a:r>
            <a:r>
              <a:rPr lang="en-GB" dirty="0" smtClean="0"/>
              <a:t> </a:t>
            </a:r>
            <a:r>
              <a:rPr lang="en-GB" b="1" dirty="0" smtClean="0"/>
              <a:t>or</a:t>
            </a:r>
            <a:endParaRPr lang="en-GB" dirty="0" smtClean="0"/>
          </a:p>
          <a:p>
            <a:r>
              <a:rPr lang="en-GB" dirty="0" smtClean="0"/>
              <a:t>high blood glucose levels. </a:t>
            </a:r>
            <a:r>
              <a:rPr lang="en-GB" b="1" dirty="0" smtClean="0"/>
              <a:t>[new 2015]</a:t>
            </a:r>
            <a:endParaRPr lang="en-GB" dirty="0" smtClean="0"/>
          </a:p>
          <a:p>
            <a:endParaRPr lang="en-GB"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943600"/>
          </a:xfrm>
        </p:spPr>
        <p:txBody>
          <a:bodyPr>
            <a:normAutofit fontScale="92500" lnSpcReduction="10000"/>
          </a:bodyPr>
          <a:lstStyle/>
          <a:p>
            <a:r>
              <a:rPr lang="en-GB" b="1" dirty="0" smtClean="0">
                <a:solidFill>
                  <a:srgbClr val="FF66CC"/>
                </a:solidFill>
              </a:rPr>
              <a:t>Cervical cancer</a:t>
            </a:r>
          </a:p>
          <a:p>
            <a:r>
              <a:rPr lang="en-GB" dirty="0" smtClean="0"/>
              <a:t>Consider </a:t>
            </a:r>
            <a:r>
              <a:rPr lang="en-GB" dirty="0" smtClean="0"/>
              <a:t>a </a:t>
            </a:r>
            <a:r>
              <a:rPr lang="en-GB" dirty="0" smtClean="0"/>
              <a:t>2WW </a:t>
            </a:r>
            <a:r>
              <a:rPr lang="en-GB" dirty="0" smtClean="0"/>
              <a:t>for women if, on examination, the appearance of their cervix is consistent with cervical cancer. </a:t>
            </a:r>
            <a:r>
              <a:rPr lang="en-GB" b="1" dirty="0" smtClean="0"/>
              <a:t>[new 2015]</a:t>
            </a:r>
            <a:endParaRPr lang="en-GB" dirty="0" smtClean="0"/>
          </a:p>
          <a:p>
            <a:r>
              <a:rPr lang="en-GB" b="1" dirty="0" smtClean="0"/>
              <a:t>Vulval cancer</a:t>
            </a:r>
          </a:p>
          <a:p>
            <a:r>
              <a:rPr lang="en-GB" dirty="0" smtClean="0"/>
              <a:t>Consider </a:t>
            </a:r>
            <a:r>
              <a:rPr lang="en-GB" dirty="0" smtClean="0"/>
              <a:t>a </a:t>
            </a:r>
            <a:r>
              <a:rPr lang="en-GB" dirty="0" smtClean="0"/>
              <a:t>2WW for </a:t>
            </a:r>
            <a:r>
              <a:rPr lang="en-GB" dirty="0" smtClean="0"/>
              <a:t>vulval cancer in women with an unexplained vulval lump, ulceration or bleeding.</a:t>
            </a:r>
            <a:r>
              <a:rPr lang="en-GB" b="1" dirty="0" smtClean="0"/>
              <a:t> [new 2015]</a:t>
            </a:r>
            <a:endParaRPr lang="en-GB" dirty="0" smtClean="0"/>
          </a:p>
          <a:p>
            <a:r>
              <a:rPr lang="en-GB" b="1" dirty="0" smtClean="0"/>
              <a:t>Vaginal cancer</a:t>
            </a:r>
          </a:p>
          <a:p>
            <a:r>
              <a:rPr lang="en-GB" dirty="0" smtClean="0"/>
              <a:t>Consider </a:t>
            </a:r>
            <a:r>
              <a:rPr lang="en-GB" dirty="0" smtClean="0"/>
              <a:t>a </a:t>
            </a:r>
            <a:r>
              <a:rPr lang="en-GB" dirty="0" smtClean="0"/>
              <a:t>2WW </a:t>
            </a:r>
            <a:r>
              <a:rPr lang="en-GB" dirty="0" smtClean="0"/>
              <a:t>for vaginal cancer in women with an unexplained palpable mass in or at the entrance to the vagina. </a:t>
            </a:r>
            <a:r>
              <a:rPr lang="en-GB" b="1" dirty="0" smtClean="0"/>
              <a:t>[new 2015]</a:t>
            </a:r>
            <a:endParaRPr lang="en-GB" dirty="0" smtClean="0"/>
          </a:p>
          <a:p>
            <a:endParaRPr lang="en-GB"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a:bodyPr>
          <a:lstStyle/>
          <a:p>
            <a:r>
              <a:rPr lang="en-GB" sz="2800" dirty="0" smtClean="0">
                <a:solidFill>
                  <a:srgbClr val="FF66CC"/>
                </a:solidFill>
              </a:rPr>
              <a:t>Cervical cancer</a:t>
            </a:r>
            <a:endParaRPr lang="en-GB" sz="2800" dirty="0">
              <a:solidFill>
                <a:srgbClr val="FF66CC"/>
              </a:solidFill>
            </a:endParaRPr>
          </a:p>
        </p:txBody>
      </p:sp>
      <p:sp>
        <p:nvSpPr>
          <p:cNvPr id="3" name="Content Placeholder 2"/>
          <p:cNvSpPr>
            <a:spLocks noGrp="1"/>
          </p:cNvSpPr>
          <p:nvPr>
            <p:ph idx="1"/>
          </p:nvPr>
        </p:nvSpPr>
        <p:spPr>
          <a:xfrm>
            <a:off x="228600" y="762000"/>
            <a:ext cx="8458200" cy="6096000"/>
          </a:xfrm>
        </p:spPr>
        <p:txBody>
          <a:bodyPr>
            <a:normAutofit fontScale="92500" lnSpcReduction="20000"/>
          </a:bodyPr>
          <a:lstStyle/>
          <a:p>
            <a:r>
              <a:rPr lang="en-GB" dirty="0" smtClean="0"/>
              <a:t>What are the HPV viruses that cause cancer of the cervix ?</a:t>
            </a:r>
          </a:p>
          <a:p>
            <a:r>
              <a:rPr lang="en-GB" dirty="0" smtClean="0">
                <a:solidFill>
                  <a:srgbClr val="FF66CC"/>
                </a:solidFill>
              </a:rPr>
              <a:t>At least 15 types of HPV are considered high risk for cancer of the cervix - they include types 16 and 18. These 2 types cause about 7 out of 10 cancers of the cervix (70</a:t>
            </a:r>
            <a:r>
              <a:rPr lang="en-GB" dirty="0" smtClean="0">
                <a:solidFill>
                  <a:srgbClr val="FF66CC"/>
                </a:solidFill>
              </a:rPr>
              <a:t>%)</a:t>
            </a:r>
          </a:p>
          <a:p>
            <a:r>
              <a:rPr lang="en-GB" dirty="0" smtClean="0"/>
              <a:t>What is the current vaccination programme for HPV?</a:t>
            </a:r>
          </a:p>
          <a:p>
            <a:r>
              <a:rPr lang="en-GB" dirty="0" smtClean="0">
                <a:solidFill>
                  <a:srgbClr val="FF66CC"/>
                </a:solidFill>
              </a:rPr>
              <a:t>In the UK, girls aged between 11 and 14 are offered the </a:t>
            </a:r>
            <a:r>
              <a:rPr lang="en-GB" dirty="0" err="1" smtClean="0">
                <a:solidFill>
                  <a:srgbClr val="FF66CC"/>
                </a:solidFill>
              </a:rPr>
              <a:t>Gardasil</a:t>
            </a:r>
            <a:r>
              <a:rPr lang="en-GB" dirty="0" smtClean="0">
                <a:solidFill>
                  <a:srgbClr val="FF66CC"/>
                </a:solidFill>
              </a:rPr>
              <a:t> HPV vaccine. This vaccine protects against genital warts as well as cervical cancer. Girls have 2 injections of the vaccine. The second injection is usually a year after the first but it can be any time between 6 to 24 months later.</a:t>
            </a:r>
            <a:r>
              <a:rPr lang="en-GB" dirty="0" smtClean="0"/>
              <a:t> </a:t>
            </a:r>
            <a:endParaRPr lang="en-GB" dirty="0"/>
          </a:p>
        </p:txBody>
      </p:sp>
    </p:spTree>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65</TotalTime>
  <Words>277</Words>
  <Application>Microsoft Office PowerPoint</Application>
  <PresentationFormat>On-screen Show (4:3)</PresentationFormat>
  <Paragraphs>60</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  Suspected cancer: recognition and referral NICE guidelines [NG12]  Published date: June 2015  also cancer researchuk  </vt:lpstr>
      <vt:lpstr>Slide 2</vt:lpstr>
      <vt:lpstr>Ovarian cancer</vt:lpstr>
      <vt:lpstr>What are the primary care tests recommended?</vt:lpstr>
      <vt:lpstr>Slide 5</vt:lpstr>
      <vt:lpstr>Endometrial cancer </vt:lpstr>
      <vt:lpstr>Slide 7</vt:lpstr>
      <vt:lpstr>Slide 8</vt:lpstr>
      <vt:lpstr>Cervical cancer</vt:lpstr>
      <vt:lpstr>Slide 10</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Early cancer diagnosis June 2014</dc:title>
  <dc:creator>Jane Wilcock</dc:creator>
  <cp:lastModifiedBy>Jane Wilcock</cp:lastModifiedBy>
  <cp:revision>12</cp:revision>
  <dcterms:created xsi:type="dcterms:W3CDTF">2006-08-16T00:00:00Z</dcterms:created>
  <dcterms:modified xsi:type="dcterms:W3CDTF">2015-09-23T21:02:48Z</dcterms:modified>
</cp:coreProperties>
</file>