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94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DC1CE-F0D7-433B-AA0B-75FCF311225D}" type="datetimeFigureOut">
              <a:rPr lang="en-GB" smtClean="0"/>
              <a:t>01/04/2016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399CB-895D-443D-9636-46019D41AB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7384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DC1CE-F0D7-433B-AA0B-75FCF311225D}" type="datetimeFigureOut">
              <a:rPr lang="en-GB" smtClean="0"/>
              <a:t>01/04/2016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399CB-895D-443D-9636-46019D41AB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206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DC1CE-F0D7-433B-AA0B-75FCF311225D}" type="datetimeFigureOut">
              <a:rPr lang="en-GB" smtClean="0"/>
              <a:t>01/04/2016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399CB-895D-443D-9636-46019D41AB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2879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DC1CE-F0D7-433B-AA0B-75FCF311225D}" type="datetimeFigureOut">
              <a:rPr lang="en-GB" smtClean="0"/>
              <a:t>01/04/2016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399CB-895D-443D-9636-46019D41AB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4173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DC1CE-F0D7-433B-AA0B-75FCF311225D}" type="datetimeFigureOut">
              <a:rPr lang="en-GB" smtClean="0"/>
              <a:t>01/04/2016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399CB-895D-443D-9636-46019D41AB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2718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DC1CE-F0D7-433B-AA0B-75FCF311225D}" type="datetimeFigureOut">
              <a:rPr lang="en-GB" smtClean="0"/>
              <a:t>01/04/2016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399CB-895D-443D-9636-46019D41AB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1153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DC1CE-F0D7-433B-AA0B-75FCF311225D}" type="datetimeFigureOut">
              <a:rPr lang="en-GB" smtClean="0"/>
              <a:t>01/04/2016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399CB-895D-443D-9636-46019D41AB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761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DC1CE-F0D7-433B-AA0B-75FCF311225D}" type="datetimeFigureOut">
              <a:rPr lang="en-GB" smtClean="0"/>
              <a:t>01/04/2016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399CB-895D-443D-9636-46019D41AB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898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DC1CE-F0D7-433B-AA0B-75FCF311225D}" type="datetimeFigureOut">
              <a:rPr lang="en-GB" smtClean="0"/>
              <a:t>01/04/2016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399CB-895D-443D-9636-46019D41AB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1894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DC1CE-F0D7-433B-AA0B-75FCF311225D}" type="datetimeFigureOut">
              <a:rPr lang="en-GB" smtClean="0"/>
              <a:t>01/04/2016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399CB-895D-443D-9636-46019D41AB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229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DC1CE-F0D7-433B-AA0B-75FCF311225D}" type="datetimeFigureOut">
              <a:rPr lang="en-GB" smtClean="0"/>
              <a:t>01/04/2016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399CB-895D-443D-9636-46019D41AB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7719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DC1CE-F0D7-433B-AA0B-75FCF311225D}" type="datetimeFigureOut">
              <a:rPr lang="en-GB" smtClean="0"/>
              <a:t>01/04/2016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399CB-895D-443D-9636-46019D41AB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4013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548680"/>
            <a:ext cx="14619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/>
              <a:t>1. Young/Adult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5576" y="1466781"/>
            <a:ext cx="202055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/>
              <a:t>NADH oxidase(s) </a:t>
            </a:r>
            <a:endParaRPr lang="en-GB" sz="1400" b="1" dirty="0" smtClean="0"/>
          </a:p>
          <a:p>
            <a:pPr algn="ctr"/>
            <a:r>
              <a:rPr lang="en-GB" sz="1400" b="1" dirty="0"/>
              <a:t>(</a:t>
            </a:r>
            <a:r>
              <a:rPr lang="en-GB" sz="1400" b="1" dirty="0" smtClean="0"/>
              <a:t>activated </a:t>
            </a:r>
            <a:r>
              <a:rPr lang="en-GB" sz="1400" b="1" dirty="0"/>
              <a:t>by contractile </a:t>
            </a:r>
            <a:endParaRPr lang="en-GB" sz="1400" b="1" dirty="0" smtClean="0"/>
          </a:p>
          <a:p>
            <a:pPr algn="ctr"/>
            <a:r>
              <a:rPr lang="en-GB" sz="1400" b="1" dirty="0" smtClean="0"/>
              <a:t>activity) </a:t>
            </a:r>
            <a:endParaRPr lang="en-GB" sz="1400" b="1" dirty="0"/>
          </a:p>
          <a:p>
            <a:pPr algn="ctr"/>
            <a:endParaRPr lang="en-GB" sz="14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699792" y="1844824"/>
            <a:ext cx="292613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915816" y="1573726"/>
            <a:ext cx="421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 smtClean="0"/>
              <a:t>O</a:t>
            </a:r>
            <a:r>
              <a:rPr lang="en-GB" sz="1400" b="1" baseline="-25000" dirty="0" smtClean="0"/>
              <a:t>2</a:t>
            </a:r>
            <a:r>
              <a:rPr lang="en-GB" sz="2400" b="1" u="sng" baseline="30000" dirty="0" smtClean="0"/>
              <a:t>.</a:t>
            </a:r>
            <a:endParaRPr lang="en-GB" sz="24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286537" y="1853292"/>
            <a:ext cx="196876" cy="5096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419872" y="1706464"/>
            <a:ext cx="5421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 smtClean="0"/>
              <a:t>H</a:t>
            </a:r>
            <a:r>
              <a:rPr lang="en-GB" sz="1400" b="1" baseline="-25000" dirty="0" smtClean="0"/>
              <a:t>2</a:t>
            </a:r>
            <a:r>
              <a:rPr lang="en-GB" sz="1400" b="1" dirty="0" smtClean="0"/>
              <a:t>O</a:t>
            </a:r>
            <a:r>
              <a:rPr lang="en-GB" sz="1400" b="1" baseline="-25000" dirty="0" smtClean="0"/>
              <a:t>2</a:t>
            </a:r>
            <a:endParaRPr lang="en-GB" sz="2400" dirty="0"/>
          </a:p>
        </p:txBody>
      </p:sp>
      <p:sp>
        <p:nvSpPr>
          <p:cNvPr id="14" name="Double Bracket 13"/>
          <p:cNvSpPr/>
          <p:nvPr/>
        </p:nvSpPr>
        <p:spPr>
          <a:xfrm>
            <a:off x="4283968" y="1433982"/>
            <a:ext cx="792088" cy="882680"/>
          </a:xfrm>
          <a:prstGeom prst="bracketPair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4211960" y="1517002"/>
            <a:ext cx="92640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 smtClean="0"/>
              <a:t>Local</a:t>
            </a:r>
          </a:p>
          <a:p>
            <a:pPr algn="ctr"/>
            <a:r>
              <a:rPr lang="en-GB" sz="1400" b="1" dirty="0" err="1" smtClean="0"/>
              <a:t>thiol</a:t>
            </a:r>
            <a:endParaRPr lang="en-GB" sz="1400" b="1" dirty="0" smtClean="0"/>
          </a:p>
          <a:p>
            <a:pPr algn="ctr"/>
            <a:r>
              <a:rPr lang="en-GB" sz="1400" b="1" dirty="0"/>
              <a:t>o</a:t>
            </a:r>
            <a:r>
              <a:rPr lang="en-GB" sz="1400" b="1" dirty="0" smtClean="0"/>
              <a:t>xidation </a:t>
            </a:r>
            <a:endParaRPr lang="en-GB" sz="1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364088" y="1466781"/>
            <a:ext cx="166122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 smtClean="0"/>
              <a:t>Activation of </a:t>
            </a:r>
          </a:p>
          <a:p>
            <a:pPr algn="ctr"/>
            <a:r>
              <a:rPr lang="en-GB" sz="1400" b="1" dirty="0" smtClean="0"/>
              <a:t>multiple regulatory </a:t>
            </a:r>
          </a:p>
          <a:p>
            <a:pPr algn="ctr"/>
            <a:r>
              <a:rPr lang="en-GB" sz="1400" b="1" dirty="0" err="1" smtClean="0"/>
              <a:t>signaling</a:t>
            </a:r>
            <a:r>
              <a:rPr lang="en-GB" sz="1400" b="1" dirty="0" smtClean="0"/>
              <a:t> pathways </a:t>
            </a:r>
            <a:endParaRPr lang="en-GB" sz="1400" b="1" dirty="0"/>
          </a:p>
          <a:p>
            <a:pPr algn="ctr"/>
            <a:endParaRPr lang="en-GB" sz="1400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3919347" y="1882964"/>
            <a:ext cx="292613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5139597" y="1844824"/>
            <a:ext cx="292613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943683" y="1853291"/>
            <a:ext cx="292613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175720" y="1584235"/>
            <a:ext cx="17633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 smtClean="0"/>
              <a:t>Specific adaptations </a:t>
            </a:r>
          </a:p>
          <a:p>
            <a:pPr algn="ctr"/>
            <a:r>
              <a:rPr lang="en-GB" sz="1400" b="1" dirty="0" smtClean="0"/>
              <a:t>to contractile activity</a:t>
            </a:r>
            <a:endParaRPr lang="en-GB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683568" y="2852936"/>
            <a:ext cx="6896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/>
              <a:t>2</a:t>
            </a:r>
            <a:r>
              <a:rPr lang="en-GB" sz="1600" b="1" dirty="0" smtClean="0"/>
              <a:t>. Old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83568" y="3481844"/>
            <a:ext cx="20324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FF0000"/>
                </a:solidFill>
              </a:rPr>
              <a:t>Increased mitochondrial </a:t>
            </a:r>
          </a:p>
          <a:p>
            <a:pPr algn="ctr"/>
            <a:r>
              <a:rPr lang="en-GB" sz="1400" b="1" dirty="0" smtClean="0">
                <a:solidFill>
                  <a:srgbClr val="FF0000"/>
                </a:solidFill>
              </a:rPr>
              <a:t>generation of ROS </a:t>
            </a:r>
            <a:endParaRPr lang="en-GB" sz="1400" dirty="0">
              <a:solidFill>
                <a:srgbClr val="FF0000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2699792" y="5229200"/>
            <a:ext cx="292613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915816" y="4958102"/>
            <a:ext cx="421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 smtClean="0"/>
              <a:t>O</a:t>
            </a:r>
            <a:r>
              <a:rPr lang="en-GB" sz="1400" b="1" baseline="-25000" dirty="0" smtClean="0"/>
              <a:t>2</a:t>
            </a:r>
            <a:r>
              <a:rPr lang="en-GB" sz="2400" b="1" u="sng" baseline="30000" dirty="0" smtClean="0"/>
              <a:t>.</a:t>
            </a:r>
            <a:endParaRPr lang="en-GB" sz="2400" dirty="0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3286537" y="5237668"/>
            <a:ext cx="196876" cy="5096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240017" y="4994012"/>
            <a:ext cx="9018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FF0000"/>
                </a:solidFill>
              </a:rPr>
              <a:t>Elevated  </a:t>
            </a:r>
          </a:p>
          <a:p>
            <a:pPr algn="ctr"/>
            <a:r>
              <a:rPr lang="en-GB" sz="1400" b="1" dirty="0" smtClean="0">
                <a:solidFill>
                  <a:srgbClr val="FF0000"/>
                </a:solidFill>
              </a:rPr>
              <a:t>H</a:t>
            </a:r>
            <a:r>
              <a:rPr lang="en-GB" sz="1400" b="1" baseline="-25000" dirty="0" smtClean="0">
                <a:solidFill>
                  <a:srgbClr val="FF0000"/>
                </a:solidFill>
              </a:rPr>
              <a:t>2</a:t>
            </a:r>
            <a:r>
              <a:rPr lang="en-GB" sz="1400" b="1" dirty="0" smtClean="0">
                <a:solidFill>
                  <a:srgbClr val="FF0000"/>
                </a:solidFill>
              </a:rPr>
              <a:t>O</a:t>
            </a:r>
            <a:r>
              <a:rPr lang="en-GB" sz="1400" b="1" baseline="-25000" dirty="0" smtClean="0">
                <a:solidFill>
                  <a:srgbClr val="FF0000"/>
                </a:solidFill>
              </a:rPr>
              <a:t>2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32" name="Double Bracket 31"/>
          <p:cNvSpPr/>
          <p:nvPr/>
        </p:nvSpPr>
        <p:spPr>
          <a:xfrm>
            <a:off x="4283968" y="4818358"/>
            <a:ext cx="792088" cy="882680"/>
          </a:xfrm>
          <a:prstGeom prst="bracketPair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4196795" y="4901378"/>
            <a:ext cx="95673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FF0000"/>
                </a:solidFill>
              </a:rPr>
              <a:t>Local</a:t>
            </a:r>
          </a:p>
          <a:p>
            <a:pPr algn="ctr"/>
            <a:r>
              <a:rPr lang="en-GB" sz="1400" b="1" dirty="0" err="1" smtClean="0">
                <a:solidFill>
                  <a:srgbClr val="FF0000"/>
                </a:solidFill>
              </a:rPr>
              <a:t>thiol</a:t>
            </a:r>
            <a:r>
              <a:rPr lang="en-GB" sz="1400" b="1" dirty="0" smtClean="0">
                <a:solidFill>
                  <a:srgbClr val="FF0000"/>
                </a:solidFill>
              </a:rPr>
              <a:t> </a:t>
            </a:r>
            <a:r>
              <a:rPr lang="en-GB" sz="1400" b="1" dirty="0" smtClean="0">
                <a:solidFill>
                  <a:srgbClr val="FF0000"/>
                </a:solidFill>
              </a:rPr>
              <a:t>over-</a:t>
            </a:r>
          </a:p>
          <a:p>
            <a:pPr algn="ctr"/>
            <a:r>
              <a:rPr lang="en-GB" sz="1400" b="1" dirty="0">
                <a:solidFill>
                  <a:srgbClr val="FF0000"/>
                </a:solidFill>
              </a:rPr>
              <a:t>o</a:t>
            </a:r>
            <a:r>
              <a:rPr lang="en-GB" sz="1400" b="1" dirty="0" smtClean="0">
                <a:solidFill>
                  <a:srgbClr val="FF0000"/>
                </a:solidFill>
              </a:rPr>
              <a:t>xidation </a:t>
            </a:r>
            <a:endParaRPr lang="en-GB" sz="1400" b="1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62628" y="4851157"/>
            <a:ext cx="186416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FF0000"/>
                </a:solidFill>
              </a:rPr>
              <a:t>Chronic activation of </a:t>
            </a:r>
          </a:p>
          <a:p>
            <a:pPr algn="ctr"/>
            <a:r>
              <a:rPr lang="en-GB" sz="1400" b="1" dirty="0" smtClean="0">
                <a:solidFill>
                  <a:srgbClr val="FF0000"/>
                </a:solidFill>
              </a:rPr>
              <a:t>multiple regulatory </a:t>
            </a:r>
          </a:p>
          <a:p>
            <a:pPr algn="ctr"/>
            <a:r>
              <a:rPr lang="en-GB" sz="1400" b="1" dirty="0" err="1" smtClean="0">
                <a:solidFill>
                  <a:srgbClr val="FF0000"/>
                </a:solidFill>
              </a:rPr>
              <a:t>signaling</a:t>
            </a:r>
            <a:r>
              <a:rPr lang="en-GB" sz="1400" b="1" dirty="0" smtClean="0">
                <a:solidFill>
                  <a:srgbClr val="FF0000"/>
                </a:solidFill>
              </a:rPr>
              <a:t> pathways, </a:t>
            </a:r>
          </a:p>
          <a:p>
            <a:pPr algn="ctr"/>
            <a:r>
              <a:rPr lang="en-GB" sz="1400" b="1" dirty="0" smtClean="0">
                <a:solidFill>
                  <a:srgbClr val="FF0000"/>
                </a:solidFill>
              </a:rPr>
              <a:t>with lack of response </a:t>
            </a:r>
          </a:p>
          <a:p>
            <a:pPr algn="ctr"/>
            <a:r>
              <a:rPr lang="en-GB" sz="1400" b="1" dirty="0" smtClean="0">
                <a:solidFill>
                  <a:srgbClr val="FF0000"/>
                </a:solidFill>
              </a:rPr>
              <a:t>to stimuli  </a:t>
            </a:r>
            <a:endParaRPr lang="en-GB" sz="1400" b="1" dirty="0">
              <a:solidFill>
                <a:srgbClr val="FF0000"/>
              </a:solidFill>
            </a:endParaRPr>
          </a:p>
          <a:p>
            <a:pPr algn="ctr"/>
            <a:endParaRPr lang="en-GB" sz="1400" dirty="0">
              <a:solidFill>
                <a:srgbClr val="FF0000"/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3919347" y="5267340"/>
            <a:ext cx="292613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5139597" y="5229200"/>
            <a:ext cx="292613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6943683" y="5237667"/>
            <a:ext cx="292613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7164821" y="4968611"/>
            <a:ext cx="17851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FF0000"/>
                </a:solidFill>
              </a:rPr>
              <a:t>Lack of adaptations </a:t>
            </a:r>
          </a:p>
          <a:p>
            <a:pPr algn="ctr"/>
            <a:r>
              <a:rPr lang="en-GB" sz="1400" b="1" dirty="0" smtClean="0">
                <a:solidFill>
                  <a:srgbClr val="FF0000"/>
                </a:solidFill>
              </a:rPr>
              <a:t>to contractile activity</a:t>
            </a:r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559307" y="910461"/>
            <a:ext cx="23088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u="sng" dirty="0"/>
              <a:t>Physiological redox </a:t>
            </a:r>
            <a:r>
              <a:rPr lang="en-GB" sz="1400" b="1" u="sng" dirty="0" err="1"/>
              <a:t>signaling</a:t>
            </a:r>
            <a:endParaRPr lang="en-GB" sz="1400" b="1" u="sng" dirty="0"/>
          </a:p>
          <a:p>
            <a:endParaRPr lang="en-GB" sz="1400" u="sng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2699792" y="3789040"/>
            <a:ext cx="292613" cy="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931661" y="3429000"/>
            <a:ext cx="94250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FF0000"/>
                </a:solidFill>
              </a:rPr>
              <a:t>Increased </a:t>
            </a:r>
          </a:p>
          <a:p>
            <a:pPr algn="ctr"/>
            <a:r>
              <a:rPr lang="en-GB" sz="1400" b="1" dirty="0" smtClean="0">
                <a:solidFill>
                  <a:srgbClr val="FF0000"/>
                </a:solidFill>
              </a:rPr>
              <a:t>H</a:t>
            </a:r>
            <a:r>
              <a:rPr lang="en-GB" sz="1400" b="1" baseline="-25000" dirty="0" smtClean="0">
                <a:solidFill>
                  <a:srgbClr val="FF0000"/>
                </a:solidFill>
              </a:rPr>
              <a:t>2</a:t>
            </a:r>
            <a:r>
              <a:rPr lang="en-GB" sz="1400" b="1" dirty="0" smtClean="0">
                <a:solidFill>
                  <a:srgbClr val="FF0000"/>
                </a:solidFill>
              </a:rPr>
              <a:t>O</a:t>
            </a:r>
            <a:r>
              <a:rPr lang="en-GB" sz="1400" b="1" baseline="-25000" dirty="0" smtClean="0">
                <a:solidFill>
                  <a:srgbClr val="FF0000"/>
                </a:solidFill>
              </a:rPr>
              <a:t>2 </a:t>
            </a:r>
            <a:r>
              <a:rPr lang="en-GB" sz="1400" b="1" dirty="0" smtClean="0">
                <a:solidFill>
                  <a:srgbClr val="FF0000"/>
                </a:solidFill>
              </a:rPr>
              <a:t>and </a:t>
            </a:r>
          </a:p>
          <a:p>
            <a:pPr algn="ctr"/>
            <a:r>
              <a:rPr lang="en-GB" sz="1400" b="1" dirty="0" smtClean="0">
                <a:solidFill>
                  <a:srgbClr val="FF0000"/>
                </a:solidFill>
              </a:rPr>
              <a:t>other ROS</a:t>
            </a:r>
            <a:endParaRPr lang="en-GB" sz="2400" dirty="0">
              <a:solidFill>
                <a:srgbClr val="FF0000"/>
              </a:solidFill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3851920" y="3789040"/>
            <a:ext cx="292613" cy="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085564" y="3625279"/>
            <a:ext cx="32947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FF0000"/>
                </a:solidFill>
              </a:rPr>
              <a:t>Oxidative damage to lipids, proteins, DNA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820120" y="3121804"/>
            <a:ext cx="15263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u="sng" dirty="0" smtClean="0">
                <a:solidFill>
                  <a:srgbClr val="FF0000"/>
                </a:solidFill>
              </a:rPr>
              <a:t>Oxidative damage</a:t>
            </a:r>
            <a:endParaRPr lang="en-GB" sz="1400" b="1" u="sng" dirty="0">
              <a:solidFill>
                <a:srgbClr val="FF0000"/>
              </a:solidFill>
            </a:endParaRPr>
          </a:p>
          <a:p>
            <a:endParaRPr lang="en-GB" sz="1400" u="sng" dirty="0"/>
          </a:p>
        </p:txBody>
      </p:sp>
      <p:sp>
        <p:nvSpPr>
          <p:cNvPr id="45" name="TextBox 44"/>
          <p:cNvSpPr txBox="1"/>
          <p:nvPr/>
        </p:nvSpPr>
        <p:spPr>
          <a:xfrm>
            <a:off x="3563888" y="4489956"/>
            <a:ext cx="24098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u="sng" dirty="0" err="1" smtClean="0">
                <a:solidFill>
                  <a:srgbClr val="FF0000"/>
                </a:solidFill>
              </a:rPr>
              <a:t>Dysregulated</a:t>
            </a:r>
            <a:r>
              <a:rPr lang="en-GB" sz="1400" b="1" u="sng" dirty="0" smtClean="0">
                <a:solidFill>
                  <a:srgbClr val="FF0000"/>
                </a:solidFill>
              </a:rPr>
              <a:t> redox </a:t>
            </a:r>
            <a:r>
              <a:rPr lang="en-GB" sz="1400" b="1" u="sng" dirty="0" err="1">
                <a:solidFill>
                  <a:srgbClr val="FF0000"/>
                </a:solidFill>
              </a:rPr>
              <a:t>signaling</a:t>
            </a:r>
            <a:endParaRPr lang="en-GB" sz="1400" b="1" u="sng" dirty="0">
              <a:solidFill>
                <a:srgbClr val="FF0000"/>
              </a:solidFill>
            </a:endParaRPr>
          </a:p>
          <a:p>
            <a:endParaRPr lang="en-GB" sz="1400" u="sng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93861" y="4851157"/>
            <a:ext cx="214398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/>
              <a:t>NADH oxidase(s) </a:t>
            </a:r>
            <a:endParaRPr lang="en-GB" sz="1400" b="1" dirty="0" smtClean="0"/>
          </a:p>
          <a:p>
            <a:pPr algn="ctr"/>
            <a:r>
              <a:rPr lang="en-GB" sz="1400" b="1" dirty="0" smtClean="0"/>
              <a:t>(? activated </a:t>
            </a:r>
            <a:r>
              <a:rPr lang="en-GB" sz="1400" b="1" dirty="0"/>
              <a:t>by contractile </a:t>
            </a:r>
            <a:endParaRPr lang="en-GB" sz="1400" b="1" dirty="0" smtClean="0"/>
          </a:p>
          <a:p>
            <a:pPr algn="ctr"/>
            <a:r>
              <a:rPr lang="en-GB" sz="1400" b="1" dirty="0" smtClean="0"/>
              <a:t>activity) </a:t>
            </a:r>
            <a:endParaRPr lang="en-GB" sz="1400" b="1" dirty="0"/>
          </a:p>
          <a:p>
            <a:pPr algn="ctr"/>
            <a:endParaRPr lang="en-GB" sz="1400" dirty="0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2555776" y="3941440"/>
            <a:ext cx="864096" cy="114940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8267503" y="6453336"/>
            <a:ext cx="7689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Figure 1</a:t>
            </a:r>
            <a:endParaRPr lang="en-GB" sz="1400" b="1" dirty="0"/>
          </a:p>
        </p:txBody>
      </p:sp>
    </p:spTree>
    <p:extLst>
      <p:ext uri="{BB962C8B-B14F-4D97-AF65-F5344CB8AC3E}">
        <p14:creationId xmlns:p14="http://schemas.microsoft.com/office/powerpoint/2010/main" val="1550468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/>
          <p:cNvGrpSpPr/>
          <p:nvPr/>
        </p:nvGrpSpPr>
        <p:grpSpPr>
          <a:xfrm>
            <a:off x="290787" y="548680"/>
            <a:ext cx="8232041" cy="5760640"/>
            <a:chOff x="-141261" y="645950"/>
            <a:chExt cx="8232041" cy="5760640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769" t="3214" r="3896" b="20436"/>
            <a:stretch>
              <a:fillRect/>
            </a:stretch>
          </p:blipFill>
          <p:spPr bwMode="auto">
            <a:xfrm>
              <a:off x="2369691" y="729106"/>
              <a:ext cx="3888581" cy="5652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Arc 5"/>
            <p:cNvSpPr/>
            <p:nvPr/>
          </p:nvSpPr>
          <p:spPr>
            <a:xfrm rot="16200000">
              <a:off x="2704241" y="1777267"/>
              <a:ext cx="2736305" cy="1287245"/>
            </a:xfrm>
            <a:prstGeom prst="arc">
              <a:avLst/>
            </a:prstGeom>
            <a:noFill/>
            <a:ln w="28575">
              <a:solidFill>
                <a:schemeClr val="bg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Arc 6"/>
            <p:cNvSpPr/>
            <p:nvPr/>
          </p:nvSpPr>
          <p:spPr>
            <a:xfrm rot="5400000" flipH="1" flipV="1">
              <a:off x="2110150" y="2434032"/>
              <a:ext cx="2664295" cy="45719"/>
            </a:xfrm>
            <a:prstGeom prst="arc">
              <a:avLst/>
            </a:prstGeom>
            <a:noFill/>
            <a:ln w="28575">
              <a:solidFill>
                <a:schemeClr val="bg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165768" y="2442374"/>
              <a:ext cx="59182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 smtClean="0">
                  <a:solidFill>
                    <a:schemeClr val="bg1"/>
                  </a:solidFill>
                </a:rPr>
                <a:t>H</a:t>
              </a:r>
              <a:r>
                <a:rPr lang="en-GB" sz="1600" b="1" baseline="-25000" dirty="0" smtClean="0">
                  <a:solidFill>
                    <a:schemeClr val="bg1"/>
                  </a:solidFill>
                </a:rPr>
                <a:t>2</a:t>
              </a:r>
              <a:r>
                <a:rPr lang="en-GB" sz="1600" b="1" dirty="0" smtClean="0">
                  <a:solidFill>
                    <a:schemeClr val="bg1"/>
                  </a:solidFill>
                </a:rPr>
                <a:t>O</a:t>
              </a:r>
              <a:r>
                <a:rPr lang="en-GB" sz="1600" b="1" baseline="-25000" dirty="0" smtClean="0">
                  <a:solidFill>
                    <a:schemeClr val="bg1"/>
                  </a:solidFill>
                </a:rPr>
                <a:t>2</a:t>
              </a:r>
              <a:endParaRPr lang="en-GB" sz="1600" b="1" baseline="-25000" dirty="0">
                <a:solidFill>
                  <a:schemeClr val="bg1"/>
                </a:solidFill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H="1" flipV="1">
              <a:off x="3419872" y="2780928"/>
              <a:ext cx="19384" cy="216024"/>
            </a:xfrm>
            <a:prstGeom prst="straightConnector1">
              <a:avLst/>
            </a:prstGeom>
            <a:ln w="38100">
              <a:solidFill>
                <a:schemeClr val="bg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-141261" y="645950"/>
              <a:ext cx="2409005" cy="76944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b="1" dirty="0" smtClean="0"/>
                <a:t>H</a:t>
              </a:r>
              <a:r>
                <a:rPr lang="en-GB" sz="1100" b="1" baseline="-25000" dirty="0" smtClean="0"/>
                <a:t>2</a:t>
              </a:r>
              <a:r>
                <a:rPr lang="en-GB" sz="1100" b="1" dirty="0" smtClean="0"/>
                <a:t>O</a:t>
              </a:r>
              <a:r>
                <a:rPr lang="en-GB" sz="1100" b="1" baseline="-25000" dirty="0" smtClean="0"/>
                <a:t>2</a:t>
              </a:r>
              <a:r>
                <a:rPr lang="en-GB" sz="1100" b="1" dirty="0" smtClean="0"/>
                <a:t> diffuses from mitochondria in </a:t>
              </a:r>
              <a:r>
                <a:rPr lang="en-GB" sz="1100" b="1" dirty="0" err="1" smtClean="0"/>
                <a:t>denervated</a:t>
              </a:r>
              <a:r>
                <a:rPr lang="en-GB" sz="1100" b="1" dirty="0" smtClean="0"/>
                <a:t> </a:t>
              </a:r>
              <a:r>
                <a:rPr lang="en-GB" sz="1100" b="1" dirty="0" err="1" smtClean="0"/>
                <a:t>fiber</a:t>
              </a:r>
              <a:r>
                <a:rPr lang="en-GB" sz="1100" b="1" dirty="0" smtClean="0"/>
                <a:t> to promote axonal </a:t>
              </a:r>
            </a:p>
            <a:p>
              <a:pPr algn="ctr"/>
              <a:r>
                <a:rPr lang="en-GB" sz="1100" b="1" dirty="0" smtClean="0"/>
                <a:t>regeneration in damaged axon </a:t>
              </a:r>
            </a:p>
            <a:p>
              <a:pPr algn="ctr"/>
              <a:r>
                <a:rPr lang="en-GB" sz="1100" b="1" dirty="0" smtClean="0"/>
                <a:t>and sprouting of neighbouring axons   </a:t>
              </a:r>
              <a:endParaRPr lang="en-GB" sz="1100" b="1" dirty="0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2161808" y="1006569"/>
              <a:ext cx="1042040" cy="215444"/>
            </a:xfrm>
            <a:prstGeom prst="straightConnector1">
              <a:avLst/>
            </a:prstGeom>
            <a:ln w="28575">
              <a:solidFill>
                <a:srgbClr val="FF00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-36512" y="4077072"/>
              <a:ext cx="2304256" cy="110799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b="1" dirty="0" smtClean="0"/>
                <a:t>High local H</a:t>
              </a:r>
              <a:r>
                <a:rPr lang="en-GB" sz="1100" b="1" baseline="-25000" dirty="0" smtClean="0"/>
                <a:t>2</a:t>
              </a:r>
              <a:r>
                <a:rPr lang="en-GB" sz="1100" b="1" dirty="0" smtClean="0"/>
                <a:t>O</a:t>
              </a:r>
              <a:r>
                <a:rPr lang="en-GB" sz="1100" b="1" baseline="-25000" dirty="0" smtClean="0"/>
                <a:t>2</a:t>
              </a:r>
              <a:r>
                <a:rPr lang="en-GB" sz="1100" b="1" dirty="0" smtClean="0"/>
                <a:t> causes local oxidative damage, chronically activates redox </a:t>
              </a:r>
            </a:p>
            <a:p>
              <a:pPr algn="ctr"/>
              <a:r>
                <a:rPr lang="en-GB" sz="1100" b="1" dirty="0" smtClean="0"/>
                <a:t>pathways and attenuates redox-regulated responses to contractions</a:t>
              </a:r>
            </a:p>
            <a:p>
              <a:pPr algn="ctr"/>
              <a:r>
                <a:rPr lang="en-GB" sz="1100" b="1" dirty="0"/>
                <a:t>i</a:t>
              </a:r>
              <a:r>
                <a:rPr lang="en-GB" sz="1100" b="1" dirty="0" smtClean="0"/>
                <a:t>n the </a:t>
              </a:r>
              <a:r>
                <a:rPr lang="en-GB" sz="1100" b="1" u="sng" dirty="0" err="1" smtClean="0"/>
                <a:t>denervated</a:t>
              </a:r>
              <a:r>
                <a:rPr lang="en-GB" sz="1100" b="1" u="sng" dirty="0" smtClean="0"/>
                <a:t> </a:t>
              </a:r>
              <a:r>
                <a:rPr lang="en-GB" sz="1100" b="1" dirty="0" err="1" smtClean="0"/>
                <a:t>fiber</a:t>
              </a:r>
              <a:endParaRPr lang="en-GB" sz="1100" b="1" dirty="0"/>
            </a:p>
          </p:txBody>
        </p:sp>
        <p:cxnSp>
          <p:nvCxnSpPr>
            <p:cNvPr id="17" name="Straight Arrow Connector 16"/>
            <p:cNvCxnSpPr>
              <a:stCxn id="16" idx="3"/>
            </p:cNvCxnSpPr>
            <p:nvPr/>
          </p:nvCxnSpPr>
          <p:spPr>
            <a:xfrm>
              <a:off x="2267744" y="4631070"/>
              <a:ext cx="648072" cy="40722"/>
            </a:xfrm>
            <a:prstGeom prst="straightConnector1">
              <a:avLst/>
            </a:prstGeom>
            <a:ln w="28575">
              <a:solidFill>
                <a:srgbClr val="FF00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-36512" y="5467871"/>
              <a:ext cx="2304256" cy="93871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b="1" dirty="0" smtClean="0"/>
                <a:t>H</a:t>
              </a:r>
              <a:r>
                <a:rPr lang="en-GB" sz="1100" b="1" baseline="-25000" dirty="0" smtClean="0"/>
                <a:t>2</a:t>
              </a:r>
              <a:r>
                <a:rPr lang="en-GB" sz="1100" b="1" dirty="0" smtClean="0"/>
                <a:t>O</a:t>
              </a:r>
              <a:r>
                <a:rPr lang="en-GB" sz="1100" b="1" baseline="-25000" dirty="0" smtClean="0"/>
                <a:t>2</a:t>
              </a:r>
              <a:r>
                <a:rPr lang="en-GB" sz="1100" b="1" dirty="0" smtClean="0"/>
                <a:t> diffuses from </a:t>
              </a:r>
              <a:r>
                <a:rPr lang="en-GB" sz="1100" b="1" dirty="0" err="1" smtClean="0"/>
                <a:t>denervated</a:t>
              </a:r>
              <a:r>
                <a:rPr lang="en-GB" sz="1100" b="1" dirty="0" smtClean="0"/>
                <a:t> </a:t>
              </a:r>
              <a:r>
                <a:rPr lang="en-GB" sz="1100" b="1" dirty="0" err="1" smtClean="0"/>
                <a:t>fiber</a:t>
              </a:r>
              <a:r>
                <a:rPr lang="en-GB" sz="1100" b="1" dirty="0" smtClean="0"/>
                <a:t> to chronically activate redox </a:t>
              </a:r>
            </a:p>
            <a:p>
              <a:pPr algn="ctr"/>
              <a:r>
                <a:rPr lang="en-GB" sz="1100" b="1" dirty="0" smtClean="0"/>
                <a:t>pathways and attenuate redox-regulated responses to contractions</a:t>
              </a:r>
            </a:p>
            <a:p>
              <a:pPr algn="ctr"/>
              <a:r>
                <a:rPr lang="en-GB" sz="1100" b="1" dirty="0"/>
                <a:t>i</a:t>
              </a:r>
              <a:r>
                <a:rPr lang="en-GB" sz="1100" b="1" dirty="0" smtClean="0"/>
                <a:t>n neighbouring </a:t>
              </a:r>
              <a:r>
                <a:rPr lang="en-GB" sz="1100" b="1" u="sng" dirty="0" smtClean="0"/>
                <a:t>innervated</a:t>
              </a:r>
              <a:r>
                <a:rPr lang="en-GB" sz="1100" b="1" dirty="0" smtClean="0"/>
                <a:t> </a:t>
              </a:r>
              <a:r>
                <a:rPr lang="en-GB" sz="1100" b="1" dirty="0" err="1" smtClean="0"/>
                <a:t>fibers</a:t>
              </a:r>
              <a:endParaRPr lang="en-GB" sz="1100" b="1" dirty="0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 flipV="1">
              <a:off x="2394796" y="5467871"/>
              <a:ext cx="1677597" cy="517703"/>
            </a:xfrm>
            <a:prstGeom prst="straightConnector1">
              <a:avLst/>
            </a:prstGeom>
            <a:ln w="28575">
              <a:solidFill>
                <a:srgbClr val="FF00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V="1">
              <a:off x="2267744" y="5661248"/>
              <a:ext cx="2664296" cy="360041"/>
            </a:xfrm>
            <a:prstGeom prst="straightConnector1">
              <a:avLst/>
            </a:prstGeom>
            <a:ln w="28575">
              <a:solidFill>
                <a:srgbClr val="FF00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6372200" y="765865"/>
              <a:ext cx="1718580" cy="93871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b="1" dirty="0" smtClean="0"/>
                <a:t>Only </a:t>
              </a:r>
              <a:r>
                <a:rPr lang="en-GB" sz="1100" b="1" dirty="0" smtClean="0"/>
                <a:t>single </a:t>
              </a:r>
              <a:r>
                <a:rPr lang="en-GB" sz="1100" b="1" dirty="0" err="1" smtClean="0"/>
                <a:t>fibers</a:t>
              </a:r>
              <a:r>
                <a:rPr lang="en-GB" sz="1100" b="1" smtClean="0"/>
                <a:t> become </a:t>
              </a:r>
              <a:r>
                <a:rPr lang="en-GB" sz="1100" b="1" dirty="0" err="1" smtClean="0"/>
                <a:t>denervated</a:t>
              </a:r>
              <a:r>
                <a:rPr lang="en-GB" sz="1100" b="1" dirty="0" smtClean="0"/>
                <a:t> leading to very high mitochondrial ROS generation in the </a:t>
              </a:r>
              <a:r>
                <a:rPr lang="en-GB" sz="1100" b="1" dirty="0" err="1" smtClean="0"/>
                <a:t>denervated</a:t>
              </a:r>
              <a:r>
                <a:rPr lang="en-GB" sz="1100" b="1" dirty="0" smtClean="0"/>
                <a:t> fibre </a:t>
              </a:r>
              <a:endParaRPr lang="en-GB" sz="1100" b="1" dirty="0"/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 flipH="1">
              <a:off x="4313982" y="1124744"/>
              <a:ext cx="1986210" cy="213771"/>
            </a:xfrm>
            <a:prstGeom prst="straightConnector1">
              <a:avLst/>
            </a:prstGeom>
            <a:ln w="28575">
              <a:solidFill>
                <a:srgbClr val="FF00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flipH="1">
              <a:off x="3599892" y="2402886"/>
              <a:ext cx="207805" cy="115272"/>
            </a:xfrm>
            <a:prstGeom prst="straightConnector1">
              <a:avLst/>
            </a:prstGeom>
            <a:ln w="38100">
              <a:solidFill>
                <a:schemeClr val="bg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8267503" y="6453336"/>
            <a:ext cx="7757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smtClean="0"/>
              <a:t>Figure 2</a:t>
            </a:r>
            <a:endParaRPr lang="en-GB" sz="1400" b="1" dirty="0"/>
          </a:p>
        </p:txBody>
      </p:sp>
    </p:spTree>
    <p:extLst>
      <p:ext uri="{BB962C8B-B14F-4D97-AF65-F5344CB8AC3E}">
        <p14:creationId xmlns:p14="http://schemas.microsoft.com/office/powerpoint/2010/main" val="3731083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177</Words>
  <Application>Microsoft Office PowerPoint</Application>
  <PresentationFormat>On-screen Show (4:3)</PresentationFormat>
  <Paragraphs>53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The University of Liverpool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Jackson, Malcolm</dc:creator>
  <cp:lastModifiedBy>Jackson, Malcolm</cp:lastModifiedBy>
  <cp:revision>10</cp:revision>
  <dcterms:created xsi:type="dcterms:W3CDTF">2016-04-01T11:05:07Z</dcterms:created>
  <dcterms:modified xsi:type="dcterms:W3CDTF">2016-04-01T16:01:53Z</dcterms:modified>
</cp:coreProperties>
</file>