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4" r:id="rId3"/>
    <p:sldId id="257" r:id="rId4"/>
    <p:sldId id="258" r:id="rId5"/>
    <p:sldId id="259" r:id="rId6"/>
    <p:sldId id="262" r:id="rId7"/>
    <p:sldId id="271" r:id="rId8"/>
    <p:sldId id="273" r:id="rId9"/>
    <p:sldId id="296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98" r:id="rId18"/>
    <p:sldId id="270" r:id="rId19"/>
    <p:sldId id="299" r:id="rId20"/>
    <p:sldId id="301" r:id="rId21"/>
    <p:sldId id="302" r:id="rId22"/>
    <p:sldId id="303" r:id="rId23"/>
    <p:sldId id="312" r:id="rId24"/>
    <p:sldId id="313" r:id="rId25"/>
    <p:sldId id="304" r:id="rId26"/>
    <p:sldId id="305" r:id="rId27"/>
    <p:sldId id="306" r:id="rId28"/>
    <p:sldId id="282" r:id="rId29"/>
    <p:sldId id="283" r:id="rId30"/>
    <p:sldId id="285" r:id="rId31"/>
    <p:sldId id="286" r:id="rId32"/>
    <p:sldId id="284" r:id="rId33"/>
    <p:sldId id="287" r:id="rId34"/>
    <p:sldId id="288" r:id="rId35"/>
    <p:sldId id="291" r:id="rId36"/>
    <p:sldId id="290" r:id="rId37"/>
    <p:sldId id="293" r:id="rId38"/>
    <p:sldId id="292" r:id="rId39"/>
    <p:sldId id="307" r:id="rId40"/>
    <p:sldId id="308" r:id="rId41"/>
    <p:sldId id="309" r:id="rId42"/>
    <p:sldId id="294" r:id="rId43"/>
    <p:sldId id="295" r:id="rId44"/>
    <p:sldId id="315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BCEBA-A723-4BD7-8B31-0EFD83569667}" type="datetimeFigureOut">
              <a:rPr lang="en-GB" smtClean="0"/>
              <a:pPr/>
              <a:t>06/02/2016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55269-B64A-48DA-BE09-F94C14E77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5269-B64A-48DA-BE09-F94C14E7763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5269-B64A-48DA-BE09-F94C14E7763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0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5269-B64A-48DA-BE09-F94C14E7763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6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55269-B64A-48DA-BE09-F94C14E77633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9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80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840760" cy="2279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7F0-576F-4B5F-B8C3-EFE74B6572F5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8EA6-00B9-4DFF-B04F-82E13D164980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B53-7FB1-4A58-B965-585A6CD2EBCE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8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4E2B-8B13-4A6A-8075-5A41C4747C89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9F3B-AAE3-4F03-B9EE-F7B57E0B419B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0A71-F51A-42FF-8001-5C06152F3D1E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26FF-9A73-42C9-8964-2A2CB99C00EC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1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A9E9-2E3B-4393-BB9C-48DB91A6DE7F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D1BB-E4A6-4ABB-9DF4-BF22315109DE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C402-1D93-4984-BF05-D8D1336EF4A2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9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9B14-A6BF-4A4D-9717-C9B5F2126D78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ED53-5A27-4817-AC78-E147C53FD95B}" type="datetime1">
              <a:rPr lang="en-GB" smtClean="0"/>
              <a:pPr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FD12-7636-40B0-B470-127FA9788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7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.e.mottershead@liv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1.png"/><Relationship Id="rId4" Type="http://schemas.openxmlformats.org/officeDocument/2006/relationships/image" Target="../media/image36.wmf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13" Type="http://schemas.openxmlformats.org/officeDocument/2006/relationships/hyperlink" Target="file:///e:\Promotion\AIRMOD_smu\EMA\PICS\gif_DLR_logo\06%20-%203nWingBending.gif" TargetMode="External"/><Relationship Id="rId18" Type="http://schemas.openxmlformats.org/officeDocument/2006/relationships/image" Target="../media/image104.gif"/><Relationship Id="rId26" Type="http://schemas.openxmlformats.org/officeDocument/2006/relationships/image" Target="../media/image108.gif"/><Relationship Id="rId3" Type="http://schemas.openxmlformats.org/officeDocument/2006/relationships/hyperlink" Target="file:///e:\Promotion\AIRMOD_smu\EMA\PICS\gif_DLR_logo\01%20-%20A-C%20Yaw.gif" TargetMode="External"/><Relationship Id="rId21" Type="http://schemas.openxmlformats.org/officeDocument/2006/relationships/hyperlink" Target="file:///e:\Promotion\AIRMOD_smu\EMA\PICS\gif_DLR_logo\11%20-%201nWingForeAft.gif" TargetMode="External"/><Relationship Id="rId7" Type="http://schemas.openxmlformats.org/officeDocument/2006/relationships/hyperlink" Target="file:///e:\Promotion\AIRMOD_smu\EMA\PICS\gif_DLR_logo\03%20-%20A-C%20Pitch.gif" TargetMode="External"/><Relationship Id="rId12" Type="http://schemas.openxmlformats.org/officeDocument/2006/relationships/image" Target="../media/image101.gif"/><Relationship Id="rId17" Type="http://schemas.openxmlformats.org/officeDocument/2006/relationships/hyperlink" Target="file:///e:\Promotion\AIRMOD_smu\EMA\PICS\gif_DLR_logo\08%20-%20WingTorsionSym.gif" TargetMode="External"/><Relationship Id="rId25" Type="http://schemas.openxmlformats.org/officeDocument/2006/relationships/hyperlink" Target="file:///e:\Promotion\AIRMOD_smu\EMA\PICS\gif_DLR_logo\14%20-%20VtpTorsion.gif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3.gif"/><Relationship Id="rId20" Type="http://schemas.openxmlformats.org/officeDocument/2006/relationships/image" Target="../media/image105.gif"/><Relationship Id="rId29" Type="http://schemas.openxmlformats.org/officeDocument/2006/relationships/hyperlink" Target="file:///e:\Promotion\AIRMOD_smu\EMA\PICS\gif_DLR_logo\20%20-%20HtpForeAft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gif"/><Relationship Id="rId11" Type="http://schemas.openxmlformats.org/officeDocument/2006/relationships/hyperlink" Target="file:///e:\Promotion\AIRMOD_smu\EMA\PICS\gif_DLR_logo\05%20-%202nWingBending.gif" TargetMode="External"/><Relationship Id="rId24" Type="http://schemas.openxmlformats.org/officeDocument/2006/relationships/image" Target="../media/image107.gif"/><Relationship Id="rId5" Type="http://schemas.openxmlformats.org/officeDocument/2006/relationships/hyperlink" Target="file:///e:\Promotion\AIRMOD_smu\EMA\PICS\gif_DLR_logo\02%20-%20A-C%20Roll.gif" TargetMode="External"/><Relationship Id="rId15" Type="http://schemas.openxmlformats.org/officeDocument/2006/relationships/hyperlink" Target="file:///e:\Promotion\AIRMOD_smu\EMA\PICS\gif_DLR_logo\07%20-%20WingTorsionAnti.gif" TargetMode="External"/><Relationship Id="rId23" Type="http://schemas.openxmlformats.org/officeDocument/2006/relationships/hyperlink" Target="file:///e:\Promotion\AIRMOD_smu\EMA\PICS\gif_DLR_logo\12%20-%202nWingForeAft.gif" TargetMode="External"/><Relationship Id="rId28" Type="http://schemas.openxmlformats.org/officeDocument/2006/relationships/image" Target="../media/image109.gif"/><Relationship Id="rId10" Type="http://schemas.openxmlformats.org/officeDocument/2006/relationships/image" Target="../media/image100.gif"/><Relationship Id="rId19" Type="http://schemas.openxmlformats.org/officeDocument/2006/relationships/hyperlink" Target="file:///e:\Promotion\AIRMOD_smu\EMA\PICS\gif_DLR_logo\10%20-%204nWingBending.gif" TargetMode="External"/><Relationship Id="rId4" Type="http://schemas.openxmlformats.org/officeDocument/2006/relationships/image" Target="../media/image97.gif"/><Relationship Id="rId9" Type="http://schemas.openxmlformats.org/officeDocument/2006/relationships/hyperlink" Target="file:///e:\Promotion\AIRMOD_smu\EMA\PICS\gif_DLR_logo\04%20-%20A-C%20Heave.gif" TargetMode="External"/><Relationship Id="rId14" Type="http://schemas.openxmlformats.org/officeDocument/2006/relationships/image" Target="../media/image102.gif"/><Relationship Id="rId22" Type="http://schemas.openxmlformats.org/officeDocument/2006/relationships/image" Target="../media/image106.gif"/><Relationship Id="rId27" Type="http://schemas.openxmlformats.org/officeDocument/2006/relationships/hyperlink" Target="file:///e:\Promotion\AIRMOD_smu\EMA\PICS\gif_DLR_logo\19%20-%202nHtpBending.gif" TargetMode="External"/><Relationship Id="rId30" Type="http://schemas.openxmlformats.org/officeDocument/2006/relationships/image" Target="../media/image11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65" y="109057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effectLst/>
                <a:latin typeface="Calibri" pitchFamily="34" charset="0"/>
              </a:rPr>
              <a:t>Progress in Stochastic Model Updating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16824" cy="3168352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>
                <a:latin typeface="Calibri" pitchFamily="34" charset="0"/>
                <a:cs typeface="Calibri" panose="020F0502020204030204" pitchFamily="34" charset="0"/>
              </a:rPr>
              <a:t>John E Mottershead</a:t>
            </a:r>
            <a:r>
              <a:rPr lang="en-GB" sz="2000" baseline="30000" dirty="0" smtClean="0">
                <a:latin typeface="Calibri" pitchFamily="34" charset="0"/>
                <a:cs typeface="Calibri" panose="020F0502020204030204" pitchFamily="34" charset="0"/>
              </a:rPr>
              <a:t>1,2</a:t>
            </a:r>
            <a:r>
              <a:rPr lang="en-GB" sz="20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endParaRPr lang="en-GB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900" dirty="0" smtClean="0">
                <a:latin typeface="Calibri" pitchFamily="34" charset="0"/>
                <a:hlinkClick r:id="rId2"/>
              </a:rPr>
              <a:t>j.e.mottershead@liv.ac.uk</a:t>
            </a:r>
            <a:endParaRPr lang="en-GB" sz="1900" dirty="0" smtClean="0">
              <a:latin typeface="Calibri" pitchFamily="34" charset="0"/>
            </a:endParaRPr>
          </a:p>
          <a:p>
            <a:endParaRPr lang="en-GB" sz="2000" dirty="0" smtClean="0"/>
          </a:p>
          <a:p>
            <a:r>
              <a:rPr lang="en-GB" sz="2000" dirty="0" smtClean="0"/>
              <a:t>with contributions from: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Matteo Broggi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Herbert Martins Gomes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Yves Govers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Hamed Haddad Khodaparast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Michael Link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Edoardo Patelli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Tiago Silva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endParaRPr lang="en-GB" sz="2000" dirty="0" smtClean="0"/>
          </a:p>
          <a:p>
            <a:r>
              <a:rPr lang="en-US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Centre for Engineering Dynamics, University of Liverpool, UK.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Institute for Risk and Uncertainty, University of Liverpool, UK.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Department of Mechanical Engineering, UFRGS, Brazil.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Institute of Aeroelasticity, German Aerospace Centre (DLR), </a:t>
            </a:r>
            <a:r>
              <a:rPr lang="en-GB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Göttingen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Germany.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College of Engineering, Swansea University, UK.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Institute for Statics and Dynamics, University of Kassel, Germany.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6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PT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Instituto Superior de Engenharia de Lisboa, Portugal</a:t>
            </a:r>
            <a:r>
              <a:rPr lang="pt-PT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baseline="30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6" descr="W:\MyDoc\PD\ADVISE\reports\_template\asset\logos\colour_logo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5861050"/>
            <a:ext cx="37084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06678" cy="1569660"/>
            <a:chOff x="0" y="0"/>
            <a:chExt cx="9106678" cy="156966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771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smtClean="0">
                  <a:solidFill>
                    <a:srgbClr val="002060"/>
                  </a:solidFill>
                  <a:latin typeface="Calibri" pitchFamily="34" charset="0"/>
                </a:rPr>
                <a:t>3</a:t>
              </a:r>
              <a:r>
                <a:rPr lang="en-GB" sz="1600" b="1" baseline="30000" dirty="0" smtClean="0">
                  <a:solidFill>
                    <a:srgbClr val="002060"/>
                  </a:solidFill>
                  <a:latin typeface="Calibri" pitchFamily="34" charset="0"/>
                </a:rPr>
                <a:t>rd</a:t>
              </a:r>
              <a:r>
                <a:rPr lang="en-GB" sz="1600" b="1" dirty="0" smtClean="0">
                  <a:solidFill>
                    <a:srgbClr val="002060"/>
                  </a:solidFill>
                  <a:latin typeface="Calibri" pitchFamily="34" charset="0"/>
                </a:rPr>
                <a:t> International Symposium on Uncertainty Quantification and Stochastic Modelling</a:t>
              </a:r>
            </a:p>
            <a:p>
              <a:r>
                <a:rPr lang="en-GB" sz="1600" b="1" dirty="0" smtClean="0">
                  <a:solidFill>
                    <a:srgbClr val="996633"/>
                  </a:solidFill>
                  <a:latin typeface="Corbel" pitchFamily="34" charset="0"/>
                </a:rPr>
                <a:t>UNCERTAINTIES 2016</a:t>
              </a:r>
            </a:p>
            <a:p>
              <a:endParaRPr lang="en-GB" sz="1600" b="1" dirty="0" smtClean="0">
                <a:solidFill>
                  <a:srgbClr val="996633"/>
                </a:solidFill>
                <a:latin typeface="Calibri" pitchFamily="34" charset="0"/>
              </a:endParaRPr>
            </a:p>
            <a:p>
              <a:endParaRPr lang="en-GB" sz="1600" b="1" dirty="0" smtClean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24128" y="0"/>
              <a:ext cx="33825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600" b="1" dirty="0" err="1" smtClean="0">
                  <a:solidFill>
                    <a:srgbClr val="002060"/>
                  </a:solidFill>
                  <a:latin typeface="Calibri" pitchFamily="34" charset="0"/>
                </a:rPr>
                <a:t>Maresias</a:t>
              </a:r>
              <a:r>
                <a:rPr lang="en-GB" sz="1600" b="1" dirty="0" smtClean="0">
                  <a:solidFill>
                    <a:srgbClr val="002060"/>
                  </a:solidFill>
                  <a:latin typeface="Calibri" pitchFamily="34" charset="0"/>
                </a:rPr>
                <a:t>, S</a:t>
              </a:r>
              <a:r>
                <a:rPr lang="en-GB" sz="1600" b="1" dirty="0" smtClean="0">
                  <a:solidFill>
                    <a:srgbClr val="002060"/>
                  </a:solidFill>
                  <a:latin typeface="Calibri" pitchFamily="34" charset="0"/>
                  <a:cs typeface="Times New Roman"/>
                </a:rPr>
                <a:t>ã</a:t>
              </a:r>
              <a:r>
                <a:rPr lang="en-GB" sz="1600" b="1" dirty="0" smtClean="0">
                  <a:solidFill>
                    <a:srgbClr val="002060"/>
                  </a:solidFill>
                  <a:latin typeface="Calibri" pitchFamily="34" charset="0"/>
                </a:rPr>
                <a:t>o Paulo, Brazil</a:t>
              </a:r>
            </a:p>
            <a:p>
              <a:pPr algn="r"/>
              <a:r>
                <a:rPr lang="en-GB" sz="1600" dirty="0" smtClean="0"/>
                <a:t>15-19 February 2016 </a:t>
              </a:r>
              <a:endPara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276872"/>
            <a:ext cx="640871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Efficiency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3284984"/>
            <a:ext cx="47191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Response surfaces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Polynomial Chaos Expansion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Gaussian Process Emulation (Kriging)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Artificial Neural Networks (ANN)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63882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Use of</a:t>
            </a:r>
            <a:r>
              <a:rPr lang="en-GB" sz="2800" i="1" dirty="0" smtClean="0">
                <a:solidFill>
                  <a:srgbClr val="002060"/>
                </a:solidFill>
              </a:rPr>
              <a:t> meta-models, surrogates, emulators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797152"/>
            <a:ext cx="7907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How closely does the meta-model reproduce FE results?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Meta-model introduces more uncertainty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A sufficiently accurate meta-model might be very expensive to produce.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407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Stochastic Model Updating </a:t>
            </a:r>
            <a:r>
              <a:rPr lang="en-GB" sz="2000" dirty="0" smtClean="0">
                <a:solidFill>
                  <a:srgbClr val="002060"/>
                </a:solidFill>
              </a:rPr>
              <a:t>– often requires large numbers of deterministic  computations. Therefore efficient methods are needed.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The Transformation Matrix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</a:rPr>
              <a:t> The generalised pseudo inverse of the Sensitivity matrix.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</a:rPr>
              <a:t> Includes weighting and regularising side constraints.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5656" y="4005064"/>
          <a:ext cx="594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3" imgW="5943600" imgH="609600" progId="Equation.DSMT4">
                  <p:embed/>
                </p:oleObj>
              </mc:Choice>
              <mc:Fallback>
                <p:oleObj name="Equation" r:id="rId3" imgW="5943600" imgH="6096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5943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5736" y="4941168"/>
            <a:ext cx="417646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79650" y="5003800"/>
          <a:ext cx="398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5" imgW="3987800" imgH="609600" progId="Equation.DSMT4">
                  <p:embed/>
                </p:oleObj>
              </mc:Choice>
              <mc:Fallback>
                <p:oleObj name="Equation" r:id="rId5" imgW="3987800" imgH="6096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003800"/>
                        <a:ext cx="3987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3568" y="2852936"/>
            <a:ext cx="7416824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87624" y="2852936"/>
            <a:ext cx="6273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Calibri" pitchFamily="34" charset="0"/>
              </a:rPr>
              <a:t>Weighted system with classical </a:t>
            </a:r>
            <a:r>
              <a:rPr lang="en-GB" sz="2800" dirty="0" err="1" smtClean="0">
                <a:latin typeface="Calibri" pitchFamily="34" charset="0"/>
              </a:rPr>
              <a:t>Tikhonov</a:t>
            </a:r>
            <a:r>
              <a:rPr lang="en-GB" sz="28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GB" sz="2800" dirty="0" smtClean="0">
                <a:latin typeface="Calibri" pitchFamily="34" charset="0"/>
              </a:rPr>
              <a:t>regularisation:</a:t>
            </a:r>
          </a:p>
        </p:txBody>
      </p:sp>
    </p:spTree>
    <p:extLst>
      <p:ext uri="{BB962C8B-B14F-4D97-AF65-F5344CB8AC3E}">
        <p14:creationId xmlns:p14="http://schemas.microsoft.com/office/powerpoint/2010/main" val="8388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  <a:latin typeface="Calibri" pitchFamily="34" charset="0"/>
              </a:rPr>
              <a:t>Updating the Mean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7584" y="1196752"/>
            <a:ext cx="7694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</a:rPr>
              <a:t>A deterministic model updating problem using the </a:t>
            </a:r>
          </a:p>
          <a:p>
            <a:r>
              <a:rPr lang="en-GB" sz="2800" dirty="0" smtClean="0">
                <a:latin typeface="Calibri" pitchFamily="34" charset="0"/>
              </a:rPr>
              <a:t>mean values of the data and the mean sensitivity </a:t>
            </a:r>
          </a:p>
          <a:p>
            <a:r>
              <a:rPr lang="en-GB" sz="2800" dirty="0" smtClean="0">
                <a:latin typeface="Calibri" pitchFamily="34" charset="0"/>
              </a:rPr>
              <a:t>matrix,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5450" y="2746375"/>
          <a:ext cx="321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3" imgW="3213100" imgH="533400" progId="Equation.DSMT4">
                  <p:embed/>
                </p:oleObj>
              </mc:Choice>
              <mc:Fallback>
                <p:oleObj name="Equation" r:id="rId3" imgW="3213100" imgH="5334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746375"/>
                        <a:ext cx="3213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3573016"/>
            <a:ext cx="554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</a:rPr>
              <a:t>Can be shown to be unbiased when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84168" y="3645024"/>
          <a:ext cx="83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5" imgW="837836" imgH="317362" progId="Equation.DSMT4">
                  <p:embed/>
                </p:oleObj>
              </mc:Choice>
              <mc:Fallback>
                <p:oleObj name="Equation" r:id="rId5" imgW="837836" imgH="317362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645024"/>
                        <a:ext cx="838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0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27584" y="5373216"/>
            <a:ext cx="7632848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Determining the Covariances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980728"/>
            <a:ext cx="494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Haddad Khodaparast et al. – perturbation method: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5576" y="2492896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alibri" pitchFamily="34" charset="0"/>
              </a:rPr>
              <a:t>Govers</a:t>
            </a:r>
            <a:r>
              <a:rPr lang="en-GB" dirty="0" smtClean="0">
                <a:latin typeface="Calibri" pitchFamily="34" charset="0"/>
              </a:rPr>
              <a:t> and Link – minimising a covariance residual using the </a:t>
            </a:r>
            <a:r>
              <a:rPr lang="en-GB" dirty="0" err="1" smtClean="0">
                <a:latin typeface="Calibri" pitchFamily="34" charset="0"/>
              </a:rPr>
              <a:t>Frobenius</a:t>
            </a:r>
            <a:r>
              <a:rPr lang="en-GB" dirty="0" smtClean="0">
                <a:latin typeface="Calibri" pitchFamily="34" charset="0"/>
              </a:rPr>
              <a:t> norm: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86104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Covariances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195736" y="4221088"/>
          <a:ext cx="4530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3" imgW="4533900" imgH="368300" progId="Equation.DSMT4">
                  <p:embed/>
                </p:oleObj>
              </mc:Choice>
              <mc:Fallback>
                <p:oleObj name="Equation" r:id="rId3" imgW="4533900" imgH="3683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21088"/>
                        <a:ext cx="45307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4725144"/>
            <a:ext cx="769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are determined by propagation of       step-by-step through the FE model starting from an initially chosen distribution. 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67944" y="4797152"/>
          <a:ext cx="228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5" imgW="228501" imgH="317362" progId="Equation.DSMT4">
                  <p:embed/>
                </p:oleObj>
              </mc:Choice>
              <mc:Fallback>
                <p:oleObj name="Equation" r:id="rId5" imgW="228501" imgH="317362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97152"/>
                        <a:ext cx="228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827584" y="1412776"/>
            <a:ext cx="698477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43608" y="1484784"/>
          <a:ext cx="66754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7" imgW="6680200" imgH="800100" progId="Equation.DSMT4">
                  <p:embed/>
                </p:oleObj>
              </mc:Choice>
              <mc:Fallback>
                <p:oleObj name="Equation" r:id="rId7" imgW="6680200" imgH="80010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84784"/>
                        <a:ext cx="6675438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55576" y="2924944"/>
            <a:ext cx="74888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99592" y="3140968"/>
          <a:ext cx="71929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9" imgW="7188200" imgH="368300" progId="Equation.DSMT4">
                  <p:embed/>
                </p:oleObj>
              </mc:Choice>
              <mc:Fallback>
                <p:oleObj name="Equation" r:id="rId9" imgW="7188200" imgH="36830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719296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7584" y="5373217"/>
            <a:ext cx="7632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H. Haddad Khodaparast, J.E. Mottershead and M.I. Friswell, Perturbation methods for the estimation of parameter variability in stochastic model updating, </a:t>
            </a:r>
            <a:r>
              <a:rPr lang="en-US" sz="1400" i="1" dirty="0" smtClean="0">
                <a:solidFill>
                  <a:srgbClr val="002060"/>
                </a:solidFill>
                <a:latin typeface="Calibri" pitchFamily="34" charset="0"/>
              </a:rPr>
              <a:t>Mechanical Systems and Signal Processing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22(8), 2008, 1751-1773.</a:t>
            </a:r>
            <a:r>
              <a:rPr lang="en-US" sz="1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Y.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Govers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and M. Link, Stochastic model updating - covariance matrix adjustment from uncertain experimental modal data. </a:t>
            </a:r>
            <a:r>
              <a:rPr lang="de-DE" sz="1400" i="1" dirty="0" smtClean="0">
                <a:solidFill>
                  <a:srgbClr val="002060"/>
                </a:solidFill>
                <a:latin typeface="Calibri" pitchFamily="34" charset="0"/>
              </a:rPr>
              <a:t>Mechanical Systems and Signal Processing</a:t>
            </a:r>
            <a:r>
              <a:rPr lang="de-DE" sz="1400" dirty="0" smtClean="0">
                <a:solidFill>
                  <a:srgbClr val="002060"/>
                </a:solidFill>
                <a:latin typeface="Calibri" pitchFamily="34" charset="0"/>
              </a:rPr>
              <a:t>, 24(3):696–706, 2010.</a:t>
            </a:r>
            <a:endParaRPr lang="en-GB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/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8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Determining the Covariances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0088" y="4941168"/>
            <a:ext cx="834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latin typeface="Calibri" pitchFamily="34" charset="0"/>
              </a:rPr>
              <a:t>Requires only the transformation matrix at last iteration when updating the</a:t>
            </a:r>
          </a:p>
          <a:p>
            <a:r>
              <a:rPr lang="en-GB" dirty="0" smtClean="0">
                <a:latin typeface="Calibri" pitchFamily="34" charset="0"/>
              </a:rPr>
              <a:t>mean.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Independent of an assumed initial distribution (except for the parameter mean      ).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Very dependent upon choice of parameters.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609850" y="1773238"/>
          <a:ext cx="34147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3" imgW="3416300" imgH="368300" progId="Equation.DSMT4">
                  <p:embed/>
                </p:oleObj>
              </mc:Choice>
              <mc:Fallback>
                <p:oleObj name="Equation" r:id="rId3" imgW="3416300" imgH="3683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773238"/>
                        <a:ext cx="34147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771800" y="2348880"/>
          <a:ext cx="3184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Equation" r:id="rId5" imgW="3175000" imgH="368300" progId="Equation.DSMT4">
                  <p:embed/>
                </p:oleObj>
              </mc:Choice>
              <mc:Fallback>
                <p:oleObj name="Equation" r:id="rId5" imgW="3175000" imgH="3683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48880"/>
                        <a:ext cx="31845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771800" y="2852936"/>
          <a:ext cx="313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7" imgW="3136900" imgH="368300" progId="Equation.DSMT4">
                  <p:embed/>
                </p:oleObj>
              </mc:Choice>
              <mc:Fallback>
                <p:oleObj name="Equation" r:id="rId7" imgW="3136900" imgH="3683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852936"/>
                        <a:ext cx="3136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1268760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Assuming small parameter variability: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573016"/>
            <a:ext cx="503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Both expressions from the previous slide reduce to: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4149080"/>
            <a:ext cx="381642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411760" y="4221088"/>
          <a:ext cx="3673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9" imgW="3670300" imgH="368300" progId="Equation.DSMT4">
                  <p:embed/>
                </p:oleObj>
              </mc:Choice>
              <mc:Fallback>
                <p:oleObj name="Equation" r:id="rId9" imgW="3670300" imgH="36830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21088"/>
                        <a:ext cx="36734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54791"/>
              </p:ext>
            </p:extLst>
          </p:nvPr>
        </p:nvGraphicFramePr>
        <p:xfrm>
          <a:off x="8028384" y="551806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11" imgW="228600" imgH="330200" progId="Equation.DSMT4">
                  <p:embed/>
                </p:oleObj>
              </mc:Choice>
              <mc:Fallback>
                <p:oleObj name="Equation" r:id="rId11" imgW="228600" imgH="3302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5518060"/>
                        <a:ext cx="22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3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Example: 3 DOF m-k System.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8434" name="Picture 2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28800"/>
            <a:ext cx="42338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3501008"/>
            <a:ext cx="330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Known deterministic parameters: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23728" y="3933056"/>
          <a:ext cx="436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5" imgW="4368800" imgH="317500" progId="Equation.DSMT4">
                  <p:embed/>
                </p:oleObj>
              </mc:Choice>
              <mc:Fallback>
                <p:oleObj name="Equation" r:id="rId5" imgW="4368800" imgH="3175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933056"/>
                        <a:ext cx="4368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4437112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Randomised parameters (used to produce test data):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75281"/>
              </p:ext>
            </p:extLst>
          </p:nvPr>
        </p:nvGraphicFramePr>
        <p:xfrm>
          <a:off x="2771800" y="4941168"/>
          <a:ext cx="323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7" imgW="3238500" imgH="342900" progId="Equation.DSMT4">
                  <p:embed/>
                </p:oleObj>
              </mc:Choice>
              <mc:Fallback>
                <p:oleObj name="Equation" r:id="rId7" imgW="3238500" imgH="3429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941168"/>
                        <a:ext cx="3238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54452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Initial model: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27761"/>
              </p:ext>
            </p:extLst>
          </p:nvPr>
        </p:nvGraphicFramePr>
        <p:xfrm>
          <a:off x="2555776" y="5458956"/>
          <a:ext cx="347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Equation" r:id="rId9" imgW="3479800" imgH="355600" progId="Equation.DSMT4">
                  <p:embed/>
                </p:oleObj>
              </mc:Choice>
              <mc:Fallback>
                <p:oleObj name="Equation" r:id="rId9" imgW="3479800" imgH="355600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458956"/>
                        <a:ext cx="3479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8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itchFamily="34" charset="0"/>
              </a:rPr>
              <a:t>Example: 3 DOF m-k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5648" y="1029623"/>
            <a:ext cx="447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Consistently Chosen Parameters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7" y="4005064"/>
            <a:ext cx="4783213" cy="2698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0" y="1765936"/>
            <a:ext cx="4442372" cy="250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786" y="1581270"/>
            <a:ext cx="656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alibri" panose="020F0502020204030204" pitchFamily="34" charset="0"/>
              </a:rPr>
              <a:t>Measured data:</a:t>
            </a:r>
            <a:r>
              <a:rPr lang="en-GB" dirty="0" smtClean="0">
                <a:latin typeface="Calibri" panose="020F0502020204030204" pitchFamily="34" charset="0"/>
              </a:rPr>
              <a:t> 30 points in the 3D space of the natural frequencies.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itchFamily="34" charset="0"/>
              </a:rPr>
              <a:t>Example: 3 DOF m-k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87879" y="878235"/>
            <a:ext cx="5121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Scatter Diagrams – Covariance Ellipses 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504" y="4365104"/>
            <a:ext cx="298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Updated model</a:t>
            </a:r>
            <a:r>
              <a:rPr lang="en-GB" dirty="0" smtClean="0"/>
              <a:t>: 1000 data points generated from identified distribution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1873"/>
            <a:ext cx="3660346" cy="2746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24" y="1339900"/>
            <a:ext cx="3660346" cy="274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6" y="4005064"/>
            <a:ext cx="3648352" cy="27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itchFamily="34" charset="0"/>
              </a:rPr>
              <a:t>Example: 3 DOF m-k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43808" y="1029623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Inconsistent Parameters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08800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Randomised parameters (used to produce test data):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76410"/>
              </p:ext>
            </p:extLst>
          </p:nvPr>
        </p:nvGraphicFramePr>
        <p:xfrm>
          <a:off x="5582269" y="1535232"/>
          <a:ext cx="323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3" imgW="3238500" imgH="342900" progId="Equation.DSMT4">
                  <p:embed/>
                </p:oleObj>
              </mc:Choice>
              <mc:Fallback>
                <p:oleObj name="Equation" r:id="rId3" imgW="3238500" imgH="3429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269" y="1535232"/>
                        <a:ext cx="3238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1882" y="18781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Initial model: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41555"/>
              </p:ext>
            </p:extLst>
          </p:nvPr>
        </p:nvGraphicFramePr>
        <p:xfrm>
          <a:off x="2970478" y="1910716"/>
          <a:ext cx="340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5" imgW="3403600" imgH="355600" progId="Equation.DSMT4">
                  <p:embed/>
                </p:oleObj>
              </mc:Choice>
              <mc:Fallback>
                <p:oleObj name="Equation" r:id="rId5" imgW="3403600" imgH="3556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478" y="1910716"/>
                        <a:ext cx="340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9367" y="5949280"/>
            <a:ext cx="867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Means are updated almost perfectly, but not the </a:t>
            </a:r>
            <a:r>
              <a:rPr lang="en-GB" dirty="0" err="1" smtClean="0"/>
              <a:t>covariances</a:t>
            </a:r>
            <a:r>
              <a:rPr lang="en-GB" dirty="0" smtClean="0"/>
              <a:t> – this is because the wrong</a:t>
            </a:r>
          </a:p>
          <a:p>
            <a:r>
              <a:rPr lang="en-GB" dirty="0" smtClean="0"/>
              <a:t>updating parameters were chosen.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7" y="2247464"/>
            <a:ext cx="3072742" cy="1733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39" y="2247464"/>
            <a:ext cx="3072743" cy="1733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80672"/>
            <a:ext cx="2482159" cy="1862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30" y="3980673"/>
            <a:ext cx="2482158" cy="1862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10" y="3982468"/>
            <a:ext cx="2482160" cy="1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Parameter Selection for Covariance Updating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55370"/>
              </p:ext>
            </p:extLst>
          </p:nvPr>
        </p:nvGraphicFramePr>
        <p:xfrm>
          <a:off x="1835696" y="1772816"/>
          <a:ext cx="498535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4" imgW="3835400" imgH="1714500" progId="Equation.DSMT4">
                  <p:embed/>
                </p:oleObj>
              </mc:Choice>
              <mc:Fallback>
                <p:oleObj name="Equation" r:id="rId4" imgW="3835400" imgH="17145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72816"/>
                        <a:ext cx="4985354" cy="2232248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100703"/>
            <a:ext cx="326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Scaled sensitivity matrix: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978" y="4221088"/>
            <a:ext cx="826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Assumption: parameters are independent of each other and of the error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34003"/>
              </p:ext>
            </p:extLst>
          </p:nvPr>
        </p:nvGraphicFramePr>
        <p:xfrm>
          <a:off x="1043608" y="4797152"/>
          <a:ext cx="2376265" cy="85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6" imgW="1396394" imgH="495085" progId="Equation.DSMT4">
                  <p:embed/>
                </p:oleObj>
              </mc:Choice>
              <mc:Fallback>
                <p:oleObj name="Equation" r:id="rId6" imgW="1396394" imgH="495085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797152"/>
                        <a:ext cx="2376265" cy="85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3728" y="5877272"/>
            <a:ext cx="4392488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T.A.N. 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ilva, N.M.M. Maia, M. Link and J.E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Mottershead, </a:t>
            </a:r>
            <a:endParaRPr lang="en-GB" sz="1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Parameter selection and covariance updating, </a:t>
            </a:r>
            <a:r>
              <a:rPr lang="en-GB" sz="1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Mechanical </a:t>
            </a:r>
            <a:r>
              <a:rPr lang="en-GB" sz="1400" i="1" dirty="0">
                <a:solidFill>
                  <a:srgbClr val="002060"/>
                </a:solidFill>
                <a:latin typeface="Calibri" panose="020F0502020204030204" pitchFamily="34" charset="0"/>
              </a:rPr>
              <a:t>Systems and Signal Processing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70-71,2016, 334-344.</a:t>
            </a:r>
            <a:endParaRPr lang="en-GB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72375"/>
              </p:ext>
            </p:extLst>
          </p:nvPr>
        </p:nvGraphicFramePr>
        <p:xfrm>
          <a:off x="4139952" y="4797152"/>
          <a:ext cx="35290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8" imgW="2235200" imgH="508000" progId="Equation.DSMT4">
                  <p:embed/>
                </p:oleObj>
              </mc:Choice>
              <mc:Fallback>
                <p:oleObj name="Equation" r:id="rId8" imgW="2235200" imgH="5080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797152"/>
                        <a:ext cx="352901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78380"/>
              </p:ext>
            </p:extLst>
          </p:nvPr>
        </p:nvGraphicFramePr>
        <p:xfrm>
          <a:off x="8172400" y="4238746"/>
          <a:ext cx="201909" cy="32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0" imgW="101468" imgH="164885" progId="Equation.DSMT4">
                  <p:embed/>
                </p:oleObj>
              </mc:Choice>
              <mc:Fallback>
                <p:oleObj name="Equation" r:id="rId10" imgW="101468" imgH="164885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4238746"/>
                        <a:ext cx="201909" cy="328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6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University of Liverpool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Institute for Risk and Uncertainty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1" y="1203706"/>
            <a:ext cx="2304256" cy="216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77" y="196290"/>
            <a:ext cx="1184823" cy="1184823"/>
          </a:xfrm>
          <a:prstGeom prst="rect">
            <a:avLst/>
          </a:prstGeom>
        </p:spPr>
      </p:pic>
      <p:pic>
        <p:nvPicPr>
          <p:cNvPr id="8" name="Picture 6" descr="W:\MyDoc\PD\ADVISE\reports\_template\asset\logos\colour_logo_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71" b="7542"/>
          <a:stretch/>
        </p:blipFill>
        <p:spPr bwMode="auto">
          <a:xfrm>
            <a:off x="755576" y="226925"/>
            <a:ext cx="786511" cy="97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5856" y="4507587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EPSRC &amp; ESRC funding of £4M.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Industrial partners’ contribution  </a:t>
            </a:r>
            <a:r>
              <a:rPr lang="en-GB" b="1" dirty="0">
                <a:solidFill>
                  <a:srgbClr val="002060"/>
                </a:solidFill>
              </a:rPr>
              <a:t>£20M.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Cohort training of PhDs.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1-year </a:t>
            </a:r>
            <a:r>
              <a:rPr lang="en-GB" b="1" dirty="0" err="1">
                <a:solidFill>
                  <a:srgbClr val="002060"/>
                </a:solidFill>
              </a:rPr>
              <a:t>MRes</a:t>
            </a:r>
            <a:r>
              <a:rPr lang="en-GB" b="1" dirty="0">
                <a:solidFill>
                  <a:srgbClr val="002060"/>
                </a:solidFill>
              </a:rPr>
              <a:t> taught modules &amp;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3-year PhD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Easter and Summer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6-month industrial placement.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3430461"/>
            <a:ext cx="766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EPSRC and ESRC Centre for Doctoral Training (CDT) </a:t>
            </a:r>
            <a:r>
              <a:rPr lang="en-GB" sz="2800" b="1" dirty="0" smtClean="0">
                <a:solidFill>
                  <a:srgbClr val="C00000"/>
                </a:solidFill>
              </a:rPr>
              <a:t>in Risk </a:t>
            </a:r>
            <a:r>
              <a:rPr lang="en-GB" sz="2800" b="1" dirty="0">
                <a:solidFill>
                  <a:srgbClr val="C00000"/>
                </a:solidFill>
              </a:rPr>
              <a:t>&amp; Uncertainty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" y="4330080"/>
            <a:ext cx="2489805" cy="23215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34772" y="1145511"/>
            <a:ext cx="4975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Multidisciplinary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Quantification, Communication, Decision Making</a:t>
            </a:r>
            <a:r>
              <a:rPr lang="en-GB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Engineering, Mathematics, Finance &amp; Economics, Environmental Sciences, Public Health, Social Sciences.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40 Institute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Industrial focus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Parameter Selection for Covariance Updating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26379"/>
              </p:ext>
            </p:extLst>
          </p:nvPr>
        </p:nvGraphicFramePr>
        <p:xfrm>
          <a:off x="2771800" y="3933056"/>
          <a:ext cx="3344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Equation" r:id="rId3" imgW="1917700" imgH="241300" progId="Equation.DSMT4">
                  <p:embed/>
                </p:oleObj>
              </mc:Choice>
              <mc:Fallback>
                <p:oleObj name="Equation" r:id="rId3" imgW="1917700" imgH="2413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933056"/>
                        <a:ext cx="33448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29529"/>
              </p:ext>
            </p:extLst>
          </p:nvPr>
        </p:nvGraphicFramePr>
        <p:xfrm>
          <a:off x="1290638" y="4508500"/>
          <a:ext cx="67024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Equation" r:id="rId5" imgW="4102100" imgH="508000" progId="Equation.DSMT4">
                  <p:embed/>
                </p:oleObj>
              </mc:Choice>
              <mc:Fallback>
                <p:oleObj name="Equation" r:id="rId5" imgW="4102100" imgH="508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508500"/>
                        <a:ext cx="6702425" cy="83026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87541" y="580526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14076"/>
              </p:ext>
            </p:extLst>
          </p:nvPr>
        </p:nvGraphicFramePr>
        <p:xfrm>
          <a:off x="1208088" y="5661025"/>
          <a:ext cx="70326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Equation" r:id="rId7" imgW="4305300" imgH="508000" progId="Equation.DSMT4">
                  <p:embed/>
                </p:oleObj>
              </mc:Choice>
              <mc:Fallback>
                <p:oleObj name="Equation" r:id="rId7" imgW="4305300" imgH="5080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661025"/>
                        <a:ext cx="7032625" cy="83026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72838"/>
              </p:ext>
            </p:extLst>
          </p:nvPr>
        </p:nvGraphicFramePr>
        <p:xfrm>
          <a:off x="1907704" y="2780928"/>
          <a:ext cx="503419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Equation" r:id="rId9" imgW="2451100" imgH="520700" progId="Equation.DSMT4">
                  <p:embed/>
                </p:oleObj>
              </mc:Choice>
              <mc:Fallback>
                <p:oleObj name="Equation" r:id="rId9" imgW="2451100" imgH="5207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80928"/>
                        <a:ext cx="5034190" cy="93662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76017"/>
              </p:ext>
            </p:extLst>
          </p:nvPr>
        </p:nvGraphicFramePr>
        <p:xfrm>
          <a:off x="1619672" y="980728"/>
          <a:ext cx="56340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11" imgW="3568700" imgH="508000" progId="Equation.DSMT4">
                  <p:embed/>
                </p:oleObj>
              </mc:Choice>
              <mc:Fallback>
                <p:oleObj name="Equation" r:id="rId11" imgW="3568700" imgH="5080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563403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81293"/>
              </p:ext>
            </p:extLst>
          </p:nvPr>
        </p:nvGraphicFramePr>
        <p:xfrm>
          <a:off x="3229769" y="1844824"/>
          <a:ext cx="26844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13" imgW="1739900" imgH="508000" progId="Equation.DSMT4">
                  <p:embed/>
                </p:oleObj>
              </mc:Choice>
              <mc:Fallback>
                <p:oleObj name="Equation" r:id="rId13" imgW="1739900" imgH="5080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769" y="1844824"/>
                        <a:ext cx="26844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5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64" y="274638"/>
            <a:ext cx="8229600" cy="778098"/>
          </a:xfrm>
        </p:spPr>
        <p:txBody>
          <a:bodyPr/>
          <a:lstStyle/>
          <a:p>
            <a:r>
              <a:rPr lang="en-GB" dirty="0" smtClean="0">
                <a:effectLst/>
              </a:rPr>
              <a:t>Pin-Jointed Truss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70" name="Group 169"/>
          <p:cNvGrpSpPr/>
          <p:nvPr/>
        </p:nvGrpSpPr>
        <p:grpSpPr>
          <a:xfrm>
            <a:off x="1691405" y="1076589"/>
            <a:ext cx="5591813" cy="1836419"/>
            <a:chOff x="0" y="0"/>
            <a:chExt cx="5592136" cy="1836508"/>
          </a:xfrm>
        </p:grpSpPr>
        <p:sp>
          <p:nvSpPr>
            <p:cNvPr id="171" name="Text Box 107"/>
            <p:cNvSpPr txBox="1"/>
            <p:nvPr/>
          </p:nvSpPr>
          <p:spPr>
            <a:xfrm>
              <a:off x="858741" y="1399430"/>
              <a:ext cx="25971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2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2" name="Text Box 111"/>
            <p:cNvSpPr txBox="1"/>
            <p:nvPr/>
          </p:nvSpPr>
          <p:spPr>
            <a:xfrm>
              <a:off x="1812898" y="1399430"/>
              <a:ext cx="25971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6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3" name="Text Box 115"/>
            <p:cNvSpPr txBox="1"/>
            <p:nvPr/>
          </p:nvSpPr>
          <p:spPr>
            <a:xfrm>
              <a:off x="2846567" y="1399430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10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4" name="Text Box 119"/>
            <p:cNvSpPr txBox="1"/>
            <p:nvPr/>
          </p:nvSpPr>
          <p:spPr>
            <a:xfrm>
              <a:off x="3816626" y="1399430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14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5" name="Text Box 109"/>
            <p:cNvSpPr txBox="1"/>
            <p:nvPr/>
          </p:nvSpPr>
          <p:spPr>
            <a:xfrm>
              <a:off x="842838" y="23854"/>
              <a:ext cx="25971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4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6" name="Text Box 113"/>
            <p:cNvSpPr txBox="1"/>
            <p:nvPr/>
          </p:nvSpPr>
          <p:spPr>
            <a:xfrm>
              <a:off x="1868557" y="39757"/>
              <a:ext cx="25971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8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7" name="Text Box 117"/>
            <p:cNvSpPr txBox="1"/>
            <p:nvPr/>
          </p:nvSpPr>
          <p:spPr>
            <a:xfrm>
              <a:off x="2910178" y="23854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12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8" name="Text Box 121"/>
            <p:cNvSpPr txBox="1"/>
            <p:nvPr/>
          </p:nvSpPr>
          <p:spPr>
            <a:xfrm>
              <a:off x="3776870" y="23854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16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79" name="Text Box 125"/>
            <p:cNvSpPr txBox="1"/>
            <p:nvPr/>
          </p:nvSpPr>
          <p:spPr>
            <a:xfrm>
              <a:off x="4770783" y="0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20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180" name="Grupo 30"/>
            <p:cNvGrpSpPr/>
            <p:nvPr/>
          </p:nvGrpSpPr>
          <p:grpSpPr>
            <a:xfrm>
              <a:off x="0" y="111318"/>
              <a:ext cx="5592136" cy="1725190"/>
              <a:chOff x="0" y="0"/>
              <a:chExt cx="5592136" cy="1725190"/>
            </a:xfrm>
          </p:grpSpPr>
          <p:grpSp>
            <p:nvGrpSpPr>
              <p:cNvPr id="193" name="Grupo 28"/>
              <p:cNvGrpSpPr/>
              <p:nvPr/>
            </p:nvGrpSpPr>
            <p:grpSpPr>
              <a:xfrm>
                <a:off x="0" y="0"/>
                <a:ext cx="5592136" cy="1725190"/>
                <a:chOff x="0" y="0"/>
                <a:chExt cx="5592136" cy="1725190"/>
              </a:xfrm>
            </p:grpSpPr>
            <p:grpSp>
              <p:nvGrpSpPr>
                <p:cNvPr id="195" name="Grupo 11"/>
                <p:cNvGrpSpPr/>
                <p:nvPr/>
              </p:nvGrpSpPr>
              <p:grpSpPr>
                <a:xfrm>
                  <a:off x="0" y="0"/>
                  <a:ext cx="5592136" cy="1725190"/>
                  <a:chOff x="0" y="0"/>
                  <a:chExt cx="5592136" cy="1725190"/>
                </a:xfrm>
              </p:grpSpPr>
              <p:sp>
                <p:nvSpPr>
                  <p:cNvPr id="201" name="Rectangle 200"/>
                  <p:cNvSpPr/>
                  <p:nvPr/>
                </p:nvSpPr>
                <p:spPr>
                  <a:xfrm rot="16200000">
                    <a:off x="412204" y="1443250"/>
                    <a:ext cx="147320" cy="416560"/>
                  </a:xfrm>
                  <a:prstGeom prst="rect">
                    <a:avLst/>
                  </a:prstGeom>
                  <a:pattFill prst="wdUpDiag">
                    <a:fgClr>
                      <a:schemeClr val="dk1"/>
                    </a:fgClr>
                    <a:bgClr>
                      <a:schemeClr val="bg1"/>
                    </a:bgClr>
                  </a:patt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" name="Isosceles Triangle 201"/>
                  <p:cNvSpPr/>
                  <p:nvPr/>
                </p:nvSpPr>
                <p:spPr>
                  <a:xfrm>
                    <a:off x="279138" y="1262417"/>
                    <a:ext cx="416921" cy="309173"/>
                  </a:xfrm>
                  <a:prstGeom prst="triangl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0" y="0"/>
                    <a:ext cx="5592136" cy="1291510"/>
                    <a:chOff x="-57" y="9099"/>
                    <a:chExt cx="5593430" cy="1292358"/>
                  </a:xfrm>
                </p:grpSpPr>
                <p:sp>
                  <p:nvSpPr>
                    <p:cNvPr id="204" name="Rectangle 203"/>
                    <p:cNvSpPr/>
                    <p:nvPr/>
                  </p:nvSpPr>
                  <p:spPr>
                    <a:xfrm>
                      <a:off x="-57" y="9099"/>
                      <a:ext cx="147575" cy="417195"/>
                    </a:xfrm>
                    <a:prstGeom prst="rect">
                      <a:avLst/>
                    </a:prstGeom>
                    <a:pattFill prst="wdUpDiag">
                      <a:fgClr>
                        <a:schemeClr val="dk1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5" name="Isosceles Triangle 204"/>
                    <p:cNvSpPr/>
                    <p:nvPr/>
                  </p:nvSpPr>
                  <p:spPr>
                    <a:xfrm rot="5400000">
                      <a:off x="98986" y="64943"/>
                      <a:ext cx="417195" cy="309245"/>
                    </a:xfrm>
                    <a:prstGeom prst="triangl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206" name="Group 205"/>
                    <p:cNvGrpSpPr/>
                    <p:nvPr/>
                  </p:nvGrpSpPr>
                  <p:grpSpPr>
                    <a:xfrm>
                      <a:off x="446400" y="183574"/>
                      <a:ext cx="5146973" cy="1117883"/>
                      <a:chOff x="0" y="-1"/>
                      <a:chExt cx="5146973" cy="1117883"/>
                    </a:xfrm>
                  </p:grpSpPr>
                  <p:grpSp>
                    <p:nvGrpSpPr>
                      <p:cNvPr id="207" name="Group 206"/>
                      <p:cNvGrpSpPr/>
                      <p:nvPr/>
                    </p:nvGrpSpPr>
                    <p:grpSpPr>
                      <a:xfrm>
                        <a:off x="0" y="7200"/>
                        <a:ext cx="1058365" cy="1110682"/>
                        <a:chOff x="0" y="0"/>
                        <a:chExt cx="1058365" cy="1110682"/>
                      </a:xfrm>
                    </p:grpSpPr>
                    <p:sp>
                      <p:nvSpPr>
                        <p:cNvPr id="227" name="Rectangle 226"/>
                        <p:cNvSpPr/>
                        <p:nvPr/>
                      </p:nvSpPr>
                      <p:spPr>
                        <a:xfrm>
                          <a:off x="35972" y="28010"/>
                          <a:ext cx="1022393" cy="1058730"/>
                        </a:xfrm>
                        <a:prstGeom prst="rect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cxnSp>
                      <p:nvCxnSpPr>
                        <p:cNvPr id="228" name="Straight Connector 227"/>
                        <p:cNvCxnSpPr/>
                        <p:nvPr/>
                      </p:nvCxnSpPr>
                      <p:spPr>
                        <a:xfrm flipV="1">
                          <a:off x="36000" y="21600"/>
                          <a:ext cx="1022179" cy="1064757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0" y="0"/>
                          <a:ext cx="57150" cy="571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7308" y="1053532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08" name="Group 207"/>
                      <p:cNvGrpSpPr/>
                      <p:nvPr/>
                    </p:nvGrpSpPr>
                    <p:grpSpPr>
                      <a:xfrm>
                        <a:off x="1051184" y="7200"/>
                        <a:ext cx="1035896" cy="1086298"/>
                        <a:chOff x="36000" y="0"/>
                        <a:chExt cx="1036350" cy="1086357"/>
                      </a:xfrm>
                    </p:grpSpPr>
                    <p:cxnSp>
                      <p:nvCxnSpPr>
                        <p:cNvPr id="225" name="Straight Connector 224"/>
                        <p:cNvCxnSpPr/>
                        <p:nvPr/>
                      </p:nvCxnSpPr>
                      <p:spPr>
                        <a:xfrm flipV="1">
                          <a:off x="36000" y="21600"/>
                          <a:ext cx="1022179" cy="10647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01520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09" name="Group 208"/>
                      <p:cNvGrpSpPr/>
                      <p:nvPr/>
                    </p:nvGrpSpPr>
                    <p:grpSpPr>
                      <a:xfrm>
                        <a:off x="2030400" y="0"/>
                        <a:ext cx="1071880" cy="1091449"/>
                        <a:chOff x="0" y="0"/>
                        <a:chExt cx="1072350" cy="1091508"/>
                      </a:xfrm>
                    </p:grpSpPr>
                    <p:sp>
                      <p:nvSpPr>
                        <p:cNvPr id="221" name="Rectangle 220"/>
                        <p:cNvSpPr/>
                        <p:nvPr/>
                      </p:nvSpPr>
                      <p:spPr>
                        <a:xfrm>
                          <a:off x="35856" y="35213"/>
                          <a:ext cx="1022393" cy="1056295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101520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cxnSp>
                      <p:nvCxnSpPr>
                        <p:cNvPr id="224" name="Straight Connector 223"/>
                        <p:cNvCxnSpPr/>
                        <p:nvPr/>
                      </p:nvCxnSpPr>
                      <p:spPr>
                        <a:xfrm flipV="1">
                          <a:off x="36000" y="21600"/>
                          <a:ext cx="1022179" cy="10647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</p:grpSp>
                  <p:grpSp>
                    <p:nvGrpSpPr>
                      <p:cNvPr id="210" name="Group 209"/>
                      <p:cNvGrpSpPr/>
                      <p:nvPr/>
                    </p:nvGrpSpPr>
                    <p:grpSpPr>
                      <a:xfrm>
                        <a:off x="3045600" y="-1"/>
                        <a:ext cx="1071880" cy="1086684"/>
                        <a:chOff x="0" y="0"/>
                        <a:chExt cx="1072350" cy="1086742"/>
                      </a:xfrm>
                    </p:grpSpPr>
                    <p:sp>
                      <p:nvSpPr>
                        <p:cNvPr id="217" name="Rectangle 216"/>
                        <p:cNvSpPr/>
                        <p:nvPr/>
                      </p:nvSpPr>
                      <p:spPr>
                        <a:xfrm>
                          <a:off x="35798" y="28739"/>
                          <a:ext cx="1022393" cy="1058003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cxnSp>
                      <p:nvCxnSpPr>
                        <p:cNvPr id="218" name="Straight Connector 217"/>
                        <p:cNvCxnSpPr/>
                        <p:nvPr/>
                      </p:nvCxnSpPr>
                      <p:spPr>
                        <a:xfrm flipV="1">
                          <a:off x="36000" y="21600"/>
                          <a:ext cx="1022180" cy="10647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101520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11" name="Group 210"/>
                      <p:cNvGrpSpPr/>
                      <p:nvPr/>
                    </p:nvGrpSpPr>
                    <p:grpSpPr>
                      <a:xfrm>
                        <a:off x="4060800" y="2434"/>
                        <a:ext cx="1086173" cy="1110623"/>
                        <a:chOff x="0" y="-4766"/>
                        <a:chExt cx="1086649" cy="1110683"/>
                      </a:xfrm>
                    </p:grpSpPr>
                    <p:sp>
                      <p:nvSpPr>
                        <p:cNvPr id="212" name="Rectangle 211"/>
                        <p:cNvSpPr/>
                        <p:nvPr/>
                      </p:nvSpPr>
                      <p:spPr>
                        <a:xfrm>
                          <a:off x="36000" y="16834"/>
                          <a:ext cx="1022393" cy="1065530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cxnSp>
                      <p:nvCxnSpPr>
                        <p:cNvPr id="213" name="Straight Connector 212"/>
                        <p:cNvCxnSpPr/>
                        <p:nvPr/>
                      </p:nvCxnSpPr>
                      <p:spPr>
                        <a:xfrm flipV="1">
                          <a:off x="36000" y="21600"/>
                          <a:ext cx="1022179" cy="1064757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0" y="0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1029499" y="-4766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029498" y="1048767"/>
                          <a:ext cx="57150" cy="57150"/>
                        </a:xfrm>
                        <a:prstGeom prst="ellipse">
                          <a:avLst/>
                        </a:prstGeom>
                        <a:solidFill>
                          <a:sysClr val="windowText" lastClr="000000"/>
                        </a:solidFill>
                        <a:ln w="254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sp>
              <p:nvSpPr>
                <p:cNvPr id="196" name="Oval 195"/>
                <p:cNvSpPr/>
                <p:nvPr/>
              </p:nvSpPr>
              <p:spPr>
                <a:xfrm>
                  <a:off x="1477926" y="1222745"/>
                  <a:ext cx="57112" cy="5709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3498112" y="1233377"/>
                  <a:ext cx="57112" cy="5709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518838" y="1233377"/>
                  <a:ext cx="57112" cy="5709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1477926" y="170121"/>
                  <a:ext cx="56515" cy="56515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1505129" y="202019"/>
                  <a:ext cx="1007163" cy="106444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94" name="Oval 193"/>
              <p:cNvSpPr/>
              <p:nvPr/>
            </p:nvSpPr>
            <p:spPr>
              <a:xfrm>
                <a:off x="2481942" y="1230923"/>
                <a:ext cx="57109" cy="57073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81" name="Text Box 112"/>
            <p:cNvSpPr txBox="1"/>
            <p:nvPr/>
          </p:nvSpPr>
          <p:spPr>
            <a:xfrm>
              <a:off x="1701579" y="620202"/>
              <a:ext cx="218365" cy="266065"/>
            </a:xfrm>
            <a:prstGeom prst="rect">
              <a:avLst/>
            </a:prstGeom>
            <a:noFill/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7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2" name="Text Box 116"/>
            <p:cNvSpPr txBox="1"/>
            <p:nvPr/>
          </p:nvSpPr>
          <p:spPr>
            <a:xfrm>
              <a:off x="2647784" y="596348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11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3" name="Text Box 120"/>
            <p:cNvSpPr txBox="1"/>
            <p:nvPr/>
          </p:nvSpPr>
          <p:spPr>
            <a:xfrm>
              <a:off x="3657600" y="588397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15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4" name="Text Box 124"/>
            <p:cNvSpPr txBox="1"/>
            <p:nvPr/>
          </p:nvSpPr>
          <p:spPr>
            <a:xfrm>
              <a:off x="4723075" y="636104"/>
              <a:ext cx="334304" cy="27971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19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5" name="Text Box 114"/>
            <p:cNvSpPr txBox="1"/>
            <p:nvPr/>
          </p:nvSpPr>
          <p:spPr>
            <a:xfrm>
              <a:off x="2242268" y="739471"/>
              <a:ext cx="204716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9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6" name="Text Box 110"/>
            <p:cNvSpPr txBox="1"/>
            <p:nvPr/>
          </p:nvSpPr>
          <p:spPr>
            <a:xfrm>
              <a:off x="1224501" y="707666"/>
              <a:ext cx="191068" cy="266065"/>
            </a:xfrm>
            <a:prstGeom prst="rect">
              <a:avLst/>
            </a:prstGeom>
            <a:noFill/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5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7" name="Text Box 106"/>
            <p:cNvSpPr txBox="1"/>
            <p:nvPr/>
          </p:nvSpPr>
          <p:spPr>
            <a:xfrm>
              <a:off x="198783" y="691764"/>
              <a:ext cx="259715" cy="2660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</a:t>
              </a:r>
              <a:endParaRPr lang="en-GB" sz="1100">
                <a:effectLst/>
                <a:ea typeface="PMingLiU"/>
                <a:cs typeface="Times New Roman"/>
              </a:endParaRPr>
            </a:p>
          </p:txBody>
        </p:sp>
        <p:sp>
          <p:nvSpPr>
            <p:cNvPr id="188" name="Text Box 118"/>
            <p:cNvSpPr txBox="1"/>
            <p:nvPr/>
          </p:nvSpPr>
          <p:spPr>
            <a:xfrm>
              <a:off x="3180522" y="747423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13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89" name="Text Box 122"/>
            <p:cNvSpPr txBox="1"/>
            <p:nvPr/>
          </p:nvSpPr>
          <p:spPr>
            <a:xfrm>
              <a:off x="4174435" y="731520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17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90" name="Text Box 126"/>
            <p:cNvSpPr txBox="1"/>
            <p:nvPr/>
          </p:nvSpPr>
          <p:spPr>
            <a:xfrm>
              <a:off x="5192202" y="747423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21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91" name="Text Box 123"/>
            <p:cNvSpPr txBox="1"/>
            <p:nvPr/>
          </p:nvSpPr>
          <p:spPr>
            <a:xfrm>
              <a:off x="4834393" y="1407381"/>
              <a:ext cx="329565" cy="2660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18</a:t>
              </a:r>
              <a:endParaRPr lang="en-GB" sz="11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192" name="Text Box 8"/>
            <p:cNvSpPr txBox="1"/>
            <p:nvPr/>
          </p:nvSpPr>
          <p:spPr>
            <a:xfrm>
              <a:off x="699715" y="588397"/>
              <a:ext cx="254442" cy="2336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imes New Roman"/>
                  <a:ea typeface="PMingLiU"/>
                  <a:cs typeface="Times New Roman"/>
                </a:rPr>
                <a:t>3</a:t>
              </a:r>
              <a:endParaRPr lang="en-GB" sz="1100">
                <a:effectLst/>
                <a:ea typeface="PMingLiU"/>
                <a:cs typeface="Times New Roman"/>
              </a:endParaRPr>
            </a:p>
          </p:txBody>
        </p:sp>
      </p:grpSp>
      <p:sp>
        <p:nvSpPr>
          <p:cNvPr id="231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2" name="Object 2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7594"/>
              </p:ext>
            </p:extLst>
          </p:nvPr>
        </p:nvGraphicFramePr>
        <p:xfrm>
          <a:off x="3001033" y="3140968"/>
          <a:ext cx="300555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" name="Equation" r:id="rId3" imgW="1828800" imgH="431800" progId="Equation.DSMT4">
                  <p:embed/>
                </p:oleObj>
              </mc:Choice>
              <mc:Fallback>
                <p:oleObj name="Equation" r:id="rId3" imgW="1828800" imgH="4318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033" y="3140968"/>
                        <a:ext cx="300555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TextBox 232"/>
          <p:cNvSpPr txBox="1"/>
          <p:nvPr/>
        </p:nvSpPr>
        <p:spPr>
          <a:xfrm>
            <a:off x="742107" y="4293096"/>
            <a:ext cx="336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5 diagonal bars: nominal stiffness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5" name="Object 2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24279"/>
              </p:ext>
            </p:extLst>
          </p:nvPr>
        </p:nvGraphicFramePr>
        <p:xfrm>
          <a:off x="4175842" y="4202608"/>
          <a:ext cx="1882629" cy="55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842" y="4202608"/>
                        <a:ext cx="1882629" cy="550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TextBox 235"/>
          <p:cNvSpPr txBox="1"/>
          <p:nvPr/>
        </p:nvSpPr>
        <p:spPr>
          <a:xfrm>
            <a:off x="738126" y="5085184"/>
            <a:ext cx="356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True values (used to produce data): </a:t>
            </a:r>
            <a:endParaRPr lang="en-GB" dirty="0"/>
          </a:p>
        </p:txBody>
      </p:sp>
      <p:graphicFrame>
        <p:nvGraphicFramePr>
          <p:cNvPr id="237" name="Object 2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27052"/>
              </p:ext>
            </p:extLst>
          </p:nvPr>
        </p:nvGraphicFramePr>
        <p:xfrm>
          <a:off x="4235338" y="5127441"/>
          <a:ext cx="4132245" cy="30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Equation" r:id="rId7" imgW="6261100" imgH="457200" progId="Equation.DSMT4">
                  <p:embed/>
                </p:oleObj>
              </mc:Choice>
              <mc:Fallback>
                <p:oleObj name="Equation" r:id="rId7" imgW="6261100" imgH="45720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338" y="5127441"/>
                        <a:ext cx="4132245" cy="301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TextBox 237"/>
          <p:cNvSpPr txBox="1"/>
          <p:nvPr/>
        </p:nvSpPr>
        <p:spPr>
          <a:xfrm>
            <a:off x="742107" y="5819328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Initial estimates: </a:t>
            </a:r>
            <a:endParaRPr lang="en-GB" dirty="0"/>
          </a:p>
        </p:txBody>
      </p:sp>
      <p:graphicFrame>
        <p:nvGraphicFramePr>
          <p:cNvPr id="239" name="Object 2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7662"/>
              </p:ext>
            </p:extLst>
          </p:nvPr>
        </p:nvGraphicFramePr>
        <p:xfrm>
          <a:off x="2579313" y="5819328"/>
          <a:ext cx="2708459" cy="38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" name="Equation" r:id="rId9" imgW="3505200" imgH="495300" progId="Equation.DSMT4">
                  <p:embed/>
                </p:oleObj>
              </mc:Choice>
              <mc:Fallback>
                <p:oleObj name="Equation" r:id="rId9" imgW="3505200" imgH="4953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313" y="5819328"/>
                        <a:ext cx="2708459" cy="382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Pin-Jointed </a:t>
            </a:r>
            <a:r>
              <a:rPr lang="en-GB" dirty="0" smtClean="0">
                <a:effectLst/>
              </a:rPr>
              <a:t>Truss – Cosine Distances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7" y="908720"/>
            <a:ext cx="3516330" cy="252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81709"/>
            <a:ext cx="3600400" cy="2583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7" y="3465667"/>
            <a:ext cx="3516330" cy="263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50" y="3789793"/>
            <a:ext cx="3576357" cy="2313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8029" y="335699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10 eigenvalues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3357377"/>
            <a:ext cx="185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eigenvalues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4861" y="6021288"/>
            <a:ext cx="157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eigenvalues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6056" y="6012479"/>
            <a:ext cx="302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 eigenvalues &amp; eigenvectors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5805264"/>
            <a:ext cx="763284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Interval Model Updating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1601" y="141277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Makes no assumption on the distribution of the updating parameters, only that they are confined between the upper and lower limits of an interval.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Interval arithmetic – known to be very conservative - is avoided.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068960"/>
            <a:ext cx="748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i="1" u="sng" dirty="0" smtClean="0">
                <a:solidFill>
                  <a:srgbClr val="002060"/>
                </a:solidFill>
              </a:rPr>
              <a:t>A Kriging meta-model is used.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Reproduces the FE predictions exactly at the training points.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A curve is fitted through the training points which is the most probable (rather than the smoothest).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The mean square error is used as a measure of accuracy between the training points.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842337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H. Haddad Khodaparast, J.E. Mottershead and K.J. Badcock, Interval model updating with irreducible uncertainty using the Kriging predictor, </a:t>
            </a:r>
            <a:r>
              <a:rPr lang="en-US" sz="1400" i="1" dirty="0" smtClean="0">
                <a:solidFill>
                  <a:srgbClr val="002060"/>
                </a:solidFill>
                <a:latin typeface="Calibri" pitchFamily="34" charset="0"/>
              </a:rPr>
              <a:t>Mechanical Systems and Signal Processing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25(4), 2011, 1204-1226.</a:t>
            </a:r>
            <a:endParaRPr lang="en-GB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Interval Model Updating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Content Placeholder 4" descr="mappin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980728"/>
            <a:ext cx="5413325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645024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 smtClean="0">
                <a:solidFill>
                  <a:srgbClr val="002060"/>
                </a:solidFill>
                <a:latin typeface="Calibri" pitchFamily="34" charset="0"/>
              </a:rPr>
              <a:t>Procedure: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Deterministic model updating of the mean values of the parameters.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Create a meta-model based on an initial hypercube around the updated means of the parameters determined in (1) above.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Carry out deterministic model updating for every data point (using the meta-model for efficiency).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Construct a new hypercube covering the region of the updated parameters.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Increase the size of the hypercube if updated parameters fall outside the initial hypercube.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Generate output data using the meta-model from a uniform distribution of parameters  selected from the updated hypercube.</a:t>
            </a:r>
            <a:endParaRPr lang="en-GB" sz="1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Bayesian Model Updating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04987"/>
              </p:ext>
            </p:extLst>
          </p:nvPr>
        </p:nvGraphicFramePr>
        <p:xfrm>
          <a:off x="2915816" y="1196752"/>
          <a:ext cx="2952328" cy="78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Equation" r:id="rId3" imgW="1765300" imgH="469900" progId="Equation.DSMT4">
                  <p:embed/>
                </p:oleObj>
              </mc:Choice>
              <mc:Fallback>
                <p:oleObj name="Equation" r:id="rId3" imgW="1765300" imgH="46990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196752"/>
                        <a:ext cx="2952328" cy="781968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 w="28575">
                        <a:solidFill>
                          <a:srgbClr val="37609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90077"/>
              </p:ext>
            </p:extLst>
          </p:nvPr>
        </p:nvGraphicFramePr>
        <p:xfrm>
          <a:off x="467544" y="2132856"/>
          <a:ext cx="79390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Equation" r:id="rId5" imgW="9829800" imgH="1384300" progId="Equation.DSMT4">
                  <p:embed/>
                </p:oleObj>
              </mc:Choice>
              <mc:Fallback>
                <p:oleObj name="Equation" r:id="rId5" imgW="9829800" imgH="13843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32856"/>
                        <a:ext cx="7939088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86364"/>
              </p:ext>
            </p:extLst>
          </p:nvPr>
        </p:nvGraphicFramePr>
        <p:xfrm>
          <a:off x="2699792" y="4077072"/>
          <a:ext cx="3384376" cy="43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" name="Equation" r:id="rId7" imgW="4445000" imgH="571500" progId="Equation.DSMT4">
                  <p:embed/>
                </p:oleObj>
              </mc:Choice>
              <mc:Fallback>
                <p:oleObj name="Equation" r:id="rId7" imgW="4445000" imgH="5715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77072"/>
                        <a:ext cx="3384376" cy="435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55527"/>
              </p:ext>
            </p:extLst>
          </p:nvPr>
        </p:nvGraphicFramePr>
        <p:xfrm>
          <a:off x="467544" y="3068960"/>
          <a:ext cx="7281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" name="Equation" r:id="rId9" imgW="8991600" imgH="342900" progId="Equation.DSMT4">
                  <p:embed/>
                </p:oleObj>
              </mc:Choice>
              <mc:Fallback>
                <p:oleObj name="Equation" r:id="rId9" imgW="8991600" imgH="3429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728186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37603"/>
              </p:ext>
            </p:extLst>
          </p:nvPr>
        </p:nvGraphicFramePr>
        <p:xfrm>
          <a:off x="1979712" y="3356992"/>
          <a:ext cx="481653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Equation" r:id="rId11" imgW="2870200" imgH="431800" progId="Equation.DSMT4">
                  <p:embed/>
                </p:oleObj>
              </mc:Choice>
              <mc:Fallback>
                <p:oleObj name="Equation" r:id="rId11" imgW="2870200" imgH="4318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56992"/>
                        <a:ext cx="481653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83351"/>
              </p:ext>
            </p:extLst>
          </p:nvPr>
        </p:nvGraphicFramePr>
        <p:xfrm>
          <a:off x="539552" y="4581128"/>
          <a:ext cx="63627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" name="Equation" r:id="rId13" imgW="7607300" imgH="342900" progId="Equation.DSMT4">
                  <p:embed/>
                </p:oleObj>
              </mc:Choice>
              <mc:Fallback>
                <p:oleObj name="Equation" r:id="rId13" imgW="7607300" imgH="342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63627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7545" y="5085184"/>
            <a:ext cx="8064896" cy="969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Formerly very expensive, but now tractable using modern algorithms such as </a:t>
            </a:r>
            <a:r>
              <a:rPr lang="en-GB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Markov chain Monte Carlo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TMCMC and subset simulation  together with </a:t>
            </a:r>
            <a:r>
              <a:rPr lang="en-GB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surrogate models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parallelised code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itchFamily="34" charset="0"/>
              </a:rPr>
              <a:t>Example: 3 DOF m-k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" name="Picture 2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2338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3559" b="6701"/>
          <a:stretch/>
        </p:blipFill>
        <p:spPr bwMode="auto">
          <a:xfrm>
            <a:off x="945854" y="2924944"/>
            <a:ext cx="189795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15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2888" b="7427"/>
          <a:stretch/>
        </p:blipFill>
        <p:spPr bwMode="auto">
          <a:xfrm>
            <a:off x="3304555" y="2924944"/>
            <a:ext cx="201622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15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r="1847" b="6673"/>
          <a:stretch/>
        </p:blipFill>
        <p:spPr bwMode="auto">
          <a:xfrm>
            <a:off x="5652120" y="2924944"/>
            <a:ext cx="208823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5656" y="522920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Parameter pdfs,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cdfs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Metropolis Hastings history (TMCMC).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GB" dirty="0">
                <a:effectLst/>
                <a:latin typeface="Calibri" pitchFamily="34" charset="0"/>
              </a:rPr>
              <a:t>Example: 3 DOF m-k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Imagem 15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 bwMode="auto">
          <a:xfrm>
            <a:off x="1233198" y="1112108"/>
            <a:ext cx="1864629" cy="138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5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 bwMode="auto">
          <a:xfrm>
            <a:off x="3097828" y="1112108"/>
            <a:ext cx="2180958" cy="138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5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/>
          <a:stretch/>
        </p:blipFill>
        <p:spPr bwMode="auto">
          <a:xfrm>
            <a:off x="5399901" y="1126451"/>
            <a:ext cx="2183141" cy="136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5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/>
          <a:stretch/>
        </p:blipFill>
        <p:spPr bwMode="auto">
          <a:xfrm>
            <a:off x="1233198" y="2873402"/>
            <a:ext cx="2016224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4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/>
          <a:stretch/>
        </p:blipFill>
        <p:spPr bwMode="auto">
          <a:xfrm>
            <a:off x="3249422" y="2873402"/>
            <a:ext cx="2150479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/>
          <a:stretch/>
        </p:blipFill>
        <p:spPr bwMode="auto">
          <a:xfrm>
            <a:off x="5399902" y="2872962"/>
            <a:ext cx="2183140" cy="12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6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 bwMode="auto">
          <a:xfrm>
            <a:off x="1233198" y="4541544"/>
            <a:ext cx="2016224" cy="139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 bwMode="auto">
          <a:xfrm>
            <a:off x="3275856" y="4558019"/>
            <a:ext cx="2180982" cy="139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6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/>
          <a:stretch/>
        </p:blipFill>
        <p:spPr bwMode="auto">
          <a:xfrm>
            <a:off x="5278786" y="4541543"/>
            <a:ext cx="2304256" cy="13771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27649" y="2489727"/>
            <a:ext cx="136768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Initial model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172212"/>
            <a:ext cx="19800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Sensitivity Method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97828" y="6021288"/>
            <a:ext cx="26241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Bayesian Model Updating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1560" y="4797152"/>
            <a:ext cx="7920880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DLR AIRMOD Structure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38914" name="Picture 2" descr="AIRMOD_test_structure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68892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4563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Replica of the GARTEUR SM-AG19 benchmark structure.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Built at DLR </a:t>
            </a:r>
            <a:r>
              <a:rPr lang="en-GB" dirty="0" err="1" smtClean="0">
                <a:solidFill>
                  <a:srgbClr val="002060"/>
                </a:solidFill>
                <a:latin typeface="Calibri" pitchFamily="34" charset="0"/>
              </a:rPr>
              <a:t>Göttingen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060848"/>
            <a:ext cx="42484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Made of aluminium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6 beam-like components connected by 5 bolted joints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Wingspan – 2 m, fuselage length - 1.5 m, height  - 0.46 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Weight 44 kg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 Two additional masses of 167 g at the forward tips of the winglets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797152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002060"/>
                </a:solidFill>
                <a:latin typeface="Calibri" pitchFamily="34" charset="0"/>
              </a:rPr>
              <a:t>Y. </a:t>
            </a:r>
            <a:r>
              <a:rPr lang="en-GB" sz="1400" dirty="0" err="1" smtClean="0">
                <a:solidFill>
                  <a:srgbClr val="002060"/>
                </a:solidFill>
                <a:latin typeface="Calibri" pitchFamily="34" charset="0"/>
              </a:rPr>
              <a:t>Govers</a:t>
            </a:r>
            <a:r>
              <a:rPr lang="en-GB" sz="1400" dirty="0" smtClean="0">
                <a:solidFill>
                  <a:srgbClr val="002060"/>
                </a:solidFill>
                <a:latin typeface="Calibri" pitchFamily="34" charset="0"/>
              </a:rPr>
              <a:t>, Y., and M. Link, Stochastic model updating of an aircraft like structure by parameter covariance matrix adjustment,  </a:t>
            </a:r>
            <a:r>
              <a:rPr lang="en-GB" sz="1400" i="1" dirty="0" smtClean="0">
                <a:solidFill>
                  <a:srgbClr val="002060"/>
                </a:solidFill>
                <a:latin typeface="Calibri" pitchFamily="34" charset="0"/>
              </a:rPr>
              <a:t>Proc., International Conference on Noise and Vibration Engineering</a:t>
            </a:r>
            <a:r>
              <a:rPr lang="en-GB" sz="1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1400" i="1" dirty="0" smtClean="0">
                <a:solidFill>
                  <a:srgbClr val="002060"/>
                </a:solidFill>
                <a:latin typeface="Calibri" pitchFamily="34" charset="0"/>
              </a:rPr>
              <a:t>Leuven, Belgium,</a:t>
            </a:r>
            <a:r>
              <a:rPr lang="en-GB" sz="1400" dirty="0" smtClean="0">
                <a:solidFill>
                  <a:srgbClr val="002060"/>
                </a:solidFill>
                <a:latin typeface="Calibri" pitchFamily="34" charset="0"/>
              </a:rPr>
              <a:t> 2010, 2639-2656.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Y. 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Govers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and M. Link, Using stochastic experimental modal data for identifying stochastic finite element parameters of the AIRMOD benchmark structure, </a:t>
            </a:r>
            <a:r>
              <a:rPr lang="en-US" sz="1400" i="1" dirty="0" smtClean="0">
                <a:solidFill>
                  <a:srgbClr val="002060"/>
                </a:solidFill>
                <a:latin typeface="Calibri" pitchFamily="34" charset="0"/>
              </a:rPr>
              <a:t>Proceedings of the International Conference on Noise and Vibration Engineering, USD2012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, Leuven, Belgium, 2012, 4697-4715.</a:t>
            </a:r>
            <a:endParaRPr lang="en-GB" sz="14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AIRMOD – Joints &amp; Variability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5" name="Picture 6" descr="join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1798315" cy="1619674"/>
          </a:xfrm>
          <a:prstGeom prst="rect">
            <a:avLst/>
          </a:prstGeom>
          <a:noFill/>
        </p:spPr>
      </p:pic>
      <p:pic>
        <p:nvPicPr>
          <p:cNvPr id="6" name="Picture 5" descr="join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1440160" cy="1632181"/>
          </a:xfrm>
          <a:prstGeom prst="rect">
            <a:avLst/>
          </a:prstGeom>
          <a:noFill/>
        </p:spPr>
      </p:pic>
      <p:pic>
        <p:nvPicPr>
          <p:cNvPr id="7" name="Picture 4" descr="joint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2179830" cy="1656184"/>
          </a:xfrm>
          <a:prstGeom prst="rect">
            <a:avLst/>
          </a:prstGeom>
          <a:noFill/>
        </p:spPr>
      </p:pic>
      <p:pic>
        <p:nvPicPr>
          <p:cNvPr id="8" name="Picture 3" descr="joint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12776"/>
            <a:ext cx="936104" cy="16321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5733256"/>
            <a:ext cx="787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Bolts were tightened using a calibrated torque wrench in a pre-defined sequence.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Mass of cables may be distributed differently between tests.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980728"/>
            <a:ext cx="722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    VTP/HTP                       VTP/Fuselage                 Wing/Fuselage               Winglet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085184"/>
            <a:ext cx="723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AIRMOD was disassembled, reassembled and re-tested 130 times.</a:t>
            </a:r>
          </a:p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Automated modal parameter estimation was applied after data acquisition.</a:t>
            </a:r>
            <a:endParaRPr lang="de-DE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3356992"/>
            <a:ext cx="75608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Previous study compared different sources of variability: excitation (hammer, sweep etc.), different modal analysis methods, operator variability, phase resonance vs. phase separation methods, disassembly and reassembly.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4365104"/>
            <a:ext cx="75608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Joint stiffness variability due to disassembly and reassembly is the most important factor.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ffectLst/>
                <a:latin typeface="Calibri" pitchFamily="34" charset="0"/>
              </a:rPr>
              <a:t>Outline</a:t>
            </a:r>
            <a:endParaRPr lang="en-GB" dirty="0" smtClean="0"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Deterministic Model </a:t>
            </a:r>
            <a:r>
              <a:rPr lang="en-GB" dirty="0">
                <a:latin typeface="Calibri" pitchFamily="34" charset="0"/>
              </a:rPr>
              <a:t>U</a:t>
            </a:r>
            <a:r>
              <a:rPr lang="en-GB" dirty="0" smtClean="0">
                <a:latin typeface="Calibri" pitchFamily="34" charset="0"/>
              </a:rPr>
              <a:t>pdating</a:t>
            </a:r>
            <a:endParaRPr lang="en-GB" dirty="0">
              <a:latin typeface="Calibri" pitchFamily="34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Lynx Helicopter</a:t>
            </a:r>
            <a:endParaRPr lang="en-GB" dirty="0">
              <a:latin typeface="Calibri" pitchFamily="34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Variability and Uncertainty</a:t>
            </a:r>
          </a:p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Covariance, Interval </a:t>
            </a:r>
            <a:r>
              <a:rPr lang="en-GB" dirty="0" smtClean="0">
                <a:latin typeface="Calibri" pitchFamily="34" charset="0"/>
              </a:rPr>
              <a:t>and Bayesian Model Updating</a:t>
            </a:r>
          </a:p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Parameter Selection in Stochastic Model Updating</a:t>
            </a:r>
          </a:p>
          <a:p>
            <a:pPr eaLnBrk="1" hangingPunct="1"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Stochastic Model Updating - DLR AIRMOD Structure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" pitchFamily="34" charset="0"/>
              </a:rPr>
              <a:t>Covariance, Interval and Bayesian Model Updating Results</a:t>
            </a:r>
            <a:endParaRPr lang="en-GB" dirty="0">
              <a:latin typeface="Calibri" pitchFamily="34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GB" dirty="0">
                <a:latin typeface="Calibri" pitchFamily="34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AIRMOD – Test Configuration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45058" name="Picture 2" descr="NodeMap-Solid-Model"/>
          <p:cNvPicPr>
            <a:picLocks noChangeAspect="1" noChangeArrowheads="1"/>
          </p:cNvPicPr>
          <p:nvPr/>
        </p:nvPicPr>
        <p:blipFill>
          <a:blip r:embed="rId2" cstate="print"/>
          <a:srcRect t="1395" r="1970" b="5698"/>
          <a:stretch>
            <a:fillRect/>
          </a:stretch>
        </p:blipFill>
        <p:spPr bwMode="auto">
          <a:xfrm>
            <a:off x="539552" y="1196752"/>
            <a:ext cx="39227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Exciter_locations"/>
          <p:cNvPicPr>
            <a:picLocks noChangeAspect="1" noChangeArrowheads="1"/>
          </p:cNvPicPr>
          <p:nvPr/>
        </p:nvPicPr>
        <p:blipFill>
          <a:blip r:embed="rId3" cstate="print"/>
          <a:srcRect l="630" r="366"/>
          <a:stretch>
            <a:fillRect/>
          </a:stretch>
        </p:blipFill>
        <p:spPr bwMode="auto">
          <a:xfrm>
            <a:off x="4644008" y="1916832"/>
            <a:ext cx="39634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Sensor Locations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07707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Exciter Locations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933056"/>
            <a:ext cx="4104456" cy="159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285750">
              <a:lnSpc>
                <a:spcPct val="80000"/>
              </a:lnSpc>
              <a:spcBef>
                <a:spcPct val="25000"/>
              </a:spcBef>
              <a:buSzPct val="90000"/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38 acceleration sensors (0-400Hz)</a:t>
            </a:r>
          </a:p>
          <a:p>
            <a:pPr marL="463550" indent="-285750">
              <a:lnSpc>
                <a:spcPct val="80000"/>
              </a:lnSpc>
              <a:spcBef>
                <a:spcPct val="25000"/>
              </a:spcBef>
              <a:buSzPct val="90000"/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8 in x-direction</a:t>
            </a:r>
            <a:b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8 in y-direction</a:t>
            </a:r>
            <a:b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22 in z-direction</a:t>
            </a:r>
          </a:p>
          <a:p>
            <a:pPr marL="463550" indent="-285750">
              <a:lnSpc>
                <a:spcPct val="80000"/>
              </a:lnSpc>
              <a:spcBef>
                <a:spcPct val="25000"/>
              </a:spcBef>
              <a:buSzPct val="90000"/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soft suspension:</a:t>
            </a:r>
            <a:b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bungee cords to achieve simple boundary conditions</a:t>
            </a:r>
            <a:endParaRPr lang="en-GB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653136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Two exciter locations, 626z and 627y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 Random excitation in the frequency band 0-400 Hz</a:t>
            </a:r>
            <a:endParaRPr lang="en-GB" sz="1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AIRMOD – Observed Variability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Picture 2" descr="E:\Promotion\Doktorarbeit\pictures\Uncertainty\Modal_Data_Vari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80920" cy="20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988840"/>
            <a:ext cx="721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    Natural Frequency                             Damping                                      Modal Mass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AIRMOD – FE Model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6" name="Picture 3" descr="E:\Promotion\Doktorarbeit\pictures\AIRMOD\FE-Solid-Model\Solid-Model-Joint1-des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449512" cy="140493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Promotion\Doktorarbeit\pictures\AIRMOD\FE-Solid-Model\FE-Solid-Mode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r="5389" b="7065"/>
          <a:stretch>
            <a:fillRect/>
          </a:stretch>
        </p:blipFill>
        <p:spPr bwMode="auto">
          <a:xfrm>
            <a:off x="467544" y="1052736"/>
            <a:ext cx="6250031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Promotion\Doktorarbeit\pictures\AIRMOD\FE-Solid-Model\Solid-Model-Joint3-desc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861048"/>
            <a:ext cx="2341563" cy="132238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458112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178911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  MSC.NASTRAN solid model with ~3000 grid points</a:t>
            </a:r>
          </a:p>
          <a:p>
            <a:pPr marL="179388" indent="-179388">
              <a:buFont typeface="Arial" pitchFamily="34" charset="0"/>
              <a:buChar char="•"/>
              <a:tabLst>
                <a:tab pos="178911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Non structural masses such as cables and sensors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</a:rPr>
              <a:t>modelled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as point masses</a:t>
            </a:r>
          </a:p>
          <a:p>
            <a:pPr marL="179388" indent="-179388">
              <a:buFont typeface="Arial" pitchFamily="34" charset="0"/>
              <a:buChar char="•"/>
              <a:tabLst>
                <a:tab pos="178911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Elastic support of the structure is modeled for identification of rigid body modes</a:t>
            </a:r>
          </a:p>
          <a:p>
            <a:pPr marL="179388" indent="-179388">
              <a:buFont typeface="Arial" pitchFamily="34" charset="0"/>
              <a:buChar char="•"/>
              <a:tabLst>
                <a:tab pos="178911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Exact geometrical representation of joints with elastic spring connections (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</a:rPr>
              <a:t>x,y,z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) at equivalent nodal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en-GB" dirty="0" smtClean="0">
                <a:effectLst/>
              </a:rPr>
              <a:t>AIRMOD – Training the Kriging Meta-Model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13" name="Picture 12" descr="mode14_200samples.png"/>
          <p:cNvPicPr>
            <a:picLocks noChangeAspect="1"/>
          </p:cNvPicPr>
          <p:nvPr/>
        </p:nvPicPr>
        <p:blipFill>
          <a:blip r:embed="rId2" cstate="print"/>
          <a:srcRect t="3954"/>
          <a:stretch>
            <a:fillRect/>
          </a:stretch>
        </p:blipFill>
        <p:spPr>
          <a:xfrm>
            <a:off x="467544" y="836712"/>
            <a:ext cx="3960441" cy="1748991"/>
          </a:xfrm>
          <a:prstGeom prst="rect">
            <a:avLst/>
          </a:prstGeom>
        </p:spPr>
      </p:pic>
      <p:pic>
        <p:nvPicPr>
          <p:cNvPr id="14" name="Picture 13" descr="mode14_400samples.png"/>
          <p:cNvPicPr>
            <a:picLocks noChangeAspect="1"/>
          </p:cNvPicPr>
          <p:nvPr/>
        </p:nvPicPr>
        <p:blipFill>
          <a:blip r:embed="rId3" cstate="print"/>
          <a:srcRect t="3846"/>
          <a:stretch>
            <a:fillRect/>
          </a:stretch>
        </p:blipFill>
        <p:spPr>
          <a:xfrm>
            <a:off x="4427984" y="836712"/>
            <a:ext cx="4071813" cy="1800200"/>
          </a:xfrm>
          <a:prstGeom prst="rect">
            <a:avLst/>
          </a:prstGeom>
        </p:spPr>
      </p:pic>
      <p:pic>
        <p:nvPicPr>
          <p:cNvPr id="15" name="Picture 14" descr="mode14_600samples.png"/>
          <p:cNvPicPr>
            <a:picLocks noChangeAspect="1"/>
          </p:cNvPicPr>
          <p:nvPr/>
        </p:nvPicPr>
        <p:blipFill>
          <a:blip r:embed="rId4" cstate="print"/>
          <a:srcRect t="3928"/>
          <a:stretch>
            <a:fillRect/>
          </a:stretch>
        </p:blipFill>
        <p:spPr>
          <a:xfrm>
            <a:off x="467544" y="2636912"/>
            <a:ext cx="3987215" cy="1761301"/>
          </a:xfrm>
          <a:prstGeom prst="rect">
            <a:avLst/>
          </a:prstGeom>
        </p:spPr>
      </p:pic>
      <p:pic>
        <p:nvPicPr>
          <p:cNvPr id="16" name="Picture 15" descr="mode14_800samples.png"/>
          <p:cNvPicPr>
            <a:picLocks noChangeAspect="1"/>
          </p:cNvPicPr>
          <p:nvPr/>
        </p:nvPicPr>
        <p:blipFill>
          <a:blip r:embed="rId5" cstate="print"/>
          <a:srcRect t="3816"/>
          <a:stretch>
            <a:fillRect/>
          </a:stretch>
        </p:blipFill>
        <p:spPr>
          <a:xfrm>
            <a:off x="4427984" y="2636912"/>
            <a:ext cx="4104456" cy="1815209"/>
          </a:xfrm>
          <a:prstGeom prst="rect">
            <a:avLst/>
          </a:prstGeom>
        </p:spPr>
      </p:pic>
      <p:pic>
        <p:nvPicPr>
          <p:cNvPr id="17" name="Picture 16" descr="mode14_1000samples.png"/>
          <p:cNvPicPr>
            <a:picLocks noChangeAspect="1"/>
          </p:cNvPicPr>
          <p:nvPr/>
        </p:nvPicPr>
        <p:blipFill>
          <a:blip r:embed="rId6" cstate="print"/>
          <a:srcRect t="3884"/>
          <a:stretch>
            <a:fillRect/>
          </a:stretch>
        </p:blipFill>
        <p:spPr>
          <a:xfrm>
            <a:off x="467544" y="4437112"/>
            <a:ext cx="4032448" cy="1782100"/>
          </a:xfrm>
          <a:prstGeom prst="rect">
            <a:avLst/>
          </a:prstGeom>
        </p:spPr>
      </p:pic>
      <p:pic>
        <p:nvPicPr>
          <p:cNvPr id="18" name="Picture 17" descr="error_plots.png"/>
          <p:cNvPicPr>
            <a:picLocks noChangeAspect="1"/>
          </p:cNvPicPr>
          <p:nvPr/>
        </p:nvPicPr>
        <p:blipFill>
          <a:blip r:embed="rId7" cstate="print"/>
          <a:srcRect t="3846"/>
          <a:stretch>
            <a:fillRect/>
          </a:stretch>
        </p:blipFill>
        <p:spPr>
          <a:xfrm>
            <a:off x="4427984" y="4437112"/>
            <a:ext cx="4071813" cy="18002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6237312"/>
            <a:ext cx="4464496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GB" dirty="0" smtClean="0">
                <a:latin typeface="Calibri" pitchFamily="34" charset="0"/>
              </a:rPr>
              <a:t> – most erroneous output, 100 points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AIRMOD Updating Parameters</a:t>
            </a:r>
            <a:endParaRPr lang="en-GB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15616" y="980728"/>
          <a:ext cx="6768752" cy="5328588"/>
        </p:xfrm>
        <a:graphic>
          <a:graphicData uri="http://schemas.openxmlformats.org/drawingml/2006/table">
            <a:tbl>
              <a:tblPr/>
              <a:tblGrid>
                <a:gridCol w="474343"/>
                <a:gridCol w="784050"/>
                <a:gridCol w="1642267"/>
                <a:gridCol w="2310586"/>
                <a:gridCol w="990251"/>
                <a:gridCol w="567255"/>
              </a:tblGrid>
              <a:tr h="280452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Type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Location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Description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Init. Val.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Unit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01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front bungee cord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support stiffness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1.80E+03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02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rear bungee cord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support stiffness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7.50E+03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03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VTP/HTP joint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 – y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1.30E+02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04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 – y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(top)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7.00E+01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05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 – y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(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bott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)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7.00E+01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06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VTP/HTP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x, y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1.00E+07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07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VTP/HTP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z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1.00E+09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08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VTP/HTP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cables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2.00E-01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09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wingtip right wing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screws and glue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1.86E-01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10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wingtip left wing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screws and glue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1.86E-01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11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wingtip left/right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cables on wings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1.50E-02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12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out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wing left/right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cables on wings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1.50E-02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13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mass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inn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wing left/right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sensor cables on wings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1.50E-02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kg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14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x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2.00E+07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15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y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dir</a:t>
                      </a:r>
                      <a:r>
                        <a:rPr lang="en-GB" sz="1200" baseline="300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2.00E+07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16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wing/fuselage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z dir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7.00E+06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17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x dir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5.00E+07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θ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18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stiffness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VTP/fuselage joint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joint stiffness – y dir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1.00E+07</a:t>
                      </a:r>
                      <a:endParaRPr lang="en-GB" sz="120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N/m</a:t>
                      </a:r>
                      <a:endParaRPr lang="en-GB" sz="1200" dirty="0">
                        <a:latin typeface="Calibri" pitchFamily="34" charset="0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9792" y="2492896"/>
            <a:ext cx="3995966" cy="18928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18 Updating Parameters</a:t>
            </a:r>
          </a:p>
          <a:p>
            <a:endParaRPr lang="en-GB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- 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5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– Support stiffnesses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6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- 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8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– Joint stiffness/mass at VTP/HTP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9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- 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13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– Non-structural masses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14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- 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16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– Joint stiffnesses wing/fuselage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17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- </a:t>
            </a:r>
            <a:r>
              <a:rPr lang="en-GB" baseline="-2500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18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– Joint stiffnesses VTP/fuselage</a:t>
            </a:r>
            <a:endParaRPr lang="en-GB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19672" y="4941168"/>
            <a:ext cx="6120680" cy="1008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Residual: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14 modes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chosen for updating</a:t>
            </a:r>
          </a:p>
          <a:p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Eigenfrequency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residual + mode-shape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residual for means only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5" name="Picture 2" descr="E:\Promotion\AIRMOD_smu\EMA\PICS\gif\01 - A-C Yaw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6" y="1556792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E:\Promotion\AIRMOD_smu\EMA\PICS\gif\02 - A-C Roll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68" y="1556792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E:\Promotion\AIRMOD_smu\EMA\PICS\gif\03 - A-C Pitch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93" y="1556792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E:\Promotion\AIRMOD_smu\EMA\PICS\gif\04 - A-C Heave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66" y="1556792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E:\Promotion\AIRMOD_smu\EMA\PICS\gif\05 - 2nWingBending.gif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27" y="1565468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E:\Promotion\AIRMOD_smu\EMA\PICS\gif\06 - 3nWingBending.gif">
            <a:hlinkClick r:id="rId13" action="ppaction://hlinkfile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E:\Promotion\AIRMOD_smu\EMA\PICS\gif\07 - WingTorsionAnti.gif">
            <a:hlinkClick r:id="rId15" action="ppaction://hlinkfile"/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00" y="2357556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E:\Promotion\AIRMOD_smu\EMA\PICS\gif\08 - WingTorsionSym.gif">
            <a:hlinkClick r:id="rId17" action="ppaction://hlinkfile"/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9" y="2342090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E:\Promotion\AIRMOD_smu\EMA\PICS\gif\10 - 4nWingBending.gif">
            <a:hlinkClick r:id="rId19" action="ppaction://hlinkfile"/>
          </p:cNvPr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27" y="2313223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E:\Promotion\AIRMOD_smu\EMA\PICS\gif\11 - 1nWingForeAft.gif">
            <a:hlinkClick r:id="rId21" action="ppaction://hlinkfile"/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E:\Promotion\AIRMOD_smu\EMA\PICS\gif\12 - 2nWingForeAft.gif">
            <a:hlinkClick r:id="rId23" action="ppaction://hlinkfile"/>
          </p:cNvPr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97" y="3074766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 descr="E:\Promotion\AIRMOD_smu\EMA\PICS\gif\14 - VtpTorsion.gif">
            <a:hlinkClick r:id="rId25" action="ppaction://hlinkfile"/>
          </p:cNvPr>
          <p:cNvPicPr>
            <a:picLocks noChangeAspect="1" noChangeArrowheads="1" noCrop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73" y="3066090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E:\Promotion\AIRMOD_smu\EMA\PICS\gif\19 - 2nHtpBending.gif">
            <a:hlinkClick r:id="rId27" action="ppaction://hlinkfile"/>
          </p:cNvPr>
          <p:cNvPicPr>
            <a:picLocks noChangeAspect="1" noChangeArrowheads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73" y="3877513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1" descr="E:\Promotion\AIRMOD_smu\EMA\PICS\gif\20 - HtpForeAft.gif">
            <a:hlinkClick r:id="rId29" action="ppaction://hlinkfile"/>
          </p:cNvPr>
          <p:cNvPicPr>
            <a:picLocks noChangeAspect="1" noChangeArrowheads="1" noCrop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27" y="3866854"/>
            <a:ext cx="1707362" cy="8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2"/>
          <p:cNvSpPr txBox="1">
            <a:spLocks noChangeArrowheads="1"/>
          </p:cNvSpPr>
          <p:nvPr/>
        </p:nvSpPr>
        <p:spPr bwMode="auto">
          <a:xfrm>
            <a:off x="755576" y="2175981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66" name="AutoShape 2"/>
          <p:cNvSpPr txBox="1">
            <a:spLocks noChangeArrowheads="1"/>
          </p:cNvSpPr>
          <p:nvPr/>
        </p:nvSpPr>
        <p:spPr bwMode="auto">
          <a:xfrm>
            <a:off x="2470738" y="2175981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2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74" name="AutoShape 2"/>
          <p:cNvSpPr txBox="1">
            <a:spLocks noChangeArrowheads="1"/>
          </p:cNvSpPr>
          <p:nvPr/>
        </p:nvSpPr>
        <p:spPr bwMode="auto">
          <a:xfrm>
            <a:off x="4182482" y="2175981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3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78" name="AutoShape 2"/>
          <p:cNvSpPr txBox="1">
            <a:spLocks noChangeArrowheads="1"/>
          </p:cNvSpPr>
          <p:nvPr/>
        </p:nvSpPr>
        <p:spPr bwMode="auto">
          <a:xfrm>
            <a:off x="5910674" y="2175981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4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0" name="AutoShape 2"/>
          <p:cNvSpPr txBox="1">
            <a:spLocks noChangeArrowheads="1"/>
          </p:cNvSpPr>
          <p:nvPr/>
        </p:nvSpPr>
        <p:spPr bwMode="auto">
          <a:xfrm>
            <a:off x="7506328" y="2175981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5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1" name="AutoShape 2"/>
          <p:cNvSpPr txBox="1">
            <a:spLocks noChangeArrowheads="1"/>
          </p:cNvSpPr>
          <p:nvPr/>
        </p:nvSpPr>
        <p:spPr bwMode="auto">
          <a:xfrm>
            <a:off x="755576" y="2874890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6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2" name="AutoShape 2"/>
          <p:cNvSpPr txBox="1">
            <a:spLocks noChangeArrowheads="1"/>
          </p:cNvSpPr>
          <p:nvPr/>
        </p:nvSpPr>
        <p:spPr bwMode="auto">
          <a:xfrm>
            <a:off x="2470738" y="2874890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7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3" name="AutoShape 2"/>
          <p:cNvSpPr txBox="1">
            <a:spLocks noChangeArrowheads="1"/>
          </p:cNvSpPr>
          <p:nvPr/>
        </p:nvSpPr>
        <p:spPr bwMode="auto">
          <a:xfrm>
            <a:off x="4182482" y="2874890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8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7" name="AutoShape 2"/>
          <p:cNvSpPr txBox="1">
            <a:spLocks noChangeArrowheads="1"/>
          </p:cNvSpPr>
          <p:nvPr/>
        </p:nvSpPr>
        <p:spPr bwMode="auto">
          <a:xfrm>
            <a:off x="7506328" y="2874890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10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8" name="AutoShape 2"/>
          <p:cNvSpPr txBox="1">
            <a:spLocks noChangeArrowheads="1"/>
          </p:cNvSpPr>
          <p:nvPr/>
        </p:nvSpPr>
        <p:spPr bwMode="auto">
          <a:xfrm>
            <a:off x="755576" y="3615578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11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89" name="AutoShape 2"/>
          <p:cNvSpPr txBox="1">
            <a:spLocks noChangeArrowheads="1"/>
          </p:cNvSpPr>
          <p:nvPr/>
        </p:nvSpPr>
        <p:spPr bwMode="auto">
          <a:xfrm>
            <a:off x="2470738" y="3615578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12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91" name="AutoShape 2"/>
          <p:cNvSpPr txBox="1">
            <a:spLocks noChangeArrowheads="1"/>
          </p:cNvSpPr>
          <p:nvPr/>
        </p:nvSpPr>
        <p:spPr bwMode="auto">
          <a:xfrm>
            <a:off x="5910674" y="3615578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14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98" name="AutoShape 2"/>
          <p:cNvSpPr txBox="1">
            <a:spLocks noChangeArrowheads="1"/>
          </p:cNvSpPr>
          <p:nvPr/>
        </p:nvSpPr>
        <p:spPr bwMode="auto">
          <a:xfrm>
            <a:off x="5910674" y="4444253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19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99" name="AutoShape 2"/>
          <p:cNvSpPr txBox="1">
            <a:spLocks noChangeArrowheads="1"/>
          </p:cNvSpPr>
          <p:nvPr/>
        </p:nvSpPr>
        <p:spPr bwMode="auto">
          <a:xfrm>
            <a:off x="7506328" y="4444253"/>
            <a:ext cx="199576" cy="1728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algn="ctr">
              <a:spcBef>
                <a:spcPts val="0"/>
              </a:spcBef>
              <a:buFontTx/>
              <a:buNone/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4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228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69200" indent="-18000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lvl="1"/>
            <a:r>
              <a:rPr lang="en-US" sz="1400" dirty="0" smtClean="0">
                <a:sym typeface="Wingdings" pitchFamily="2" charset="2"/>
              </a:rPr>
              <a:t>20</a:t>
            </a:r>
            <a:endParaRPr lang="en-US" sz="1400" dirty="0">
              <a:sym typeface="Wingdings" pitchFamily="2" charset="2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342188" cy="741600"/>
          </a:xfrm>
        </p:spPr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AIRMOD – Updating Residuals</a:t>
            </a:r>
            <a:endParaRPr lang="en-GB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AIRMOD – Frequency Prediction from Updated Means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980728"/>
          <a:ext cx="7488832" cy="570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2152352"/>
                <a:gridCol w="1008112"/>
                <a:gridCol w="1008112"/>
                <a:gridCol w="108012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#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itchFamily="34" charset="0"/>
                        </a:rPr>
                        <a:t>Mode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err="1" smtClean="0">
                          <a:latin typeface="Calibri" pitchFamily="34" charset="0"/>
                        </a:rPr>
                        <a:t>f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test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Hz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>
                          <a:latin typeface="Calibri" pitchFamily="34" charset="0"/>
                        </a:rPr>
                        <a:t>f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fe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400" baseline="-25000" dirty="0" smtClean="0">
                          <a:latin typeface="Calibri" pitchFamily="34" charset="0"/>
                        </a:rPr>
                        <a:t>(init) 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Hz</a:t>
                      </a:r>
                      <a:endParaRPr lang="en-GB" sz="1400" dirty="0" smtClean="0">
                        <a:latin typeface="Calibri" pitchFamily="34" charset="0"/>
                      </a:endParaRPr>
                    </a:p>
                    <a:p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Calibri" pitchFamily="34" charset="0"/>
                          <a:sym typeface="Symbol"/>
                        </a:rPr>
                        <a:t></a:t>
                      </a:r>
                      <a:r>
                        <a:rPr lang="en-GB" sz="1400" baseline="0" dirty="0" err="1" smtClean="0">
                          <a:latin typeface="Calibri" pitchFamily="34" charset="0"/>
                        </a:rPr>
                        <a:t>f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fe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400" baseline="-25000" dirty="0" smtClean="0">
                          <a:latin typeface="Calibri" pitchFamily="34" charset="0"/>
                        </a:rPr>
                        <a:t>(init)  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%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Calibri" pitchFamily="34" charset="0"/>
                          <a:sym typeface="Symbol"/>
                        </a:rPr>
                        <a:t></a:t>
                      </a:r>
                      <a:r>
                        <a:rPr lang="en-GB" sz="1400" baseline="0" dirty="0" err="1" smtClean="0">
                          <a:latin typeface="Calibri" pitchFamily="34" charset="0"/>
                        </a:rPr>
                        <a:t>f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fe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400" baseline="-25000" dirty="0" smtClean="0">
                          <a:latin typeface="Calibri" pitchFamily="34" charset="0"/>
                        </a:rPr>
                        <a:t>(</a:t>
                      </a:r>
                      <a:r>
                        <a:rPr lang="en-GB" sz="1400" baseline="-25000" dirty="0" err="1" smtClean="0">
                          <a:latin typeface="Calibri" pitchFamily="34" charset="0"/>
                        </a:rPr>
                        <a:t>upd</a:t>
                      </a:r>
                      <a:r>
                        <a:rPr lang="en-GB" sz="1400" baseline="-25000" dirty="0" smtClean="0">
                          <a:latin typeface="Calibri" pitchFamily="34" charset="0"/>
                        </a:rPr>
                        <a:t>) 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%</a:t>
                      </a:r>
                      <a:r>
                        <a:rPr lang="en-GB" sz="1400" baseline="-25000" dirty="0" smtClean="0">
                          <a:latin typeface="Calibri" pitchFamily="34" charset="0"/>
                        </a:rPr>
                        <a:t> 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RBM Yaw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0.23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0.17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-26.52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0.01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RBM Roll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0.65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0.56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-14.59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-0.01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RBM Pitch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0.83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0.82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-1.0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RBM Heave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2.17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2.14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-1.62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-0.02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2n Wing Bending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5.5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5.65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2.78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0.4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6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3n Wing Bending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14.91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15.11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1.35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-0.01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Wing Torsion Anti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31.96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33.31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4.25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0.25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Wing Torsion Sym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32.33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33.62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3.98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-0.42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4n Wing Bending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43.89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44.66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1.77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-0.08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1n Wing Fore-Aft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46.71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47.21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1.08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0.02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12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2n Wing Fore-Aft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51.88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52.91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1.99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0.05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VPT Torsion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65.93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67.69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2.67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-0.05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19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2n HTP Bending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205.5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206.73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0.56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-0.04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20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HTP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Fore-Aft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219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225.73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3.04</a:t>
                      </a:r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0.11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effectLst/>
              </a:rPr>
              <a:t>AIRMOD – Probabilistic and Interval Updating Results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/>
          <a:stretch/>
        </p:blipFill>
        <p:spPr bwMode="auto">
          <a:xfrm>
            <a:off x="179512" y="1124744"/>
            <a:ext cx="8802804" cy="31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5013176"/>
            <a:ext cx="7056784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Y. </a:t>
            </a:r>
            <a:r>
              <a:rPr lang="en-GB" sz="1600" dirty="0" err="1" smtClean="0">
                <a:solidFill>
                  <a:srgbClr val="002060"/>
                </a:solidFill>
                <a:latin typeface="Calibri" pitchFamily="34" charset="0"/>
              </a:rPr>
              <a:t>Govers</a:t>
            </a: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, H. Haddad Khodaparast, M. Link and J.E. Mottershead, A comparison of two stochastic model updating methods using the DLR AIRMOD test structure, </a:t>
            </a:r>
            <a:r>
              <a:rPr lang="en-GB" sz="1600" i="1" dirty="0" smtClean="0">
                <a:solidFill>
                  <a:srgbClr val="002060"/>
                </a:solidFill>
                <a:latin typeface="Calibri" pitchFamily="34" charset="0"/>
              </a:rPr>
              <a:t>Mechanical Systems and Signal Processing</a:t>
            </a:r>
            <a:r>
              <a:rPr lang="en-GB" sz="1600" dirty="0" smtClean="0">
                <a:solidFill>
                  <a:srgbClr val="002060"/>
                </a:solidFill>
                <a:latin typeface="Calibri" pitchFamily="34" charset="0"/>
              </a:rPr>
              <a:t>, 52-53, 2015, 105-114. </a:t>
            </a:r>
            <a:endParaRPr lang="en-GB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365104"/>
            <a:ext cx="420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Black bars represent 3 standard deviations 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 smtClean="0">
                <a:effectLst/>
              </a:rPr>
              <a:t>AIRMOD – Probabilistic and Interval Updating Results</a:t>
            </a:r>
            <a:endParaRPr lang="en-GB" sz="26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91680" y="908720"/>
            <a:ext cx="71287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</a:rPr>
              <a:t>AIRMOD – </a:t>
            </a:r>
            <a:r>
              <a:rPr lang="en-GB" dirty="0" smtClean="0">
                <a:effectLst/>
              </a:rPr>
              <a:t>Bayesian Model </a:t>
            </a:r>
            <a:r>
              <a:rPr lang="en-GB" dirty="0">
                <a:effectLst/>
              </a:rPr>
              <a:t>Updating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Calibri" pitchFamily="34" charset="0"/>
              </a:rPr>
              <a:t>Deterministic Model </a:t>
            </a:r>
            <a:r>
              <a:rPr lang="en-GB" dirty="0" smtClean="0">
                <a:effectLst/>
                <a:latin typeface="Calibri" pitchFamily="34" charset="0"/>
              </a:rPr>
              <a:t>Updating </a:t>
            </a:r>
            <a:r>
              <a:rPr lang="en-GB" dirty="0">
                <a:effectLst/>
                <a:latin typeface="Calibri" pitchFamily="34" charset="0"/>
              </a:rPr>
              <a:t>by the </a:t>
            </a:r>
            <a:r>
              <a:rPr lang="en-GB" dirty="0" smtClean="0">
                <a:effectLst/>
                <a:latin typeface="Calibri" pitchFamily="34" charset="0"/>
              </a:rPr>
              <a:t/>
            </a:r>
            <a:br>
              <a:rPr lang="en-GB" dirty="0" smtClean="0">
                <a:effectLst/>
                <a:latin typeface="Calibri" pitchFamily="34" charset="0"/>
              </a:rPr>
            </a:br>
            <a:r>
              <a:rPr lang="en-GB" dirty="0" smtClean="0">
                <a:effectLst/>
                <a:latin typeface="Calibri" pitchFamily="34" charset="0"/>
              </a:rPr>
              <a:t>Sensitivity Method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202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1900" i="1" u="sng" dirty="0" smtClean="0">
                <a:latin typeface="Calibri" pitchFamily="34" charset="0"/>
              </a:rPr>
              <a:t>Sensitivity</a:t>
            </a:r>
            <a:r>
              <a:rPr lang="en-GB" sz="1900" dirty="0" smtClean="0">
                <a:latin typeface="Calibri" pitchFamily="34" charset="0"/>
              </a:rPr>
              <a:t> -  in the sense of the local derivative of an output with respect to a parameter – iterative solution</a:t>
            </a:r>
          </a:p>
          <a:p>
            <a:r>
              <a:rPr lang="en-GB" sz="1900" i="1" u="sng" dirty="0" smtClean="0">
                <a:latin typeface="Calibri" pitchFamily="34" charset="0"/>
              </a:rPr>
              <a:t>Output</a:t>
            </a:r>
            <a:r>
              <a:rPr lang="en-GB" sz="1900" dirty="0" smtClean="0">
                <a:latin typeface="Calibri" pitchFamily="34" charset="0"/>
              </a:rPr>
              <a:t> – typically a natural frequency, mode shape, vibration response, FRF.</a:t>
            </a:r>
          </a:p>
          <a:p>
            <a:r>
              <a:rPr lang="en-GB" sz="1900" i="1" u="sng" dirty="0" smtClean="0">
                <a:latin typeface="Calibri" pitchFamily="34" charset="0"/>
              </a:rPr>
              <a:t>Parameters</a:t>
            </a:r>
            <a:r>
              <a:rPr lang="en-GB" sz="1900" dirty="0" smtClean="0">
                <a:latin typeface="Calibri" pitchFamily="34" charset="0"/>
              </a:rPr>
              <a:t> – (1) Physical, such as a lumped mass, stiffness of a boundary condition, elastic modulus, mass density; (2) Geometric, such as a dimension of a beam cross section, an offset parameter.</a:t>
            </a:r>
          </a:p>
          <a:p>
            <a:r>
              <a:rPr lang="en-GB" sz="1900" dirty="0" smtClean="0">
                <a:latin typeface="Calibri" pitchFamily="34" charset="0"/>
              </a:rPr>
              <a:t>A </a:t>
            </a:r>
            <a:r>
              <a:rPr lang="en-GB" sz="1900" i="1" u="sng" dirty="0" smtClean="0">
                <a:latin typeface="Calibri" pitchFamily="34" charset="0"/>
              </a:rPr>
              <a:t>nonlinear inverse problem</a:t>
            </a:r>
            <a:r>
              <a:rPr lang="en-GB" sz="1900" i="1" dirty="0" smtClean="0">
                <a:latin typeface="Calibri" pitchFamily="34" charset="0"/>
              </a:rPr>
              <a:t>.</a:t>
            </a:r>
            <a:endParaRPr lang="en-GB" sz="1900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13753"/>
              </p:ext>
            </p:extLst>
          </p:nvPr>
        </p:nvGraphicFramePr>
        <p:xfrm>
          <a:off x="1235075" y="4078288"/>
          <a:ext cx="328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3" imgW="3288960" imgH="444240" progId="Equation.DSMT4">
                  <p:embed/>
                </p:oleObj>
              </mc:Choice>
              <mc:Fallback>
                <p:oleObj name="Equation" r:id="rId3" imgW="3288960" imgH="44424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078288"/>
                        <a:ext cx="3289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28527"/>
              </p:ext>
            </p:extLst>
          </p:nvPr>
        </p:nvGraphicFramePr>
        <p:xfrm>
          <a:off x="1979712" y="4905548"/>
          <a:ext cx="162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5" imgW="1625600" imgH="381000" progId="Equation.DSMT4">
                  <p:embed/>
                </p:oleObj>
              </mc:Choice>
              <mc:Fallback>
                <p:oleObj name="Equation" r:id="rId5" imgW="1625600" imgH="3810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905548"/>
                        <a:ext cx="1625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90524"/>
              </p:ext>
            </p:extLst>
          </p:nvPr>
        </p:nvGraphicFramePr>
        <p:xfrm>
          <a:off x="4860032" y="3789040"/>
          <a:ext cx="3190562" cy="201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7" imgW="4445000" imgH="2806700" progId="Equation.DSMT4">
                  <p:embed/>
                </p:oleObj>
              </mc:Choice>
              <mc:Fallback>
                <p:oleObj name="Equation" r:id="rId7" imgW="4445000" imgH="28067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789040"/>
                        <a:ext cx="3190562" cy="201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3688" y="5877272"/>
            <a:ext cx="5139164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J.E.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Mottershead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, M. Link and M.I.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Friswell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endParaRPr lang="en-GB" sz="1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sensitivity method in finite element model updating: a tutorial, </a:t>
            </a:r>
            <a:endParaRPr lang="en-GB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1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Mechanical </a:t>
            </a:r>
            <a:r>
              <a:rPr lang="en-GB" sz="1400" i="1" dirty="0">
                <a:solidFill>
                  <a:srgbClr val="002060"/>
                </a:solidFill>
                <a:latin typeface="Calibri" panose="020F0502020204030204" pitchFamily="34" charset="0"/>
              </a:rPr>
              <a:t>Systems and Signal Processing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</a:rPr>
              <a:t>, 25(7), 2011, 2275–2296</a:t>
            </a:r>
            <a:r>
              <a:rPr lang="en-GB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GB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Full FE and Surrogate ANN Model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Covariance and Bayesian Model Updating Results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1"/>
            <a:ext cx="784887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AIRMOD - Comments on Updating Results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1" y="1189868"/>
            <a:ext cx="8229600" cy="5197065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Results of similar quality are produced by covariance and Bayesian updating methods - generally both enclose the measured data.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Bayesian updating was carried out on a parallelised system using 20 cores of a multi AMD Opteron processor 6168 system. The wall-clock time was approx. 8 hours.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surrogate model needs to be created and this also requires some computational effort (2000 FE model executions)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Bayesian updating results are preliminary – ANN model to be improved and present results based on diagonal data-covariance matrix in the likelihood function.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Interval method is generally the more conservative of the 3 methods. This is to be expected since the output variability can only be defined within the constraints of a box defined by upper and lower bounds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– of greater sample space than the true distribution.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Covariance </a:t>
            </a:r>
            <a:r>
              <a:rPr lang="en-GB" sz="2000" dirty="0" smtClean="0">
                <a:latin typeface="Calibri" panose="020F0502020204030204" pitchFamily="34" charset="0"/>
              </a:rPr>
              <a:t>updating </a:t>
            </a:r>
            <a:r>
              <a:rPr lang="en-GB" sz="2000" dirty="0">
                <a:latin typeface="Calibri" panose="020F0502020204030204" pitchFamily="34" charset="0"/>
              </a:rPr>
              <a:t>can be carried out on a standard desktop </a:t>
            </a:r>
            <a:r>
              <a:rPr lang="en-GB" sz="2000" dirty="0" smtClean="0">
                <a:latin typeface="Calibri" panose="020F0502020204030204" pitchFamily="34" charset="0"/>
              </a:rPr>
              <a:t>computer in a few minutes </a:t>
            </a:r>
            <a:r>
              <a:rPr lang="en-GB" sz="2000" dirty="0">
                <a:latin typeface="Calibri" panose="020F0502020204030204" pitchFamily="34" charset="0"/>
              </a:rPr>
              <a:t>– it does not require the use of a meta-model.</a:t>
            </a:r>
          </a:p>
          <a:p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60"/>
            <a:ext cx="8229600" cy="778098"/>
          </a:xfrm>
        </p:spPr>
        <p:txBody>
          <a:bodyPr/>
          <a:lstStyle/>
          <a:p>
            <a:r>
              <a:rPr lang="en-GB" dirty="0" smtClean="0">
                <a:effectLst/>
              </a:rPr>
              <a:t>Conclusions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014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The problem of variability in nominally identical test structures is considered           (effect of accumulated manufacturing tolerances, wear, disassembly and reassembly etc.).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The choice of updating parameters is even more important in stochastic model updating  than in deterministic updating.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Covariance updating is generally ill-conditioned and requires regularisation.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Regularisation is done automatically in Bayesian updating – by use of the output and parameter covariance matrices (present in the likelihood function and the prior distribution).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The use of a meta-model enables efficient stochastic model updating, but at the same time introduces additional uncertainty. 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Constructing the meta-model can be expensive.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Covariance updating assumes a Gaussian distribution on the parameters which in general cannot be justified. 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The interval methods makes no assumptions regarding the distribution of parameters.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Bayesian updating gives a measure of the most probable model - in principle it is capable of identifying the true parameter distribution.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Calibri" pitchFamily="34" charset="0"/>
              </a:rPr>
              <a:t>The interval method is conservative, when compared to covariance and Bayesian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9" y="2429657"/>
            <a:ext cx="8229600" cy="778098"/>
          </a:xfrm>
        </p:spPr>
        <p:txBody>
          <a:bodyPr/>
          <a:lstStyle/>
          <a:p>
            <a:r>
              <a:rPr lang="en-GB" dirty="0">
                <a:effectLst/>
              </a:rPr>
              <a:t>Chair in Uncertainty in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77" y="196290"/>
            <a:ext cx="1184823" cy="118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57" y="3543634"/>
            <a:ext cx="2489805" cy="2321575"/>
          </a:xfrm>
          <a:prstGeom prst="rect">
            <a:avLst/>
          </a:prstGeom>
        </p:spPr>
      </p:pic>
      <p:pic>
        <p:nvPicPr>
          <p:cNvPr id="9" name="Picture 6" descr="W:\MyDoc\PD\ADVISE\reports\_template\asset\logos\colour_logo_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163"/>
            <a:ext cx="37084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6800" y="1756973"/>
            <a:ext cx="6068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+mj-lt"/>
              </a:rPr>
              <a:t>Institute for Risk and Uncertainty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8283" y="31525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Closing Date: 2 March 2016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421" y="6032005"/>
            <a:ext cx="8290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https://www.liverpool.ac.uk/working/jobvacancies/currentvacancies/professiorial/</a:t>
            </a:r>
          </a:p>
        </p:txBody>
      </p:sp>
    </p:spTree>
    <p:extLst>
      <p:ext uri="{BB962C8B-B14F-4D97-AF65-F5344CB8AC3E}">
        <p14:creationId xmlns:p14="http://schemas.microsoft.com/office/powerpoint/2010/main" val="396588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Calibri" pitchFamily="34" charset="0"/>
              </a:rPr>
              <a:t>Deterministic Model Updating by the </a:t>
            </a:r>
            <a:br>
              <a:rPr lang="en-GB" dirty="0">
                <a:effectLst/>
                <a:latin typeface="Calibri" pitchFamily="34" charset="0"/>
              </a:rPr>
            </a:br>
            <a:r>
              <a:rPr lang="en-GB" dirty="0">
                <a:effectLst/>
                <a:latin typeface="Calibri" pitchFamily="34" charset="0"/>
              </a:rPr>
              <a:t>Sensitivity Method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168351"/>
          </a:xfrm>
        </p:spPr>
        <p:txBody>
          <a:bodyPr>
            <a:normAutofit fontScale="9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Model Updating problems are usually </a:t>
            </a:r>
            <a:r>
              <a:rPr lang="en-GB" i="1" u="sng" dirty="0" smtClean="0">
                <a:latin typeface="Calibri" pitchFamily="34" charset="0"/>
              </a:rPr>
              <a:t>ill-conditioned</a:t>
            </a:r>
            <a:r>
              <a:rPr lang="en-GB" dirty="0" smtClean="0">
                <a:latin typeface="Calibri" pitchFamily="34" charset="0"/>
              </a:rPr>
              <a:t> - require regularisation, weighting, side constraints to enforce physical understanding.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The choice of </a:t>
            </a:r>
            <a:r>
              <a:rPr lang="en-GB" i="1" u="sng" dirty="0" smtClean="0">
                <a:latin typeface="Calibri" pitchFamily="34" charset="0"/>
              </a:rPr>
              <a:t>Updating Parameters</a:t>
            </a:r>
            <a:r>
              <a:rPr lang="en-GB" dirty="0" smtClean="0">
                <a:latin typeface="Calibri" pitchFamily="34" charset="0"/>
              </a:rPr>
              <a:t> is not straightforward </a:t>
            </a:r>
          </a:p>
          <a:p>
            <a:pPr marL="1314450" lvl="2" indent="-457200"/>
            <a:r>
              <a:rPr lang="en-GB" dirty="0" smtClean="0">
                <a:latin typeface="Calibri" pitchFamily="34" charset="0"/>
              </a:rPr>
              <a:t>parameters should be sensitive ( but sensitive parameters are not always the right ones); </a:t>
            </a:r>
          </a:p>
          <a:p>
            <a:pPr marL="1314450" lvl="2" indent="-457200"/>
            <a:r>
              <a:rPr lang="en-GB" dirty="0" smtClean="0">
                <a:latin typeface="Calibri" pitchFamily="34" charset="0"/>
              </a:rPr>
              <a:t>select parameters with columns that most closely represent the measured outputs (subset selection); </a:t>
            </a:r>
          </a:p>
          <a:p>
            <a:pPr marL="1314450" lvl="2" indent="-457200"/>
            <a:r>
              <a:rPr lang="en-GB" dirty="0" smtClean="0">
                <a:latin typeface="Calibri" pitchFamily="34" charset="0"/>
              </a:rPr>
              <a:t>select stiffness parameters that have high strains in the mode shapes. 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4941168"/>
            <a:ext cx="806489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i="1" u="sng" dirty="0" smtClean="0">
                <a:latin typeface="Calibri" pitchFamily="34" charset="0"/>
              </a:rPr>
              <a:t>Updated </a:t>
            </a:r>
            <a:r>
              <a:rPr lang="en-GB" sz="2200" i="1" u="sng" dirty="0">
                <a:latin typeface="Calibri" pitchFamily="34" charset="0"/>
              </a:rPr>
              <a:t>model should be fit for purpose – requires physical understanding of the problem and of the model</a:t>
            </a:r>
            <a:r>
              <a:rPr lang="en-GB" sz="2200" i="1" u="sng" dirty="0" smtClean="0">
                <a:latin typeface="Calibri" pitchFamily="34" charset="0"/>
              </a:rPr>
              <a:t>.</a:t>
            </a:r>
            <a:endParaRPr lang="en-GB" sz="2200" i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effectLst/>
                <a:latin typeface="Calibri" pitchFamily="34" charset="0"/>
              </a:rPr>
              <a:t>QinetiQ Lynx Helicopter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2543" y="908720"/>
            <a:ext cx="4211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itchFamily="34" charset="0"/>
              </a:rPr>
              <a:t>9</a:t>
            </a:r>
            <a:r>
              <a:rPr lang="en-GB" dirty="0" smtClean="0">
                <a:latin typeface="Calibri" pitchFamily="34" charset="0"/>
              </a:rPr>
              <a:t> updating parameters</a:t>
            </a:r>
          </a:p>
          <a:p>
            <a:r>
              <a:rPr lang="en-GB" dirty="0" smtClean="0">
                <a:latin typeface="Calibri" pitchFamily="34" charset="0"/>
              </a:rPr>
              <a:t>3 having similar effects are linked together</a:t>
            </a:r>
          </a:p>
          <a:p>
            <a:r>
              <a:rPr lang="en-GB" dirty="0" smtClean="0">
                <a:latin typeface="Calibri" pitchFamily="34" charset="0"/>
              </a:rPr>
              <a:t>Finally 6 updating parameters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099" name="Picture 3" descr="FIG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5195"/>
          <a:stretch/>
        </p:blipFill>
        <p:spPr bwMode="auto">
          <a:xfrm>
            <a:off x="282452" y="4221088"/>
            <a:ext cx="2870717" cy="25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IG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4826"/>
          <a:stretch/>
        </p:blipFill>
        <p:spPr bwMode="auto">
          <a:xfrm>
            <a:off x="3231254" y="4221088"/>
            <a:ext cx="2941279" cy="25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27763"/>
              </p:ext>
            </p:extLst>
          </p:nvPr>
        </p:nvGraphicFramePr>
        <p:xfrm>
          <a:off x="5004048" y="48970"/>
          <a:ext cx="3801644" cy="3532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280"/>
                <a:gridCol w="1494351"/>
                <a:gridCol w="694197"/>
                <a:gridCol w="517604"/>
                <a:gridCol w="518212"/>
              </a:tblGrid>
              <a:tr h="789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Mode No.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Mode description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Updated FEM (Hz)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Test (Hz)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Error (%)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ctr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1st vertical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12.06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12.45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-3.12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1st lateral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13.14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13.29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-1.08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526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Tail plane fore/aft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18.41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18.52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-0.61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526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Tail plane vertical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19.94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19.85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2nd vertical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34.15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32.67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2nd lateral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36.83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36.91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-0.20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Fuselage torsion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48.25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-4.16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  <a:tr h="263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3rd vertical bending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54.33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52.57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marL="65798" marR="65798" marT="0" marB="0" anchor="b"/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71763" y="101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5610" y="4077072"/>
            <a:ext cx="2751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Average natural frequency </a:t>
            </a:r>
          </a:p>
          <a:p>
            <a:r>
              <a:rPr lang="en-GB" dirty="0" smtClean="0">
                <a:latin typeface="Calibri" pitchFamily="34" charset="0"/>
              </a:rPr>
              <a:t>error reduced from 6.6% </a:t>
            </a:r>
          </a:p>
          <a:p>
            <a:r>
              <a:rPr lang="en-GB" dirty="0" smtClean="0">
                <a:latin typeface="Calibri" pitchFamily="34" charset="0"/>
              </a:rPr>
              <a:t>to 2%</a:t>
            </a:r>
          </a:p>
          <a:p>
            <a:r>
              <a:rPr lang="en-GB" dirty="0" smtClean="0">
                <a:latin typeface="Calibri" pitchFamily="34" charset="0"/>
              </a:rPr>
              <a:t>Max initial error of 15.1% </a:t>
            </a:r>
          </a:p>
          <a:p>
            <a:r>
              <a:rPr lang="en-GB" dirty="0" smtClean="0">
                <a:latin typeface="Calibri" pitchFamily="34" charset="0"/>
              </a:rPr>
              <a:t>reduced to 4.55%.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1" name="Picture 3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32050"/>
            <a:ext cx="3914592" cy="23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Uncertainty and Variability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55576" y="2060848"/>
            <a:ext cx="7229475" cy="2241550"/>
            <a:chOff x="539552" y="2852936"/>
            <a:chExt cx="7229920" cy="2241540"/>
          </a:xfrm>
        </p:grpSpPr>
        <p:sp>
          <p:nvSpPr>
            <p:cNvPr id="6" name="Rectangle 5"/>
            <p:cNvSpPr/>
            <p:nvPr/>
          </p:nvSpPr>
          <p:spPr>
            <a:xfrm>
              <a:off x="3059070" y="2852936"/>
              <a:ext cx="2376633" cy="17287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050945" y="3429195"/>
              <a:ext cx="1008125" cy="5762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35703" y="3429195"/>
              <a:ext cx="865241" cy="5762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707904" y="2924944"/>
              <a:ext cx="1008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255997"/>
                  </a:solidFill>
                  <a:latin typeface="Calibri" pitchFamily="34" charset="0"/>
                </a:rPr>
                <a:t>System</a:t>
              </a:r>
            </a:p>
          </p:txBody>
        </p:sp>
        <p:pic>
          <p:nvPicPr>
            <p:cNvPr id="10" name="Picture 9" descr="normal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140968"/>
              <a:ext cx="1440855" cy="107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normal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3501008"/>
              <a:ext cx="1080815" cy="80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response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3140968"/>
              <a:ext cx="1397272" cy="104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899592" y="4365104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255997"/>
                  </a:solidFill>
                  <a:latin typeface="Calibri" pitchFamily="34" charset="0"/>
                </a:rPr>
                <a:t>Input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75856" y="4725144"/>
              <a:ext cx="19768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255997"/>
                  </a:solidFill>
                  <a:latin typeface="Calibri" pitchFamily="34" charset="0"/>
                </a:rPr>
                <a:t>System parameters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660232" y="4365104"/>
              <a:ext cx="856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255997"/>
                  </a:solidFill>
                  <a:latin typeface="Calibri" pitchFamily="34" charset="0"/>
                </a:rPr>
                <a:t>Output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15816" y="4581128"/>
            <a:ext cx="3372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</a:rPr>
              <a:t>Output: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 Measured variability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</a:rPr>
              <a:t>Input: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 Uncertain</a:t>
            </a:r>
          </a:p>
          <a:p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</a:rPr>
              <a:t>System Parameters: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Uncertain</a:t>
            </a:r>
            <a:endParaRPr lang="en-GB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itchFamily="34" charset="0"/>
              </a:rPr>
              <a:t>Stochastic Model Updating</a:t>
            </a:r>
            <a:endParaRPr lang="en-GB" dirty="0"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944216"/>
          </a:xfrm>
        </p:spPr>
        <p:txBody>
          <a:bodyPr/>
          <a:lstStyle/>
          <a:p>
            <a:pPr>
              <a:buNone/>
              <a:defRPr/>
            </a:pPr>
            <a:r>
              <a:rPr lang="en-GB" sz="2400" dirty="0" smtClean="0">
                <a:latin typeface="Calibri" pitchFamily="34" charset="0"/>
              </a:rPr>
              <a:t>An uncertainty quantification (UQ) problem: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Variability in measured natural frequencies, mode shapes, etc.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Selection of Updating Parameters (to be randomised).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Correction of the FE model so the distribution of predicted natural frequencies converges upon the measured distribution.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3284984"/>
            <a:ext cx="471026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Calibri" pitchFamily="34" charset="0"/>
              </a:rPr>
              <a:t>Probabilistic Model Updating</a:t>
            </a:r>
          </a:p>
          <a:p>
            <a:pPr algn="ctr"/>
            <a:r>
              <a:rPr lang="en-GB" sz="3000" dirty="0" smtClean="0">
                <a:solidFill>
                  <a:srgbClr val="002060"/>
                </a:solidFill>
                <a:latin typeface="Calibri" pitchFamily="34" charset="0"/>
              </a:rPr>
              <a:t>Interval (&amp; Fuzzy) Methods</a:t>
            </a:r>
          </a:p>
          <a:p>
            <a:pPr algn="ctr"/>
            <a:r>
              <a:rPr lang="en-GB" sz="3000" dirty="0" smtClean="0">
                <a:solidFill>
                  <a:srgbClr val="002060"/>
                </a:solidFill>
                <a:latin typeface="Calibri" pitchFamily="34" charset="0"/>
              </a:rPr>
              <a:t>Bayesian Model Updating</a:t>
            </a:r>
            <a:endParaRPr lang="en-GB" sz="3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941168"/>
            <a:ext cx="764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Problem of variability in nominally identical test structures: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  </a:t>
            </a:r>
            <a:r>
              <a:rPr lang="en-GB" sz="2000" dirty="0" smtClean="0"/>
              <a:t>effect of accumulated manufacturing tolerances.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    environmental effects and wear.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    effect of disassembly and reassembly of joints.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Brief Review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Simoen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G.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Roeck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G.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Lombaert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Dealing with uncertainty in model updating for damage assessment: a review,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Mechanical Systems and Signal Processing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56-56, 2015,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123-149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J.L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Beck and L.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Katafygiotis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Updating models and their uncertainties. I: Bayesian statistical framework,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Engineering Mechanics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124(4), 1998, 445-461.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Katafygiotis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J.L. Beck, Updating models and their uncertainties. II: model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identifiability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Engineering Mechanics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124(4), 1998, 463-467.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K.-V. Yuen,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Bayesian Methods for Structural Dynamics and Civil Engineering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John Wiley and Sons, Singapore, 2010.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S.-E. Fang and 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Perera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Damage identification by response surface based model updating using D-optimal design,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Mechanical Systems and Signal Processing,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25(2), 2011,717-733.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S.-E. Fang, W.-X. Ren and 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Perera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 stochastic model updating method for parameter variability quantification based on response surface models and Monte-Carlo simulation,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Mechanical Systems and Signal Processing,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33, 2012, 83-96.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E.L. Zhang, P.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Feissel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J.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Antoni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 comprehensive Bayesian approach for model updating and quantification of modelling errors,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Probabilistic Engineering Mechanics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26, 2011, 550-560.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M. Muto and J.L. Beck, Bayesian updating and model class selection for hysteretic structural models using stochastic simulation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Journal of Vibration and Control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14(1-2), 2008, 7-34.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Mthembu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Marwala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M.I.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Friswell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Adhikari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Model selection in finite element model updating using the Bayesian evidence statistic,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Mechanical Systems and Signal Processing,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25, 2011, 2399-2412.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S.K. Au and J.L. Beck, Estimation of small failure probabilities in high dimensions by subset simulation,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Probabilistic Engineering Mechanics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16(4), 2001, 263-277.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FD12-7636-40B0-B470-127FA978827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updating using shape descriptors from full-fiel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 updating using shape descriptors from full-field images</Template>
  <TotalTime>5452</TotalTime>
  <Words>3172</Words>
  <Application>Microsoft Office PowerPoint</Application>
  <PresentationFormat>On-screen Show (4:3)</PresentationFormat>
  <Paragraphs>594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PMingLiU</vt:lpstr>
      <vt:lpstr>Arial</vt:lpstr>
      <vt:lpstr>Calibri</vt:lpstr>
      <vt:lpstr>Corbel</vt:lpstr>
      <vt:lpstr>Symbol</vt:lpstr>
      <vt:lpstr>Times New Roman</vt:lpstr>
      <vt:lpstr>Wingdings</vt:lpstr>
      <vt:lpstr>Model updating using shape descriptors from full-field images</vt:lpstr>
      <vt:lpstr>Equation</vt:lpstr>
      <vt:lpstr>Progress in Stochastic Model Updating</vt:lpstr>
      <vt:lpstr>University of Liverpool Institute for Risk and Uncertainty</vt:lpstr>
      <vt:lpstr>Outline</vt:lpstr>
      <vt:lpstr>Deterministic Model Updating by the  Sensitivity Method</vt:lpstr>
      <vt:lpstr>Deterministic Model Updating by the  Sensitivity Method</vt:lpstr>
      <vt:lpstr>QinetiQ Lynx Helicopter</vt:lpstr>
      <vt:lpstr>Uncertainty and Variability</vt:lpstr>
      <vt:lpstr>Stochastic Model Updating</vt:lpstr>
      <vt:lpstr>Brief Review</vt:lpstr>
      <vt:lpstr>Efficiency</vt:lpstr>
      <vt:lpstr>The Transformation Matrix</vt:lpstr>
      <vt:lpstr>Updating the Mean</vt:lpstr>
      <vt:lpstr>Determining the Covariances</vt:lpstr>
      <vt:lpstr>Determining the Covariances</vt:lpstr>
      <vt:lpstr>Example: 3 DOF m-k System.</vt:lpstr>
      <vt:lpstr>Example: 3 DOF m-k System.</vt:lpstr>
      <vt:lpstr>Example: 3 DOF m-k System.</vt:lpstr>
      <vt:lpstr>Example: 3 DOF m-k System.</vt:lpstr>
      <vt:lpstr>Parameter Selection for Covariance Updating</vt:lpstr>
      <vt:lpstr>Parameter Selection for Covariance Updating</vt:lpstr>
      <vt:lpstr>Pin-Jointed Truss</vt:lpstr>
      <vt:lpstr>Pin-Jointed Truss – Cosine Distances</vt:lpstr>
      <vt:lpstr>Interval Model Updating</vt:lpstr>
      <vt:lpstr>Interval Model Updating</vt:lpstr>
      <vt:lpstr>Bayesian Model Updating</vt:lpstr>
      <vt:lpstr>Example: 3 DOF m-k System.</vt:lpstr>
      <vt:lpstr>Example: 3 DOF m-k System.</vt:lpstr>
      <vt:lpstr>DLR AIRMOD Structure</vt:lpstr>
      <vt:lpstr>AIRMOD – Joints &amp; Variability</vt:lpstr>
      <vt:lpstr>AIRMOD – Test Configuration</vt:lpstr>
      <vt:lpstr>AIRMOD – Observed Variability</vt:lpstr>
      <vt:lpstr>AIRMOD – FE Model</vt:lpstr>
      <vt:lpstr>AIRMOD – Training the Kriging Meta-Model</vt:lpstr>
      <vt:lpstr>AIRMOD Updating Parameters</vt:lpstr>
      <vt:lpstr>AIRMOD – Updating Residuals</vt:lpstr>
      <vt:lpstr>AIRMOD – Frequency Prediction from Updated Means</vt:lpstr>
      <vt:lpstr>AIRMOD – Probabilistic and Interval Updating Results</vt:lpstr>
      <vt:lpstr>AIRMOD – Probabilistic and Interval Updating Results</vt:lpstr>
      <vt:lpstr>AIRMOD – Bayesian Model Updating Results</vt:lpstr>
      <vt:lpstr>Full FE and Surrogate ANN Model</vt:lpstr>
      <vt:lpstr>Covariance and Bayesian Model Updating Results</vt:lpstr>
      <vt:lpstr>AIRMOD - Comments on Updating Results</vt:lpstr>
      <vt:lpstr>Conclusions</vt:lpstr>
      <vt:lpstr>Chair in Uncertainty in Engineering</vt:lpstr>
    </vt:vector>
  </TitlesOfParts>
  <Company>MMU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image processing and feature recognition applied to full-field measurements</dc:title>
  <dc:creator>Weizhuo WANG</dc:creator>
  <cp:lastModifiedBy>Mottershead, John</cp:lastModifiedBy>
  <cp:revision>338</cp:revision>
  <cp:lastPrinted>2015-06-11T12:56:20Z</cp:lastPrinted>
  <dcterms:created xsi:type="dcterms:W3CDTF">2013-02-04T10:16:44Z</dcterms:created>
  <dcterms:modified xsi:type="dcterms:W3CDTF">2016-02-06T14:38:42Z</dcterms:modified>
</cp:coreProperties>
</file>