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0" r:id="rId3"/>
    <p:sldId id="262" r:id="rId4"/>
    <p:sldId id="263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713" autoAdjust="0"/>
  </p:normalViewPr>
  <p:slideViewPr>
    <p:cSldViewPr>
      <p:cViewPr>
        <p:scale>
          <a:sx n="90" d="100"/>
          <a:sy n="90" d="100"/>
        </p:scale>
        <p:origin x="-570" y="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618084504142866"/>
          <c:y val="3.4068907963467017E-2"/>
          <c:w val="0.86506098502393058"/>
          <c:h val="0.83498747595727651"/>
        </c:manualLayout>
      </c:layout>
      <c:lineChart>
        <c:grouping val="standard"/>
        <c:ser>
          <c:idx val="0"/>
          <c:order val="0"/>
          <c:tx>
            <c:strRef>
              <c:f>ASR!$A$176</c:f>
              <c:strCache>
                <c:ptCount val="1"/>
                <c:pt idx="0">
                  <c:v>OPSCC - Male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ASR!$B$175:$K$175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ASR!$B$176:$K$176</c:f>
              <c:numCache>
                <c:formatCode>General</c:formatCode>
                <c:ptCount val="10"/>
                <c:pt idx="0">
                  <c:v>3.0652488321628852</c:v>
                </c:pt>
                <c:pt idx="1">
                  <c:v>3.4422238028578231</c:v>
                </c:pt>
                <c:pt idx="2">
                  <c:v>3.656221724375706</c:v>
                </c:pt>
                <c:pt idx="3">
                  <c:v>3.937670968524273</c:v>
                </c:pt>
                <c:pt idx="4">
                  <c:v>4.3831719738341164</c:v>
                </c:pt>
                <c:pt idx="5">
                  <c:v>4.50235058549515</c:v>
                </c:pt>
                <c:pt idx="6">
                  <c:v>4.9861257006717574</c:v>
                </c:pt>
                <c:pt idx="7">
                  <c:v>5.5571114348017145</c:v>
                </c:pt>
                <c:pt idx="8">
                  <c:v>6.0657810525612854</c:v>
                </c:pt>
                <c:pt idx="9">
                  <c:v>6.2753317783907585</c:v>
                </c:pt>
              </c:numCache>
            </c:numRef>
          </c:val>
        </c:ser>
        <c:ser>
          <c:idx val="1"/>
          <c:order val="1"/>
          <c:tx>
            <c:strRef>
              <c:f>ASR!$A$177</c:f>
              <c:strCache>
                <c:ptCount val="1"/>
                <c:pt idx="0">
                  <c:v>OPSCC - Female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ASR!$B$175:$K$175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ASR!$B$177:$K$177</c:f>
              <c:numCache>
                <c:formatCode>General</c:formatCode>
                <c:ptCount val="10"/>
                <c:pt idx="0">
                  <c:v>1.1323159531219351</c:v>
                </c:pt>
                <c:pt idx="1">
                  <c:v>1.1994509444085462</c:v>
                </c:pt>
                <c:pt idx="2">
                  <c:v>1.3082885114496101</c:v>
                </c:pt>
                <c:pt idx="3">
                  <c:v>1.3310202346887077</c:v>
                </c:pt>
                <c:pt idx="4">
                  <c:v>1.3568642247991318</c:v>
                </c:pt>
                <c:pt idx="5">
                  <c:v>1.4629278526286318</c:v>
                </c:pt>
                <c:pt idx="6">
                  <c:v>1.5732447196690158</c:v>
                </c:pt>
                <c:pt idx="7">
                  <c:v>1.842292283443663</c:v>
                </c:pt>
                <c:pt idx="8">
                  <c:v>2.0703877497674568</c:v>
                </c:pt>
                <c:pt idx="9">
                  <c:v>2.148167387967864</c:v>
                </c:pt>
              </c:numCache>
            </c:numRef>
          </c:val>
        </c:ser>
        <c:marker val="1"/>
        <c:axId val="68959232"/>
        <c:axId val="70583424"/>
      </c:lineChart>
      <c:catAx>
        <c:axId val="68959232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Year of diagnosis</a:t>
                </a:r>
              </a:p>
            </c:rich>
          </c:tx>
          <c:layout>
            <c:manualLayout>
              <c:xMode val="edge"/>
              <c:yMode val="edge"/>
              <c:x val="0.42719683762857441"/>
              <c:y val="0.93735417983066927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583424"/>
        <c:crosses val="autoZero"/>
        <c:auto val="1"/>
        <c:lblAlgn val="ctr"/>
        <c:lblOffset val="100"/>
      </c:catAx>
      <c:valAx>
        <c:axId val="70583424"/>
        <c:scaling>
          <c:orientation val="minMax"/>
          <c:max val="1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Age Standardized Rate (per 100 000)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959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694076937271698"/>
          <c:y val="4.6457357896438831E-2"/>
          <c:w val="0.68884538671333573"/>
          <c:h val="0.1513747182364742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6635870516185478"/>
          <c:y val="3.5859820700896494E-2"/>
          <c:w val="0.80308573928258975"/>
          <c:h val="0.73290568507787446"/>
        </c:manualLayout>
      </c:layout>
      <c:lineChart>
        <c:grouping val="standard"/>
        <c:ser>
          <c:idx val="0"/>
          <c:order val="0"/>
          <c:tx>
            <c:strRef>
              <c:f>ASR!$A$218</c:f>
              <c:strCache>
                <c:ptCount val="1"/>
                <c:pt idx="0">
                  <c:v>HPV-positive Male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ASR!$B$215:$K$215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ASR!$B$218:$K$218</c:f>
              <c:numCache>
                <c:formatCode>General</c:formatCode>
                <c:ptCount val="10"/>
                <c:pt idx="0">
                  <c:v>1.6455546362137603</c:v>
                </c:pt>
                <c:pt idx="1">
                  <c:v>1.6478730971127862</c:v>
                </c:pt>
                <c:pt idx="2">
                  <c:v>1.9743597311628829</c:v>
                </c:pt>
                <c:pt idx="3">
                  <c:v>2.2717333419410295</c:v>
                </c:pt>
                <c:pt idx="4">
                  <c:v>2.2622821676830278</c:v>
                </c:pt>
                <c:pt idx="5">
                  <c:v>2.4923726455419581</c:v>
                </c:pt>
                <c:pt idx="6">
                  <c:v>2.9517864147976787</c:v>
                </c:pt>
                <c:pt idx="7">
                  <c:v>3.1953390750109856</c:v>
                </c:pt>
                <c:pt idx="8">
                  <c:v>3.0890551656562124</c:v>
                </c:pt>
                <c:pt idx="9">
                  <c:v>3.3672511981608957</c:v>
                </c:pt>
              </c:numCache>
            </c:numRef>
          </c:val>
        </c:ser>
        <c:ser>
          <c:idx val="1"/>
          <c:order val="1"/>
          <c:tx>
            <c:strRef>
              <c:f>ASR!$A$219</c:f>
              <c:strCache>
                <c:ptCount val="1"/>
                <c:pt idx="0">
                  <c:v>HPV-positive Female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ASR!$B$215:$K$215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ASR!$B$219:$K$219</c:f>
              <c:numCache>
                <c:formatCode>General</c:formatCode>
                <c:ptCount val="10"/>
                <c:pt idx="0">
                  <c:v>0.39384902717284753</c:v>
                </c:pt>
                <c:pt idx="1">
                  <c:v>0.58434789599390558</c:v>
                </c:pt>
                <c:pt idx="2">
                  <c:v>0.63545441984695339</c:v>
                </c:pt>
                <c:pt idx="3">
                  <c:v>0.60500919758577698</c:v>
                </c:pt>
                <c:pt idx="4">
                  <c:v>0.42402007024972943</c:v>
                </c:pt>
                <c:pt idx="5">
                  <c:v>0.80927925318741278</c:v>
                </c:pt>
                <c:pt idx="6">
                  <c:v>0.62198047056682126</c:v>
                </c:pt>
                <c:pt idx="7">
                  <c:v>0.6988005213062165</c:v>
                </c:pt>
                <c:pt idx="8">
                  <c:v>1.2310413647265941</c:v>
                </c:pt>
                <c:pt idx="9">
                  <c:v>0.75185858578875153</c:v>
                </c:pt>
              </c:numCache>
            </c:numRef>
          </c:val>
        </c:ser>
        <c:ser>
          <c:idx val="2"/>
          <c:order val="2"/>
          <c:tx>
            <c:strRef>
              <c:f>ASR!$A$220</c:f>
              <c:strCache>
                <c:ptCount val="1"/>
                <c:pt idx="0">
                  <c:v>HPV-negative Male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ASR!$B$215:$K$215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ASR!$B$220:$K$220</c:f>
              <c:numCache>
                <c:formatCode>General</c:formatCode>
                <c:ptCount val="10"/>
                <c:pt idx="0">
                  <c:v>1.4196941959491232</c:v>
                </c:pt>
                <c:pt idx="1">
                  <c:v>1.7943507057450361</c:v>
                </c:pt>
                <c:pt idx="2">
                  <c:v>1.6818619932128238</c:v>
                </c:pt>
                <c:pt idx="3">
                  <c:v>1.6659376265832482</c:v>
                </c:pt>
                <c:pt idx="4">
                  <c:v>2.1208898061510881</c:v>
                </c:pt>
                <c:pt idx="5">
                  <c:v>2.0099779399531887</c:v>
                </c:pt>
                <c:pt idx="6">
                  <c:v>2.0343392858740788</c:v>
                </c:pt>
                <c:pt idx="7">
                  <c:v>2.3617723597907267</c:v>
                </c:pt>
                <c:pt idx="8">
                  <c:v>2.9767258869050766</c:v>
                </c:pt>
                <c:pt idx="9">
                  <c:v>2.9080805802298637</c:v>
                </c:pt>
              </c:numCache>
            </c:numRef>
          </c:val>
        </c:ser>
        <c:ser>
          <c:idx val="3"/>
          <c:order val="3"/>
          <c:tx>
            <c:strRef>
              <c:f>ASR!$A$221</c:f>
              <c:strCache>
                <c:ptCount val="1"/>
                <c:pt idx="0">
                  <c:v>HPV-negative Female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ASR!$B$215:$K$215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ASR!$B$221:$K$221</c:f>
              <c:numCache>
                <c:formatCode>General</c:formatCode>
                <c:ptCount val="10"/>
                <c:pt idx="0">
                  <c:v>0.73846692594908758</c:v>
                </c:pt>
                <c:pt idx="1">
                  <c:v>0.61510304841463814</c:v>
                </c:pt>
                <c:pt idx="2">
                  <c:v>0.67283409160265661</c:v>
                </c:pt>
                <c:pt idx="3">
                  <c:v>0.72601103710293091</c:v>
                </c:pt>
                <c:pt idx="4">
                  <c:v>0.9328441545494045</c:v>
                </c:pt>
                <c:pt idx="5">
                  <c:v>0.65364859944122122</c:v>
                </c:pt>
                <c:pt idx="6">
                  <c:v>0.95126424910219598</c:v>
                </c:pt>
                <c:pt idx="7">
                  <c:v>1.1434917621374443</c:v>
                </c:pt>
                <c:pt idx="8">
                  <c:v>0.83934638504085857</c:v>
                </c:pt>
                <c:pt idx="9">
                  <c:v>1.3963088021791099</c:v>
                </c:pt>
              </c:numCache>
            </c:numRef>
          </c:val>
        </c:ser>
        <c:marker val="1"/>
        <c:axId val="75019392"/>
        <c:axId val="75021312"/>
      </c:lineChart>
      <c:catAx>
        <c:axId val="75019392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Year of diagnosis</a:t>
                </a:r>
              </a:p>
            </c:rich>
          </c:tx>
          <c:layout>
            <c:manualLayout>
              <c:xMode val="edge"/>
              <c:yMode val="edge"/>
              <c:x val="0.45708260483187674"/>
              <c:y val="0.84439148040480339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021312"/>
        <c:crosses val="autoZero"/>
        <c:auto val="1"/>
        <c:lblAlgn val="ctr"/>
        <c:lblOffset val="100"/>
      </c:catAx>
      <c:valAx>
        <c:axId val="750213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Age standardized rate (per 100,000)</a:t>
                </a:r>
              </a:p>
            </c:rich>
          </c:tx>
          <c:layout>
            <c:manualLayout>
              <c:xMode val="edge"/>
              <c:yMode val="edge"/>
              <c:x val="6.1604645875958396E-2"/>
              <c:y val="0.10834363308498419"/>
            </c:manualLayout>
          </c:layout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019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982995495607892"/>
          <c:y val="4.5265373422149875E-2"/>
          <c:w val="0.56385513949509236"/>
          <c:h val="0.1600094975903076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13AFE-6C1C-4A87-8BA5-C7A45D250CA6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744F3-F41D-4853-98FA-104266F7A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6803ED-6D07-4648-9531-2F8C57723679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0D8C-FC36-4CDE-88D4-75C7FD9BA8C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1E34-63DA-4B37-9279-2C935DDA4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0D8C-FC36-4CDE-88D4-75C7FD9BA8C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1E34-63DA-4B37-9279-2C935DDA4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0D8C-FC36-4CDE-88D4-75C7FD9BA8C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1E34-63DA-4B37-9279-2C935DDA4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0D8C-FC36-4CDE-88D4-75C7FD9BA8C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1E34-63DA-4B37-9279-2C935DDA4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0D8C-FC36-4CDE-88D4-75C7FD9BA8C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1E34-63DA-4B37-9279-2C935DDA4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0D8C-FC36-4CDE-88D4-75C7FD9BA8C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1E34-63DA-4B37-9279-2C935DDA4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0D8C-FC36-4CDE-88D4-75C7FD9BA8C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1E34-63DA-4B37-9279-2C935DDA4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0D8C-FC36-4CDE-88D4-75C7FD9BA8C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1E34-63DA-4B37-9279-2C935DDA4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0D8C-FC36-4CDE-88D4-75C7FD9BA8C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1E34-63DA-4B37-9279-2C935DDA4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0D8C-FC36-4CDE-88D4-75C7FD9BA8C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1E34-63DA-4B37-9279-2C935DDA4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0D8C-FC36-4CDE-88D4-75C7FD9BA8C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1E34-63DA-4B37-9279-2C935DDA4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C0D8C-FC36-4CDE-88D4-75C7FD9BA8C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C1E34-63DA-4B37-9279-2C935DDA4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60555581"/>
              </p:ext>
            </p:extLst>
          </p:nvPr>
        </p:nvGraphicFramePr>
        <p:xfrm>
          <a:off x="1691680" y="476672"/>
          <a:ext cx="4827191" cy="4058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47664" y="5157192"/>
            <a:ext cx="5748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1" dirty="0">
                <a:latin typeface="Cambria" pitchFamily="18" charset="0"/>
                <a:cs typeface="Arial" panose="020B0604020202020204" pitchFamily="34" charset="0"/>
              </a:rPr>
              <a:t>Figure </a:t>
            </a:r>
            <a:r>
              <a:rPr lang="en-GB" sz="1200" b="1" dirty="0" smtClean="0">
                <a:latin typeface="Cambria" pitchFamily="18" charset="0"/>
                <a:cs typeface="Arial" panose="020B0604020202020204" pitchFamily="34" charset="0"/>
              </a:rPr>
              <a:t>1.  Age Standardized Rate of </a:t>
            </a:r>
            <a:r>
              <a:rPr lang="en-GB" sz="1200" b="1" dirty="0" err="1" smtClean="0">
                <a:latin typeface="Cambria" pitchFamily="18" charset="0"/>
                <a:cs typeface="Arial" panose="020B0604020202020204" pitchFamily="34" charset="0"/>
              </a:rPr>
              <a:t>Oropharyngeal</a:t>
            </a:r>
            <a:r>
              <a:rPr lang="en-GB" sz="1200" b="1" dirty="0" smtClean="0">
                <a:latin typeface="Cambria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ambria" pitchFamily="18" charset="0"/>
                <a:cs typeface="Arial" panose="020B0604020202020204" pitchFamily="34" charset="0"/>
              </a:rPr>
              <a:t>Squamous</a:t>
            </a:r>
            <a:r>
              <a:rPr lang="en-GB" sz="1200" b="1" dirty="0" smtClean="0">
                <a:latin typeface="Cambria" pitchFamily="18" charset="0"/>
                <a:cs typeface="Arial" panose="020B0604020202020204" pitchFamily="34" charset="0"/>
              </a:rPr>
              <a:t> Cell Carcinoma (OPSCC) in the UK, 2002-2011. </a:t>
            </a:r>
          </a:p>
          <a:p>
            <a:pPr algn="just"/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Data courtesy of the UK HPV Prevalence Study (1) [A. Schache/</a:t>
            </a:r>
            <a:r>
              <a:rPr lang="en-GB" sz="1200" dirty="0" err="1" smtClean="0">
                <a:latin typeface="Cambria" pitchFamily="18" charset="0"/>
                <a:cs typeface="Arial" panose="020B0604020202020204" pitchFamily="34" charset="0"/>
              </a:rPr>
              <a:t>N.Powell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]. 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87942205"/>
              </p:ext>
            </p:extLst>
          </p:nvPr>
        </p:nvGraphicFramePr>
        <p:xfrm>
          <a:off x="1331640" y="764704"/>
          <a:ext cx="6011466" cy="3856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656" y="5157192"/>
            <a:ext cx="57482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1" dirty="0">
                <a:latin typeface="Cambria" pitchFamily="18" charset="0"/>
                <a:cs typeface="Arial" panose="020B0604020202020204" pitchFamily="34" charset="0"/>
              </a:rPr>
              <a:t>Figure </a:t>
            </a:r>
            <a:r>
              <a:rPr lang="en-GB" sz="1200" b="1" dirty="0" smtClean="0">
                <a:latin typeface="Cambria" pitchFamily="18" charset="0"/>
                <a:cs typeface="Arial" panose="020B0604020202020204" pitchFamily="34" charset="0"/>
              </a:rPr>
              <a:t>2.  Estimated Age Standardized Incidence Rate of HPV-positive and HPV-negative OPSCC in the UK</a:t>
            </a:r>
            <a:r>
              <a:rPr lang="en-GB" sz="1200" b="1" dirty="0">
                <a:latin typeface="Cambria" pitchFamily="18" charset="0"/>
                <a:cs typeface="Arial" panose="020B0604020202020204" pitchFamily="34" charset="0"/>
              </a:rPr>
              <a:t>, </a:t>
            </a:r>
            <a:r>
              <a:rPr lang="en-GB" sz="1200" b="1" dirty="0" smtClean="0">
                <a:latin typeface="Cambria" pitchFamily="18" charset="0"/>
                <a:cs typeface="Arial" panose="020B0604020202020204" pitchFamily="34" charset="0"/>
              </a:rPr>
              <a:t>2002-2011.</a:t>
            </a:r>
            <a:endParaRPr lang="en-GB" sz="1200" b="1" dirty="0">
              <a:latin typeface="Cambria" pitchFamily="18" charset="0"/>
              <a:cs typeface="Arial" panose="020B0604020202020204" pitchFamily="34" charset="0"/>
            </a:endParaRPr>
          </a:p>
          <a:p>
            <a:pPr algn="just"/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Data courtesy of the UK HPV Prevalence study (1) [</a:t>
            </a:r>
            <a:r>
              <a:rPr lang="en-GB" sz="1200" dirty="0" err="1" smtClean="0">
                <a:latin typeface="Cambria" pitchFamily="18" charset="0"/>
                <a:cs typeface="Arial" panose="020B0604020202020204" pitchFamily="34" charset="0"/>
              </a:rPr>
              <a:t>A.Schache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/</a:t>
            </a:r>
            <a:r>
              <a:rPr lang="en-GB" sz="1200" dirty="0" err="1" smtClean="0">
                <a:latin typeface="Cambria" pitchFamily="18" charset="0"/>
                <a:cs typeface="Arial" panose="020B0604020202020204" pitchFamily="34" charset="0"/>
              </a:rPr>
              <a:t>N.Powell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]. For each year, the gender-specific proportion of HPV-positive and HPV-negative samples was multiplied by the UK gender-specific incidence rates to estimate Age Standardised Rates (ASR) for HPV-positive and HPV-negative OPSCC.</a:t>
            </a:r>
            <a:endParaRPr lang="en-GB" sz="1200" dirty="0">
              <a:latin typeface="Cambria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566738"/>
            <a:ext cx="5400675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988840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1" dirty="0">
                <a:latin typeface="Cambria" pitchFamily="18" charset="0"/>
                <a:cs typeface="Arial" panose="020B0604020202020204" pitchFamily="34" charset="0"/>
              </a:rPr>
              <a:t>Figure </a:t>
            </a:r>
            <a:r>
              <a:rPr lang="en-GB" sz="1200" b="1" dirty="0" smtClean="0">
                <a:latin typeface="Cambria" pitchFamily="18" charset="0"/>
                <a:cs typeface="Arial" panose="020B0604020202020204" pitchFamily="34" charset="0"/>
              </a:rPr>
              <a:t>3</a:t>
            </a:r>
            <a:r>
              <a:rPr lang="en-GB" sz="1200" b="1" dirty="0" smtClean="0">
                <a:latin typeface="Cambria" pitchFamily="18" charset="0"/>
                <a:cs typeface="Arial" panose="020B0604020202020204" pitchFamily="34" charset="0"/>
              </a:rPr>
              <a:t>.  </a:t>
            </a:r>
            <a:r>
              <a:rPr lang="en-GB" sz="1200" b="1" dirty="0" smtClean="0">
                <a:latin typeface="Cambria" pitchFamily="18" charset="0"/>
                <a:cs typeface="Arial" panose="020B0604020202020204" pitchFamily="34" charset="0"/>
              </a:rPr>
              <a:t>Intensity Modulated Radiotherapy (IMRT) plan for left </a:t>
            </a:r>
            <a:r>
              <a:rPr lang="en-GB" sz="1200" b="1" dirty="0" err="1" smtClean="0">
                <a:latin typeface="Cambria" pitchFamily="18" charset="0"/>
                <a:cs typeface="Arial" panose="020B0604020202020204" pitchFamily="34" charset="0"/>
              </a:rPr>
              <a:t>tonsillar</a:t>
            </a:r>
            <a:r>
              <a:rPr lang="en-GB" sz="1200" b="1" dirty="0" smtClean="0">
                <a:latin typeface="Cambria" pitchFamily="18" charset="0"/>
                <a:cs typeface="Arial" panose="020B0604020202020204" pitchFamily="34" charset="0"/>
              </a:rPr>
              <a:t> carcinoma</a:t>
            </a:r>
          </a:p>
          <a:p>
            <a:pPr algn="just"/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Gross 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Tumour 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Volumes 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(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GTV) for left </a:t>
            </a:r>
            <a:r>
              <a:rPr lang="en-GB" sz="1200" dirty="0" err="1" smtClean="0">
                <a:latin typeface="Cambria" pitchFamily="18" charset="0"/>
                <a:cs typeface="Arial" panose="020B0604020202020204" pitchFamily="34" charset="0"/>
              </a:rPr>
              <a:t>tonsillar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 primary and retropharyngeal 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node (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y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ellow); Clinical 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Target Volume (CTV1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) for radical dose RT (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red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); CTV2 for prophylactic dose RT (purple); 62.7Gy, 54Gy, 51.3Gy and 48 </a:t>
            </a:r>
            <a:r>
              <a:rPr lang="en-GB" sz="1200" dirty="0" err="1" smtClean="0">
                <a:latin typeface="Cambria" pitchFamily="18" charset="0"/>
                <a:cs typeface="Arial" panose="020B0604020202020204" pitchFamily="34" charset="0"/>
              </a:rPr>
              <a:t>Gy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 smtClean="0">
                <a:latin typeface="Cambria" pitchFamily="18" charset="0"/>
                <a:cs typeface="Arial" panose="020B0604020202020204" pitchFamily="34" charset="0"/>
              </a:rPr>
              <a:t>isodose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 lines (shown in green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, blue 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and mustard respectively). </a:t>
            </a:r>
            <a:endParaRPr lang="en-GB" sz="1200" dirty="0" smtClean="0">
              <a:latin typeface="Cambria" pitchFamily="18" charset="0"/>
              <a:cs typeface="Arial" panose="020B0604020202020204" pitchFamily="34" charset="0"/>
            </a:endParaRPr>
          </a:p>
          <a:p>
            <a:pPr algn="just"/>
            <a:endParaRPr lang="en-GB" sz="1200" dirty="0" smtClean="0">
              <a:latin typeface="Cambria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2209800" y="304800"/>
            <a:ext cx="80648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GB" sz="4000" b="1" dirty="0" smtClean="0"/>
              <a:t>PATHOS Trial schema</a:t>
            </a:r>
            <a:endParaRPr lang="en-GB" sz="2800" b="1" dirty="0">
              <a:cs typeface="Times New Roman" pitchFamily="18" charset="0"/>
            </a:endParaRPr>
          </a:p>
        </p:txBody>
      </p:sp>
      <p:sp>
        <p:nvSpPr>
          <p:cNvPr id="7171" name="Rectangle 5"/>
          <p:cNvSpPr txBox="1">
            <a:spLocks noChangeArrowheads="1"/>
          </p:cNvSpPr>
          <p:nvPr/>
        </p:nvSpPr>
        <p:spPr bwMode="auto">
          <a:xfrm>
            <a:off x="251520" y="1196752"/>
            <a:ext cx="868680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GB" b="1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endParaRPr lang="en-GB" b="1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endParaRPr lang="en-GB" sz="3200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endParaRPr lang="en-GB" sz="1600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endParaRPr lang="en-GB" sz="2800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endParaRPr lang="en-GB" sz="2800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endParaRPr lang="en-GB" sz="2800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endParaRPr lang="en-GB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endParaRPr lang="en-GB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GB" dirty="0"/>
          </a:p>
          <a:p>
            <a:pPr marL="2209800" lvl="4" indent="-381000">
              <a:lnSpc>
                <a:spcPct val="90000"/>
              </a:lnSpc>
              <a:spcBef>
                <a:spcPct val="20000"/>
              </a:spcBef>
              <a:defRPr/>
            </a:pPr>
            <a:endParaRPr lang="en-GB" sz="1600" dirty="0"/>
          </a:p>
          <a:p>
            <a:pPr marL="2209800" lvl="4" indent="-381000">
              <a:lnSpc>
                <a:spcPct val="90000"/>
              </a:lnSpc>
              <a:spcBef>
                <a:spcPct val="20000"/>
              </a:spcBef>
              <a:buFontTx/>
              <a:buChar char="»"/>
              <a:defRPr/>
            </a:pPr>
            <a:endParaRPr lang="en-GB" sz="1600" dirty="0"/>
          </a:p>
        </p:txBody>
      </p:sp>
      <p:sp>
        <p:nvSpPr>
          <p:cNvPr id="6148" name="Rectangle 24"/>
          <p:cNvSpPr>
            <a:spLocks noChangeArrowheads="1"/>
          </p:cNvSpPr>
          <p:nvPr/>
        </p:nvSpPr>
        <p:spPr bwMode="auto">
          <a:xfrm>
            <a:off x="5580112" y="1916832"/>
            <a:ext cx="2808287" cy="360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 smtClean="0"/>
              <a:t>No adjuvant treatment </a:t>
            </a:r>
            <a:endParaRPr lang="en-GB" dirty="0"/>
          </a:p>
        </p:txBody>
      </p:sp>
      <p:sp>
        <p:nvSpPr>
          <p:cNvPr id="6149" name="Rectangle 26"/>
          <p:cNvSpPr>
            <a:spLocks noChangeArrowheads="1"/>
          </p:cNvSpPr>
          <p:nvPr/>
        </p:nvSpPr>
        <p:spPr bwMode="auto">
          <a:xfrm>
            <a:off x="179512" y="2348880"/>
            <a:ext cx="1379538" cy="19446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/>
              <a:t>HPV positive</a:t>
            </a:r>
          </a:p>
          <a:p>
            <a:pPr algn="ctr"/>
            <a:r>
              <a:rPr lang="en-GB" dirty="0" smtClean="0"/>
              <a:t>OPSCC</a:t>
            </a:r>
            <a:endParaRPr lang="en-GB" dirty="0"/>
          </a:p>
          <a:p>
            <a:pPr algn="ctr"/>
            <a:r>
              <a:rPr lang="en-GB" dirty="0"/>
              <a:t>T1-3</a:t>
            </a:r>
          </a:p>
          <a:p>
            <a:pPr algn="ctr"/>
            <a:r>
              <a:rPr lang="en-GB" dirty="0" smtClean="0"/>
              <a:t>N0-N2b</a:t>
            </a:r>
          </a:p>
        </p:txBody>
      </p:sp>
      <p:sp>
        <p:nvSpPr>
          <p:cNvPr id="6150" name="Line 27"/>
          <p:cNvSpPr>
            <a:spLocks noChangeShapeType="1"/>
          </p:cNvSpPr>
          <p:nvPr/>
        </p:nvSpPr>
        <p:spPr bwMode="auto">
          <a:xfrm flipV="1">
            <a:off x="4932735" y="2852936"/>
            <a:ext cx="630237" cy="33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151" name="Text Box 35"/>
          <p:cNvSpPr txBox="1">
            <a:spLocks noChangeArrowheads="1"/>
          </p:cNvSpPr>
          <p:nvPr/>
        </p:nvSpPr>
        <p:spPr bwMode="auto">
          <a:xfrm>
            <a:off x="4879083" y="3979639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52" name="Rectangle 25"/>
          <p:cNvSpPr>
            <a:spLocks noChangeArrowheads="1"/>
          </p:cNvSpPr>
          <p:nvPr/>
        </p:nvSpPr>
        <p:spPr bwMode="auto">
          <a:xfrm>
            <a:off x="3852615" y="1916832"/>
            <a:ext cx="1081088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/>
              <a:t>Low risk</a:t>
            </a:r>
          </a:p>
        </p:txBody>
      </p:sp>
      <p:sp>
        <p:nvSpPr>
          <p:cNvPr id="6153" name="TextBox 13"/>
          <p:cNvSpPr txBox="1">
            <a:spLocks noChangeArrowheads="1"/>
          </p:cNvSpPr>
          <p:nvPr/>
        </p:nvSpPr>
        <p:spPr bwMode="auto">
          <a:xfrm>
            <a:off x="3780607" y="1268760"/>
            <a:ext cx="12102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dirty="0" smtClean="0"/>
              <a:t>Pathology</a:t>
            </a:r>
            <a:endParaRPr lang="en-GB" sz="1600" dirty="0"/>
          </a:p>
          <a:p>
            <a:pPr algn="ctr"/>
            <a:r>
              <a:rPr lang="en-GB" sz="1600" dirty="0"/>
              <a:t> assessment</a:t>
            </a:r>
          </a:p>
        </p:txBody>
      </p:sp>
      <p:sp>
        <p:nvSpPr>
          <p:cNvPr id="6154" name="Rectangle 25"/>
          <p:cNvSpPr>
            <a:spLocks noChangeArrowheads="1"/>
          </p:cNvSpPr>
          <p:nvPr/>
        </p:nvSpPr>
        <p:spPr bwMode="auto">
          <a:xfrm>
            <a:off x="3780607" y="2780928"/>
            <a:ext cx="1171575" cy="695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/>
              <a:t>Intermediate</a:t>
            </a:r>
          </a:p>
          <a:p>
            <a:pPr algn="ctr"/>
            <a:r>
              <a:rPr lang="en-GB" sz="1600" b="1"/>
              <a:t> risk</a:t>
            </a:r>
          </a:p>
        </p:txBody>
      </p:sp>
      <p:sp>
        <p:nvSpPr>
          <p:cNvPr id="6155" name="Rectangle 25"/>
          <p:cNvSpPr>
            <a:spLocks noChangeArrowheads="1"/>
          </p:cNvSpPr>
          <p:nvPr/>
        </p:nvSpPr>
        <p:spPr bwMode="auto">
          <a:xfrm>
            <a:off x="3852615" y="4077072"/>
            <a:ext cx="1081088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1600"/>
          </a:p>
          <a:p>
            <a:pPr algn="ctr"/>
            <a:r>
              <a:rPr lang="en-GB" sz="1600" b="1"/>
              <a:t>High</a:t>
            </a:r>
          </a:p>
          <a:p>
            <a:pPr algn="ctr"/>
            <a:r>
              <a:rPr lang="en-GB" sz="1600" b="1"/>
              <a:t> risk</a:t>
            </a:r>
          </a:p>
          <a:p>
            <a:pPr algn="ctr"/>
            <a:endParaRPr lang="en-GB"/>
          </a:p>
        </p:txBody>
      </p:sp>
      <p:sp>
        <p:nvSpPr>
          <p:cNvPr id="6156" name="Line 27"/>
          <p:cNvSpPr>
            <a:spLocks noChangeShapeType="1"/>
          </p:cNvSpPr>
          <p:nvPr/>
        </p:nvSpPr>
        <p:spPr bwMode="auto">
          <a:xfrm>
            <a:off x="5004743" y="2132856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157" name="Rectangle 24"/>
          <p:cNvSpPr>
            <a:spLocks noChangeArrowheads="1"/>
          </p:cNvSpPr>
          <p:nvPr/>
        </p:nvSpPr>
        <p:spPr bwMode="auto">
          <a:xfrm>
            <a:off x="5652815" y="2708920"/>
            <a:ext cx="3311673" cy="358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 smtClean="0"/>
              <a:t>  B1	60Gy </a:t>
            </a:r>
            <a:r>
              <a:rPr lang="en-GB" dirty="0"/>
              <a:t>in </a:t>
            </a:r>
            <a:r>
              <a:rPr lang="en-GB" dirty="0" smtClean="0"/>
              <a:t>30# </a:t>
            </a:r>
            <a:r>
              <a:rPr lang="en-GB" sz="1600" dirty="0" smtClean="0"/>
              <a:t>(control)</a:t>
            </a:r>
            <a:endParaRPr lang="en-GB" sz="1600" dirty="0"/>
          </a:p>
        </p:txBody>
      </p:sp>
      <p:sp>
        <p:nvSpPr>
          <p:cNvPr id="6158" name="Rectangle 24"/>
          <p:cNvSpPr>
            <a:spLocks noChangeArrowheads="1"/>
          </p:cNvSpPr>
          <p:nvPr/>
        </p:nvSpPr>
        <p:spPr bwMode="auto">
          <a:xfrm>
            <a:off x="5652815" y="3284984"/>
            <a:ext cx="3311673" cy="3603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 smtClean="0"/>
              <a:t>B2	50Gy </a:t>
            </a:r>
            <a:r>
              <a:rPr lang="en-GB" dirty="0"/>
              <a:t>in </a:t>
            </a:r>
            <a:r>
              <a:rPr lang="en-GB" dirty="0" smtClean="0"/>
              <a:t>25# </a:t>
            </a:r>
            <a:r>
              <a:rPr lang="en-GB" sz="1600" dirty="0" smtClean="0"/>
              <a:t>(test) </a:t>
            </a:r>
            <a:endParaRPr lang="en-GB" sz="1600" dirty="0"/>
          </a:p>
        </p:txBody>
      </p:sp>
      <p:sp>
        <p:nvSpPr>
          <p:cNvPr id="6159" name="Rectangle 24"/>
          <p:cNvSpPr>
            <a:spLocks noChangeArrowheads="1"/>
          </p:cNvSpPr>
          <p:nvPr/>
        </p:nvSpPr>
        <p:spPr bwMode="auto">
          <a:xfrm>
            <a:off x="5652814" y="3933056"/>
            <a:ext cx="331167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 smtClean="0"/>
              <a:t>    C1	60Gy </a:t>
            </a:r>
            <a:r>
              <a:rPr lang="en-GB" dirty="0"/>
              <a:t>in 30</a:t>
            </a:r>
            <a:r>
              <a:rPr lang="en-GB" dirty="0" smtClean="0"/>
              <a:t>#+</a:t>
            </a:r>
            <a:r>
              <a:rPr lang="en-GB" dirty="0" err="1" smtClean="0"/>
              <a:t>Cisplatin</a:t>
            </a:r>
            <a:r>
              <a:rPr lang="en-GB" dirty="0" smtClean="0"/>
              <a:t> </a:t>
            </a:r>
          </a:p>
          <a:p>
            <a:pPr algn="ctr"/>
            <a:r>
              <a:rPr lang="en-GB" sz="1600" dirty="0" smtClean="0"/>
              <a:t>            (control)</a:t>
            </a:r>
            <a:endParaRPr lang="en-GB" sz="1600" dirty="0"/>
          </a:p>
        </p:txBody>
      </p:sp>
      <p:sp>
        <p:nvSpPr>
          <p:cNvPr id="6160" name="Rectangle 24"/>
          <p:cNvSpPr>
            <a:spLocks noChangeArrowheads="1"/>
          </p:cNvSpPr>
          <p:nvPr/>
        </p:nvSpPr>
        <p:spPr bwMode="auto">
          <a:xfrm>
            <a:off x="5652194" y="4509864"/>
            <a:ext cx="3312294" cy="575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 smtClean="0"/>
              <a:t>C2	60Gy </a:t>
            </a:r>
            <a:r>
              <a:rPr lang="en-GB" dirty="0"/>
              <a:t>in 30# </a:t>
            </a:r>
            <a:r>
              <a:rPr lang="en-GB" sz="1600" dirty="0" smtClean="0"/>
              <a:t>(test)</a:t>
            </a:r>
            <a:endParaRPr lang="en-GB" sz="1600" dirty="0"/>
          </a:p>
        </p:txBody>
      </p:sp>
      <p:sp>
        <p:nvSpPr>
          <p:cNvPr id="6161" name="Line 27"/>
          <p:cNvSpPr>
            <a:spLocks noChangeShapeType="1"/>
          </p:cNvSpPr>
          <p:nvPr/>
        </p:nvSpPr>
        <p:spPr bwMode="auto">
          <a:xfrm>
            <a:off x="5004743" y="3284984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162" name="Line 27"/>
          <p:cNvSpPr>
            <a:spLocks noChangeShapeType="1"/>
          </p:cNvSpPr>
          <p:nvPr/>
        </p:nvSpPr>
        <p:spPr bwMode="auto">
          <a:xfrm flipV="1">
            <a:off x="5004495" y="4078064"/>
            <a:ext cx="62865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163" name="Line 27"/>
          <p:cNvSpPr>
            <a:spLocks noChangeShapeType="1"/>
          </p:cNvSpPr>
          <p:nvPr/>
        </p:nvSpPr>
        <p:spPr bwMode="auto">
          <a:xfrm>
            <a:off x="5004495" y="4293964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164" name="Line 27"/>
          <p:cNvSpPr>
            <a:spLocks noChangeShapeType="1"/>
          </p:cNvSpPr>
          <p:nvPr/>
        </p:nvSpPr>
        <p:spPr bwMode="auto">
          <a:xfrm flipV="1">
            <a:off x="3420567" y="2132856"/>
            <a:ext cx="35877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165" name="Line 27"/>
          <p:cNvSpPr>
            <a:spLocks noChangeShapeType="1"/>
          </p:cNvSpPr>
          <p:nvPr/>
        </p:nvSpPr>
        <p:spPr bwMode="auto">
          <a:xfrm flipV="1">
            <a:off x="3420567" y="3212976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166" name="Line 27"/>
          <p:cNvSpPr>
            <a:spLocks noChangeShapeType="1"/>
          </p:cNvSpPr>
          <p:nvPr/>
        </p:nvSpPr>
        <p:spPr bwMode="auto">
          <a:xfrm>
            <a:off x="3439220" y="3476402"/>
            <a:ext cx="35877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167" name="Rectangle 26"/>
          <p:cNvSpPr>
            <a:spLocks noChangeArrowheads="1"/>
          </p:cNvSpPr>
          <p:nvPr/>
        </p:nvSpPr>
        <p:spPr bwMode="auto">
          <a:xfrm>
            <a:off x="1980308" y="2565177"/>
            <a:ext cx="1471612" cy="15128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 b="1" dirty="0" err="1" smtClean="0"/>
              <a:t>Transoral</a:t>
            </a:r>
            <a:endParaRPr lang="en-GB" sz="2400" b="1" dirty="0" smtClean="0"/>
          </a:p>
          <a:p>
            <a:pPr algn="ctr"/>
            <a:r>
              <a:rPr lang="en-GB" sz="2400" b="1" dirty="0" smtClean="0"/>
              <a:t>surgery </a:t>
            </a:r>
            <a:endParaRPr lang="en-GB" sz="2400" b="1" dirty="0"/>
          </a:p>
          <a:p>
            <a:pPr algn="ctr"/>
            <a:r>
              <a:rPr lang="en-GB" dirty="0"/>
              <a:t>+neck </a:t>
            </a:r>
          </a:p>
          <a:p>
            <a:pPr algn="ctr"/>
            <a:r>
              <a:rPr lang="en-GB" dirty="0"/>
              <a:t>dissection </a:t>
            </a:r>
          </a:p>
        </p:txBody>
      </p:sp>
      <p:sp>
        <p:nvSpPr>
          <p:cNvPr id="6170" name="Line 27"/>
          <p:cNvSpPr>
            <a:spLocks noChangeShapeType="1"/>
          </p:cNvSpPr>
          <p:nvPr/>
        </p:nvSpPr>
        <p:spPr bwMode="auto">
          <a:xfrm flipV="1">
            <a:off x="1692970" y="3357339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5148064" y="177281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5220072" y="299695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5220072" y="422108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58" name="Oval 57"/>
          <p:cNvSpPr/>
          <p:nvPr/>
        </p:nvSpPr>
        <p:spPr>
          <a:xfrm>
            <a:off x="5076056" y="2708920"/>
            <a:ext cx="648072" cy="986408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5076056" y="3933056"/>
            <a:ext cx="648072" cy="986408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4788024" y="2420888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92D050"/>
                </a:solidFill>
              </a:rPr>
              <a:t>Randomise</a:t>
            </a:r>
            <a:endParaRPr lang="en-GB" b="1" dirty="0">
              <a:solidFill>
                <a:srgbClr val="92D05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788024" y="3645024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92D050"/>
                </a:solidFill>
              </a:rPr>
              <a:t>Randomise</a:t>
            </a:r>
            <a:endParaRPr lang="en-GB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988840"/>
            <a:ext cx="64087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1" dirty="0">
                <a:latin typeface="Cambria" pitchFamily="18" charset="0"/>
                <a:cs typeface="Arial" panose="020B0604020202020204" pitchFamily="34" charset="0"/>
              </a:rPr>
              <a:t>Figure </a:t>
            </a:r>
            <a:r>
              <a:rPr lang="en-GB" sz="1200" b="1" dirty="0" smtClean="0">
                <a:latin typeface="Cambria" pitchFamily="18" charset="0"/>
                <a:cs typeface="Arial" panose="020B0604020202020204" pitchFamily="34" charset="0"/>
              </a:rPr>
              <a:t>4.  PATHOS (Post-operative adjuvant treatment for HPV-positive tumours)- </a:t>
            </a:r>
            <a:r>
              <a:rPr lang="en-GB" sz="1200" b="1" dirty="0" smtClean="0">
                <a:latin typeface="Cambria" pitchFamily="18" charset="0"/>
                <a:cs typeface="Arial" panose="020B0604020202020204" pitchFamily="34" charset="0"/>
              </a:rPr>
              <a:t>study schema. </a:t>
            </a:r>
          </a:p>
          <a:p>
            <a:pPr algn="just"/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Patients with T1-T2 N0-N2b HPV-positive OPSCC 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undergo </a:t>
            </a:r>
            <a:r>
              <a:rPr lang="en-GB" sz="1200" dirty="0" err="1" smtClean="0">
                <a:latin typeface="Cambria" pitchFamily="18" charset="0"/>
                <a:cs typeface="Arial" panose="020B0604020202020204" pitchFamily="34" charset="0"/>
              </a:rPr>
              <a:t>transoral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 surgery and neck dissection 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before being stratified into groups (A, B, C) based on pathological risk factors. Group A (no 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risk factors) 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have no adjuvant 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treatment. Group B (N2, close margins, </a:t>
            </a:r>
            <a:r>
              <a:rPr lang="en-GB" sz="1200" dirty="0" err="1" smtClean="0">
                <a:latin typeface="Cambria" pitchFamily="18" charset="0"/>
                <a:cs typeface="Arial" panose="020B0604020202020204" pitchFamily="34" charset="0"/>
              </a:rPr>
              <a:t>perineural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/vascular invasion) are randomised to 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60Gy 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(control arm) or 50Gy 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(test arm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) of RT. Group C (</a:t>
            </a:r>
            <a:r>
              <a:rPr lang="en-GB" sz="1200" dirty="0" err="1">
                <a:latin typeface="Cambria" pitchFamily="18" charset="0"/>
                <a:cs typeface="Arial" panose="020B0604020202020204" pitchFamily="34" charset="0"/>
              </a:rPr>
              <a:t>e</a:t>
            </a:r>
            <a:r>
              <a:rPr lang="en-GB" sz="1200" dirty="0" err="1" smtClean="0">
                <a:latin typeface="Cambria" pitchFamily="18" charset="0"/>
                <a:cs typeface="Arial" panose="020B0604020202020204" pitchFamily="34" charset="0"/>
              </a:rPr>
              <a:t>xtracapsular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 spread 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and/or 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positive margins) are randomised to POCRT (control arm) or PORT (test arm). 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The primary 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endpoint is patient-reported swallowing 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function (MDADI score) 12 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months after treatment. Secondary outputs include overall survival, loco-regional control and quality of life. </a:t>
            </a:r>
            <a:r>
              <a:rPr lang="en-GB" sz="1200" dirty="0" smtClean="0">
                <a:latin typeface="Cambria" pitchFamily="18" charset="0"/>
                <a:cs typeface="Arial" panose="020B0604020202020204" pitchFamily="34" charset="0"/>
              </a:rPr>
              <a:t>The aim is to determine if TOS followed by reduced intensity adjuvant treatment can improve long-term function, whilst maintaining high survival rates. </a:t>
            </a:r>
            <a:endParaRPr lang="en-GB" sz="1200" dirty="0">
              <a:latin typeface="Cambria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395</Words>
  <Application>Microsoft Office PowerPoint</Application>
  <PresentationFormat>On-screen Show (4:3)</PresentationFormat>
  <Paragraphs>51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Velindre NHS Trust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me120319</dc:creator>
  <cp:lastModifiedBy>me120319</cp:lastModifiedBy>
  <cp:revision>8</cp:revision>
  <dcterms:created xsi:type="dcterms:W3CDTF">2015-11-09T17:32:53Z</dcterms:created>
  <dcterms:modified xsi:type="dcterms:W3CDTF">2015-11-12T07:09:10Z</dcterms:modified>
</cp:coreProperties>
</file>