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"/>
  </p:notesMasterIdLst>
  <p:sldIdLst>
    <p:sldId id="256" r:id="rId2"/>
  </p:sldIdLst>
  <p:sldSz cx="51120675" cy="38520688"/>
  <p:notesSz cx="6858000" cy="9144000"/>
  <p:defaultTextStyle>
    <a:defPPr>
      <a:defRPr lang="en-US"/>
    </a:defPPr>
    <a:lvl1pPr algn="l" defTabSz="5121275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2559050" indent="-1746250" algn="l" defTabSz="5121275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5121275" indent="-3494088" algn="l" defTabSz="5121275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7680325" indent="-5241925" algn="l" defTabSz="5121275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0242550" indent="-6989763" algn="l" defTabSz="5121275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32">
          <p15:clr>
            <a:srgbClr val="A4A3A4"/>
          </p15:clr>
        </p15:guide>
        <p15:guide id="2" pos="1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41"/>
    <a:srgbClr val="FF8300"/>
    <a:srgbClr val="414042"/>
    <a:srgbClr val="008257"/>
    <a:srgbClr val="FF4612"/>
    <a:srgbClr val="144733"/>
    <a:srgbClr val="FDE1A9"/>
    <a:srgbClr val="EC9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1" autoAdjust="0"/>
    <p:restoredTop sz="90618" autoAdjust="0"/>
  </p:normalViewPr>
  <p:slideViewPr>
    <p:cSldViewPr snapToGrid="0">
      <p:cViewPr varScale="1">
        <p:scale>
          <a:sx n="23" d="100"/>
          <a:sy n="23" d="100"/>
        </p:scale>
        <p:origin x="1656" y="84"/>
      </p:cViewPr>
      <p:guideLst>
        <p:guide orient="horz" pos="12132"/>
        <p:guide pos="1610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584776185292101"/>
          <c:y val="2.5912497505733784E-2"/>
          <c:w val="0.75729628859075493"/>
          <c:h val="0.880517695440354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'FIB4 and ALBI (2)'!$M$1</c:f>
              <c:strCache>
                <c:ptCount val="1"/>
                <c:pt idx="0">
                  <c:v>ALBI_SVR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'FIB4 and ALBI (2)'!$P$2:$P$51</c:f>
                <c:numCache>
                  <c:formatCode>General</c:formatCode>
                  <c:ptCount val="50"/>
                  <c:pt idx="0">
                    <c:v>3.702807275390585E-2</c:v>
                  </c:pt>
                  <c:pt idx="1">
                    <c:v>2.135596047973598E-2</c:v>
                  </c:pt>
                  <c:pt idx="2">
                    <c:v>2.3394061828613033E-2</c:v>
                  </c:pt>
                  <c:pt idx="3">
                    <c:v>9.579978775024145E-3</c:v>
                  </c:pt>
                  <c:pt idx="4">
                    <c:v>1.5254931381226022E-2</c:v>
                  </c:pt>
                  <c:pt idx="5">
                    <c:v>1.5472025817870882E-2</c:v>
                  </c:pt>
                  <c:pt idx="6">
                    <c:v>1.8809092315673848E-2</c:v>
                  </c:pt>
                  <c:pt idx="7">
                    <c:v>1.7444928085327049E-2</c:v>
                  </c:pt>
                  <c:pt idx="8">
                    <c:v>2.7610053726195627E-2</c:v>
                  </c:pt>
                  <c:pt idx="9">
                    <c:v>2.6730021514893121E-2</c:v>
                  </c:pt>
                  <c:pt idx="10">
                    <c:v>2.4280021759033321E-2</c:v>
                  </c:pt>
                  <c:pt idx="11">
                    <c:v>1.9307014953612978E-2</c:v>
                  </c:pt>
                  <c:pt idx="12">
                    <c:v>1.8905911209106119E-2</c:v>
                  </c:pt>
                  <c:pt idx="13">
                    <c:v>3.1087029403686017E-2</c:v>
                  </c:pt>
                  <c:pt idx="14">
                    <c:v>2.7385917068480925E-2</c:v>
                  </c:pt>
                  <c:pt idx="15">
                    <c:v>3.2397043075560905E-2</c:v>
                  </c:pt>
                  <c:pt idx="16">
                    <c:v>2.9439037734984908E-2</c:v>
                  </c:pt>
                  <c:pt idx="17">
                    <c:v>2.6020913711547689E-2</c:v>
                  </c:pt>
                  <c:pt idx="18">
                    <c:v>2.2260053894043175E-2</c:v>
                  </c:pt>
                  <c:pt idx="19">
                    <c:v>2.3279034576416002E-2</c:v>
                  </c:pt>
                  <c:pt idx="20">
                    <c:v>1.9565316984176295E-2</c:v>
                  </c:pt>
                  <c:pt idx="21">
                    <c:v>3.0542006484985063E-2</c:v>
                  </c:pt>
                  <c:pt idx="22">
                    <c:v>2.9413112442016942E-2</c:v>
                  </c:pt>
                  <c:pt idx="23">
                    <c:v>3.0657971588134991E-2</c:v>
                  </c:pt>
                  <c:pt idx="24">
                    <c:v>2.8953040817261133E-2</c:v>
                  </c:pt>
                  <c:pt idx="25">
                    <c:v>3.4418923065185236E-2</c:v>
                  </c:pt>
                  <c:pt idx="26">
                    <c:v>4.2305107772827366E-2</c:v>
                  </c:pt>
                  <c:pt idx="27">
                    <c:v>4.350092593383792E-2</c:v>
                  </c:pt>
                  <c:pt idx="28">
                    <c:v>3.8067902832030764E-2</c:v>
                  </c:pt>
                  <c:pt idx="29">
                    <c:v>3.3167976959227907E-2</c:v>
                  </c:pt>
                  <c:pt idx="30">
                    <c:v>3.5400986053466976E-2</c:v>
                  </c:pt>
                  <c:pt idx="31">
                    <c:v>3.733297850036621E-2</c:v>
                  </c:pt>
                  <c:pt idx="32">
                    <c:v>3.4981961257935179E-2</c:v>
                  </c:pt>
                  <c:pt idx="33">
                    <c:v>3.7670896163939815E-2</c:v>
                  </c:pt>
                  <c:pt idx="34">
                    <c:v>3.2640945861815762E-2</c:v>
                  </c:pt>
                  <c:pt idx="35">
                    <c:v>3.7416977157593401E-2</c:v>
                  </c:pt>
                  <c:pt idx="36">
                    <c:v>3.9589083282471016E-2</c:v>
                  </c:pt>
                  <c:pt idx="37">
                    <c:v>4.1760950653076279E-2</c:v>
                  </c:pt>
                  <c:pt idx="38">
                    <c:v>4.8766109558104898E-2</c:v>
                  </c:pt>
                  <c:pt idx="39">
                    <c:v>5.220893695068396E-2</c:v>
                  </c:pt>
                  <c:pt idx="40">
                    <c:v>5.6532900344849146E-2</c:v>
                  </c:pt>
                  <c:pt idx="41">
                    <c:v>5.1377026596068909E-2</c:v>
                  </c:pt>
                  <c:pt idx="42">
                    <c:v>4.3739006988524842E-2</c:v>
                  </c:pt>
                  <c:pt idx="43">
                    <c:v>4.9201002761841028E-2</c:v>
                  </c:pt>
                  <c:pt idx="44">
                    <c:v>5.0014115051268959E-2</c:v>
                  </c:pt>
                  <c:pt idx="45">
                    <c:v>5.0686100234984988E-2</c:v>
                  </c:pt>
                  <c:pt idx="46">
                    <c:v>5.4853005371094277E-2</c:v>
                  </c:pt>
                  <c:pt idx="47">
                    <c:v>5.4826095489501903E-2</c:v>
                  </c:pt>
                  <c:pt idx="48">
                    <c:v>5.2103998321533229E-2</c:v>
                  </c:pt>
                  <c:pt idx="49">
                    <c:v>5.7251891677855937E-2</c:v>
                  </c:pt>
                </c:numCache>
              </c:numRef>
            </c:plus>
            <c:minus>
              <c:numRef>
                <c:f>'FIB4 and ALBI (2)'!$Q$2:$Q$51</c:f>
                <c:numCache>
                  <c:formatCode>General</c:formatCode>
                  <c:ptCount val="50"/>
                  <c:pt idx="0">
                    <c:v>3.9752961715697754E-2</c:v>
                  </c:pt>
                  <c:pt idx="1">
                    <c:v>2.4595978149414055E-2</c:v>
                  </c:pt>
                  <c:pt idx="2">
                    <c:v>2.7334020828246874E-2</c:v>
                  </c:pt>
                  <c:pt idx="3">
                    <c:v>2.4089969802855826E-2</c:v>
                  </c:pt>
                  <c:pt idx="4">
                    <c:v>1.9669098922729944E-2</c:v>
                  </c:pt>
                  <c:pt idx="5">
                    <c:v>1.719894891357443E-2</c:v>
                  </c:pt>
                  <c:pt idx="6">
                    <c:v>1.5629040924071802E-2</c:v>
                  </c:pt>
                  <c:pt idx="7">
                    <c:v>2.0261923873901022E-2</c:v>
                  </c:pt>
                  <c:pt idx="8">
                    <c:v>2.1420965484619359E-2</c:v>
                  </c:pt>
                  <c:pt idx="9">
                    <c:v>2.5028983078002831E-2</c:v>
                  </c:pt>
                  <c:pt idx="10">
                    <c:v>2.5667955307006718E-2</c:v>
                  </c:pt>
                  <c:pt idx="11">
                    <c:v>1.8919112670897853E-2</c:v>
                  </c:pt>
                  <c:pt idx="12">
                    <c:v>1.8567052124022876E-2</c:v>
                  </c:pt>
                  <c:pt idx="13">
                    <c:v>1.8649947219849139E-2</c:v>
                  </c:pt>
                  <c:pt idx="14">
                    <c:v>1.8065008758544998E-2</c:v>
                  </c:pt>
                  <c:pt idx="15">
                    <c:v>1.3088930282593392E-2</c:v>
                  </c:pt>
                  <c:pt idx="16">
                    <c:v>2.3683005874633789E-2</c:v>
                  </c:pt>
                  <c:pt idx="17">
                    <c:v>2.0087093719482141E-2</c:v>
                  </c:pt>
                  <c:pt idx="18">
                    <c:v>2.3125068405150717E-2</c:v>
                  </c:pt>
                  <c:pt idx="19">
                    <c:v>2.4716055908203138E-2</c:v>
                  </c:pt>
                  <c:pt idx="20">
                    <c:v>3.2316109588622854E-2</c:v>
                  </c:pt>
                  <c:pt idx="21">
                    <c:v>3.1134018905639937E-2</c:v>
                  </c:pt>
                  <c:pt idx="22">
                    <c:v>3.5937896926879986E-2</c:v>
                  </c:pt>
                  <c:pt idx="23">
                    <c:v>3.6539112838745336E-2</c:v>
                  </c:pt>
                  <c:pt idx="24">
                    <c:v>3.5415922424316015E-2</c:v>
                  </c:pt>
                  <c:pt idx="25">
                    <c:v>3.7454026535034046E-2</c:v>
                  </c:pt>
                  <c:pt idx="26">
                    <c:v>2.9641990005492946E-2</c:v>
                  </c:pt>
                  <c:pt idx="27">
                    <c:v>2.6109908187866182E-2</c:v>
                  </c:pt>
                  <c:pt idx="28">
                    <c:v>2.9174004287720212E-2</c:v>
                  </c:pt>
                  <c:pt idx="29">
                    <c:v>3.4933905975341961E-2</c:v>
                  </c:pt>
                  <c:pt idx="30">
                    <c:v>3.9703012130736681E-2</c:v>
                  </c:pt>
                  <c:pt idx="31">
                    <c:v>3.5057100997924806E-2</c:v>
                  </c:pt>
                  <c:pt idx="32">
                    <c:v>3.7298922531127765E-2</c:v>
                  </c:pt>
                  <c:pt idx="33">
                    <c:v>3.0162050613403046E-2</c:v>
                  </c:pt>
                  <c:pt idx="34">
                    <c:v>3.3749091674805332E-2</c:v>
                  </c:pt>
                  <c:pt idx="35">
                    <c:v>3.5186963806151716E-2</c:v>
                  </c:pt>
                  <c:pt idx="36">
                    <c:v>4.1055047424316093E-2</c:v>
                  </c:pt>
                  <c:pt idx="37">
                    <c:v>3.8509101303100923E-2</c:v>
                  </c:pt>
                  <c:pt idx="38">
                    <c:v>3.9121892837524097E-2</c:v>
                  </c:pt>
                  <c:pt idx="39">
                    <c:v>4.92100350646969E-2</c:v>
                  </c:pt>
                  <c:pt idx="40">
                    <c:v>4.960604428100579E-2</c:v>
                  </c:pt>
                  <c:pt idx="41">
                    <c:v>4.3938906631470154E-2</c:v>
                  </c:pt>
                  <c:pt idx="42">
                    <c:v>4.0247990615845275E-2</c:v>
                  </c:pt>
                  <c:pt idx="43">
                    <c:v>4.0188083007812736E-2</c:v>
                  </c:pt>
                  <c:pt idx="44">
                    <c:v>4.8744105621338019E-2</c:v>
                  </c:pt>
                  <c:pt idx="45">
                    <c:v>4.311611343383781E-2</c:v>
                  </c:pt>
                  <c:pt idx="46">
                    <c:v>3.8795905151367105E-2</c:v>
                  </c:pt>
                  <c:pt idx="47">
                    <c:v>4.300205430602988E-2</c:v>
                  </c:pt>
                  <c:pt idx="48">
                    <c:v>4.1738031249999974E-2</c:v>
                  </c:pt>
                  <c:pt idx="49">
                    <c:v>4.5215883666992251E-2</c:v>
                  </c:pt>
                </c:numCache>
              </c:numRef>
            </c:minus>
          </c:errBars>
          <c:xVal>
            <c:numRef>
              <c:f>'FIB4 and ALBI (2)'!$B$2:$B$51</c:f>
              <c:numCache>
                <c:formatCode>0.00</c:formatCode>
                <c:ptCount val="50"/>
                <c:pt idx="0">
                  <c:v>1.3698630136986301E-2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2.5</c:v>
                </c:pt>
                <c:pt idx="7">
                  <c:v>3</c:v>
                </c:pt>
                <c:pt idx="8">
                  <c:v>3.5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5.5</c:v>
                </c:pt>
                <c:pt idx="13">
                  <c:v>6</c:v>
                </c:pt>
                <c:pt idx="14">
                  <c:v>6.5</c:v>
                </c:pt>
                <c:pt idx="15">
                  <c:v>7</c:v>
                </c:pt>
                <c:pt idx="16">
                  <c:v>7.5</c:v>
                </c:pt>
                <c:pt idx="17">
                  <c:v>8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  <c:pt idx="22">
                  <c:v>10.5</c:v>
                </c:pt>
                <c:pt idx="23">
                  <c:v>11</c:v>
                </c:pt>
                <c:pt idx="24">
                  <c:v>11.5</c:v>
                </c:pt>
                <c:pt idx="25">
                  <c:v>12</c:v>
                </c:pt>
                <c:pt idx="26">
                  <c:v>12.5</c:v>
                </c:pt>
                <c:pt idx="27">
                  <c:v>13</c:v>
                </c:pt>
                <c:pt idx="28">
                  <c:v>13.5</c:v>
                </c:pt>
                <c:pt idx="29">
                  <c:v>14</c:v>
                </c:pt>
                <c:pt idx="30">
                  <c:v>14.5</c:v>
                </c:pt>
                <c:pt idx="31">
                  <c:v>15</c:v>
                </c:pt>
                <c:pt idx="32">
                  <c:v>15.5</c:v>
                </c:pt>
                <c:pt idx="33">
                  <c:v>16</c:v>
                </c:pt>
                <c:pt idx="34">
                  <c:v>16.5</c:v>
                </c:pt>
                <c:pt idx="35">
                  <c:v>17</c:v>
                </c:pt>
                <c:pt idx="36">
                  <c:v>17.5</c:v>
                </c:pt>
                <c:pt idx="37">
                  <c:v>18</c:v>
                </c:pt>
                <c:pt idx="38">
                  <c:v>18.5</c:v>
                </c:pt>
                <c:pt idx="39">
                  <c:v>19</c:v>
                </c:pt>
                <c:pt idx="40">
                  <c:v>19.5</c:v>
                </c:pt>
                <c:pt idx="41">
                  <c:v>20</c:v>
                </c:pt>
                <c:pt idx="42">
                  <c:v>20.5</c:v>
                </c:pt>
                <c:pt idx="43">
                  <c:v>21</c:v>
                </c:pt>
                <c:pt idx="44">
                  <c:v>21.5</c:v>
                </c:pt>
                <c:pt idx="45">
                  <c:v>22</c:v>
                </c:pt>
                <c:pt idx="46">
                  <c:v>22.5</c:v>
                </c:pt>
                <c:pt idx="47">
                  <c:v>23</c:v>
                </c:pt>
                <c:pt idx="48">
                  <c:v>23.5</c:v>
                </c:pt>
                <c:pt idx="49">
                  <c:v>24</c:v>
                </c:pt>
              </c:numCache>
            </c:numRef>
          </c:xVal>
          <c:yVal>
            <c:numRef>
              <c:f>'FIB4 and ALBI (2)'!$M$2:$M$51</c:f>
              <c:numCache>
                <c:formatCode>General</c:formatCode>
                <c:ptCount val="50"/>
                <c:pt idx="0">
                  <c:v>-2.821841</c:v>
                </c:pt>
                <c:pt idx="1">
                  <c:v>-2.868541</c:v>
                </c:pt>
                <c:pt idx="2">
                  <c:v>-2.9319510000000002</c:v>
                </c:pt>
                <c:pt idx="3">
                  <c:v>-2.9981490000000002</c:v>
                </c:pt>
                <c:pt idx="4">
                  <c:v>-3.044203</c:v>
                </c:pt>
                <c:pt idx="5">
                  <c:v>-3.0688939999999998</c:v>
                </c:pt>
                <c:pt idx="6">
                  <c:v>-3.086859</c:v>
                </c:pt>
                <c:pt idx="7">
                  <c:v>-3.0937619999999999</c:v>
                </c:pt>
                <c:pt idx="8">
                  <c:v>-3.1027459999999998</c:v>
                </c:pt>
                <c:pt idx="9">
                  <c:v>-3.0972900000000001</c:v>
                </c:pt>
                <c:pt idx="10">
                  <c:v>-3.0936460000000001</c:v>
                </c:pt>
                <c:pt idx="11">
                  <c:v>-3.0946120000000001</c:v>
                </c:pt>
                <c:pt idx="12">
                  <c:v>-3.0957270000000001</c:v>
                </c:pt>
                <c:pt idx="13">
                  <c:v>-3.0962689999999999</c:v>
                </c:pt>
                <c:pt idx="14">
                  <c:v>-3.0911759999999999</c:v>
                </c:pt>
                <c:pt idx="15">
                  <c:v>-3.0932149999999998</c:v>
                </c:pt>
                <c:pt idx="16">
                  <c:v>-3.089032</c:v>
                </c:pt>
                <c:pt idx="17">
                  <c:v>-3.0827909999999998</c:v>
                </c:pt>
                <c:pt idx="18">
                  <c:v>-3.0789970000000002</c:v>
                </c:pt>
                <c:pt idx="19">
                  <c:v>-3.076835</c:v>
                </c:pt>
                <c:pt idx="20">
                  <c:v>-3.0700470000000002</c:v>
                </c:pt>
                <c:pt idx="21">
                  <c:v>-3.0710920000000002</c:v>
                </c:pt>
                <c:pt idx="22">
                  <c:v>-3.0673919999999999</c:v>
                </c:pt>
                <c:pt idx="23">
                  <c:v>-3.0641409999999998</c:v>
                </c:pt>
                <c:pt idx="24">
                  <c:v>-3.0617529999999999</c:v>
                </c:pt>
                <c:pt idx="25">
                  <c:v>-3.0630220000000001</c:v>
                </c:pt>
                <c:pt idx="26">
                  <c:v>-3.0679630000000002</c:v>
                </c:pt>
                <c:pt idx="27">
                  <c:v>-3.065887</c:v>
                </c:pt>
                <c:pt idx="28">
                  <c:v>-3.060155</c:v>
                </c:pt>
                <c:pt idx="29">
                  <c:v>-3.0560079999999998</c:v>
                </c:pt>
                <c:pt idx="30">
                  <c:v>-3.0528270000000002</c:v>
                </c:pt>
                <c:pt idx="31">
                  <c:v>-3.054589</c:v>
                </c:pt>
                <c:pt idx="32">
                  <c:v>-3.0545330000000002</c:v>
                </c:pt>
                <c:pt idx="33">
                  <c:v>-3.0591659999999998</c:v>
                </c:pt>
                <c:pt idx="34">
                  <c:v>-3.0552229999999998</c:v>
                </c:pt>
                <c:pt idx="35">
                  <c:v>-3.0612400000000002</c:v>
                </c:pt>
                <c:pt idx="36">
                  <c:v>-3.0580669999999999</c:v>
                </c:pt>
                <c:pt idx="37">
                  <c:v>-3.0604420000000001</c:v>
                </c:pt>
                <c:pt idx="38">
                  <c:v>-3.0676459999999999</c:v>
                </c:pt>
                <c:pt idx="39">
                  <c:v>-3.0714969999999999</c:v>
                </c:pt>
                <c:pt idx="40">
                  <c:v>-3.0771120000000001</c:v>
                </c:pt>
                <c:pt idx="41">
                  <c:v>-3.083415</c:v>
                </c:pt>
                <c:pt idx="42">
                  <c:v>-3.0915919999999999</c:v>
                </c:pt>
                <c:pt idx="43">
                  <c:v>-3.1001470000000002</c:v>
                </c:pt>
                <c:pt idx="44">
                  <c:v>-3.1045289999999999</c:v>
                </c:pt>
                <c:pt idx="45">
                  <c:v>-3.1171150000000001</c:v>
                </c:pt>
                <c:pt idx="46">
                  <c:v>-3.1223350000000001</c:v>
                </c:pt>
                <c:pt idx="47">
                  <c:v>-3.1229789999999999</c:v>
                </c:pt>
                <c:pt idx="48">
                  <c:v>-3.126719</c:v>
                </c:pt>
                <c:pt idx="49">
                  <c:v>-3.1358429999999999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'FIB4 and ALBI (2)'!$R$1</c:f>
              <c:strCache>
                <c:ptCount val="1"/>
                <c:pt idx="0">
                  <c:v>ALBI_noSVR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'FIB4 and ALBI (2)'!$U$2:$U$51</c:f>
                <c:numCache>
                  <c:formatCode>General</c:formatCode>
                  <c:ptCount val="50"/>
                  <c:pt idx="0">
                    <c:v>5.6872961227417029E-2</c:v>
                  </c:pt>
                  <c:pt idx="1">
                    <c:v>3.6245941589355013E-2</c:v>
                  </c:pt>
                  <c:pt idx="2">
                    <c:v>3.4100929504393918E-2</c:v>
                  </c:pt>
                  <c:pt idx="3">
                    <c:v>3.3186110336304253E-2</c:v>
                  </c:pt>
                  <c:pt idx="4">
                    <c:v>2.6443051147460928E-2</c:v>
                  </c:pt>
                  <c:pt idx="5">
                    <c:v>3.21239958496089E-2</c:v>
                  </c:pt>
                  <c:pt idx="6">
                    <c:v>2.5933919006348116E-2</c:v>
                  </c:pt>
                  <c:pt idx="7">
                    <c:v>3.5461073577880864E-2</c:v>
                  </c:pt>
                  <c:pt idx="8">
                    <c:v>2.8240991882324096E-2</c:v>
                  </c:pt>
                  <c:pt idx="9">
                    <c:v>2.5919939224243294E-2</c:v>
                  </c:pt>
                  <c:pt idx="10">
                    <c:v>2.198691456603985E-2</c:v>
                  </c:pt>
                  <c:pt idx="11">
                    <c:v>3.9449007583618023E-2</c:v>
                  </c:pt>
                  <c:pt idx="12">
                    <c:v>2.994093504333506E-2</c:v>
                  </c:pt>
                  <c:pt idx="13">
                    <c:v>4.605903253173782E-2</c:v>
                  </c:pt>
                  <c:pt idx="14">
                    <c:v>4.2659919158935189E-2</c:v>
                  </c:pt>
                  <c:pt idx="15">
                    <c:v>5.8879963439940841E-2</c:v>
                  </c:pt>
                  <c:pt idx="16">
                    <c:v>5.0181070770264125E-2</c:v>
                  </c:pt>
                  <c:pt idx="17">
                    <c:v>5.0842980255127124E-2</c:v>
                  </c:pt>
                  <c:pt idx="18">
                    <c:v>6.6407944992064927E-2</c:v>
                  </c:pt>
                  <c:pt idx="19">
                    <c:v>7.8379081939696782E-2</c:v>
                  </c:pt>
                  <c:pt idx="20">
                    <c:v>8.4107977874755768E-2</c:v>
                  </c:pt>
                  <c:pt idx="21">
                    <c:v>6.3273904785155821E-2</c:v>
                  </c:pt>
                  <c:pt idx="22">
                    <c:v>6.4135960464477115E-2</c:v>
                  </c:pt>
                  <c:pt idx="23">
                    <c:v>6.9797021621704314E-2</c:v>
                  </c:pt>
                  <c:pt idx="24">
                    <c:v>6.6683932098388965E-2</c:v>
                  </c:pt>
                  <c:pt idx="25">
                    <c:v>7.2634106216431071E-2</c:v>
                  </c:pt>
                  <c:pt idx="26">
                    <c:v>7.0005946609497105E-2</c:v>
                  </c:pt>
                  <c:pt idx="27">
                    <c:v>8.1406055419921852E-2</c:v>
                  </c:pt>
                  <c:pt idx="28">
                    <c:v>8.4924048324584778E-2</c:v>
                  </c:pt>
                  <c:pt idx="29">
                    <c:v>0.10604096842956512</c:v>
                  </c:pt>
                  <c:pt idx="30">
                    <c:v>0.10350708569335909</c:v>
                  </c:pt>
                  <c:pt idx="31">
                    <c:v>0.11510796200561479</c:v>
                  </c:pt>
                  <c:pt idx="32">
                    <c:v>0.10209491015625005</c:v>
                  </c:pt>
                  <c:pt idx="33">
                    <c:v>0.10492090930175779</c:v>
                  </c:pt>
                  <c:pt idx="34">
                    <c:v>7.9671109619141145E-2</c:v>
                  </c:pt>
                  <c:pt idx="35">
                    <c:v>0.10666698220825177</c:v>
                  </c:pt>
                  <c:pt idx="36">
                    <c:v>0.10552690403747622</c:v>
                  </c:pt>
                  <c:pt idx="37">
                    <c:v>0.13769804107666017</c:v>
                  </c:pt>
                  <c:pt idx="38">
                    <c:v>0.14038500778198193</c:v>
                  </c:pt>
                  <c:pt idx="39">
                    <c:v>0.19037311734008799</c:v>
                  </c:pt>
                  <c:pt idx="40">
                    <c:v>0.17832492976379388</c:v>
                  </c:pt>
                  <c:pt idx="41">
                    <c:v>0.2014071040039056</c:v>
                  </c:pt>
                  <c:pt idx="42">
                    <c:v>0.22547709274291972</c:v>
                  </c:pt>
                  <c:pt idx="43">
                    <c:v>0.25085590835571292</c:v>
                  </c:pt>
                  <c:pt idx="44">
                    <c:v>0.25610201312255887</c:v>
                  </c:pt>
                  <c:pt idx="45">
                    <c:v>0.28674100349426324</c:v>
                  </c:pt>
                  <c:pt idx="46">
                    <c:v>0.32451595317077597</c:v>
                  </c:pt>
                  <c:pt idx="47">
                    <c:v>0.38736705447387676</c:v>
                  </c:pt>
                  <c:pt idx="48">
                    <c:v>0.41921794661712619</c:v>
                  </c:pt>
                  <c:pt idx="49">
                    <c:v>0.40581404493713413</c:v>
                  </c:pt>
                </c:numCache>
              </c:numRef>
            </c:plus>
            <c:minus>
              <c:numRef>
                <c:f>'FIB4 and ALBI (2)'!$V$2:$V$51</c:f>
                <c:numCache>
                  <c:formatCode>General</c:formatCode>
                  <c:ptCount val="50"/>
                  <c:pt idx="0">
                    <c:v>6.1970117385863777E-2</c:v>
                  </c:pt>
                  <c:pt idx="1">
                    <c:v>2.9542089035034191E-2</c:v>
                  </c:pt>
                  <c:pt idx="2">
                    <c:v>3.7513097518921068E-2</c:v>
                  </c:pt>
                  <c:pt idx="3">
                    <c:v>2.3943034332274848E-2</c:v>
                  </c:pt>
                  <c:pt idx="4">
                    <c:v>3.514499778747604E-2</c:v>
                  </c:pt>
                  <c:pt idx="5">
                    <c:v>2.6988076141357009E-2</c:v>
                  </c:pt>
                  <c:pt idx="6">
                    <c:v>3.0964913314818876E-2</c:v>
                  </c:pt>
                  <c:pt idx="7">
                    <c:v>3.5355920135498042E-2</c:v>
                  </c:pt>
                  <c:pt idx="8">
                    <c:v>3.789298410034192E-2</c:v>
                  </c:pt>
                  <c:pt idx="9">
                    <c:v>3.313610440063508E-2</c:v>
                  </c:pt>
                  <c:pt idx="10">
                    <c:v>3.8847016403197987E-2</c:v>
                  </c:pt>
                  <c:pt idx="11">
                    <c:v>3.423306219482436E-2</c:v>
                  </c:pt>
                  <c:pt idx="12">
                    <c:v>3.7929920288085839E-2</c:v>
                  </c:pt>
                  <c:pt idx="13">
                    <c:v>3.4669021514893039E-2</c:v>
                  </c:pt>
                  <c:pt idx="14">
                    <c:v>3.6044914825439811E-2</c:v>
                  </c:pt>
                  <c:pt idx="15">
                    <c:v>3.3471950012207152E-2</c:v>
                  </c:pt>
                  <c:pt idx="16">
                    <c:v>3.2909949813843209E-2</c:v>
                  </c:pt>
                  <c:pt idx="17">
                    <c:v>4.8214932571410962E-2</c:v>
                  </c:pt>
                  <c:pt idx="18">
                    <c:v>5.6951973602294981E-2</c:v>
                  </c:pt>
                  <c:pt idx="19">
                    <c:v>5.3752971435546915E-2</c:v>
                  </c:pt>
                  <c:pt idx="20">
                    <c:v>4.6984093658446913E-2</c:v>
                  </c:pt>
                  <c:pt idx="21">
                    <c:v>6.2371017471313905E-2</c:v>
                  </c:pt>
                  <c:pt idx="22">
                    <c:v>5.7447978134154809E-2</c:v>
                  </c:pt>
                  <c:pt idx="23">
                    <c:v>5.5552023178100818E-2</c:v>
                  </c:pt>
                  <c:pt idx="24">
                    <c:v>6.562908097839415E-2</c:v>
                  </c:pt>
                  <c:pt idx="25">
                    <c:v>5.8807010116577185E-2</c:v>
                  </c:pt>
                  <c:pt idx="26">
                    <c:v>6.6441959884643964E-2</c:v>
                  </c:pt>
                  <c:pt idx="27">
                    <c:v>6.6078962356566961E-2</c:v>
                  </c:pt>
                  <c:pt idx="28">
                    <c:v>6.7629986862183245E-2</c:v>
                  </c:pt>
                  <c:pt idx="29">
                    <c:v>7.2207913864136053E-2</c:v>
                  </c:pt>
                  <c:pt idx="30">
                    <c:v>6.9760040390014932E-2</c:v>
                  </c:pt>
                  <c:pt idx="31">
                    <c:v>8.2205108291625972E-2</c:v>
                  </c:pt>
                  <c:pt idx="32">
                    <c:v>7.6518990982056057E-2</c:v>
                  </c:pt>
                  <c:pt idx="33">
                    <c:v>8.836193333435105E-2</c:v>
                  </c:pt>
                  <c:pt idx="34">
                    <c:v>9.8840033111571746E-2</c:v>
                  </c:pt>
                  <c:pt idx="35">
                    <c:v>9.8853886093140275E-2</c:v>
                  </c:pt>
                  <c:pt idx="36">
                    <c:v>0.12524797541809063</c:v>
                  </c:pt>
                  <c:pt idx="37">
                    <c:v>0.157189024810791</c:v>
                  </c:pt>
                  <c:pt idx="38">
                    <c:v>0.15059294708252002</c:v>
                  </c:pt>
                  <c:pt idx="39">
                    <c:v>0.1182590180511478</c:v>
                  </c:pt>
                  <c:pt idx="40">
                    <c:v>0.13640595288085899</c:v>
                  </c:pt>
                  <c:pt idx="41">
                    <c:v>0.1437600560302732</c:v>
                  </c:pt>
                  <c:pt idx="42">
                    <c:v>0.15140402984619117</c:v>
                  </c:pt>
                  <c:pt idx="43">
                    <c:v>0.19563604835510295</c:v>
                  </c:pt>
                  <c:pt idx="44">
                    <c:v>0.24388201283264221</c:v>
                  </c:pt>
                  <c:pt idx="45">
                    <c:v>0.24641896774291983</c:v>
                  </c:pt>
                  <c:pt idx="46">
                    <c:v>0.27351008404541011</c:v>
                  </c:pt>
                  <c:pt idx="47">
                    <c:v>0.2666039023284914</c:v>
                  </c:pt>
                  <c:pt idx="48">
                    <c:v>0.26287197819518981</c:v>
                  </c:pt>
                  <c:pt idx="49">
                    <c:v>0.27278388215637195</c:v>
                  </c:pt>
                </c:numCache>
              </c:numRef>
            </c:minus>
          </c:errBars>
          <c:xVal>
            <c:numRef>
              <c:f>'FIB4 and ALBI (2)'!$B$2:$B$51</c:f>
              <c:numCache>
                <c:formatCode>0.00</c:formatCode>
                <c:ptCount val="50"/>
                <c:pt idx="0">
                  <c:v>1.3698630136986301E-2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2.5</c:v>
                </c:pt>
                <c:pt idx="7">
                  <c:v>3</c:v>
                </c:pt>
                <c:pt idx="8">
                  <c:v>3.5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5.5</c:v>
                </c:pt>
                <c:pt idx="13">
                  <c:v>6</c:v>
                </c:pt>
                <c:pt idx="14">
                  <c:v>6.5</c:v>
                </c:pt>
                <c:pt idx="15">
                  <c:v>7</c:v>
                </c:pt>
                <c:pt idx="16">
                  <c:v>7.5</c:v>
                </c:pt>
                <c:pt idx="17">
                  <c:v>8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  <c:pt idx="22">
                  <c:v>10.5</c:v>
                </c:pt>
                <c:pt idx="23">
                  <c:v>11</c:v>
                </c:pt>
                <c:pt idx="24">
                  <c:v>11.5</c:v>
                </c:pt>
                <c:pt idx="25">
                  <c:v>12</c:v>
                </c:pt>
                <c:pt idx="26">
                  <c:v>12.5</c:v>
                </c:pt>
                <c:pt idx="27">
                  <c:v>13</c:v>
                </c:pt>
                <c:pt idx="28">
                  <c:v>13.5</c:v>
                </c:pt>
                <c:pt idx="29">
                  <c:v>14</c:v>
                </c:pt>
                <c:pt idx="30">
                  <c:v>14.5</c:v>
                </c:pt>
                <c:pt idx="31">
                  <c:v>15</c:v>
                </c:pt>
                <c:pt idx="32">
                  <c:v>15.5</c:v>
                </c:pt>
                <c:pt idx="33">
                  <c:v>16</c:v>
                </c:pt>
                <c:pt idx="34">
                  <c:v>16.5</c:v>
                </c:pt>
                <c:pt idx="35">
                  <c:v>17</c:v>
                </c:pt>
                <c:pt idx="36">
                  <c:v>17.5</c:v>
                </c:pt>
                <c:pt idx="37">
                  <c:v>18</c:v>
                </c:pt>
                <c:pt idx="38">
                  <c:v>18.5</c:v>
                </c:pt>
                <c:pt idx="39">
                  <c:v>19</c:v>
                </c:pt>
                <c:pt idx="40">
                  <c:v>19.5</c:v>
                </c:pt>
                <c:pt idx="41">
                  <c:v>20</c:v>
                </c:pt>
                <c:pt idx="42">
                  <c:v>20.5</c:v>
                </c:pt>
                <c:pt idx="43">
                  <c:v>21</c:v>
                </c:pt>
                <c:pt idx="44">
                  <c:v>21.5</c:v>
                </c:pt>
                <c:pt idx="45">
                  <c:v>22</c:v>
                </c:pt>
                <c:pt idx="46">
                  <c:v>22.5</c:v>
                </c:pt>
                <c:pt idx="47">
                  <c:v>23</c:v>
                </c:pt>
                <c:pt idx="48">
                  <c:v>23.5</c:v>
                </c:pt>
                <c:pt idx="49">
                  <c:v>24</c:v>
                </c:pt>
              </c:numCache>
            </c:numRef>
          </c:xVal>
          <c:yVal>
            <c:numRef>
              <c:f>'FIB4 and ALBI (2)'!$R$2:$R$51</c:f>
              <c:numCache>
                <c:formatCode>General</c:formatCode>
                <c:ptCount val="50"/>
                <c:pt idx="0">
                  <c:v>-2.713292</c:v>
                </c:pt>
                <c:pt idx="1">
                  <c:v>-2.782848</c:v>
                </c:pt>
                <c:pt idx="2">
                  <c:v>-2.8085559999999998</c:v>
                </c:pt>
                <c:pt idx="3">
                  <c:v>-2.8431820000000001</c:v>
                </c:pt>
                <c:pt idx="4">
                  <c:v>-2.854425</c:v>
                </c:pt>
                <c:pt idx="5">
                  <c:v>-2.864922</c:v>
                </c:pt>
                <c:pt idx="6">
                  <c:v>-2.867356</c:v>
                </c:pt>
                <c:pt idx="7">
                  <c:v>-2.874838</c:v>
                </c:pt>
                <c:pt idx="8">
                  <c:v>-2.8726289999999999</c:v>
                </c:pt>
                <c:pt idx="9">
                  <c:v>-2.8641670000000001</c:v>
                </c:pt>
                <c:pt idx="10">
                  <c:v>-2.8558279999999998</c:v>
                </c:pt>
                <c:pt idx="11">
                  <c:v>-2.8558759999999999</c:v>
                </c:pt>
                <c:pt idx="12">
                  <c:v>-2.8378540000000001</c:v>
                </c:pt>
                <c:pt idx="13">
                  <c:v>-2.832271</c:v>
                </c:pt>
                <c:pt idx="14">
                  <c:v>-2.8247420000000001</c:v>
                </c:pt>
                <c:pt idx="15">
                  <c:v>-2.8236189999999999</c:v>
                </c:pt>
                <c:pt idx="16">
                  <c:v>-2.809539</c:v>
                </c:pt>
                <c:pt idx="17">
                  <c:v>-2.7919390000000002</c:v>
                </c:pt>
                <c:pt idx="18">
                  <c:v>-2.7709779999999999</c:v>
                </c:pt>
                <c:pt idx="19">
                  <c:v>-2.759674</c:v>
                </c:pt>
                <c:pt idx="20">
                  <c:v>-2.7509079999999999</c:v>
                </c:pt>
                <c:pt idx="21">
                  <c:v>-2.716434</c:v>
                </c:pt>
                <c:pt idx="22">
                  <c:v>-2.704755</c:v>
                </c:pt>
                <c:pt idx="23">
                  <c:v>-2.6925690000000002</c:v>
                </c:pt>
                <c:pt idx="24">
                  <c:v>-2.6761089999999998</c:v>
                </c:pt>
                <c:pt idx="25">
                  <c:v>-2.67231</c:v>
                </c:pt>
                <c:pt idx="26">
                  <c:v>-2.645572</c:v>
                </c:pt>
                <c:pt idx="27">
                  <c:v>-2.638493</c:v>
                </c:pt>
                <c:pt idx="28">
                  <c:v>-2.6200709999999998</c:v>
                </c:pt>
                <c:pt idx="29">
                  <c:v>-2.6022370000000001</c:v>
                </c:pt>
                <c:pt idx="30">
                  <c:v>-2.5906630000000002</c:v>
                </c:pt>
                <c:pt idx="31">
                  <c:v>-2.578268</c:v>
                </c:pt>
                <c:pt idx="32">
                  <c:v>-2.5727370000000001</c:v>
                </c:pt>
                <c:pt idx="33">
                  <c:v>-2.548492</c:v>
                </c:pt>
                <c:pt idx="34">
                  <c:v>-2.5279400000000001</c:v>
                </c:pt>
                <c:pt idx="35">
                  <c:v>-2.5257109999999998</c:v>
                </c:pt>
                <c:pt idx="36">
                  <c:v>-2.5025780000000002</c:v>
                </c:pt>
                <c:pt idx="37">
                  <c:v>-2.47587</c:v>
                </c:pt>
                <c:pt idx="38">
                  <c:v>-2.47342</c:v>
                </c:pt>
                <c:pt idx="39">
                  <c:v>-2.4797880000000001</c:v>
                </c:pt>
                <c:pt idx="40">
                  <c:v>-2.4612769999999999</c:v>
                </c:pt>
                <c:pt idx="41">
                  <c:v>-2.4427629999999998</c:v>
                </c:pt>
                <c:pt idx="42">
                  <c:v>-2.4242499999999998</c:v>
                </c:pt>
                <c:pt idx="43">
                  <c:v>-2.406085</c:v>
                </c:pt>
                <c:pt idx="44">
                  <c:v>-2.3872369999999998</c:v>
                </c:pt>
                <c:pt idx="45">
                  <c:v>-2.3809800000000001</c:v>
                </c:pt>
                <c:pt idx="46">
                  <c:v>-2.364087</c:v>
                </c:pt>
                <c:pt idx="47">
                  <c:v>-2.3592369999999998</c:v>
                </c:pt>
                <c:pt idx="48">
                  <c:v>-2.3511920000000002</c:v>
                </c:pt>
                <c:pt idx="49">
                  <c:v>-2.3208090000000001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52432"/>
        <c:axId val="79953552"/>
      </c:scatterChart>
      <c:valAx>
        <c:axId val="79952432"/>
        <c:scaling>
          <c:orientation val="minMax"/>
          <c:max val="25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Years after treatment</a:t>
                </a:r>
              </a:p>
            </c:rich>
          </c:tx>
          <c:layout>
            <c:manualLayout>
              <c:xMode val="edge"/>
              <c:yMode val="edge"/>
              <c:x val="0.37208005249343834"/>
              <c:y val="0.9200576268660424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953552"/>
        <c:crosses val="autoZero"/>
        <c:crossBetween val="midCat"/>
      </c:valAx>
      <c:valAx>
        <c:axId val="79953552"/>
        <c:scaling>
          <c:orientation val="minMax"/>
          <c:max val="-1.8"/>
          <c:min val="-3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ALBI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9524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7426849811804423"/>
          <c:y val="0.18043896586582867"/>
          <c:w val="0.27866201314474809"/>
          <c:h val="0.1237069230373213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681290003111587"/>
          <c:y val="7.6563132221119795E-2"/>
          <c:w val="0.82490767043032565"/>
          <c:h val="0.78967183302558663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'FIB4 and ALBI (2)'!$C$1</c:f>
              <c:strCache>
                <c:ptCount val="1"/>
                <c:pt idx="0">
                  <c:v>FIB4_SVR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'FIB4 and ALBI (2)'!$G$2:$G$51</c:f>
                <c:numCache>
                  <c:formatCode>General</c:formatCode>
                  <c:ptCount val="50"/>
                  <c:pt idx="0">
                    <c:v>0.17302299774169927</c:v>
                  </c:pt>
                  <c:pt idx="1">
                    <c:v>0.10541897723388693</c:v>
                  </c:pt>
                  <c:pt idx="2">
                    <c:v>0.11575798165893603</c:v>
                  </c:pt>
                  <c:pt idx="3">
                    <c:v>0.11330700325775189</c:v>
                  </c:pt>
                  <c:pt idx="4">
                    <c:v>8.7865052040100089E-2</c:v>
                  </c:pt>
                  <c:pt idx="5">
                    <c:v>7.5569009368896989E-2</c:v>
                  </c:pt>
                  <c:pt idx="6">
                    <c:v>9.0577957748413152E-2</c:v>
                  </c:pt>
                  <c:pt idx="7">
                    <c:v>8.8868999855042041E-2</c:v>
                  </c:pt>
                  <c:pt idx="8">
                    <c:v>9.1351027664185125E-2</c:v>
                  </c:pt>
                  <c:pt idx="9">
                    <c:v>9.9210035354614146E-2</c:v>
                  </c:pt>
                  <c:pt idx="10">
                    <c:v>9.7780054039001918E-2</c:v>
                  </c:pt>
                  <c:pt idx="11">
                    <c:v>7.527495920562699E-2</c:v>
                  </c:pt>
                  <c:pt idx="12">
                    <c:v>7.8366969154357813E-2</c:v>
                  </c:pt>
                  <c:pt idx="13">
                    <c:v>7.9389979751586903E-2</c:v>
                  </c:pt>
                  <c:pt idx="14">
                    <c:v>9.3574952224731112E-2</c:v>
                  </c:pt>
                  <c:pt idx="15">
                    <c:v>8.2126021530150917E-2</c:v>
                  </c:pt>
                  <c:pt idx="16">
                    <c:v>0.10475895036315896</c:v>
                  </c:pt>
                  <c:pt idx="17">
                    <c:v>9.5788011894226033E-2</c:v>
                  </c:pt>
                  <c:pt idx="18">
                    <c:v>0.120902054855347</c:v>
                  </c:pt>
                  <c:pt idx="19">
                    <c:v>0.10690605007934595</c:v>
                  </c:pt>
                  <c:pt idx="20">
                    <c:v>0.13133297496032692</c:v>
                  </c:pt>
                  <c:pt idx="21">
                    <c:v>0.13481894374847392</c:v>
                  </c:pt>
                  <c:pt idx="22">
                    <c:v>0.13183003701019302</c:v>
                  </c:pt>
                  <c:pt idx="23">
                    <c:v>9.9641004745482986E-2</c:v>
                  </c:pt>
                  <c:pt idx="24">
                    <c:v>0.14895298996734607</c:v>
                  </c:pt>
                  <c:pt idx="25">
                    <c:v>0.14417203683471702</c:v>
                  </c:pt>
                  <c:pt idx="26">
                    <c:v>0.13337795238494898</c:v>
                  </c:pt>
                  <c:pt idx="27">
                    <c:v>0.13474699508666999</c:v>
                  </c:pt>
                  <c:pt idx="28">
                    <c:v>0.15018697083282495</c:v>
                  </c:pt>
                  <c:pt idx="29">
                    <c:v>0.14126399396514899</c:v>
                  </c:pt>
                  <c:pt idx="30">
                    <c:v>0.14447499166870093</c:v>
                  </c:pt>
                  <c:pt idx="31">
                    <c:v>0.18580397714233388</c:v>
                  </c:pt>
                  <c:pt idx="32">
                    <c:v>0.19002699211883511</c:v>
                  </c:pt>
                  <c:pt idx="33">
                    <c:v>0.196420899475098</c:v>
                  </c:pt>
                  <c:pt idx="34">
                    <c:v>0.210180048294067</c:v>
                  </c:pt>
                  <c:pt idx="35">
                    <c:v>0.21965097889709506</c:v>
                  </c:pt>
                  <c:pt idx="36">
                    <c:v>0.20855611137390095</c:v>
                  </c:pt>
                  <c:pt idx="37">
                    <c:v>0.20289409037780803</c:v>
                  </c:pt>
                  <c:pt idx="38">
                    <c:v>0.20914190577697789</c:v>
                  </c:pt>
                  <c:pt idx="39">
                    <c:v>0.17579699842834517</c:v>
                  </c:pt>
                  <c:pt idx="40">
                    <c:v>0.1737339057617191</c:v>
                  </c:pt>
                  <c:pt idx="41">
                    <c:v>0.1591910444488529</c:v>
                  </c:pt>
                  <c:pt idx="42">
                    <c:v>0.15800608428955076</c:v>
                  </c:pt>
                  <c:pt idx="43">
                    <c:v>0.19104705621337881</c:v>
                  </c:pt>
                  <c:pt idx="44">
                    <c:v>0.1849009262695307</c:v>
                  </c:pt>
                  <c:pt idx="45">
                    <c:v>0.2027559969482422</c:v>
                  </c:pt>
                  <c:pt idx="46">
                    <c:v>0.17637608557128903</c:v>
                  </c:pt>
                  <c:pt idx="47">
                    <c:v>0.18402598013305704</c:v>
                  </c:pt>
                  <c:pt idx="48">
                    <c:v>0.25584390136718804</c:v>
                  </c:pt>
                  <c:pt idx="49">
                    <c:v>0.29161492002868705</c:v>
                  </c:pt>
                </c:numCache>
              </c:numRef>
            </c:plus>
            <c:minus>
              <c:numRef>
                <c:f>'FIB4 and ALBI (2)'!$F$2:$F$51</c:f>
                <c:numCache>
                  <c:formatCode>General</c:formatCode>
                  <c:ptCount val="50"/>
                  <c:pt idx="0">
                    <c:v>0.13903199398040789</c:v>
                  </c:pt>
                  <c:pt idx="1">
                    <c:v>0.10066598942565896</c:v>
                  </c:pt>
                  <c:pt idx="2">
                    <c:v>8.2109054206847887E-2</c:v>
                  </c:pt>
                  <c:pt idx="3">
                    <c:v>6.6977973701477067E-2</c:v>
                  </c:pt>
                  <c:pt idx="4">
                    <c:v>7.3324027244568102E-2</c:v>
                  </c:pt>
                  <c:pt idx="5">
                    <c:v>5.7724023277282877E-2</c:v>
                  </c:pt>
                  <c:pt idx="6">
                    <c:v>5.4587962509154986E-2</c:v>
                  </c:pt>
                  <c:pt idx="7">
                    <c:v>6.3322996719359814E-2</c:v>
                  </c:pt>
                  <c:pt idx="8">
                    <c:v>5.7997946563720815E-2</c:v>
                  </c:pt>
                  <c:pt idx="9">
                    <c:v>6.0106027572631948E-2</c:v>
                  </c:pt>
                  <c:pt idx="10">
                    <c:v>6.0318047576904066E-2</c:v>
                  </c:pt>
                  <c:pt idx="11">
                    <c:v>7.5070008636475061E-2</c:v>
                  </c:pt>
                  <c:pt idx="12">
                    <c:v>5.1983978225708105E-2</c:v>
                  </c:pt>
                  <c:pt idx="13">
                    <c:v>6.1909983245850064E-2</c:v>
                  </c:pt>
                  <c:pt idx="14">
                    <c:v>5.714302148437489E-2</c:v>
                  </c:pt>
                  <c:pt idx="15">
                    <c:v>5.5768012855530014E-2</c:v>
                  </c:pt>
                  <c:pt idx="16">
                    <c:v>6.347504030609108E-2</c:v>
                  </c:pt>
                  <c:pt idx="17">
                    <c:v>7.3778023376465107E-2</c:v>
                  </c:pt>
                  <c:pt idx="18">
                    <c:v>6.5222985198974959E-2</c:v>
                  </c:pt>
                  <c:pt idx="19">
                    <c:v>7.3429948455810079E-2</c:v>
                  </c:pt>
                  <c:pt idx="20">
                    <c:v>7.506694264221192E-2</c:v>
                  </c:pt>
                  <c:pt idx="21">
                    <c:v>8.9277950515747051E-2</c:v>
                  </c:pt>
                  <c:pt idx="22">
                    <c:v>0.10700505934906013</c:v>
                  </c:pt>
                  <c:pt idx="23">
                    <c:v>0.13622899895477292</c:v>
                  </c:pt>
                  <c:pt idx="24">
                    <c:v>9.7526998130797793E-2</c:v>
                  </c:pt>
                  <c:pt idx="25">
                    <c:v>0.110333001426697</c:v>
                  </c:pt>
                  <c:pt idx="26">
                    <c:v>0.14291902084350605</c:v>
                  </c:pt>
                  <c:pt idx="27">
                    <c:v>0.15264001834869401</c:v>
                  </c:pt>
                  <c:pt idx="28">
                    <c:v>0.16051904856872601</c:v>
                  </c:pt>
                  <c:pt idx="29">
                    <c:v>0.16521200300598093</c:v>
                  </c:pt>
                  <c:pt idx="30">
                    <c:v>0.18174397100067097</c:v>
                  </c:pt>
                  <c:pt idx="31">
                    <c:v>0.17213705431366</c:v>
                  </c:pt>
                  <c:pt idx="32">
                    <c:v>0.15754700347137396</c:v>
                  </c:pt>
                  <c:pt idx="33">
                    <c:v>0.16479004279327403</c:v>
                  </c:pt>
                  <c:pt idx="34">
                    <c:v>0.16052102630615184</c:v>
                  </c:pt>
                  <c:pt idx="35">
                    <c:v>0.16088295474243219</c:v>
                  </c:pt>
                  <c:pt idx="36">
                    <c:v>0.19100398250579786</c:v>
                  </c:pt>
                  <c:pt idx="37">
                    <c:v>0.18332100037384014</c:v>
                  </c:pt>
                  <c:pt idx="38">
                    <c:v>0.15793997479248012</c:v>
                  </c:pt>
                  <c:pt idx="39">
                    <c:v>0.19379697949981689</c:v>
                  </c:pt>
                  <c:pt idx="40">
                    <c:v>0.18795005896759021</c:v>
                  </c:pt>
                  <c:pt idx="41">
                    <c:v>0.18225499761199915</c:v>
                  </c:pt>
                  <c:pt idx="42">
                    <c:v>0.15362201896667504</c:v>
                  </c:pt>
                  <c:pt idx="43">
                    <c:v>0.18516601751709016</c:v>
                  </c:pt>
                  <c:pt idx="44">
                    <c:v>0.19666595586395319</c:v>
                  </c:pt>
                  <c:pt idx="45">
                    <c:v>0.22221796774291991</c:v>
                  </c:pt>
                  <c:pt idx="46">
                    <c:v>0.22848894090270999</c:v>
                  </c:pt>
                  <c:pt idx="47">
                    <c:v>0.2059879530487061</c:v>
                  </c:pt>
                  <c:pt idx="48">
                    <c:v>0.21052000549316396</c:v>
                  </c:pt>
                  <c:pt idx="49">
                    <c:v>0.21177098142242401</c:v>
                  </c:pt>
                </c:numCache>
              </c:numRef>
            </c:minus>
          </c:errBars>
          <c:xVal>
            <c:numRef>
              <c:f>'FIB4 and ALBI (2)'!$B$2:$B$51</c:f>
              <c:numCache>
                <c:formatCode>0.00</c:formatCode>
                <c:ptCount val="50"/>
                <c:pt idx="0">
                  <c:v>1.3698630136986301E-2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2.5</c:v>
                </c:pt>
                <c:pt idx="7">
                  <c:v>3</c:v>
                </c:pt>
                <c:pt idx="8">
                  <c:v>3.5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5.5</c:v>
                </c:pt>
                <c:pt idx="13">
                  <c:v>6</c:v>
                </c:pt>
                <c:pt idx="14">
                  <c:v>6.5</c:v>
                </c:pt>
                <c:pt idx="15">
                  <c:v>7</c:v>
                </c:pt>
                <c:pt idx="16">
                  <c:v>7.5</c:v>
                </c:pt>
                <c:pt idx="17">
                  <c:v>8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  <c:pt idx="22">
                  <c:v>10.5</c:v>
                </c:pt>
                <c:pt idx="23">
                  <c:v>11</c:v>
                </c:pt>
                <c:pt idx="24">
                  <c:v>11.5</c:v>
                </c:pt>
                <c:pt idx="25">
                  <c:v>12</c:v>
                </c:pt>
                <c:pt idx="26">
                  <c:v>12.5</c:v>
                </c:pt>
                <c:pt idx="27">
                  <c:v>13</c:v>
                </c:pt>
                <c:pt idx="28">
                  <c:v>13.5</c:v>
                </c:pt>
                <c:pt idx="29">
                  <c:v>14</c:v>
                </c:pt>
                <c:pt idx="30">
                  <c:v>14.5</c:v>
                </c:pt>
                <c:pt idx="31">
                  <c:v>15</c:v>
                </c:pt>
                <c:pt idx="32">
                  <c:v>15.5</c:v>
                </c:pt>
                <c:pt idx="33">
                  <c:v>16</c:v>
                </c:pt>
                <c:pt idx="34">
                  <c:v>16.5</c:v>
                </c:pt>
                <c:pt idx="35">
                  <c:v>17</c:v>
                </c:pt>
                <c:pt idx="36">
                  <c:v>17.5</c:v>
                </c:pt>
                <c:pt idx="37">
                  <c:v>18</c:v>
                </c:pt>
                <c:pt idx="38">
                  <c:v>18.5</c:v>
                </c:pt>
                <c:pt idx="39">
                  <c:v>19</c:v>
                </c:pt>
                <c:pt idx="40">
                  <c:v>19.5</c:v>
                </c:pt>
                <c:pt idx="41">
                  <c:v>20</c:v>
                </c:pt>
                <c:pt idx="42">
                  <c:v>20.5</c:v>
                </c:pt>
                <c:pt idx="43">
                  <c:v>21</c:v>
                </c:pt>
                <c:pt idx="44">
                  <c:v>21.5</c:v>
                </c:pt>
                <c:pt idx="45">
                  <c:v>22</c:v>
                </c:pt>
                <c:pt idx="46">
                  <c:v>22.5</c:v>
                </c:pt>
                <c:pt idx="47">
                  <c:v>23</c:v>
                </c:pt>
                <c:pt idx="48">
                  <c:v>23.5</c:v>
                </c:pt>
                <c:pt idx="49">
                  <c:v>24</c:v>
                </c:pt>
              </c:numCache>
            </c:numRef>
          </c:xVal>
          <c:yVal>
            <c:numRef>
              <c:f>'FIB4 and ALBI (2)'!$C$2:$C$51</c:f>
              <c:numCache>
                <c:formatCode>General</c:formatCode>
                <c:ptCount val="50"/>
                <c:pt idx="0">
                  <c:v>1.8393699999999999</c:v>
                </c:pt>
                <c:pt idx="1">
                  <c:v>1.837928</c:v>
                </c:pt>
                <c:pt idx="2">
                  <c:v>1.751574</c:v>
                </c:pt>
                <c:pt idx="3">
                  <c:v>1.637977</c:v>
                </c:pt>
                <c:pt idx="4">
                  <c:v>1.587542</c:v>
                </c:pt>
                <c:pt idx="5">
                  <c:v>1.5210319999999999</c:v>
                </c:pt>
                <c:pt idx="6">
                  <c:v>1.4625509999999999</c:v>
                </c:pt>
                <c:pt idx="7">
                  <c:v>1.4328829999999999</c:v>
                </c:pt>
                <c:pt idx="8">
                  <c:v>1.4169909999999999</c:v>
                </c:pt>
                <c:pt idx="9">
                  <c:v>1.3998679999999999</c:v>
                </c:pt>
                <c:pt idx="10">
                  <c:v>1.386231</c:v>
                </c:pt>
                <c:pt idx="11">
                  <c:v>1.388301</c:v>
                </c:pt>
                <c:pt idx="12">
                  <c:v>1.3791770000000001</c:v>
                </c:pt>
                <c:pt idx="13">
                  <c:v>1.389942</c:v>
                </c:pt>
                <c:pt idx="14">
                  <c:v>1.3895709999999999</c:v>
                </c:pt>
                <c:pt idx="15">
                  <c:v>1.400123</c:v>
                </c:pt>
                <c:pt idx="16">
                  <c:v>1.404439</c:v>
                </c:pt>
                <c:pt idx="17">
                  <c:v>1.42039</c:v>
                </c:pt>
                <c:pt idx="18">
                  <c:v>1.4305779999999999</c:v>
                </c:pt>
                <c:pt idx="19">
                  <c:v>1.462232</c:v>
                </c:pt>
                <c:pt idx="20">
                  <c:v>1.490348</c:v>
                </c:pt>
                <c:pt idx="21">
                  <c:v>1.52074</c:v>
                </c:pt>
                <c:pt idx="22">
                  <c:v>1.5579620000000001</c:v>
                </c:pt>
                <c:pt idx="23">
                  <c:v>1.605208</c:v>
                </c:pt>
                <c:pt idx="24">
                  <c:v>1.5900669999999999</c:v>
                </c:pt>
                <c:pt idx="25">
                  <c:v>1.633629</c:v>
                </c:pt>
                <c:pt idx="26">
                  <c:v>1.693325</c:v>
                </c:pt>
                <c:pt idx="27">
                  <c:v>1.7201299999999999</c:v>
                </c:pt>
                <c:pt idx="28">
                  <c:v>1.741347</c:v>
                </c:pt>
                <c:pt idx="29">
                  <c:v>1.7618389999999999</c:v>
                </c:pt>
                <c:pt idx="30">
                  <c:v>1.771811</c:v>
                </c:pt>
                <c:pt idx="31">
                  <c:v>1.7844390000000001</c:v>
                </c:pt>
                <c:pt idx="32">
                  <c:v>1.7919369999999999</c:v>
                </c:pt>
                <c:pt idx="33">
                  <c:v>1.8041370000000001</c:v>
                </c:pt>
                <c:pt idx="34">
                  <c:v>1.8365549999999999</c:v>
                </c:pt>
                <c:pt idx="35">
                  <c:v>1.8548770000000001</c:v>
                </c:pt>
                <c:pt idx="36">
                  <c:v>1.88496</c:v>
                </c:pt>
                <c:pt idx="37">
                  <c:v>1.897313</c:v>
                </c:pt>
                <c:pt idx="38">
                  <c:v>1.8984080000000001</c:v>
                </c:pt>
                <c:pt idx="39">
                  <c:v>1.931751</c:v>
                </c:pt>
                <c:pt idx="40">
                  <c:v>1.9435070000000001</c:v>
                </c:pt>
                <c:pt idx="41">
                  <c:v>1.9546760000000001</c:v>
                </c:pt>
                <c:pt idx="42">
                  <c:v>1.949535</c:v>
                </c:pt>
                <c:pt idx="43">
                  <c:v>1.9510590000000001</c:v>
                </c:pt>
                <c:pt idx="44">
                  <c:v>1.9701360000000001</c:v>
                </c:pt>
                <c:pt idx="45">
                  <c:v>1.985444</c:v>
                </c:pt>
                <c:pt idx="46">
                  <c:v>1.992121</c:v>
                </c:pt>
                <c:pt idx="47">
                  <c:v>1.996156</c:v>
                </c:pt>
                <c:pt idx="48">
                  <c:v>1.9961549999999999</c:v>
                </c:pt>
                <c:pt idx="49">
                  <c:v>1.9832909999999999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'FIB4 and ALBI (2)'!$H$1</c:f>
              <c:strCache>
                <c:ptCount val="1"/>
                <c:pt idx="0">
                  <c:v>FIB4_noSVR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'FIB4 and ALBI (2)'!$L$2:$L$51</c:f>
                <c:numCache>
                  <c:formatCode>General</c:formatCode>
                  <c:ptCount val="50"/>
                  <c:pt idx="0">
                    <c:v>0.28047302047729472</c:v>
                  </c:pt>
                  <c:pt idx="1">
                    <c:v>0.23539090484619107</c:v>
                  </c:pt>
                  <c:pt idx="2">
                    <c:v>0.2013549844055178</c:v>
                  </c:pt>
                  <c:pt idx="3">
                    <c:v>0.12910010516357406</c:v>
                  </c:pt>
                  <c:pt idx="4">
                    <c:v>0.16154694204711895</c:v>
                  </c:pt>
                  <c:pt idx="5">
                    <c:v>0.17349591133117714</c:v>
                  </c:pt>
                  <c:pt idx="6">
                    <c:v>0.21395400131225584</c:v>
                  </c:pt>
                  <c:pt idx="7">
                    <c:v>0.21859807205200177</c:v>
                  </c:pt>
                  <c:pt idx="8">
                    <c:v>0.19998910333251985</c:v>
                  </c:pt>
                  <c:pt idx="9">
                    <c:v>0.1405859342803959</c:v>
                  </c:pt>
                  <c:pt idx="10">
                    <c:v>0.20256402876281676</c:v>
                  </c:pt>
                  <c:pt idx="11">
                    <c:v>0.22686389535522489</c:v>
                  </c:pt>
                  <c:pt idx="12">
                    <c:v>0.25342791143798804</c:v>
                  </c:pt>
                  <c:pt idx="13">
                    <c:v>0.27084689785766614</c:v>
                  </c:pt>
                  <c:pt idx="14">
                    <c:v>0.19502688995361295</c:v>
                  </c:pt>
                  <c:pt idx="15">
                    <c:v>0.17050403257751512</c:v>
                  </c:pt>
                  <c:pt idx="16">
                    <c:v>0.22421106333923291</c:v>
                  </c:pt>
                  <c:pt idx="17">
                    <c:v>0.20220598074340801</c:v>
                  </c:pt>
                  <c:pt idx="18">
                    <c:v>0.279614962234497</c:v>
                  </c:pt>
                  <c:pt idx="19">
                    <c:v>0.25911710638427676</c:v>
                  </c:pt>
                  <c:pt idx="20">
                    <c:v>0.34232709370422398</c:v>
                  </c:pt>
                  <c:pt idx="21">
                    <c:v>0.34447291265869096</c:v>
                  </c:pt>
                  <c:pt idx="22">
                    <c:v>0.32558403428649907</c:v>
                  </c:pt>
                  <c:pt idx="23">
                    <c:v>0.34161396574401914</c:v>
                  </c:pt>
                  <c:pt idx="24">
                    <c:v>0.35016008370971674</c:v>
                  </c:pt>
                  <c:pt idx="25">
                    <c:v>0.34837592376708981</c:v>
                  </c:pt>
                  <c:pt idx="26">
                    <c:v>0.39241089929199235</c:v>
                  </c:pt>
                  <c:pt idx="27">
                    <c:v>0.41386890470886195</c:v>
                  </c:pt>
                  <c:pt idx="28">
                    <c:v>0.38010909858703634</c:v>
                  </c:pt>
                  <c:pt idx="29">
                    <c:v>0.29434392098998963</c:v>
                  </c:pt>
                  <c:pt idx="30">
                    <c:v>0.45721177655029299</c:v>
                  </c:pt>
                  <c:pt idx="31">
                    <c:v>0.47702108786010733</c:v>
                  </c:pt>
                  <c:pt idx="32">
                    <c:v>0.45986681375122052</c:v>
                  </c:pt>
                  <c:pt idx="33">
                    <c:v>0.39819587393188494</c:v>
                  </c:pt>
                  <c:pt idx="34">
                    <c:v>0.4710901631164548</c:v>
                  </c:pt>
                  <c:pt idx="35">
                    <c:v>0.60701488357544076</c:v>
                  </c:pt>
                  <c:pt idx="36">
                    <c:v>0.57320400152587858</c:v>
                  </c:pt>
                  <c:pt idx="37">
                    <c:v>0.59021478115844683</c:v>
                  </c:pt>
                  <c:pt idx="38">
                    <c:v>0.70803205380248979</c:v>
                  </c:pt>
                  <c:pt idx="39">
                    <c:v>0.70060084970092795</c:v>
                  </c:pt>
                  <c:pt idx="40">
                    <c:v>0.79049377172851543</c:v>
                  </c:pt>
                  <c:pt idx="41">
                    <c:v>0.79979292980957073</c:v>
                  </c:pt>
                  <c:pt idx="42">
                    <c:v>0.8976109816284179</c:v>
                  </c:pt>
                  <c:pt idx="43">
                    <c:v>0.92997016741943384</c:v>
                  </c:pt>
                  <c:pt idx="44">
                    <c:v>0.97986696789550809</c:v>
                  </c:pt>
                  <c:pt idx="45">
                    <c:v>0.96508185736083973</c:v>
                  </c:pt>
                  <c:pt idx="46">
                    <c:v>0.9914040056457516</c:v>
                  </c:pt>
                  <c:pt idx="47">
                    <c:v>0.98400200399780235</c:v>
                  </c:pt>
                  <c:pt idx="48">
                    <c:v>0.99559586807250966</c:v>
                  </c:pt>
                  <c:pt idx="49">
                    <c:v>1.1425830555419925</c:v>
                  </c:pt>
                </c:numCache>
              </c:numRef>
            </c:plus>
            <c:minus>
              <c:numRef>
                <c:f>'FIB4 and ALBI (2)'!$K$2:$K$51</c:f>
                <c:numCache>
                  <c:formatCode>General</c:formatCode>
                  <c:ptCount val="50"/>
                  <c:pt idx="0">
                    <c:v>0.24375292976379415</c:v>
                  </c:pt>
                  <c:pt idx="1">
                    <c:v>0.17641091018676791</c:v>
                  </c:pt>
                  <c:pt idx="2">
                    <c:v>0.18648290240478538</c:v>
                  </c:pt>
                  <c:pt idx="3">
                    <c:v>0.17359206974792496</c:v>
                  </c:pt>
                  <c:pt idx="4">
                    <c:v>0.16771197671508808</c:v>
                  </c:pt>
                  <c:pt idx="5">
                    <c:v>0.13663611534118614</c:v>
                  </c:pt>
                  <c:pt idx="6">
                    <c:v>0.15233799850463914</c:v>
                  </c:pt>
                  <c:pt idx="7">
                    <c:v>0.14000397491455097</c:v>
                  </c:pt>
                  <c:pt idx="8">
                    <c:v>0.13837406729126034</c:v>
                  </c:pt>
                  <c:pt idx="9">
                    <c:v>0.16737910592651417</c:v>
                  </c:pt>
                  <c:pt idx="10">
                    <c:v>0.16332504365539524</c:v>
                  </c:pt>
                  <c:pt idx="11">
                    <c:v>0.13966509252929704</c:v>
                  </c:pt>
                  <c:pt idx="12">
                    <c:v>0.15254194673156674</c:v>
                  </c:pt>
                  <c:pt idx="13">
                    <c:v>0.15092200587463367</c:v>
                  </c:pt>
                  <c:pt idx="14">
                    <c:v>0.16627906211852972</c:v>
                  </c:pt>
                  <c:pt idx="15">
                    <c:v>0.18846708634948683</c:v>
                  </c:pt>
                  <c:pt idx="16">
                    <c:v>0.11854902272033696</c:v>
                  </c:pt>
                  <c:pt idx="17">
                    <c:v>0.171550904785156</c:v>
                  </c:pt>
                  <c:pt idx="18">
                    <c:v>0.20814605842590295</c:v>
                  </c:pt>
                  <c:pt idx="19">
                    <c:v>0.23183300119018524</c:v>
                  </c:pt>
                  <c:pt idx="20">
                    <c:v>0.20961406268310512</c:v>
                  </c:pt>
                  <c:pt idx="21">
                    <c:v>0.17747804750060991</c:v>
                  </c:pt>
                  <c:pt idx="22">
                    <c:v>0.17424406591796915</c:v>
                  </c:pt>
                  <c:pt idx="23">
                    <c:v>0.23044590402221665</c:v>
                  </c:pt>
                  <c:pt idx="24">
                    <c:v>0.27047089582824713</c:v>
                  </c:pt>
                  <c:pt idx="25">
                    <c:v>0.32691299186706502</c:v>
                  </c:pt>
                  <c:pt idx="26">
                    <c:v>0.33147106062316878</c:v>
                  </c:pt>
                  <c:pt idx="27">
                    <c:v>0.36817097604370108</c:v>
                  </c:pt>
                  <c:pt idx="28">
                    <c:v>0.42683694061279276</c:v>
                  </c:pt>
                  <c:pt idx="29">
                    <c:v>0.41174104566955627</c:v>
                  </c:pt>
                  <c:pt idx="30">
                    <c:v>0.42215700549316404</c:v>
                  </c:pt>
                  <c:pt idx="31">
                    <c:v>0.39100111558532724</c:v>
                  </c:pt>
                  <c:pt idx="32">
                    <c:v>0.40866894331359926</c:v>
                  </c:pt>
                  <c:pt idx="33">
                    <c:v>0.45876799897766096</c:v>
                  </c:pt>
                  <c:pt idx="34">
                    <c:v>0.44312611686706527</c:v>
                  </c:pt>
                  <c:pt idx="35">
                    <c:v>0.37158204216003377</c:v>
                  </c:pt>
                  <c:pt idx="36">
                    <c:v>0.4868519696197513</c:v>
                  </c:pt>
                  <c:pt idx="37">
                    <c:v>0.5557178932495126</c:v>
                  </c:pt>
                  <c:pt idx="38">
                    <c:v>0.48335989108276456</c:v>
                  </c:pt>
                  <c:pt idx="39">
                    <c:v>0.53112293569946267</c:v>
                  </c:pt>
                  <c:pt idx="40">
                    <c:v>0.48945207864379903</c:v>
                  </c:pt>
                  <c:pt idx="41">
                    <c:v>0.4695659435577384</c:v>
                  </c:pt>
                  <c:pt idx="42">
                    <c:v>0.59992091520118684</c:v>
                  </c:pt>
                  <c:pt idx="43">
                    <c:v>0.67182288334655782</c:v>
                  </c:pt>
                  <c:pt idx="44">
                    <c:v>0.81144501139831471</c:v>
                  </c:pt>
                  <c:pt idx="45">
                    <c:v>0.8536649478302003</c:v>
                  </c:pt>
                  <c:pt idx="46">
                    <c:v>0.82831697785949743</c:v>
                  </c:pt>
                  <c:pt idx="47">
                    <c:v>0.84178410974121132</c:v>
                  </c:pt>
                  <c:pt idx="48">
                    <c:v>0.83361107543945323</c:v>
                  </c:pt>
                  <c:pt idx="49">
                    <c:v>0.80011899943542453</c:v>
                  </c:pt>
                </c:numCache>
              </c:numRef>
            </c:minus>
          </c:errBars>
          <c:xVal>
            <c:numRef>
              <c:f>'FIB4 and ALBI (2)'!$B$2:$B$51</c:f>
              <c:numCache>
                <c:formatCode>0.00</c:formatCode>
                <c:ptCount val="50"/>
                <c:pt idx="0">
                  <c:v>1.3698630136986301E-2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2.5</c:v>
                </c:pt>
                <c:pt idx="7">
                  <c:v>3</c:v>
                </c:pt>
                <c:pt idx="8">
                  <c:v>3.5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5.5</c:v>
                </c:pt>
                <c:pt idx="13">
                  <c:v>6</c:v>
                </c:pt>
                <c:pt idx="14">
                  <c:v>6.5</c:v>
                </c:pt>
                <c:pt idx="15">
                  <c:v>7</c:v>
                </c:pt>
                <c:pt idx="16">
                  <c:v>7.5</c:v>
                </c:pt>
                <c:pt idx="17">
                  <c:v>8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  <c:pt idx="22">
                  <c:v>10.5</c:v>
                </c:pt>
                <c:pt idx="23">
                  <c:v>11</c:v>
                </c:pt>
                <c:pt idx="24">
                  <c:v>11.5</c:v>
                </c:pt>
                <c:pt idx="25">
                  <c:v>12</c:v>
                </c:pt>
                <c:pt idx="26">
                  <c:v>12.5</c:v>
                </c:pt>
                <c:pt idx="27">
                  <c:v>13</c:v>
                </c:pt>
                <c:pt idx="28">
                  <c:v>13.5</c:v>
                </c:pt>
                <c:pt idx="29">
                  <c:v>14</c:v>
                </c:pt>
                <c:pt idx="30">
                  <c:v>14.5</c:v>
                </c:pt>
                <c:pt idx="31">
                  <c:v>15</c:v>
                </c:pt>
                <c:pt idx="32">
                  <c:v>15.5</c:v>
                </c:pt>
                <c:pt idx="33">
                  <c:v>16</c:v>
                </c:pt>
                <c:pt idx="34">
                  <c:v>16.5</c:v>
                </c:pt>
                <c:pt idx="35">
                  <c:v>17</c:v>
                </c:pt>
                <c:pt idx="36">
                  <c:v>17.5</c:v>
                </c:pt>
                <c:pt idx="37">
                  <c:v>18</c:v>
                </c:pt>
                <c:pt idx="38">
                  <c:v>18.5</c:v>
                </c:pt>
                <c:pt idx="39">
                  <c:v>19</c:v>
                </c:pt>
                <c:pt idx="40">
                  <c:v>19.5</c:v>
                </c:pt>
                <c:pt idx="41">
                  <c:v>20</c:v>
                </c:pt>
                <c:pt idx="42">
                  <c:v>20.5</c:v>
                </c:pt>
                <c:pt idx="43">
                  <c:v>21</c:v>
                </c:pt>
                <c:pt idx="44">
                  <c:v>21.5</c:v>
                </c:pt>
                <c:pt idx="45">
                  <c:v>22</c:v>
                </c:pt>
                <c:pt idx="46">
                  <c:v>22.5</c:v>
                </c:pt>
                <c:pt idx="47">
                  <c:v>23</c:v>
                </c:pt>
                <c:pt idx="48">
                  <c:v>23.5</c:v>
                </c:pt>
                <c:pt idx="49">
                  <c:v>24</c:v>
                </c:pt>
              </c:numCache>
            </c:numRef>
          </c:xVal>
          <c:yVal>
            <c:numRef>
              <c:f>'FIB4 and ALBI (2)'!$H$2:$H$51</c:f>
              <c:numCache>
                <c:formatCode>General</c:formatCode>
                <c:ptCount val="50"/>
                <c:pt idx="0">
                  <c:v>2.5579550000000002</c:v>
                </c:pt>
                <c:pt idx="1">
                  <c:v>2.5414349999999999</c:v>
                </c:pt>
                <c:pt idx="2">
                  <c:v>2.4684720000000002</c:v>
                </c:pt>
                <c:pt idx="3">
                  <c:v>2.4086530000000002</c:v>
                </c:pt>
                <c:pt idx="4">
                  <c:v>2.3636210000000002</c:v>
                </c:pt>
                <c:pt idx="5">
                  <c:v>2.2971550000000001</c:v>
                </c:pt>
                <c:pt idx="6">
                  <c:v>2.249495</c:v>
                </c:pt>
                <c:pt idx="7">
                  <c:v>2.2236250000000002</c:v>
                </c:pt>
                <c:pt idx="8">
                  <c:v>2.2506840000000001</c:v>
                </c:pt>
                <c:pt idx="9">
                  <c:v>2.2860510000000001</c:v>
                </c:pt>
                <c:pt idx="10">
                  <c:v>2.3111510000000002</c:v>
                </c:pt>
                <c:pt idx="11">
                  <c:v>2.3121390000000002</c:v>
                </c:pt>
                <c:pt idx="12">
                  <c:v>2.3525109999999998</c:v>
                </c:pt>
                <c:pt idx="13">
                  <c:v>2.3975819999999999</c:v>
                </c:pt>
                <c:pt idx="14">
                  <c:v>2.4464649999999999</c:v>
                </c:pt>
                <c:pt idx="15">
                  <c:v>2.498586</c:v>
                </c:pt>
                <c:pt idx="16">
                  <c:v>2.501573</c:v>
                </c:pt>
                <c:pt idx="17">
                  <c:v>2.5903360000000002</c:v>
                </c:pt>
                <c:pt idx="18">
                  <c:v>2.6587350000000001</c:v>
                </c:pt>
                <c:pt idx="19">
                  <c:v>2.7533560000000001</c:v>
                </c:pt>
                <c:pt idx="20">
                  <c:v>2.7858670000000001</c:v>
                </c:pt>
                <c:pt idx="21">
                  <c:v>2.845561</c:v>
                </c:pt>
                <c:pt idx="22">
                  <c:v>2.945614</c:v>
                </c:pt>
                <c:pt idx="23">
                  <c:v>3.0240559999999999</c:v>
                </c:pt>
                <c:pt idx="24">
                  <c:v>3.1256390000000001</c:v>
                </c:pt>
                <c:pt idx="25">
                  <c:v>3.22411</c:v>
                </c:pt>
                <c:pt idx="26">
                  <c:v>3.3025639999999998</c:v>
                </c:pt>
                <c:pt idx="27">
                  <c:v>3.4033009999999999</c:v>
                </c:pt>
                <c:pt idx="28">
                  <c:v>3.5219649999999998</c:v>
                </c:pt>
                <c:pt idx="29">
                  <c:v>3.6669040000000002</c:v>
                </c:pt>
                <c:pt idx="30">
                  <c:v>3.739042</c:v>
                </c:pt>
                <c:pt idx="31">
                  <c:v>3.7847010000000001</c:v>
                </c:pt>
                <c:pt idx="32">
                  <c:v>3.8597290000000002</c:v>
                </c:pt>
                <c:pt idx="33">
                  <c:v>3.9969709999999998</c:v>
                </c:pt>
                <c:pt idx="34">
                  <c:v>4.0258700000000003</c:v>
                </c:pt>
                <c:pt idx="35">
                  <c:v>4.0540649999999996</c:v>
                </c:pt>
                <c:pt idx="36">
                  <c:v>4.2545710000000003</c:v>
                </c:pt>
                <c:pt idx="37">
                  <c:v>4.3512320000000004</c:v>
                </c:pt>
                <c:pt idx="38">
                  <c:v>4.3558770000000004</c:v>
                </c:pt>
                <c:pt idx="39">
                  <c:v>4.4276239999999998</c:v>
                </c:pt>
                <c:pt idx="40">
                  <c:v>4.4056160000000002</c:v>
                </c:pt>
                <c:pt idx="41">
                  <c:v>4.4350569999999996</c:v>
                </c:pt>
                <c:pt idx="42">
                  <c:v>4.5203530000000001</c:v>
                </c:pt>
                <c:pt idx="43">
                  <c:v>4.5372529999999998</c:v>
                </c:pt>
                <c:pt idx="44">
                  <c:v>4.5193719999999997</c:v>
                </c:pt>
                <c:pt idx="45">
                  <c:v>4.6263860000000001</c:v>
                </c:pt>
                <c:pt idx="46">
                  <c:v>4.6729260000000004</c:v>
                </c:pt>
                <c:pt idx="47">
                  <c:v>4.6957060000000004</c:v>
                </c:pt>
                <c:pt idx="48">
                  <c:v>4.6990400000000001</c:v>
                </c:pt>
                <c:pt idx="49">
                  <c:v>4.5665519999999997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369744"/>
        <c:axId val="218370304"/>
      </c:scatterChart>
      <c:valAx>
        <c:axId val="218369744"/>
        <c:scaling>
          <c:orientation val="minMax"/>
          <c:max val="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Years after treatment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8370304"/>
        <c:crosses val="autoZero"/>
        <c:crossBetween val="midCat"/>
      </c:valAx>
      <c:valAx>
        <c:axId val="218370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FIB4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83697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6261113555450333"/>
          <c:y val="0.17469391975410187"/>
          <c:w val="0.27042876883767009"/>
          <c:h val="9.6740138364337799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84180570327623"/>
          <c:y val="8.817451950674117E-2"/>
          <c:w val="0.82824350517952616"/>
          <c:h val="0.7816305083207267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'platelets with CI (2)'!$C$1</c:f>
              <c:strCache>
                <c:ptCount val="1"/>
                <c:pt idx="0">
                  <c:v>PLT_SVR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'platelets with CI (2)'!$G$2:$G$51</c:f>
                <c:numCache>
                  <c:formatCode>General</c:formatCode>
                  <c:ptCount val="50"/>
                  <c:pt idx="0">
                    <c:v>0.53090957824706919</c:v>
                  </c:pt>
                  <c:pt idx="1">
                    <c:v>0.45698533874512037</c:v>
                  </c:pt>
                  <c:pt idx="2">
                    <c:v>0.53487557800293217</c:v>
                  </c:pt>
                  <c:pt idx="3">
                    <c:v>0.44661424743652134</c:v>
                  </c:pt>
                  <c:pt idx="4">
                    <c:v>0.61795085083008061</c:v>
                  </c:pt>
                  <c:pt idx="5">
                    <c:v>0.45035996276855883</c:v>
                  </c:pt>
                  <c:pt idx="6">
                    <c:v>0.4646290930175816</c:v>
                  </c:pt>
                  <c:pt idx="7">
                    <c:v>0.60790059265137231</c:v>
                  </c:pt>
                  <c:pt idx="8">
                    <c:v>0.45091489440918053</c:v>
                  </c:pt>
                  <c:pt idx="9">
                    <c:v>0.51914462402343986</c:v>
                  </c:pt>
                  <c:pt idx="10">
                    <c:v>0.54422957763672031</c:v>
                  </c:pt>
                  <c:pt idx="11">
                    <c:v>0.46144503295898076</c:v>
                  </c:pt>
                  <c:pt idx="12">
                    <c:v>0.6672546069335894</c:v>
                  </c:pt>
                  <c:pt idx="13">
                    <c:v>0.4710302551269514</c:v>
                  </c:pt>
                  <c:pt idx="14">
                    <c:v>0.55973459594726904</c:v>
                  </c:pt>
                  <c:pt idx="15">
                    <c:v>0.39292495910644831</c:v>
                  </c:pt>
                  <c:pt idx="16">
                    <c:v>0.4303899853515567</c:v>
                  </c:pt>
                  <c:pt idx="17">
                    <c:v>0.32214505737304933</c:v>
                  </c:pt>
                  <c:pt idx="18">
                    <c:v>0.58543531921387171</c:v>
                  </c:pt>
                  <c:pt idx="19">
                    <c:v>0.62549085571288998</c:v>
                  </c:pt>
                  <c:pt idx="20">
                    <c:v>0.76631484931946048</c:v>
                  </c:pt>
                  <c:pt idx="21">
                    <c:v>0.65256553405761863</c:v>
                  </c:pt>
                  <c:pt idx="22">
                    <c:v>0.74499906127929805</c:v>
                  </c:pt>
                  <c:pt idx="23">
                    <c:v>0.50997456848145006</c:v>
                  </c:pt>
                  <c:pt idx="24">
                    <c:v>0.54050120269776158</c:v>
                  </c:pt>
                  <c:pt idx="25">
                    <c:v>0.70938052429199061</c:v>
                  </c:pt>
                  <c:pt idx="26">
                    <c:v>0.81098005126953154</c:v>
                  </c:pt>
                  <c:pt idx="27">
                    <c:v>1.0470243542480482</c:v>
                  </c:pt>
                  <c:pt idx="28">
                    <c:v>0.8436892626953103</c:v>
                  </c:pt>
                  <c:pt idx="29">
                    <c:v>0.85462016906737759</c:v>
                  </c:pt>
                  <c:pt idx="30">
                    <c:v>1.0370245245361289</c:v>
                  </c:pt>
                  <c:pt idx="31">
                    <c:v>0.89410021301269893</c:v>
                  </c:pt>
                  <c:pt idx="32">
                    <c:v>0.86066440307616787</c:v>
                  </c:pt>
                  <c:pt idx="33">
                    <c:v>1.1568141979980489</c:v>
                  </c:pt>
                  <c:pt idx="34">
                    <c:v>1.3035992260742191</c:v>
                  </c:pt>
                  <c:pt idx="35">
                    <c:v>1.5300298846435574</c:v>
                  </c:pt>
                  <c:pt idx="36">
                    <c:v>1.7388249926757808</c:v>
                  </c:pt>
                  <c:pt idx="37">
                    <c:v>1.8238598724365183</c:v>
                  </c:pt>
                  <c:pt idx="38">
                    <c:v>1.9036554064941384</c:v>
                  </c:pt>
                  <c:pt idx="39">
                    <c:v>1.9002708166503908</c:v>
                  </c:pt>
                  <c:pt idx="40">
                    <c:v>1.7183002233886668</c:v>
                  </c:pt>
                  <c:pt idx="41">
                    <c:v>1.6443007904052713</c:v>
                  </c:pt>
                  <c:pt idx="42">
                    <c:v>1.6772304595947283</c:v>
                  </c:pt>
                  <c:pt idx="43">
                    <c:v>1.7012607635498078</c:v>
                  </c:pt>
                  <c:pt idx="44">
                    <c:v>1.7290743206787127</c:v>
                  </c:pt>
                  <c:pt idx="45">
                    <c:v>1.6993655987548806</c:v>
                  </c:pt>
                  <c:pt idx="46">
                    <c:v>1.3574246832275385</c:v>
                  </c:pt>
                  <c:pt idx="47">
                    <c:v>1.4374542852783208</c:v>
                  </c:pt>
                  <c:pt idx="48">
                    <c:v>1.3733702423095693</c:v>
                  </c:pt>
                  <c:pt idx="49">
                    <c:v>1.4901399664306609</c:v>
                  </c:pt>
                </c:numCache>
              </c:numRef>
            </c:plus>
            <c:minus>
              <c:numRef>
                <c:f>'platelets with CI (2)'!$F$2:$F$51</c:f>
                <c:numCache>
                  <c:formatCode>General</c:formatCode>
                  <c:ptCount val="50"/>
                  <c:pt idx="0">
                    <c:v>0.84761431987762137</c:v>
                  </c:pt>
                  <c:pt idx="1">
                    <c:v>0.65145506042479973</c:v>
                  </c:pt>
                  <c:pt idx="2">
                    <c:v>0.53352003662108771</c:v>
                  </c:pt>
                  <c:pt idx="3">
                    <c:v>0.63382436645508022</c:v>
                  </c:pt>
                  <c:pt idx="4">
                    <c:v>0.49628407348633274</c:v>
                  </c:pt>
                  <c:pt idx="5">
                    <c:v>0.54173026245116773</c:v>
                  </c:pt>
                  <c:pt idx="6">
                    <c:v>0.48104008117676145</c:v>
                  </c:pt>
                  <c:pt idx="7">
                    <c:v>0.46747019592285</c:v>
                  </c:pt>
                  <c:pt idx="8">
                    <c:v>0.41970011108397998</c:v>
                  </c:pt>
                  <c:pt idx="9">
                    <c:v>0.39458981201171994</c:v>
                  </c:pt>
                  <c:pt idx="10">
                    <c:v>0.4941996826171895</c:v>
                  </c:pt>
                  <c:pt idx="11">
                    <c:v>0.53767567932128912</c:v>
                  </c:pt>
                  <c:pt idx="12">
                    <c:v>0.47487529113769256</c:v>
                  </c:pt>
                  <c:pt idx="13">
                    <c:v>0.52068994445800953</c:v>
                  </c:pt>
                  <c:pt idx="14">
                    <c:v>0.45857595092773096</c:v>
                  </c:pt>
                  <c:pt idx="15">
                    <c:v>0.51908904846191106</c:v>
                  </c:pt>
                  <c:pt idx="16">
                    <c:v>0.49373568603516205</c:v>
                  </c:pt>
                  <c:pt idx="17">
                    <c:v>0.64118997985839954</c:v>
                  </c:pt>
                  <c:pt idx="18">
                    <c:v>0.56676781150817845</c:v>
                  </c:pt>
                  <c:pt idx="19">
                    <c:v>0.64964990661621158</c:v>
                  </c:pt>
                  <c:pt idx="20">
                    <c:v>0.59319905334472978</c:v>
                  </c:pt>
                  <c:pt idx="21">
                    <c:v>0.61676544433594316</c:v>
                  </c:pt>
                  <c:pt idx="22">
                    <c:v>0.70330416137695195</c:v>
                  </c:pt>
                  <c:pt idx="23">
                    <c:v>0.82547465026854994</c:v>
                  </c:pt>
                  <c:pt idx="24">
                    <c:v>0.88795929992675937</c:v>
                  </c:pt>
                  <c:pt idx="25">
                    <c:v>0.85962925659179845</c:v>
                  </c:pt>
                  <c:pt idx="26">
                    <c:v>0.72695520568847982</c:v>
                  </c:pt>
                  <c:pt idx="27">
                    <c:v>0.91293086120605338</c:v>
                  </c:pt>
                  <c:pt idx="28">
                    <c:v>0.91896804588317949</c:v>
                  </c:pt>
                  <c:pt idx="29">
                    <c:v>0.85851078186035323</c:v>
                  </c:pt>
                  <c:pt idx="30">
                    <c:v>0.93554970947266014</c:v>
                  </c:pt>
                  <c:pt idx="31">
                    <c:v>0.99444959167480107</c:v>
                  </c:pt>
                  <c:pt idx="32">
                    <c:v>1.0640849713134806</c:v>
                  </c:pt>
                  <c:pt idx="33">
                    <c:v>0.97199477722168126</c:v>
                  </c:pt>
                  <c:pt idx="34">
                    <c:v>1.0361091021728512</c:v>
                  </c:pt>
                  <c:pt idx="35">
                    <c:v>0.78527582519530981</c:v>
                  </c:pt>
                  <c:pt idx="36">
                    <c:v>0.8417852825927703</c:v>
                  </c:pt>
                  <c:pt idx="37">
                    <c:v>1.2579749206543021</c:v>
                  </c:pt>
                  <c:pt idx="38">
                    <c:v>1.0873056683349631</c:v>
                  </c:pt>
                  <c:pt idx="39">
                    <c:v>1.2248550683593695</c:v>
                  </c:pt>
                  <c:pt idx="40">
                    <c:v>1.3531996011352518</c:v>
                  </c:pt>
                  <c:pt idx="41">
                    <c:v>1.3145796340942386</c:v>
                  </c:pt>
                  <c:pt idx="42">
                    <c:v>1.2825397430419923</c:v>
                  </c:pt>
                  <c:pt idx="43">
                    <c:v>1.3033054290771506</c:v>
                  </c:pt>
                  <c:pt idx="44">
                    <c:v>1.2865249301147479</c:v>
                  </c:pt>
                  <c:pt idx="45">
                    <c:v>1.2610349826049791</c:v>
                  </c:pt>
                  <c:pt idx="46">
                    <c:v>1.5782204202270513</c:v>
                  </c:pt>
                  <c:pt idx="47">
                    <c:v>1.4453152993774392</c:v>
                  </c:pt>
                  <c:pt idx="48">
                    <c:v>1.6629046676635717</c:v>
                  </c:pt>
                  <c:pt idx="49">
                    <c:v>1.6487287707901004</c:v>
                  </c:pt>
                </c:numCache>
              </c:numRef>
            </c:minus>
          </c:errBars>
          <c:xVal>
            <c:numRef>
              <c:f>'platelets with CI (2)'!$B$2:$B$51</c:f>
              <c:numCache>
                <c:formatCode>0.00</c:formatCode>
                <c:ptCount val="50"/>
                <c:pt idx="0">
                  <c:v>1.3698630136986301E-2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2.5</c:v>
                </c:pt>
                <c:pt idx="7">
                  <c:v>3</c:v>
                </c:pt>
                <c:pt idx="8">
                  <c:v>3.5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5.5</c:v>
                </c:pt>
                <c:pt idx="13">
                  <c:v>6</c:v>
                </c:pt>
                <c:pt idx="14">
                  <c:v>6.5</c:v>
                </c:pt>
                <c:pt idx="15">
                  <c:v>7</c:v>
                </c:pt>
                <c:pt idx="16">
                  <c:v>7.5</c:v>
                </c:pt>
                <c:pt idx="17">
                  <c:v>8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  <c:pt idx="22">
                  <c:v>10.5</c:v>
                </c:pt>
                <c:pt idx="23">
                  <c:v>11</c:v>
                </c:pt>
                <c:pt idx="24">
                  <c:v>11.5</c:v>
                </c:pt>
                <c:pt idx="25">
                  <c:v>12</c:v>
                </c:pt>
                <c:pt idx="26">
                  <c:v>12.5</c:v>
                </c:pt>
                <c:pt idx="27">
                  <c:v>13</c:v>
                </c:pt>
                <c:pt idx="28">
                  <c:v>13.5</c:v>
                </c:pt>
                <c:pt idx="29">
                  <c:v>14</c:v>
                </c:pt>
                <c:pt idx="30">
                  <c:v>14.5</c:v>
                </c:pt>
                <c:pt idx="31">
                  <c:v>15</c:v>
                </c:pt>
                <c:pt idx="32">
                  <c:v>15.5</c:v>
                </c:pt>
                <c:pt idx="33">
                  <c:v>16</c:v>
                </c:pt>
                <c:pt idx="34">
                  <c:v>16.5</c:v>
                </c:pt>
                <c:pt idx="35">
                  <c:v>17</c:v>
                </c:pt>
                <c:pt idx="36">
                  <c:v>17.5</c:v>
                </c:pt>
                <c:pt idx="37">
                  <c:v>18</c:v>
                </c:pt>
                <c:pt idx="38">
                  <c:v>18.5</c:v>
                </c:pt>
                <c:pt idx="39">
                  <c:v>19</c:v>
                </c:pt>
                <c:pt idx="40">
                  <c:v>19.5</c:v>
                </c:pt>
                <c:pt idx="41">
                  <c:v>20</c:v>
                </c:pt>
                <c:pt idx="42">
                  <c:v>20.5</c:v>
                </c:pt>
                <c:pt idx="43">
                  <c:v>21</c:v>
                </c:pt>
                <c:pt idx="44">
                  <c:v>21.5</c:v>
                </c:pt>
                <c:pt idx="45">
                  <c:v>22</c:v>
                </c:pt>
                <c:pt idx="46">
                  <c:v>22.5</c:v>
                </c:pt>
                <c:pt idx="47">
                  <c:v>23</c:v>
                </c:pt>
                <c:pt idx="48">
                  <c:v>23.5</c:v>
                </c:pt>
                <c:pt idx="49">
                  <c:v>24</c:v>
                </c:pt>
              </c:numCache>
            </c:numRef>
          </c:xVal>
          <c:yVal>
            <c:numRef>
              <c:f>'platelets with CI (2)'!$C$2:$C$51</c:f>
              <c:numCache>
                <c:formatCode>General</c:formatCode>
                <c:ptCount val="50"/>
                <c:pt idx="0">
                  <c:v>15.078330000000001</c:v>
                </c:pt>
                <c:pt idx="1">
                  <c:v>16.51219</c:v>
                </c:pt>
                <c:pt idx="2">
                  <c:v>17.276294999999998</c:v>
                </c:pt>
                <c:pt idx="3">
                  <c:v>18.357254999999999</c:v>
                </c:pt>
                <c:pt idx="4">
                  <c:v>18.902515000000001</c:v>
                </c:pt>
                <c:pt idx="5">
                  <c:v>19.305054999999999</c:v>
                </c:pt>
                <c:pt idx="6">
                  <c:v>19.53716</c:v>
                </c:pt>
                <c:pt idx="7">
                  <c:v>19.743659999999998</c:v>
                </c:pt>
                <c:pt idx="8">
                  <c:v>19.892054999999999</c:v>
                </c:pt>
                <c:pt idx="9">
                  <c:v>19.985845000000001</c:v>
                </c:pt>
                <c:pt idx="10">
                  <c:v>20.062024999999998</c:v>
                </c:pt>
                <c:pt idx="11">
                  <c:v>20.168495</c:v>
                </c:pt>
                <c:pt idx="12">
                  <c:v>20.035405000000001</c:v>
                </c:pt>
                <c:pt idx="13">
                  <c:v>20.073574999999998</c:v>
                </c:pt>
                <c:pt idx="14">
                  <c:v>20.026695</c:v>
                </c:pt>
                <c:pt idx="15">
                  <c:v>20.094580000000001</c:v>
                </c:pt>
                <c:pt idx="16">
                  <c:v>20.154220000000002</c:v>
                </c:pt>
                <c:pt idx="17">
                  <c:v>20.317820000000001</c:v>
                </c:pt>
                <c:pt idx="18">
                  <c:v>20.100719999999999</c:v>
                </c:pt>
                <c:pt idx="19">
                  <c:v>20.059480000000001</c:v>
                </c:pt>
                <c:pt idx="20">
                  <c:v>19.816685</c:v>
                </c:pt>
                <c:pt idx="21">
                  <c:v>19.724935000000002</c:v>
                </c:pt>
                <c:pt idx="22">
                  <c:v>19.554695000000002</c:v>
                </c:pt>
                <c:pt idx="23">
                  <c:v>19.520254999999999</c:v>
                </c:pt>
                <c:pt idx="24">
                  <c:v>19.327379999999998</c:v>
                </c:pt>
                <c:pt idx="25">
                  <c:v>19.167234999999998</c:v>
                </c:pt>
                <c:pt idx="26">
                  <c:v>18.955385</c:v>
                </c:pt>
                <c:pt idx="27">
                  <c:v>18.716720000000002</c:v>
                </c:pt>
                <c:pt idx="28">
                  <c:v>18.644179999999999</c:v>
                </c:pt>
                <c:pt idx="29">
                  <c:v>18.519100000000002</c:v>
                </c:pt>
                <c:pt idx="30">
                  <c:v>18.090785</c:v>
                </c:pt>
                <c:pt idx="31">
                  <c:v>18.03829</c:v>
                </c:pt>
                <c:pt idx="32">
                  <c:v>18.032505</c:v>
                </c:pt>
                <c:pt idx="33">
                  <c:v>17.764645000000002</c:v>
                </c:pt>
                <c:pt idx="34">
                  <c:v>17.69267</c:v>
                </c:pt>
                <c:pt idx="35">
                  <c:v>17.405805000000001</c:v>
                </c:pt>
                <c:pt idx="36">
                  <c:v>17.194105</c:v>
                </c:pt>
                <c:pt idx="37">
                  <c:v>17.161650000000002</c:v>
                </c:pt>
                <c:pt idx="38">
                  <c:v>17.131230000000002</c:v>
                </c:pt>
                <c:pt idx="39">
                  <c:v>17.09366</c:v>
                </c:pt>
                <c:pt idx="40">
                  <c:v>17.186710000000001</c:v>
                </c:pt>
                <c:pt idx="41">
                  <c:v>17.205649999999999</c:v>
                </c:pt>
                <c:pt idx="42">
                  <c:v>17.273600000000002</c:v>
                </c:pt>
                <c:pt idx="43">
                  <c:v>17.189225</c:v>
                </c:pt>
                <c:pt idx="44">
                  <c:v>17.151744999999998</c:v>
                </c:pt>
                <c:pt idx="45">
                  <c:v>17.057044999999999</c:v>
                </c:pt>
                <c:pt idx="46">
                  <c:v>17.233985000000001</c:v>
                </c:pt>
                <c:pt idx="47">
                  <c:v>17.082735</c:v>
                </c:pt>
                <c:pt idx="48">
                  <c:v>17.014800000000001</c:v>
                </c:pt>
                <c:pt idx="49">
                  <c:v>16.783185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'platelets with CI (2)'!$H$1</c:f>
              <c:strCache>
                <c:ptCount val="1"/>
                <c:pt idx="0">
                  <c:v>PLT_noSVR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'platelets with CI (2)'!$L$2:$L$51</c:f>
                <c:numCache>
                  <c:formatCode>General</c:formatCode>
                  <c:ptCount val="50"/>
                  <c:pt idx="0">
                    <c:v>0.93432975036621002</c:v>
                  </c:pt>
                  <c:pt idx="1">
                    <c:v>0.87072957153320019</c:v>
                  </c:pt>
                  <c:pt idx="2">
                    <c:v>0.58475012634277057</c:v>
                  </c:pt>
                  <c:pt idx="3">
                    <c:v>0.47075971740722977</c:v>
                  </c:pt>
                  <c:pt idx="4">
                    <c:v>0.47467905761719109</c:v>
                  </c:pt>
                  <c:pt idx="5">
                    <c:v>0.47944993713378992</c:v>
                  </c:pt>
                  <c:pt idx="6">
                    <c:v>0.91542041809081987</c:v>
                  </c:pt>
                  <c:pt idx="7">
                    <c:v>0.84318962890625038</c:v>
                  </c:pt>
                  <c:pt idx="8">
                    <c:v>0.64850063415526904</c:v>
                  </c:pt>
                  <c:pt idx="9">
                    <c:v>0.59526050292969046</c:v>
                  </c:pt>
                  <c:pt idx="10">
                    <c:v>0.64550024230956993</c:v>
                  </c:pt>
                  <c:pt idx="11">
                    <c:v>0.68663092224121058</c:v>
                  </c:pt>
                  <c:pt idx="12">
                    <c:v>0.7159191149902302</c:v>
                  </c:pt>
                  <c:pt idx="13">
                    <c:v>0.71598062316894939</c:v>
                  </c:pt>
                  <c:pt idx="14">
                    <c:v>0.61377080810546936</c:v>
                  </c:pt>
                  <c:pt idx="15">
                    <c:v>0.62180912109375086</c:v>
                  </c:pt>
                  <c:pt idx="16">
                    <c:v>0.85042087341308914</c:v>
                  </c:pt>
                  <c:pt idx="17">
                    <c:v>0.93099016235351861</c:v>
                  </c:pt>
                  <c:pt idx="18">
                    <c:v>0.9028395571899388</c:v>
                  </c:pt>
                  <c:pt idx="19">
                    <c:v>0.91066973724365141</c:v>
                  </c:pt>
                  <c:pt idx="20">
                    <c:v>0.84698001617432084</c:v>
                  </c:pt>
                  <c:pt idx="21">
                    <c:v>0.93597032928466994</c:v>
                  </c:pt>
                  <c:pt idx="22">
                    <c:v>1.1893598291015604</c:v>
                  </c:pt>
                  <c:pt idx="23">
                    <c:v>0.75908958007813077</c:v>
                  </c:pt>
                  <c:pt idx="24">
                    <c:v>0.60818005004882991</c:v>
                  </c:pt>
                  <c:pt idx="25">
                    <c:v>0.80923988433838012</c:v>
                  </c:pt>
                  <c:pt idx="26">
                    <c:v>1.007099926452641</c:v>
                  </c:pt>
                  <c:pt idx="27">
                    <c:v>0.96662011718749952</c:v>
                  </c:pt>
                  <c:pt idx="28">
                    <c:v>1.034540134277341</c:v>
                  </c:pt>
                  <c:pt idx="29">
                    <c:v>0.94374018096923962</c:v>
                  </c:pt>
                  <c:pt idx="30">
                    <c:v>0.83572021453857026</c:v>
                  </c:pt>
                  <c:pt idx="31">
                    <c:v>1.0385096920776409</c:v>
                  </c:pt>
                  <c:pt idx="32">
                    <c:v>1.1779402416992202</c:v>
                  </c:pt>
                  <c:pt idx="33">
                    <c:v>1.1544099002075203</c:v>
                  </c:pt>
                  <c:pt idx="34">
                    <c:v>1.2300003109741198</c:v>
                  </c:pt>
                  <c:pt idx="35">
                    <c:v>1.6114214279556389</c:v>
                  </c:pt>
                  <c:pt idx="36">
                    <c:v>1.5723695297241189</c:v>
                  </c:pt>
                  <c:pt idx="37">
                    <c:v>1.8117604190063492</c:v>
                  </c:pt>
                  <c:pt idx="38">
                    <c:v>1.4910915953369113</c:v>
                  </c:pt>
                  <c:pt idx="39">
                    <c:v>1.4039078541259808</c:v>
                  </c:pt>
                  <c:pt idx="40">
                    <c:v>1.3185503637695302</c:v>
                  </c:pt>
                  <c:pt idx="41">
                    <c:v>1.5932782014160196</c:v>
                  </c:pt>
                  <c:pt idx="42">
                    <c:v>1.7268290659179701</c:v>
                  </c:pt>
                  <c:pt idx="43">
                    <c:v>2.0400540119018604</c:v>
                  </c:pt>
                  <c:pt idx="44">
                    <c:v>1.7899654104614289</c:v>
                  </c:pt>
                  <c:pt idx="45">
                    <c:v>1.9967510476074199</c:v>
                  </c:pt>
                  <c:pt idx="46">
                    <c:v>2.4172920695800801</c:v>
                  </c:pt>
                  <c:pt idx="47">
                    <c:v>2.4251693414306636</c:v>
                  </c:pt>
                  <c:pt idx="48">
                    <c:v>2.3018822138671879</c:v>
                  </c:pt>
                  <c:pt idx="49">
                    <c:v>2.6296772835693361</c:v>
                  </c:pt>
                </c:numCache>
              </c:numRef>
            </c:plus>
            <c:minus>
              <c:numRef>
                <c:f>'platelets with CI (2)'!$K$2:$K$51</c:f>
                <c:numCache>
                  <c:formatCode>General</c:formatCode>
                  <c:ptCount val="50"/>
                  <c:pt idx="0">
                    <c:v>0.71867012756347926</c:v>
                  </c:pt>
                  <c:pt idx="1">
                    <c:v>0.45767008666991948</c:v>
                  </c:pt>
                  <c:pt idx="2">
                    <c:v>0.7291803851318388</c:v>
                  </c:pt>
                  <c:pt idx="3">
                    <c:v>0.71151986938476952</c:v>
                  </c:pt>
                  <c:pt idx="4">
                    <c:v>0.77264016387938916</c:v>
                  </c:pt>
                  <c:pt idx="5">
                    <c:v>0.67406015655517848</c:v>
                  </c:pt>
                  <c:pt idx="6">
                    <c:v>0.62932025878906117</c:v>
                  </c:pt>
                  <c:pt idx="7">
                    <c:v>0.57910021942138989</c:v>
                  </c:pt>
                  <c:pt idx="8">
                    <c:v>0.73616962341309033</c:v>
                  </c:pt>
                  <c:pt idx="9">
                    <c:v>0.67583000457764086</c:v>
                  </c:pt>
                  <c:pt idx="10">
                    <c:v>0.62077993194580117</c:v>
                  </c:pt>
                  <c:pt idx="11">
                    <c:v>0.62959031494141016</c:v>
                  </c:pt>
                  <c:pt idx="12">
                    <c:v>0.71387042816161994</c:v>
                  </c:pt>
                  <c:pt idx="13">
                    <c:v>0.69772997100830025</c:v>
                  </c:pt>
                  <c:pt idx="14">
                    <c:v>0.9298903094482398</c:v>
                  </c:pt>
                  <c:pt idx="15">
                    <c:v>0.87470043090819871</c:v>
                  </c:pt>
                  <c:pt idx="16">
                    <c:v>0.67302044128418004</c:v>
                  </c:pt>
                  <c:pt idx="17">
                    <c:v>0.63753992034911988</c:v>
                  </c:pt>
                  <c:pt idx="18">
                    <c:v>0.94707976196289145</c:v>
                  </c:pt>
                  <c:pt idx="19">
                    <c:v>0.98094994506835853</c:v>
                  </c:pt>
                  <c:pt idx="20">
                    <c:v>0.98552997833251865</c:v>
                  </c:pt>
                  <c:pt idx="21">
                    <c:v>0.83954045867919902</c:v>
                  </c:pt>
                  <c:pt idx="22">
                    <c:v>0.75549967559813958</c:v>
                  </c:pt>
                  <c:pt idx="23">
                    <c:v>1.0275496334838898</c:v>
                  </c:pt>
                  <c:pt idx="24">
                    <c:v>0.79745006164550958</c:v>
                  </c:pt>
                  <c:pt idx="25">
                    <c:v>0.91758964447021008</c:v>
                  </c:pt>
                  <c:pt idx="26">
                    <c:v>0.80303972961425885</c:v>
                  </c:pt>
                  <c:pt idx="27">
                    <c:v>0.95941957855225013</c:v>
                  </c:pt>
                  <c:pt idx="28">
                    <c:v>0.99337963500976834</c:v>
                  </c:pt>
                  <c:pt idx="29">
                    <c:v>1.0445496520996098</c:v>
                  </c:pt>
                  <c:pt idx="30">
                    <c:v>1.4851501849365203</c:v>
                  </c:pt>
                  <c:pt idx="31">
                    <c:v>1.4394699679565388</c:v>
                  </c:pt>
                  <c:pt idx="32">
                    <c:v>1.5070983248901371</c:v>
                  </c:pt>
                  <c:pt idx="33">
                    <c:v>1.6507229656982414</c:v>
                  </c:pt>
                  <c:pt idx="34">
                    <c:v>1.6998216571044917</c:v>
                  </c:pt>
                  <c:pt idx="35">
                    <c:v>1.6022809884643561</c:v>
                  </c:pt>
                  <c:pt idx="36">
                    <c:v>1.8070240478515629</c:v>
                  </c:pt>
                  <c:pt idx="37">
                    <c:v>1.6159472531127932</c:v>
                  </c:pt>
                  <c:pt idx="38">
                    <c:v>1.2418519395141594</c:v>
                  </c:pt>
                  <c:pt idx="39">
                    <c:v>1.0829133204956047</c:v>
                  </c:pt>
                  <c:pt idx="40">
                    <c:v>1.0620705926513665</c:v>
                  </c:pt>
                  <c:pt idx="41">
                    <c:v>1.3424679915161128</c:v>
                  </c:pt>
                  <c:pt idx="42">
                    <c:v>1.3524060109863285</c:v>
                  </c:pt>
                  <c:pt idx="43">
                    <c:v>1.4200652355346683</c:v>
                  </c:pt>
                  <c:pt idx="44">
                    <c:v>1.5411708161926274</c:v>
                  </c:pt>
                  <c:pt idx="45">
                    <c:v>1.7687127814331047</c:v>
                  </c:pt>
                  <c:pt idx="46">
                    <c:v>1.9816670902709959</c:v>
                  </c:pt>
                  <c:pt idx="47">
                    <c:v>2.3056069685363774</c:v>
                  </c:pt>
                  <c:pt idx="48">
                    <c:v>2.4985790783996578</c:v>
                  </c:pt>
                  <c:pt idx="49">
                    <c:v>2.8502001883544921</c:v>
                  </c:pt>
                </c:numCache>
              </c:numRef>
            </c:minus>
          </c:errBars>
          <c:xVal>
            <c:numRef>
              <c:f>'platelets with CI (2)'!$B$2:$B$51</c:f>
              <c:numCache>
                <c:formatCode>0.00</c:formatCode>
                <c:ptCount val="50"/>
                <c:pt idx="0">
                  <c:v>1.3698630136986301E-2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2.5</c:v>
                </c:pt>
                <c:pt idx="7">
                  <c:v>3</c:v>
                </c:pt>
                <c:pt idx="8">
                  <c:v>3.5</c:v>
                </c:pt>
                <c:pt idx="9">
                  <c:v>4</c:v>
                </c:pt>
                <c:pt idx="10">
                  <c:v>4.5</c:v>
                </c:pt>
                <c:pt idx="11">
                  <c:v>5</c:v>
                </c:pt>
                <c:pt idx="12">
                  <c:v>5.5</c:v>
                </c:pt>
                <c:pt idx="13">
                  <c:v>6</c:v>
                </c:pt>
                <c:pt idx="14">
                  <c:v>6.5</c:v>
                </c:pt>
                <c:pt idx="15">
                  <c:v>7</c:v>
                </c:pt>
                <c:pt idx="16">
                  <c:v>7.5</c:v>
                </c:pt>
                <c:pt idx="17">
                  <c:v>8</c:v>
                </c:pt>
                <c:pt idx="18">
                  <c:v>8.5</c:v>
                </c:pt>
                <c:pt idx="19">
                  <c:v>9</c:v>
                </c:pt>
                <c:pt idx="20">
                  <c:v>9.5</c:v>
                </c:pt>
                <c:pt idx="21">
                  <c:v>10</c:v>
                </c:pt>
                <c:pt idx="22">
                  <c:v>10.5</c:v>
                </c:pt>
                <c:pt idx="23">
                  <c:v>11</c:v>
                </c:pt>
                <c:pt idx="24">
                  <c:v>11.5</c:v>
                </c:pt>
                <c:pt idx="25">
                  <c:v>12</c:v>
                </c:pt>
                <c:pt idx="26">
                  <c:v>12.5</c:v>
                </c:pt>
                <c:pt idx="27">
                  <c:v>13</c:v>
                </c:pt>
                <c:pt idx="28">
                  <c:v>13.5</c:v>
                </c:pt>
                <c:pt idx="29">
                  <c:v>14</c:v>
                </c:pt>
                <c:pt idx="30">
                  <c:v>14.5</c:v>
                </c:pt>
                <c:pt idx="31">
                  <c:v>15</c:v>
                </c:pt>
                <c:pt idx="32">
                  <c:v>15.5</c:v>
                </c:pt>
                <c:pt idx="33">
                  <c:v>16</c:v>
                </c:pt>
                <c:pt idx="34">
                  <c:v>16.5</c:v>
                </c:pt>
                <c:pt idx="35">
                  <c:v>17</c:v>
                </c:pt>
                <c:pt idx="36">
                  <c:v>17.5</c:v>
                </c:pt>
                <c:pt idx="37">
                  <c:v>18</c:v>
                </c:pt>
                <c:pt idx="38">
                  <c:v>18.5</c:v>
                </c:pt>
                <c:pt idx="39">
                  <c:v>19</c:v>
                </c:pt>
                <c:pt idx="40">
                  <c:v>19.5</c:v>
                </c:pt>
                <c:pt idx="41">
                  <c:v>20</c:v>
                </c:pt>
                <c:pt idx="42">
                  <c:v>20.5</c:v>
                </c:pt>
                <c:pt idx="43">
                  <c:v>21</c:v>
                </c:pt>
                <c:pt idx="44">
                  <c:v>21.5</c:v>
                </c:pt>
                <c:pt idx="45">
                  <c:v>22</c:v>
                </c:pt>
                <c:pt idx="46">
                  <c:v>22.5</c:v>
                </c:pt>
                <c:pt idx="47">
                  <c:v>23</c:v>
                </c:pt>
                <c:pt idx="48">
                  <c:v>23.5</c:v>
                </c:pt>
                <c:pt idx="49">
                  <c:v>24</c:v>
                </c:pt>
              </c:numCache>
            </c:numRef>
          </c:xVal>
          <c:yVal>
            <c:numRef>
              <c:f>'platelets with CI (2)'!$H$2:$H$51</c:f>
              <c:numCache>
                <c:formatCode>General</c:formatCode>
                <c:ptCount val="50"/>
                <c:pt idx="0">
                  <c:v>13.704179999999999</c:v>
                </c:pt>
                <c:pt idx="1">
                  <c:v>14.315049999999999</c:v>
                </c:pt>
                <c:pt idx="2">
                  <c:v>14.892519999999999</c:v>
                </c:pt>
                <c:pt idx="3">
                  <c:v>15.50656</c:v>
                </c:pt>
                <c:pt idx="4">
                  <c:v>15.79148</c:v>
                </c:pt>
                <c:pt idx="5">
                  <c:v>15.916219999999999</c:v>
                </c:pt>
                <c:pt idx="6">
                  <c:v>15.89493</c:v>
                </c:pt>
                <c:pt idx="7">
                  <c:v>15.96693</c:v>
                </c:pt>
                <c:pt idx="8">
                  <c:v>16.093540000000001</c:v>
                </c:pt>
                <c:pt idx="9">
                  <c:v>16.145630000000001</c:v>
                </c:pt>
                <c:pt idx="10">
                  <c:v>16.11767</c:v>
                </c:pt>
                <c:pt idx="11">
                  <c:v>15.99558</c:v>
                </c:pt>
                <c:pt idx="12">
                  <c:v>15.893330000000001</c:v>
                </c:pt>
                <c:pt idx="13">
                  <c:v>15.784829999999999</c:v>
                </c:pt>
                <c:pt idx="14">
                  <c:v>15.744619999999999</c:v>
                </c:pt>
                <c:pt idx="15">
                  <c:v>15.579789999999999</c:v>
                </c:pt>
                <c:pt idx="16">
                  <c:v>15.24924</c:v>
                </c:pt>
                <c:pt idx="17">
                  <c:v>14.956770000000001</c:v>
                </c:pt>
                <c:pt idx="18">
                  <c:v>14.986230000000001</c:v>
                </c:pt>
                <c:pt idx="19">
                  <c:v>14.812099999999999</c:v>
                </c:pt>
                <c:pt idx="20">
                  <c:v>14.568059999999999</c:v>
                </c:pt>
                <c:pt idx="21">
                  <c:v>14.3385</c:v>
                </c:pt>
                <c:pt idx="22">
                  <c:v>13.97484</c:v>
                </c:pt>
                <c:pt idx="23">
                  <c:v>13.87473</c:v>
                </c:pt>
                <c:pt idx="24">
                  <c:v>13.48034</c:v>
                </c:pt>
                <c:pt idx="25">
                  <c:v>12.992290000000001</c:v>
                </c:pt>
                <c:pt idx="26">
                  <c:v>12.641019999999999</c:v>
                </c:pt>
                <c:pt idx="27">
                  <c:v>12.45025</c:v>
                </c:pt>
                <c:pt idx="28">
                  <c:v>12.153409999999999</c:v>
                </c:pt>
                <c:pt idx="29">
                  <c:v>12.02725</c:v>
                </c:pt>
                <c:pt idx="30">
                  <c:v>11.94007</c:v>
                </c:pt>
                <c:pt idx="31">
                  <c:v>11.619619999999999</c:v>
                </c:pt>
                <c:pt idx="32">
                  <c:v>11.37912</c:v>
                </c:pt>
                <c:pt idx="33">
                  <c:v>11.099729999999999</c:v>
                </c:pt>
                <c:pt idx="34">
                  <c:v>10.86117</c:v>
                </c:pt>
                <c:pt idx="35">
                  <c:v>10.479010000000001</c:v>
                </c:pt>
                <c:pt idx="36">
                  <c:v>10.3855</c:v>
                </c:pt>
                <c:pt idx="37">
                  <c:v>10.01088</c:v>
                </c:pt>
                <c:pt idx="38">
                  <c:v>9.7642279999999992</c:v>
                </c:pt>
                <c:pt idx="39">
                  <c:v>9.5545519999999993</c:v>
                </c:pt>
                <c:pt idx="40">
                  <c:v>9.4605099999999993</c:v>
                </c:pt>
                <c:pt idx="41">
                  <c:v>9.1730219999999996</c:v>
                </c:pt>
                <c:pt idx="42">
                  <c:v>8.9705510000000004</c:v>
                </c:pt>
                <c:pt idx="43">
                  <c:v>8.7447160000000004</c:v>
                </c:pt>
                <c:pt idx="44">
                  <c:v>8.5846350000000005</c:v>
                </c:pt>
                <c:pt idx="45">
                  <c:v>8.1735790000000001</c:v>
                </c:pt>
                <c:pt idx="46">
                  <c:v>7.7042479999999998</c:v>
                </c:pt>
                <c:pt idx="47">
                  <c:v>7.4321400000000004</c:v>
                </c:pt>
                <c:pt idx="48">
                  <c:v>7.2753119999999996</c:v>
                </c:pt>
                <c:pt idx="49">
                  <c:v>6.9759039999999999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373104"/>
        <c:axId val="218373664"/>
      </c:scatterChart>
      <c:valAx>
        <c:axId val="218373104"/>
        <c:scaling>
          <c:orientation val="minMax"/>
          <c:max val="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Years after treatment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8373664"/>
        <c:crosses val="autoZero"/>
        <c:crossBetween val="midCat"/>
      </c:valAx>
      <c:valAx>
        <c:axId val="218373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Platelets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8373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1846334969339504"/>
          <c:y val="0.61730947449500362"/>
          <c:w val="0.21386634363012316"/>
          <c:h val="0.1304570352618966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b="1" i="0" u="none" strike="noStrike" baseline="0">
                <a:effectLst/>
              </a:rPr>
              <a:t>FIB4 trend from baseline to HCC diagnosis according to Metavir fibrosis stage</a:t>
            </a:r>
            <a:endParaRPr lang="en-GB" sz="1600"/>
          </a:p>
        </c:rich>
      </c:tx>
      <c:layout>
        <c:manualLayout>
          <c:xMode val="edge"/>
          <c:yMode val="edge"/>
          <c:x val="0.14718772826880935"/>
          <c:y val="5.870700681491676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7223626863155874E-2"/>
          <c:y val="0.16274040744906887"/>
          <c:w val="0.84528687441267314"/>
          <c:h val="0.6958830146231721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'early and late'!$B$1</c:f>
              <c:strCache>
                <c:ptCount val="1"/>
                <c:pt idx="0">
                  <c:v>F0, F1, F2, n=96</c:v>
                </c:pt>
              </c:strCache>
            </c:strRef>
          </c:tx>
          <c:marker>
            <c:symbol val="diamond"/>
            <c:size val="6"/>
          </c:marker>
          <c:xVal>
            <c:numRef>
              <c:f>'early and late'!$A$2:$A$46</c:f>
              <c:numCache>
                <c:formatCode>General</c:formatCode>
                <c:ptCount val="45"/>
                <c:pt idx="0">
                  <c:v>1.3698630136986301E-2</c:v>
                </c:pt>
                <c:pt idx="1">
                  <c:v>8.2191780821917804E-2</c:v>
                </c:pt>
                <c:pt idx="2">
                  <c:v>0.25</c:v>
                </c:pt>
                <c:pt idx="3">
                  <c:v>0.5</c:v>
                </c:pt>
                <c:pt idx="4">
                  <c:v>0.75</c:v>
                </c:pt>
                <c:pt idx="5">
                  <c:v>1</c:v>
                </c:pt>
                <c:pt idx="6">
                  <c:v>1.25</c:v>
                </c:pt>
                <c:pt idx="7">
                  <c:v>1.5</c:v>
                </c:pt>
                <c:pt idx="8">
                  <c:v>2</c:v>
                </c:pt>
                <c:pt idx="9">
                  <c:v>2.5</c:v>
                </c:pt>
                <c:pt idx="10">
                  <c:v>3</c:v>
                </c:pt>
                <c:pt idx="11">
                  <c:v>3.5</c:v>
                </c:pt>
                <c:pt idx="12">
                  <c:v>4</c:v>
                </c:pt>
                <c:pt idx="13">
                  <c:v>4.5</c:v>
                </c:pt>
                <c:pt idx="14">
                  <c:v>5</c:v>
                </c:pt>
                <c:pt idx="15">
                  <c:v>5.5</c:v>
                </c:pt>
                <c:pt idx="16">
                  <c:v>6</c:v>
                </c:pt>
                <c:pt idx="17">
                  <c:v>6.5</c:v>
                </c:pt>
                <c:pt idx="18">
                  <c:v>7</c:v>
                </c:pt>
                <c:pt idx="19">
                  <c:v>7.5</c:v>
                </c:pt>
                <c:pt idx="20">
                  <c:v>8</c:v>
                </c:pt>
                <c:pt idx="21">
                  <c:v>8.5</c:v>
                </c:pt>
                <c:pt idx="22">
                  <c:v>9</c:v>
                </c:pt>
                <c:pt idx="23">
                  <c:v>9.5</c:v>
                </c:pt>
                <c:pt idx="24">
                  <c:v>10</c:v>
                </c:pt>
                <c:pt idx="25">
                  <c:v>10.5</c:v>
                </c:pt>
                <c:pt idx="26">
                  <c:v>11</c:v>
                </c:pt>
                <c:pt idx="27">
                  <c:v>11.5</c:v>
                </c:pt>
                <c:pt idx="28">
                  <c:v>12</c:v>
                </c:pt>
                <c:pt idx="29">
                  <c:v>12.5</c:v>
                </c:pt>
                <c:pt idx="30">
                  <c:v>13</c:v>
                </c:pt>
                <c:pt idx="31">
                  <c:v>13.5</c:v>
                </c:pt>
                <c:pt idx="32">
                  <c:v>14</c:v>
                </c:pt>
                <c:pt idx="33">
                  <c:v>14.5</c:v>
                </c:pt>
                <c:pt idx="34">
                  <c:v>15</c:v>
                </c:pt>
                <c:pt idx="35">
                  <c:v>15.5</c:v>
                </c:pt>
                <c:pt idx="36">
                  <c:v>16</c:v>
                </c:pt>
                <c:pt idx="37">
                  <c:v>16.5</c:v>
                </c:pt>
                <c:pt idx="38">
                  <c:v>17</c:v>
                </c:pt>
                <c:pt idx="39">
                  <c:v>17.5</c:v>
                </c:pt>
                <c:pt idx="40">
                  <c:v>18</c:v>
                </c:pt>
                <c:pt idx="41">
                  <c:v>18.5</c:v>
                </c:pt>
                <c:pt idx="42">
                  <c:v>19</c:v>
                </c:pt>
                <c:pt idx="43">
                  <c:v>19.5</c:v>
                </c:pt>
                <c:pt idx="44">
                  <c:v>20</c:v>
                </c:pt>
              </c:numCache>
            </c:numRef>
          </c:xVal>
          <c:yVal>
            <c:numRef>
              <c:f>'early and late'!$B$2:$B$46</c:f>
              <c:numCache>
                <c:formatCode>General</c:formatCode>
                <c:ptCount val="45"/>
                <c:pt idx="0">
                  <c:v>3.4009745000000002</c:v>
                </c:pt>
                <c:pt idx="1">
                  <c:v>3.362047</c:v>
                </c:pt>
                <c:pt idx="2">
                  <c:v>3.1697585000000004</c:v>
                </c:pt>
                <c:pt idx="3">
                  <c:v>3.0848874999999998</c:v>
                </c:pt>
                <c:pt idx="4">
                  <c:v>3.0536279999999998</c:v>
                </c:pt>
                <c:pt idx="5">
                  <c:v>2.9554619999999998</c:v>
                </c:pt>
                <c:pt idx="6">
                  <c:v>2.8213869999999996</c:v>
                </c:pt>
                <c:pt idx="7">
                  <c:v>2.8119734999999997</c:v>
                </c:pt>
                <c:pt idx="8">
                  <c:v>2.7657214999999997</c:v>
                </c:pt>
                <c:pt idx="9">
                  <c:v>2.8049124999999999</c:v>
                </c:pt>
                <c:pt idx="10">
                  <c:v>2.8440700000000003</c:v>
                </c:pt>
                <c:pt idx="11">
                  <c:v>3.0225735</c:v>
                </c:pt>
                <c:pt idx="12">
                  <c:v>3.0243655</c:v>
                </c:pt>
                <c:pt idx="13">
                  <c:v>3.0808140000000002</c:v>
                </c:pt>
                <c:pt idx="14">
                  <c:v>3.1792055000000001</c:v>
                </c:pt>
                <c:pt idx="15">
                  <c:v>3.2180705000000001</c:v>
                </c:pt>
                <c:pt idx="16">
                  <c:v>3.2223069999999998</c:v>
                </c:pt>
                <c:pt idx="17">
                  <c:v>3.4095395000000002</c:v>
                </c:pt>
                <c:pt idx="18">
                  <c:v>3.3015584999999996</c:v>
                </c:pt>
                <c:pt idx="19">
                  <c:v>3.4689164999999997</c:v>
                </c:pt>
                <c:pt idx="20">
                  <c:v>3.5827404999999999</c:v>
                </c:pt>
                <c:pt idx="21">
                  <c:v>3.8769679999999997</c:v>
                </c:pt>
                <c:pt idx="22">
                  <c:v>3.980667</c:v>
                </c:pt>
                <c:pt idx="23">
                  <c:v>4.0530290000000004</c:v>
                </c:pt>
                <c:pt idx="24">
                  <c:v>4.1564429999999994</c:v>
                </c:pt>
                <c:pt idx="25">
                  <c:v>4.3439769999999998</c:v>
                </c:pt>
                <c:pt idx="26">
                  <c:v>4.381589</c:v>
                </c:pt>
                <c:pt idx="27">
                  <c:v>4.4496275000000001</c:v>
                </c:pt>
                <c:pt idx="28">
                  <c:v>4.5621974999999999</c:v>
                </c:pt>
                <c:pt idx="29">
                  <c:v>4.6567659999999993</c:v>
                </c:pt>
                <c:pt idx="30">
                  <c:v>4.7782640000000001</c:v>
                </c:pt>
                <c:pt idx="31">
                  <c:v>4.8555275</c:v>
                </c:pt>
                <c:pt idx="32">
                  <c:v>5.0420199999999999</c:v>
                </c:pt>
                <c:pt idx="33">
                  <c:v>5.0603870000000004</c:v>
                </c:pt>
                <c:pt idx="34">
                  <c:v>5.1197865</c:v>
                </c:pt>
                <c:pt idx="35">
                  <c:v>5.1773635000000002</c:v>
                </c:pt>
                <c:pt idx="36">
                  <c:v>5.2332579999999993</c:v>
                </c:pt>
                <c:pt idx="37">
                  <c:v>5.3614115</c:v>
                </c:pt>
                <c:pt idx="38">
                  <c:v>5.6064924999999999</c:v>
                </c:pt>
                <c:pt idx="39">
                  <c:v>5.4936435000000001</c:v>
                </c:pt>
                <c:pt idx="40">
                  <c:v>5.5798624999999999</c:v>
                </c:pt>
                <c:pt idx="41">
                  <c:v>5.7234220000000002</c:v>
                </c:pt>
                <c:pt idx="42">
                  <c:v>5.7212700000000005</c:v>
                </c:pt>
                <c:pt idx="43">
                  <c:v>5.6017189999999992</c:v>
                </c:pt>
                <c:pt idx="44">
                  <c:v>5.6331919999999993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'early and late'!$C$1</c:f>
              <c:strCache>
                <c:ptCount val="1"/>
                <c:pt idx="0">
                  <c:v>F3, F4, n=24</c:v>
                </c:pt>
              </c:strCache>
            </c:strRef>
          </c:tx>
          <c:marker>
            <c:symbol val="circle"/>
            <c:size val="5"/>
          </c:marker>
          <c:xVal>
            <c:numRef>
              <c:f>'early and late'!$A$2:$A$46</c:f>
              <c:numCache>
                <c:formatCode>General</c:formatCode>
                <c:ptCount val="45"/>
                <c:pt idx="0">
                  <c:v>1.3698630136986301E-2</c:v>
                </c:pt>
                <c:pt idx="1">
                  <c:v>8.2191780821917804E-2</c:v>
                </c:pt>
                <c:pt idx="2">
                  <c:v>0.25</c:v>
                </c:pt>
                <c:pt idx="3">
                  <c:v>0.5</c:v>
                </c:pt>
                <c:pt idx="4">
                  <c:v>0.75</c:v>
                </c:pt>
                <c:pt idx="5">
                  <c:v>1</c:v>
                </c:pt>
                <c:pt idx="6">
                  <c:v>1.25</c:v>
                </c:pt>
                <c:pt idx="7">
                  <c:v>1.5</c:v>
                </c:pt>
                <c:pt idx="8">
                  <c:v>2</c:v>
                </c:pt>
                <c:pt idx="9">
                  <c:v>2.5</c:v>
                </c:pt>
                <c:pt idx="10">
                  <c:v>3</c:v>
                </c:pt>
                <c:pt idx="11">
                  <c:v>3.5</c:v>
                </c:pt>
                <c:pt idx="12">
                  <c:v>4</c:v>
                </c:pt>
                <c:pt idx="13">
                  <c:v>4.5</c:v>
                </c:pt>
                <c:pt idx="14">
                  <c:v>5</c:v>
                </c:pt>
                <c:pt idx="15">
                  <c:v>5.5</c:v>
                </c:pt>
                <c:pt idx="16">
                  <c:v>6</c:v>
                </c:pt>
                <c:pt idx="17">
                  <c:v>6.5</c:v>
                </c:pt>
                <c:pt idx="18">
                  <c:v>7</c:v>
                </c:pt>
                <c:pt idx="19">
                  <c:v>7.5</c:v>
                </c:pt>
                <c:pt idx="20">
                  <c:v>8</c:v>
                </c:pt>
                <c:pt idx="21">
                  <c:v>8.5</c:v>
                </c:pt>
                <c:pt idx="22">
                  <c:v>9</c:v>
                </c:pt>
                <c:pt idx="23">
                  <c:v>9.5</c:v>
                </c:pt>
                <c:pt idx="24">
                  <c:v>10</c:v>
                </c:pt>
                <c:pt idx="25">
                  <c:v>10.5</c:v>
                </c:pt>
                <c:pt idx="26">
                  <c:v>11</c:v>
                </c:pt>
                <c:pt idx="27">
                  <c:v>11.5</c:v>
                </c:pt>
                <c:pt idx="28">
                  <c:v>12</c:v>
                </c:pt>
                <c:pt idx="29">
                  <c:v>12.5</c:v>
                </c:pt>
                <c:pt idx="30">
                  <c:v>13</c:v>
                </c:pt>
                <c:pt idx="31">
                  <c:v>13.5</c:v>
                </c:pt>
                <c:pt idx="32">
                  <c:v>14</c:v>
                </c:pt>
                <c:pt idx="33">
                  <c:v>14.5</c:v>
                </c:pt>
                <c:pt idx="34">
                  <c:v>15</c:v>
                </c:pt>
                <c:pt idx="35">
                  <c:v>15.5</c:v>
                </c:pt>
                <c:pt idx="36">
                  <c:v>16</c:v>
                </c:pt>
                <c:pt idx="37">
                  <c:v>16.5</c:v>
                </c:pt>
                <c:pt idx="38">
                  <c:v>17</c:v>
                </c:pt>
                <c:pt idx="39">
                  <c:v>17.5</c:v>
                </c:pt>
                <c:pt idx="40">
                  <c:v>18</c:v>
                </c:pt>
                <c:pt idx="41">
                  <c:v>18.5</c:v>
                </c:pt>
                <c:pt idx="42">
                  <c:v>19</c:v>
                </c:pt>
                <c:pt idx="43">
                  <c:v>19.5</c:v>
                </c:pt>
                <c:pt idx="44">
                  <c:v>20</c:v>
                </c:pt>
              </c:numCache>
            </c:numRef>
          </c:xVal>
          <c:yVal>
            <c:numRef>
              <c:f>'early and late'!$C$2:$C$46</c:f>
              <c:numCache>
                <c:formatCode>General</c:formatCode>
                <c:ptCount val="45"/>
                <c:pt idx="0">
                  <c:v>5.1139574999999997</c:v>
                </c:pt>
                <c:pt idx="1">
                  <c:v>5.8407575000000005</c:v>
                </c:pt>
                <c:pt idx="2">
                  <c:v>5.3658859999999997</c:v>
                </c:pt>
                <c:pt idx="3">
                  <c:v>5.1496250000000003</c:v>
                </c:pt>
                <c:pt idx="4">
                  <c:v>5.0557445000000003</c:v>
                </c:pt>
                <c:pt idx="5">
                  <c:v>5.0684445</c:v>
                </c:pt>
                <c:pt idx="6">
                  <c:v>4.9501489999999997</c:v>
                </c:pt>
                <c:pt idx="7">
                  <c:v>5.0534459999999992</c:v>
                </c:pt>
                <c:pt idx="8">
                  <c:v>5.0292395000000001</c:v>
                </c:pt>
                <c:pt idx="9">
                  <c:v>5.0421810000000002</c:v>
                </c:pt>
                <c:pt idx="10">
                  <c:v>4.7943029999999993</c:v>
                </c:pt>
                <c:pt idx="11">
                  <c:v>4.8826004999999997</c:v>
                </c:pt>
                <c:pt idx="12">
                  <c:v>5.4319605000000006</c:v>
                </c:pt>
                <c:pt idx="13">
                  <c:v>5.5209254999999997</c:v>
                </c:pt>
                <c:pt idx="14">
                  <c:v>5.5140064999999998</c:v>
                </c:pt>
                <c:pt idx="15">
                  <c:v>5.1089975000000001</c:v>
                </c:pt>
                <c:pt idx="16">
                  <c:v>4.8053229999999996</c:v>
                </c:pt>
                <c:pt idx="17">
                  <c:v>4.7913394999999994</c:v>
                </c:pt>
                <c:pt idx="18">
                  <c:v>4.6140594999999998</c:v>
                </c:pt>
                <c:pt idx="19">
                  <c:v>4.7685135000000001</c:v>
                </c:pt>
                <c:pt idx="20">
                  <c:v>4.7590630000000003</c:v>
                </c:pt>
                <c:pt idx="21">
                  <c:v>4.7506315000000008</c:v>
                </c:pt>
                <c:pt idx="22">
                  <c:v>4.7430585000000001</c:v>
                </c:pt>
                <c:pt idx="23">
                  <c:v>4.7362159999999998</c:v>
                </c:pt>
                <c:pt idx="24">
                  <c:v>4.7300015000000002</c:v>
                </c:pt>
                <c:pt idx="25">
                  <c:v>4.7243300000000001</c:v>
                </c:pt>
                <c:pt idx="26">
                  <c:v>4.7191320000000001</c:v>
                </c:pt>
                <c:pt idx="27">
                  <c:v>4.7143484999999998</c:v>
                </c:pt>
                <c:pt idx="28">
                  <c:v>4.7099314999999997</c:v>
                </c:pt>
                <c:pt idx="29">
                  <c:v>4.8426580000000001</c:v>
                </c:pt>
                <c:pt idx="30">
                  <c:v>4.7020365000000002</c:v>
                </c:pt>
                <c:pt idx="31">
                  <c:v>4.698493</c:v>
                </c:pt>
                <c:pt idx="32">
                  <c:v>4.695182</c:v>
                </c:pt>
                <c:pt idx="33">
                  <c:v>4.6920809999999999</c:v>
                </c:pt>
                <c:pt idx="34">
                  <c:v>4.6891705000000004</c:v>
                </c:pt>
                <c:pt idx="35">
                  <c:v>4.6864329999999992</c:v>
                </c:pt>
                <c:pt idx="36">
                  <c:v>4.3515765000000002</c:v>
                </c:pt>
                <c:pt idx="37">
                  <c:v>4.3723585000000007</c:v>
                </c:pt>
                <c:pt idx="38">
                  <c:v>4.0967254999999998</c:v>
                </c:pt>
                <c:pt idx="39">
                  <c:v>4.1167715000000005</c:v>
                </c:pt>
                <c:pt idx="40">
                  <c:v>4.1384734999999999</c:v>
                </c:pt>
                <c:pt idx="41">
                  <c:v>4.1618180000000002</c:v>
                </c:pt>
                <c:pt idx="42">
                  <c:v>4.1867910000000004</c:v>
                </c:pt>
                <c:pt idx="43">
                  <c:v>4.2133824999999998</c:v>
                </c:pt>
                <c:pt idx="44">
                  <c:v>4.2415820000000002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68880"/>
        <c:axId val="218769440"/>
      </c:scatterChart>
      <c:valAx>
        <c:axId val="218768880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 b="1" i="0" baseline="0">
                    <a:effectLst/>
                  </a:rPr>
                  <a:t>FIB4 changes from start of treatment to HCC diagnosis (years)</a:t>
                </a:r>
                <a:endParaRPr lang="en-GB" sz="1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8769440"/>
        <c:crosses val="autoZero"/>
        <c:crossBetween val="midCat"/>
      </c:valAx>
      <c:valAx>
        <c:axId val="218769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GB" sz="1600"/>
                  <a:t>FIB4</a:t>
                </a:r>
              </a:p>
            </c:rich>
          </c:tx>
          <c:layout>
            <c:manualLayout>
              <c:xMode val="edge"/>
              <c:yMode val="edge"/>
              <c:x val="3.1793423557628708E-2"/>
              <c:y val="0.453305921991431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87688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0391086435296504"/>
          <c:y val="0.59832156902717248"/>
          <c:w val="0.20175621034952806"/>
          <c:h val="0.1046494188226471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A3FB-9837-47D0-89C7-469463D4769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43000"/>
            <a:ext cx="4095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A006D-7284-4C8A-9366-1920FB1F3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A006D-7284-4C8A-9366-1920FB1F38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64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92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96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119088" cy="81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r="9805" b="30876"/>
          <a:stretch>
            <a:fillRect/>
          </a:stretch>
        </p:blipFill>
        <p:spPr bwMode="auto">
          <a:xfrm>
            <a:off x="152400" y="36506150"/>
            <a:ext cx="47117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38377813"/>
            <a:ext cx="34693225" cy="142875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1735">
              <a:defRPr/>
            </a:pPr>
            <a:endParaRPr lang="en-CA" sz="14910"/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6738" y="1625600"/>
            <a:ext cx="11895137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723188" y="7529513"/>
            <a:ext cx="43397487" cy="598487"/>
          </a:xfrm>
          <a:prstGeom prst="rect">
            <a:avLst/>
          </a:prstGeom>
          <a:solidFill>
            <a:srgbClr val="FF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1735">
              <a:defRPr/>
            </a:pPr>
            <a:endParaRPr lang="en-CA" sz="1491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1120675" cy="8128000"/>
          </a:xfrm>
          <a:prstGeom prst="rect">
            <a:avLst/>
          </a:prstGeom>
          <a:blipFill dpi="0" rotWithShape="1">
            <a:blip r:embed="rId4">
              <a:alphaModFix amt="7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1735">
              <a:defRPr/>
            </a:pPr>
            <a:endParaRPr lang="en-CA" sz="9960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r="9805" b="30876"/>
          <a:stretch>
            <a:fillRect/>
          </a:stretch>
        </p:blipFill>
        <p:spPr bwMode="auto">
          <a:xfrm>
            <a:off x="37606288" y="35071050"/>
            <a:ext cx="7732712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38377813"/>
            <a:ext cx="37058600" cy="142875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1735">
              <a:defRPr/>
            </a:pPr>
            <a:endParaRPr lang="en-CA" sz="1491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1062275" y="1712913"/>
            <a:ext cx="10058400" cy="3260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/>
          <p:cNvSpPr/>
          <p:nvPr userDrawn="1"/>
        </p:nvSpPr>
        <p:spPr>
          <a:xfrm>
            <a:off x="0" y="6667500"/>
            <a:ext cx="51120675" cy="14605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1735">
              <a:defRPr/>
            </a:pPr>
            <a:endParaRPr lang="en-CA" sz="14910"/>
          </a:p>
        </p:txBody>
      </p:sp>
      <p:sp>
        <p:nvSpPr>
          <p:cNvPr id="14" name="Rectangle 13"/>
          <p:cNvSpPr/>
          <p:nvPr userDrawn="1"/>
        </p:nvSpPr>
        <p:spPr>
          <a:xfrm>
            <a:off x="7723188" y="7529513"/>
            <a:ext cx="43397487" cy="598487"/>
          </a:xfrm>
          <a:prstGeom prst="rect">
            <a:avLst/>
          </a:prstGeom>
          <a:solidFill>
            <a:srgbClr val="FF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1735">
              <a:defRPr/>
            </a:pPr>
            <a:endParaRPr lang="en-CA" sz="1491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</p:sldLayoutIdLst>
  <p:txStyles>
    <p:titleStyle>
      <a:lvl1pPr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2pPr>
      <a:lvl3pPr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3pPr>
      <a:lvl4pPr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4pPr>
      <a:lvl5pPr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51117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77938" indent="-1277938" algn="l" defTabSz="5111750" rtl="0" eaLnBrk="1" fontAlgn="base" hangingPunct="1">
        <a:lnSpc>
          <a:spcPct val="90000"/>
        </a:lnSpc>
        <a:spcBef>
          <a:spcPts val="5588"/>
        </a:spcBef>
        <a:spcAft>
          <a:spcPct val="0"/>
        </a:spcAft>
        <a:buFont typeface="Arial" charset="0"/>
        <a:buChar char="•"/>
        <a:defRPr sz="15600" kern="1200">
          <a:solidFill>
            <a:schemeClr val="tx1"/>
          </a:solidFill>
          <a:latin typeface="+mn-lt"/>
          <a:ea typeface="+mn-ea"/>
          <a:cs typeface="+mn-cs"/>
        </a:defRPr>
      </a:lvl1pPr>
      <a:lvl2pPr marL="3833813" indent="-1277938" algn="l" defTabSz="5111750" rtl="0" eaLnBrk="1" fontAlgn="base" hangingPunct="1">
        <a:lnSpc>
          <a:spcPct val="90000"/>
        </a:lnSpc>
        <a:spcBef>
          <a:spcPts val="2800"/>
        </a:spcBef>
        <a:spcAft>
          <a:spcPct val="0"/>
        </a:spcAft>
        <a:buFont typeface="Arial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6389688" indent="-1277938" algn="l" defTabSz="5111750" rtl="0" eaLnBrk="1" fontAlgn="base" hangingPunct="1">
        <a:lnSpc>
          <a:spcPct val="90000"/>
        </a:lnSpc>
        <a:spcBef>
          <a:spcPts val="28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8945563" indent="-1277938" algn="l" defTabSz="5111750" rtl="0" eaLnBrk="1" fontAlgn="base" hangingPunct="1">
        <a:lnSpc>
          <a:spcPct val="90000"/>
        </a:lnSpc>
        <a:spcBef>
          <a:spcPts val="2800"/>
        </a:spcBef>
        <a:spcAft>
          <a:spcPct val="0"/>
        </a:spcAft>
        <a:buFont typeface="Arial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01438" indent="-1277938" algn="l" defTabSz="5111750" rtl="0" eaLnBrk="1" fontAlgn="base" hangingPunct="1">
        <a:lnSpc>
          <a:spcPct val="90000"/>
        </a:lnSpc>
        <a:spcBef>
          <a:spcPts val="2800"/>
        </a:spcBef>
        <a:spcAft>
          <a:spcPct val="0"/>
        </a:spcAft>
        <a:buFont typeface="Arial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4058123" indent="-1278011" algn="l" defTabSz="5112045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6pPr>
      <a:lvl7pPr marL="16614145" indent="-1278011" algn="l" defTabSz="5112045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7pPr>
      <a:lvl8pPr marL="19170167" indent="-1278011" algn="l" defTabSz="5112045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8pPr>
      <a:lvl9pPr marL="21726190" indent="-1278011" algn="l" defTabSz="5112045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sz="10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1pPr>
      <a:lvl2pPr marL="2556022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2pPr>
      <a:lvl3pPr marL="5112045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3pPr>
      <a:lvl4pPr marL="7668067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4pPr>
      <a:lvl5pPr marL="10224089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5pPr>
      <a:lvl6pPr marL="12780112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6pPr>
      <a:lvl7pPr marL="15336134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7pPr>
      <a:lvl8pPr marL="17892156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8pPr>
      <a:lvl9pPr marL="20448179" algn="l" defTabSz="5112045" rtl="0" eaLnBrk="1" latinLnBrk="0" hangingPunct="1">
        <a:defRPr sz="10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3816844" y="9856548"/>
            <a:ext cx="23241756" cy="28253264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endParaRPr lang="en-CA" altLang="en-US" sz="3905" dirty="0">
              <a:ln w="0"/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7706300" y="34343976"/>
            <a:ext cx="12795250" cy="376583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 lnSpcReduction="10000"/>
          </a:bodyPr>
          <a:lstStyle/>
          <a:p>
            <a:pPr algn="just"/>
            <a:endParaRPr lang="en-GB" altLang="en-US" sz="3600" i="1" dirty="0">
              <a:solidFill>
                <a:schemeClr val="tx1"/>
              </a:solidFill>
            </a:endParaRPr>
          </a:p>
          <a:p>
            <a:pPr algn="just"/>
            <a:r>
              <a:rPr lang="en-GB" altLang="en-US" sz="3600" i="1" dirty="0" smtClean="0">
                <a:solidFill>
                  <a:schemeClr val="tx1"/>
                </a:solidFill>
              </a:rPr>
              <a:t>Correspondence to:</a:t>
            </a:r>
          </a:p>
          <a:p>
            <a:pPr algn="just"/>
            <a:endParaRPr lang="en-GB" altLang="en-US" sz="3600" i="1" dirty="0" smtClean="0">
              <a:solidFill>
                <a:schemeClr val="tx1"/>
              </a:solidFill>
            </a:endParaRPr>
          </a:p>
          <a:p>
            <a:pPr algn="just"/>
            <a:r>
              <a:rPr lang="en-GB" altLang="en-US" sz="3600" dirty="0" smtClean="0">
                <a:solidFill>
                  <a:schemeClr val="tx1"/>
                </a:solidFill>
              </a:rPr>
              <a:t>Philip Johnson</a:t>
            </a:r>
          </a:p>
          <a:p>
            <a:pPr algn="just"/>
            <a:r>
              <a:rPr lang="en-GB" altLang="en-US" sz="3600" dirty="0" smtClean="0">
                <a:solidFill>
                  <a:schemeClr val="tx1"/>
                </a:solidFill>
              </a:rPr>
              <a:t>Department </a:t>
            </a:r>
            <a:r>
              <a:rPr lang="en-GB" altLang="en-US" sz="3600" dirty="0">
                <a:solidFill>
                  <a:schemeClr val="tx1"/>
                </a:solidFill>
              </a:rPr>
              <a:t>of Molecular and Clinical Cancer </a:t>
            </a:r>
            <a:r>
              <a:rPr lang="en-GB" altLang="en-US" sz="3600" dirty="0" smtClean="0">
                <a:solidFill>
                  <a:schemeClr val="tx1"/>
                </a:solidFill>
              </a:rPr>
              <a:t>Medicine,</a:t>
            </a:r>
            <a:endParaRPr lang="en-GB" altLang="en-US" sz="3600" dirty="0">
              <a:solidFill>
                <a:schemeClr val="tx1"/>
              </a:solidFill>
            </a:endParaRPr>
          </a:p>
          <a:p>
            <a:pPr algn="just"/>
            <a:r>
              <a:rPr lang="en-GB" altLang="en-US" sz="3600" smtClean="0">
                <a:solidFill>
                  <a:schemeClr val="tx1"/>
                </a:solidFill>
              </a:rPr>
              <a:t>University </a:t>
            </a:r>
            <a:r>
              <a:rPr lang="en-GB" altLang="en-US" sz="3600" dirty="0" smtClean="0">
                <a:solidFill>
                  <a:schemeClr val="tx1"/>
                </a:solidFill>
              </a:rPr>
              <a:t>of Liverpool, Liverpool </a:t>
            </a:r>
            <a:r>
              <a:rPr lang="en-GB" altLang="en-US" sz="3600" dirty="0">
                <a:solidFill>
                  <a:schemeClr val="tx1"/>
                </a:solidFill>
              </a:rPr>
              <a:t>L69 3GA, UK</a:t>
            </a:r>
          </a:p>
          <a:p>
            <a:pPr algn="just"/>
            <a:r>
              <a:rPr lang="en-GB" altLang="en-US" sz="3600" dirty="0">
                <a:solidFill>
                  <a:schemeClr val="tx1"/>
                </a:solidFill>
              </a:rPr>
              <a:t>E-mail: philip.johnson@liverpool.ac.uk</a:t>
            </a:r>
          </a:p>
          <a:p>
            <a:pPr algn="just" eaLnBrk="1" hangingPunct="1">
              <a:spcBef>
                <a:spcPts val="2950"/>
              </a:spcBef>
            </a:pPr>
            <a:endParaRPr lang="en-GB" altLang="en-US" sz="36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73075" y="28351222"/>
            <a:ext cx="12785725" cy="818923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endParaRPr lang="en-CA" altLang="en-US" sz="3905" dirty="0">
              <a:ln w="0"/>
              <a:solidFill>
                <a:schemeClr val="tx1"/>
              </a:solidFill>
            </a:endParaRPr>
          </a:p>
        </p:txBody>
      </p:sp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7053262" y="-125777"/>
            <a:ext cx="37828538" cy="264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altLang="en-US" sz="7200" b="1" dirty="0">
                <a:solidFill>
                  <a:schemeClr val="bg1"/>
                </a:solidFill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Long-term impact of response to interferon-based therapy in patients with chronic HCV in relation to liver function, survival and cause of </a:t>
            </a:r>
            <a:r>
              <a:rPr lang="en-GB" altLang="en-US" sz="7200" b="1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death</a:t>
            </a:r>
            <a:endParaRPr lang="en-GB" altLang="en-US" sz="7200" dirty="0">
              <a:solidFill>
                <a:schemeClr val="bg1"/>
              </a:solidFill>
              <a:latin typeface="Arial Black" panose="020B0A0402010202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3075" y="8501063"/>
            <a:ext cx="12785725" cy="1084262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INTRODUCTION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62038" y="8501063"/>
            <a:ext cx="23296562" cy="1116012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RESULTS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4188" y="9845675"/>
            <a:ext cx="12785725" cy="6704014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3600" dirty="0">
                <a:ln w="0"/>
                <a:solidFill>
                  <a:schemeClr val="tx1"/>
                </a:solidFill>
              </a:rPr>
              <a:t>Achieving 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SVR 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in chronic HCV results in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:</a:t>
            </a:r>
            <a:endParaRPr lang="en-GB" altLang="en-US" sz="3600" dirty="0">
              <a:ln w="0"/>
              <a:solidFill>
                <a:schemeClr val="tx1"/>
              </a:solidFill>
            </a:endParaRP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•A 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decrease in liver and non liver-related complications, 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•Together 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with improvements in quality of 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life,</a:t>
            </a:r>
            <a:endParaRPr lang="en-GB" altLang="en-US" sz="3600" dirty="0">
              <a:ln w="0"/>
              <a:solidFill>
                <a:schemeClr val="tx1"/>
              </a:solidFill>
            </a:endParaRP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3600" dirty="0">
                <a:ln w="0"/>
                <a:solidFill>
                  <a:schemeClr val="tx1"/>
                </a:solidFill>
              </a:rPr>
              <a:t>•Improvement 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in degree of  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fibrosis 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We 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have recently developed a 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simple, and extensively validated</a:t>
            </a:r>
            <a:r>
              <a:rPr lang="en-GB" altLang="en-US" sz="3600" baseline="30000" dirty="0" smtClean="0">
                <a:ln w="0"/>
                <a:solidFill>
                  <a:schemeClr val="tx1"/>
                </a:solidFill>
              </a:rPr>
              <a:t>2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 tool (the 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ALBI score</a:t>
            </a:r>
            <a:r>
              <a:rPr lang="en-GB" altLang="en-US" sz="3600" baseline="30000" dirty="0">
                <a:ln w="0"/>
                <a:solidFill>
                  <a:schemeClr val="tx1"/>
                </a:solidFill>
              </a:rPr>
              <a:t>1</a:t>
            </a:r>
            <a:r>
              <a:rPr lang="en-GB" altLang="en-US" sz="3600" dirty="0">
                <a:ln w="0"/>
                <a:solidFill>
                  <a:schemeClr val="tx1"/>
                </a:solidFill>
              </a:rPr>
              <a:t>) that allows quantification of liver function, based on the simple serum tests of serum albumin and </a:t>
            </a:r>
            <a:r>
              <a:rPr lang="en-GB" altLang="en-US" sz="3600" dirty="0" smtClean="0">
                <a:ln w="0"/>
                <a:solidFill>
                  <a:schemeClr val="tx1"/>
                </a:solidFill>
              </a:rPr>
              <a:t>bilirubin.</a:t>
            </a:r>
            <a:endParaRPr lang="en-GB" altLang="en-US" sz="3600" dirty="0">
              <a:ln w="0"/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584063" y="26708101"/>
            <a:ext cx="12917487" cy="75485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CA" altLang="en-US" sz="3200" dirty="0">
                <a:ln w="0"/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7706300" y="28896450"/>
            <a:ext cx="12871450" cy="1557734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 fontScale="400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tx1"/>
                </a:solidFill>
              </a:rPr>
              <a:t>1. Johnson PJ,  et al., </a:t>
            </a:r>
            <a:r>
              <a:rPr lang="en-US" sz="80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 </a:t>
            </a:r>
            <a:r>
              <a:rPr lang="en-US" sz="80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Clin</a:t>
            </a:r>
            <a:r>
              <a:rPr lang="en-US" sz="80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Oncol</a:t>
            </a:r>
            <a:r>
              <a:rPr lang="en-US" sz="80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2015;33:550-8.</a:t>
            </a:r>
          </a:p>
          <a:p>
            <a:pPr>
              <a:spcAft>
                <a:spcPts val="0"/>
              </a:spcAft>
              <a:defRPr/>
            </a:pPr>
            <a:r>
              <a:rPr lang="en-GB" sz="8000" dirty="0" smtClean="0">
                <a:solidFill>
                  <a:schemeClr val="tx1"/>
                </a:solidFill>
              </a:rPr>
              <a:t>2. </a:t>
            </a:r>
            <a:r>
              <a:rPr lang="en-GB" sz="8000" dirty="0" err="1" smtClean="0">
                <a:solidFill>
                  <a:schemeClr val="tx1"/>
                </a:solidFill>
              </a:rPr>
              <a:t>Pinato</a:t>
            </a:r>
            <a:r>
              <a:rPr lang="en-GB" sz="8000" dirty="0" smtClean="0">
                <a:solidFill>
                  <a:schemeClr val="tx1"/>
                </a:solidFill>
              </a:rPr>
              <a:t> DJ et al., Journal  of Hepatology 2016</a:t>
            </a:r>
            <a:r>
              <a:rPr lang="en-GB" sz="8000" dirty="0" smtClean="0"/>
              <a:t>of </a:t>
            </a:r>
            <a:r>
              <a:rPr lang="en-GB" sz="9600" i="1" dirty="0"/>
              <a:t>Hepatology (2016)of Hepatology </a:t>
            </a:r>
            <a:r>
              <a:rPr lang="en-GB" sz="9600" dirty="0"/>
              <a:t>(2016)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579299" y="20958175"/>
            <a:ext cx="12927013" cy="1084262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CONCLUSION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73075" y="16805275"/>
            <a:ext cx="12785725" cy="1084263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AIM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73075" y="27082838"/>
            <a:ext cx="12796838" cy="1084262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PATIENTS &amp; </a:t>
            </a:r>
            <a:r>
              <a:rPr lang="fr-CA" sz="6212" b="1" dirty="0" smtClean="0">
                <a:solidFill>
                  <a:srgbClr val="006241"/>
                </a:solidFill>
              </a:rPr>
              <a:t>METHODS 1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7595175" y="25377775"/>
            <a:ext cx="12906375" cy="1085850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ACKNOWLEDGEMENTS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7606288" y="30646688"/>
            <a:ext cx="12895262" cy="1085850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DISCLOSURES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606288" y="31980186"/>
            <a:ext cx="12871450" cy="89455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CA" altLang="en-US" sz="3200" dirty="0" smtClean="0">
                <a:ln w="0"/>
                <a:solidFill>
                  <a:schemeClr val="tx1"/>
                </a:solidFill>
              </a:rPr>
              <a:t>None</a:t>
            </a:r>
            <a:endParaRPr lang="en-CA" altLang="en-US" sz="3200" dirty="0">
              <a:ln w="0"/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7606288" y="27612975"/>
            <a:ext cx="12895262" cy="1085850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>
                <a:solidFill>
                  <a:srgbClr val="006241"/>
                </a:solidFill>
              </a:rPr>
              <a:t>REFERENCES</a:t>
            </a:r>
            <a:endParaRPr lang="en-CA" sz="6212" b="1" dirty="0">
              <a:solidFill>
                <a:srgbClr val="006241"/>
              </a:solidFill>
            </a:endParaRP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3696197422"/>
              </p:ext>
            </p:extLst>
          </p:nvPr>
        </p:nvGraphicFramePr>
        <p:xfrm>
          <a:off x="14754417" y="30937879"/>
          <a:ext cx="6940652" cy="4215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Chart 51"/>
          <p:cNvGraphicFramePr/>
          <p:nvPr>
            <p:extLst>
              <p:ext uri="{D42A27DB-BD31-4B8C-83A1-F6EECF244321}">
                <p14:modId xmlns:p14="http://schemas.microsoft.com/office/powerpoint/2010/main" val="2187750620"/>
              </p:ext>
            </p:extLst>
          </p:nvPr>
        </p:nvGraphicFramePr>
        <p:xfrm>
          <a:off x="22247818" y="30775036"/>
          <a:ext cx="6777129" cy="463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397272398"/>
              </p:ext>
            </p:extLst>
          </p:nvPr>
        </p:nvGraphicFramePr>
        <p:xfrm>
          <a:off x="30189168" y="30646688"/>
          <a:ext cx="6156456" cy="476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6" name="Rectangle 55"/>
          <p:cNvSpPr/>
          <p:nvPr/>
        </p:nvSpPr>
        <p:spPr>
          <a:xfrm>
            <a:off x="484189" y="18173700"/>
            <a:ext cx="12774612" cy="8534401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>
                <a:ln w="0"/>
                <a:solidFill>
                  <a:schemeClr val="tx1"/>
                </a:solidFill>
              </a:rPr>
              <a:t>To apply the ALBI score to patients undergoing interferon-based therapy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 for HCV and </a:t>
            </a:r>
            <a:r>
              <a:rPr lang="en-GB" altLang="en-US" sz="4000" dirty="0">
                <a:ln w="0"/>
                <a:solidFill>
                  <a:schemeClr val="tx1"/>
                </a:solidFill>
              </a:rPr>
              <a:t>thereby,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>
                <a:ln w="0"/>
                <a:solidFill>
                  <a:schemeClr val="tx1"/>
                </a:solidFill>
              </a:rPr>
              <a:t>•Examine the impact of achievement of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SVR on liver function,</a:t>
            </a:r>
            <a:endParaRPr lang="en-GB" altLang="en-US" sz="4000" dirty="0">
              <a:ln w="0"/>
              <a:solidFill>
                <a:schemeClr val="tx1"/>
              </a:solidFill>
            </a:endParaRP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>
                <a:ln w="0"/>
                <a:solidFill>
                  <a:schemeClr val="tx1"/>
                </a:solidFill>
              </a:rPr>
              <a:t>•Assess the concurrent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changes in,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      - hepatic </a:t>
            </a:r>
            <a:r>
              <a:rPr lang="en-GB" altLang="en-US" sz="4000" dirty="0">
                <a:ln w="0"/>
                <a:solidFill>
                  <a:schemeClr val="tx1"/>
                </a:solidFill>
              </a:rPr>
              <a:t>fibrosis  (by FIB-4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index)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>
                <a:ln w="0"/>
                <a:solidFill>
                  <a:schemeClr val="tx1"/>
                </a:solidFill>
              </a:rPr>
              <a:t>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     - portal </a:t>
            </a:r>
            <a:r>
              <a:rPr lang="en-GB" altLang="en-US" sz="4000" dirty="0">
                <a:ln w="0"/>
                <a:solidFill>
                  <a:schemeClr val="tx1"/>
                </a:solidFill>
              </a:rPr>
              <a:t>hypertension/fibrosis (by platelet count)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>
                <a:ln w="0"/>
                <a:solidFill>
                  <a:schemeClr val="tx1"/>
                </a:solidFill>
              </a:rPr>
              <a:t>•Analyse survival and causes of death, and thereby</a:t>
            </a:r>
          </a:p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        -build </a:t>
            </a:r>
            <a:r>
              <a:rPr lang="en-GB" altLang="en-US" sz="4000" dirty="0">
                <a:ln w="0"/>
                <a:solidFill>
                  <a:schemeClr val="tx1"/>
                </a:solidFill>
              </a:rPr>
              <a:t>and quantify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a picture </a:t>
            </a:r>
            <a:r>
              <a:rPr lang="en-GB" altLang="en-US" sz="4000" dirty="0">
                <a:ln w="0"/>
                <a:solidFill>
                  <a:schemeClr val="tx1"/>
                </a:solidFill>
              </a:rPr>
              <a:t>of the </a:t>
            </a:r>
            <a:r>
              <a:rPr lang="en-GB" altLang="en-US" sz="4000" dirty="0" smtClean="0">
                <a:ln w="0"/>
                <a:solidFill>
                  <a:schemeClr val="tx1"/>
                </a:solidFill>
              </a:rPr>
              <a:t>consequences </a:t>
            </a:r>
            <a:r>
              <a:rPr lang="en-GB" altLang="en-US" sz="4000" dirty="0">
                <a:ln w="0"/>
                <a:solidFill>
                  <a:schemeClr val="tx1"/>
                </a:solidFill>
              </a:rPr>
              <a:t>of SVR </a:t>
            </a:r>
          </a:p>
        </p:txBody>
      </p:sp>
      <p:sp>
        <p:nvSpPr>
          <p:cNvPr id="2205" name="TextBox 1"/>
          <p:cNvSpPr txBox="1">
            <a:spLocks noChangeArrowheads="1"/>
          </p:cNvSpPr>
          <p:nvPr/>
        </p:nvSpPr>
        <p:spPr bwMode="auto">
          <a:xfrm>
            <a:off x="760329" y="28351223"/>
            <a:ext cx="12585866" cy="809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000" dirty="0" smtClean="0">
                <a:latin typeface="+mn-lt"/>
                <a:cs typeface="Times New Roman" pitchFamily="18" charset="0"/>
              </a:rPr>
              <a:t>Retrospective study (n=1118 ) HCV +</a:t>
            </a:r>
            <a:r>
              <a:rPr lang="en-GB" altLang="en-US" sz="4000" dirty="0" err="1" smtClean="0">
                <a:latin typeface="+mn-lt"/>
                <a:cs typeface="Times New Roman" pitchFamily="18" charset="0"/>
              </a:rPr>
              <a:t>ve</a:t>
            </a:r>
            <a:r>
              <a:rPr lang="en-GB" altLang="en-US" sz="4000" dirty="0" smtClean="0">
                <a:latin typeface="+mn-lt"/>
                <a:cs typeface="Times New Roman" pitchFamily="18" charset="0"/>
              </a:rPr>
              <a:t>  patients from</a:t>
            </a:r>
          </a:p>
          <a:p>
            <a:r>
              <a:rPr lang="en-GB" altLang="en-US" sz="4000" dirty="0" smtClean="0">
                <a:latin typeface="+mn-lt"/>
                <a:cs typeface="Times New Roman" pitchFamily="18" charset="0"/>
              </a:rPr>
              <a:t> Ogaki Municipal Hospital, Japan</a:t>
            </a:r>
          </a:p>
          <a:p>
            <a:endParaRPr lang="en-GB" altLang="en-US" sz="4000" dirty="0" smtClean="0">
              <a:latin typeface="+mn-lt"/>
              <a:cs typeface="Times New Roman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000" dirty="0" smtClean="0">
                <a:latin typeface="+mn-lt"/>
                <a:cs typeface="Times New Roman" pitchFamily="18" charset="0"/>
              </a:rPr>
              <a:t>All received interferon-based therapy,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altLang="en-US" sz="4000" dirty="0" smtClean="0">
              <a:latin typeface="+mn-lt"/>
              <a:cs typeface="Times New Roman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000" dirty="0" smtClean="0">
                <a:latin typeface="+mn-lt"/>
                <a:cs typeface="Times New Roman" pitchFamily="18" charset="0"/>
              </a:rPr>
              <a:t>Mainly Genotypes 1 &amp; 2 (56% and 44%),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altLang="en-US" sz="4000" dirty="0">
              <a:latin typeface="+mn-lt"/>
              <a:cs typeface="Times New Roman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000" dirty="0">
                <a:latin typeface="+mn-lt"/>
                <a:cs typeface="Times New Roman" pitchFamily="18" charset="0"/>
              </a:rPr>
              <a:t>SVR = 59%, no SVR=41</a:t>
            </a:r>
            <a:r>
              <a:rPr lang="en-GB" altLang="en-US" sz="4000" dirty="0" smtClean="0">
                <a:latin typeface="+mn-lt"/>
                <a:cs typeface="Times New Roman" pitchFamily="18" charset="0"/>
              </a:rPr>
              <a:t>%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altLang="en-US" sz="4000" dirty="0">
              <a:latin typeface="+mn-lt"/>
              <a:cs typeface="Times New Roman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000" dirty="0" smtClean="0">
                <a:latin typeface="+mn-lt"/>
                <a:cs typeface="Times New Roman" pitchFamily="18" charset="0"/>
              </a:rPr>
              <a:t>Median follow-up =</a:t>
            </a:r>
            <a:r>
              <a:rPr lang="en-GB" altLang="en-US" sz="4000" dirty="0">
                <a:latin typeface="+mn-lt"/>
                <a:cs typeface="Times New Roman" pitchFamily="18" charset="0"/>
              </a:rPr>
              <a:t>11.1 years range </a:t>
            </a:r>
            <a:r>
              <a:rPr lang="en-GB" altLang="en-US" sz="4000" dirty="0" smtClean="0">
                <a:latin typeface="+mn-lt"/>
                <a:cs typeface="Times New Roman" pitchFamily="18" charset="0"/>
              </a:rPr>
              <a:t>(1-26)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altLang="en-US" sz="4000" dirty="0">
              <a:latin typeface="+mn-lt"/>
              <a:cs typeface="Times New Roman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altLang="en-US" sz="4000" dirty="0" smtClean="0">
                <a:latin typeface="+mn-lt"/>
                <a:cs typeface="Times New Roman" pitchFamily="18" charset="0"/>
              </a:rPr>
              <a:t>All had pre-treatment </a:t>
            </a:r>
            <a:r>
              <a:rPr lang="en-GB" altLang="en-US" sz="4000" dirty="0">
                <a:latin typeface="+mn-lt"/>
                <a:cs typeface="Times New Roman" pitchFamily="18" charset="0"/>
              </a:rPr>
              <a:t>histology </a:t>
            </a:r>
            <a:r>
              <a:rPr lang="en-GB" altLang="en-US" sz="4000" dirty="0" smtClean="0">
                <a:latin typeface="+mn-lt"/>
                <a:cs typeface="Times New Roman" pitchFamily="18" charset="0"/>
              </a:rPr>
              <a:t>85%</a:t>
            </a:r>
            <a:r>
              <a:rPr lang="en-GB" altLang="en-US" sz="4000" u="sng" dirty="0" smtClean="0">
                <a:latin typeface="+mn-lt"/>
                <a:cs typeface="Times New Roman" pitchFamily="18" charset="0"/>
              </a:rPr>
              <a:t>&lt;</a:t>
            </a:r>
            <a:r>
              <a:rPr lang="en-GB" altLang="en-US" sz="4000" dirty="0" smtClean="0">
                <a:latin typeface="+mn-lt"/>
                <a:cs typeface="Times New Roman" pitchFamily="18" charset="0"/>
              </a:rPr>
              <a:t> F2</a:t>
            </a:r>
          </a:p>
          <a:p>
            <a:pPr marL="3244850" lvl="1" indent="-685800">
              <a:buFont typeface="Arial" panose="020B0604020202020204" pitchFamily="34" charset="0"/>
              <a:buChar char="•"/>
            </a:pPr>
            <a:r>
              <a:rPr lang="en-GB" altLang="en-US" sz="4000" dirty="0" smtClean="0">
                <a:latin typeface="+mn-lt"/>
                <a:cs typeface="Times New Roman" pitchFamily="18" charset="0"/>
              </a:rPr>
              <a:t>&gt;95% within 1 month of starting treatment</a:t>
            </a:r>
            <a:endParaRPr lang="en-GB" altLang="en-US" sz="4000" dirty="0">
              <a:latin typeface="+mn-lt"/>
              <a:cs typeface="Times New Roman" pitchFamily="18" charset="0"/>
            </a:endParaRPr>
          </a:p>
        </p:txBody>
      </p:sp>
      <p:sp>
        <p:nvSpPr>
          <p:cNvPr id="2242" name="Rectangle 8"/>
          <p:cNvSpPr>
            <a:spLocks noChangeArrowheads="1"/>
          </p:cNvSpPr>
          <p:nvPr/>
        </p:nvSpPr>
        <p:spPr bwMode="auto">
          <a:xfrm>
            <a:off x="14330550" y="35878142"/>
            <a:ext cx="21717000" cy="19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en-US" sz="3200" dirty="0" smtClean="0">
                <a:ea typeface="Calibri" pitchFamily="34" charset="0"/>
                <a:cs typeface="Times New Roman" pitchFamily="18" charset="0"/>
              </a:rPr>
              <a:t>FIGURE </a:t>
            </a:r>
            <a:r>
              <a:rPr lang="en-GB" altLang="en-US" sz="3200" dirty="0">
                <a:ea typeface="Calibri" pitchFamily="34" charset="0"/>
                <a:cs typeface="Times New Roman" pitchFamily="18" charset="0"/>
              </a:rPr>
              <a:t>1:</a:t>
            </a:r>
            <a:r>
              <a:rPr lang="en-GB" altLang="en-US" sz="32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GB" altLang="en-US" sz="3200" dirty="0">
                <a:ea typeface="Calibri" pitchFamily="34" charset="0"/>
                <a:cs typeface="Times New Roman" pitchFamily="18" charset="0"/>
              </a:rPr>
              <a:t>Changes in </a:t>
            </a:r>
            <a:r>
              <a:rPr lang="en-GB" altLang="en-US" sz="3200" b="1" dirty="0">
                <a:ea typeface="Calibri" pitchFamily="34" charset="0"/>
                <a:cs typeface="Times New Roman" pitchFamily="18" charset="0"/>
              </a:rPr>
              <a:t>(A)</a:t>
            </a:r>
            <a:r>
              <a:rPr lang="en-GB" altLang="en-US" sz="3200" dirty="0">
                <a:ea typeface="Calibri" pitchFamily="34" charset="0"/>
                <a:cs typeface="Times New Roman" pitchFamily="18" charset="0"/>
              </a:rPr>
              <a:t> ALBI, </a:t>
            </a:r>
            <a:r>
              <a:rPr lang="en-GB" altLang="en-US" sz="3200" b="1" dirty="0">
                <a:ea typeface="Calibri" pitchFamily="34" charset="0"/>
                <a:cs typeface="Times New Roman" pitchFamily="18" charset="0"/>
              </a:rPr>
              <a:t>(B)</a:t>
            </a:r>
            <a:r>
              <a:rPr lang="en-GB" altLang="en-US" sz="3200" dirty="0">
                <a:ea typeface="Calibri" pitchFamily="34" charset="0"/>
                <a:cs typeface="Times New Roman" pitchFamily="18" charset="0"/>
              </a:rPr>
              <a:t> FIB-4 and </a:t>
            </a:r>
            <a:r>
              <a:rPr lang="en-GB" altLang="en-US" sz="3200" b="1" dirty="0">
                <a:ea typeface="Calibri" pitchFamily="34" charset="0"/>
                <a:cs typeface="Times New Roman" pitchFamily="18" charset="0"/>
              </a:rPr>
              <a:t>(C)</a:t>
            </a:r>
            <a:r>
              <a:rPr lang="en-GB" altLang="en-US" sz="3200" dirty="0">
                <a:ea typeface="Calibri" pitchFamily="34" charset="0"/>
                <a:cs typeface="Times New Roman" pitchFamily="18" charset="0"/>
              </a:rPr>
              <a:t> platelets over time from baseline, according to SVR status.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en-US" sz="3200" dirty="0">
                <a:ea typeface="Calibri" pitchFamily="34" charset="0"/>
                <a:cs typeface="Times New Roman" pitchFamily="18" charset="0"/>
              </a:rPr>
              <a:t>Curves significantly differ from start of treatment for both ALBI and FIB4, whereas statistically significant differences emerged at 3 months (from baseline) for platelets.</a:t>
            </a:r>
          </a:p>
        </p:txBody>
      </p:sp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2813023338"/>
              </p:ext>
            </p:extLst>
          </p:nvPr>
        </p:nvGraphicFramePr>
        <p:xfrm>
          <a:off x="27727097" y="9768068"/>
          <a:ext cx="8693150" cy="5053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42" name="Rectangle 10"/>
          <p:cNvSpPr>
            <a:spLocks noChangeArrowheads="1"/>
          </p:cNvSpPr>
          <p:nvPr/>
        </p:nvSpPr>
        <p:spPr bwMode="auto">
          <a:xfrm>
            <a:off x="28463968" y="14733193"/>
            <a:ext cx="77897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GB" altLang="en-US" sz="2400" b="1" dirty="0">
                <a:ea typeface="Calibri" pitchFamily="34" charset="0"/>
                <a:cs typeface="Times New Roman" pitchFamily="18" charset="0"/>
              </a:rPr>
              <a:t>Figure 3.</a:t>
            </a:r>
            <a:r>
              <a:rPr lang="en-GB" altLang="en-US" sz="2400" dirty="0">
                <a:ea typeface="Calibri" pitchFamily="34" charset="0"/>
                <a:cs typeface="Times New Roman" pitchFamily="18" charset="0"/>
              </a:rPr>
              <a:t> FIB4 trend from baseline to HCC diagnosis according to </a:t>
            </a:r>
            <a:r>
              <a:rPr lang="en-GB" altLang="en-US" sz="2400" dirty="0" err="1">
                <a:ea typeface="Calibri" pitchFamily="34" charset="0"/>
                <a:cs typeface="Times New Roman" pitchFamily="18" charset="0"/>
              </a:rPr>
              <a:t>Metavir</a:t>
            </a:r>
            <a:r>
              <a:rPr lang="en-GB" altLang="en-US" sz="2400" dirty="0">
                <a:ea typeface="Calibri" pitchFamily="34" charset="0"/>
                <a:cs typeface="Times New Roman" pitchFamily="18" charset="0"/>
              </a:rPr>
              <a:t> fibrosis stage, i.e. F0, F1 and F2 as early and F3/F4 as late. Overall median FIB4 figures at baseline and HCC development were 3.28 (IQR 2.43,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79538" y="2631782"/>
            <a:ext cx="2463165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Philip Johnson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1,2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Emily de Groot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3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Sarah Berhane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n-US" altLang="en-US" sz="4000" i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Toshifumi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Tada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Takashi Kumada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4000" i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Hidenori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Toyoda</a:t>
            </a:r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</a:t>
            </a:r>
            <a:r>
              <a:rPr lang="en-US" altLang="en-US" sz="4000" i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/>
            <a:endParaRPr lang="en-GB" altLang="en-US" sz="4000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en-US" altLang="en-US" sz="4000" i="1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Department of Molecular and Clinical Cancer Medicine, University of Liverpool, Liverpool, UK; </a:t>
            </a:r>
          </a:p>
          <a:p>
            <a:pPr algn="just"/>
            <a:r>
              <a:rPr lang="en-US" altLang="en-US" sz="4000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The </a:t>
            </a:r>
            <a:r>
              <a:rPr lang="en-US" altLang="en-US" sz="4000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Clatterbridge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Cancer Centre NHS Foundation Trust, </a:t>
            </a:r>
            <a:r>
              <a:rPr lang="en-US" altLang="en-US" sz="4000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Clatterbridge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Road, </a:t>
            </a:r>
            <a:r>
              <a:rPr lang="en-US" altLang="en-US" sz="4000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Bebington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n-US" altLang="en-US" sz="4000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Wirral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CH63 4JY, UK; </a:t>
            </a:r>
          </a:p>
          <a:p>
            <a:pPr algn="just"/>
            <a:r>
              <a:rPr lang="en-US" altLang="en-US" sz="4000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3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University of St Andrews, </a:t>
            </a:r>
            <a:r>
              <a:rPr lang="en-GB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St Andrews, Fife KY16 9AJ; </a:t>
            </a:r>
          </a:p>
          <a:p>
            <a:pPr algn="just"/>
            <a:r>
              <a:rPr lang="en-US" altLang="en-US" sz="4000" baseline="30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Department of Gastroenterology and </a:t>
            </a:r>
            <a:r>
              <a:rPr lang="en-US" altLang="en-US" sz="4000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Hepatology</a:t>
            </a:r>
            <a:r>
              <a:rPr lang="en-US" altLang="en-US" sz="40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Ogaki Municipal Hospital, Gifu, 503-8052, Japan</a:t>
            </a:r>
            <a:endParaRPr lang="en-GB" altLang="en-US" sz="4000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7650737" y="33045401"/>
            <a:ext cx="12895262" cy="1085850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 smtClean="0">
                <a:solidFill>
                  <a:srgbClr val="006241"/>
                </a:solidFill>
              </a:rPr>
              <a:t>CONTACT INFORMATION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588825" y="22295792"/>
            <a:ext cx="12917487" cy="288195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 fontScale="70000" lnSpcReduction="20000"/>
          </a:bodyPr>
          <a:lstStyle/>
          <a:p>
            <a:pPr marL="742950" indent="-742950" algn="just" defTabSz="5111845" eaLnBrk="1" fontAlgn="auto" hangingPunct="1">
              <a:spcBef>
                <a:spcPts val="2951"/>
              </a:spcBef>
              <a:spcAft>
                <a:spcPts val="0"/>
              </a:spcAft>
              <a:buAutoNum type="arabicPeriod"/>
              <a:defRPr/>
            </a:pPr>
            <a:r>
              <a:rPr lang="en-CA" altLang="en-US" sz="4100" dirty="0" smtClean="0">
                <a:ln w="0"/>
                <a:solidFill>
                  <a:schemeClr val="tx1"/>
                </a:solidFill>
              </a:rPr>
              <a:t>Function and fibrosis improve in parallel after SVR and changes over time can be readily quantitated</a:t>
            </a:r>
          </a:p>
          <a:p>
            <a:pPr marL="742950" indent="-742950" algn="just" defTabSz="5111845" eaLnBrk="1" fontAlgn="auto" hangingPunct="1">
              <a:spcBef>
                <a:spcPts val="2951"/>
              </a:spcBef>
              <a:spcAft>
                <a:spcPts val="0"/>
              </a:spcAft>
              <a:buAutoNum type="arabicPeriod"/>
              <a:defRPr/>
            </a:pPr>
            <a:r>
              <a:rPr lang="en-CA" altLang="en-US" sz="4100" dirty="0" smtClean="0">
                <a:ln w="0"/>
                <a:solidFill>
                  <a:schemeClr val="tx1"/>
                </a:solidFill>
              </a:rPr>
              <a:t>Improvement in survival associated with SVR is largely attributable to a decreased incidence of HCC</a:t>
            </a:r>
          </a:p>
          <a:p>
            <a:pPr marL="742950" indent="-742950" algn="just" defTabSz="5111845" eaLnBrk="1" fontAlgn="auto" hangingPunct="1">
              <a:spcBef>
                <a:spcPts val="2951"/>
              </a:spcBef>
              <a:spcAft>
                <a:spcPts val="0"/>
              </a:spcAft>
              <a:buAutoNum type="arabicPeriod"/>
              <a:defRPr/>
            </a:pPr>
            <a:r>
              <a:rPr lang="en-CA" altLang="en-US" sz="4100" dirty="0" smtClean="0">
                <a:ln w="0"/>
                <a:solidFill>
                  <a:schemeClr val="tx1"/>
                </a:solidFill>
              </a:rPr>
              <a:t>HCC can develop from pre-cirrhotic fibrosis in a small number of years</a:t>
            </a:r>
            <a:r>
              <a:rPr lang="en-CA" altLang="en-US" sz="3905" dirty="0" smtClean="0">
                <a:ln w="0"/>
                <a:solidFill>
                  <a:schemeClr val="tx1"/>
                </a:solidFill>
              </a:rPr>
              <a:t>.</a:t>
            </a:r>
            <a:endParaRPr lang="en-CA" altLang="en-US" sz="3905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51066" y="10051003"/>
            <a:ext cx="138207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Clear difference in liver function according to SVR status (Fig 1A)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Paralleled by changes in FIB-4 and platelets (Figs 1B &amp; C)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15 year survival, SVR vs No-SVR (95% vs 79.3%, p&lt;0.0001) (Fig 2A)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Major cause of death was HCC (45.5%) (90% of cases in No-SVR)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Only 5% of deaths (6/1118, 0.6% overall) from liver failure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Little survival difference in SVR if HCC-related deaths excluded (Fig 2b)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 dirty="0" smtClean="0"/>
              <a:t>HCC could develop in patients who were pre-cirrhotic before treatment despite SVR and over periods as short as 3 years (Fig 3 and Table 3)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7606288" y="8501063"/>
            <a:ext cx="12939711" cy="1084262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184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6212" b="1" dirty="0" smtClean="0">
                <a:solidFill>
                  <a:srgbClr val="006241"/>
                </a:solidFill>
              </a:rPr>
              <a:t>PATIENTS </a:t>
            </a:r>
            <a:r>
              <a:rPr lang="fr-CA" sz="6212" b="1" dirty="0">
                <a:solidFill>
                  <a:srgbClr val="006241"/>
                </a:solidFill>
              </a:rPr>
              <a:t>&amp; METHODS 2</a:t>
            </a:r>
            <a:endParaRPr lang="en-CA" sz="6212" b="1" dirty="0">
              <a:solidFill>
                <a:srgbClr val="00624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585650" y="9845673"/>
            <a:ext cx="12917487" cy="10908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00" tIns="106500" rIns="213000" bIns="106500">
            <a:normAutofit/>
          </a:bodyPr>
          <a:lstStyle/>
          <a:p>
            <a:pPr algn="just" defTabSz="5111845" eaLnBrk="1" fontAlgn="auto" hangingPunct="1">
              <a:spcBef>
                <a:spcPts val="2951"/>
              </a:spcBef>
              <a:spcAft>
                <a:spcPts val="0"/>
              </a:spcAft>
              <a:defRPr/>
            </a:pPr>
            <a:endParaRPr lang="en-CA" altLang="en-US" sz="3905" dirty="0">
              <a:ln w="0"/>
              <a:solidFill>
                <a:schemeClr val="tx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51564"/>
              </p:ext>
            </p:extLst>
          </p:nvPr>
        </p:nvGraphicFramePr>
        <p:xfrm>
          <a:off x="38096031" y="10168126"/>
          <a:ext cx="12015788" cy="1004860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863478"/>
                <a:gridCol w="2880222"/>
                <a:gridCol w="2528888"/>
                <a:gridCol w="2743200"/>
              </a:tblGrid>
              <a:tr h="30765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Table 1: Baseline demographics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4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Variable</a:t>
                      </a:r>
                      <a:endParaRPr lang="en-GB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Non-SVR patients (N=459)</a:t>
                      </a:r>
                      <a:endParaRPr lang="en-GB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SVR patients (N=659)</a:t>
                      </a:r>
                      <a:endParaRPr lang="en-GB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All (N=1118)</a:t>
                      </a:r>
                      <a:endParaRPr lang="en-GB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Age at start of first treatment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58 (52, 63), n=459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55 (46, 62), n=659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57 (48, 62), n=1118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Platelets (x 10</a:t>
                      </a:r>
                      <a:r>
                        <a:rPr lang="en-US" sz="2200" baseline="30000" dirty="0">
                          <a:effectLst/>
                        </a:rPr>
                        <a:t>4</a:t>
                      </a:r>
                      <a:r>
                        <a:rPr lang="en-US" sz="2200" dirty="0">
                          <a:effectLst/>
                        </a:rPr>
                        <a:t> /µL)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15.9 (12.1, 19.9)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17.8 (14.2, 22.2)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16.9 (13.4, 21.3)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Bilirubin (µ</a:t>
                      </a:r>
                      <a:r>
                        <a:rPr lang="en-GB" sz="2200" dirty="0" err="1">
                          <a:effectLst/>
                        </a:rPr>
                        <a:t>mol</a:t>
                      </a:r>
                      <a:r>
                        <a:rPr lang="en-GB" sz="2200" dirty="0">
                          <a:effectLst/>
                        </a:rPr>
                        <a:t>/l)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 (9, 14), n=459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 (9, 14), n=659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 (9, 14), n=1118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Albumin (g/L)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41 (38, 43), n=459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42 (40, 44), n=659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41 (39, 44), n=1118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ALBI score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-2.79 (-3.04, -2.54)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-2.91 (-3.08, -2.69)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-2.87 (-3.05, -2.65), 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ALBI grade, n (%)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n=459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n=659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n=1118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1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331 (72.11)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562 (85.28)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893 (79.87)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                             2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127 (27.67)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97 (14.62)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224 (20.04)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3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 (0.22)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 (0.00)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 (0.09)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Metavir fibrosis stage, n (%)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n=435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n=616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n=1051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0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51 (11.72)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94 (15.26)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145 (13.80)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1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217 (49.89)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336 (54.55)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553 (52.62)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2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104 (23.91)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146 (23.70)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250 (23.79)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3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57 (13.10)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37 (6.01)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94 (8.94)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    4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 (1.38)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 (0.49)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9 (0.86)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HCC development, n (%)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112 (24.40), n=459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24 (3.64), n=659**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136 (12.16), n=1118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Cause of death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n=99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n=35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n=134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        HCC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55 (55.56)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 (17.14)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61 (45.52)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 Liver failure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 (6.06)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 (2.86)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 (5.22)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              Other cancer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19 (19.19)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19 (54.29)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38 (28.36)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4093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             Non-cancer/other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19 (19.19)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 (25.71)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28 (20.90)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FIB4 index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2.31 (1.51, 3.81)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1.88 (1.14, 2.84)</a:t>
                      </a:r>
                      <a:endParaRPr lang="en-GB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2.04 (1.29, 3.2)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30765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Median and interquartile range given for all continuous variables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325855"/>
              </p:ext>
            </p:extLst>
          </p:nvPr>
        </p:nvGraphicFramePr>
        <p:xfrm>
          <a:off x="22430151" y="16542327"/>
          <a:ext cx="13696157" cy="616915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524000"/>
                <a:gridCol w="330128"/>
                <a:gridCol w="1612972"/>
                <a:gridCol w="1066800"/>
                <a:gridCol w="2781300"/>
                <a:gridCol w="2037557"/>
                <a:gridCol w="2095500"/>
                <a:gridCol w="2247900"/>
              </a:tblGrid>
              <a:tr h="119603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Treatment response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Observation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N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Median (IQR)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t-test (between first and last observations)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t-test (between firsts)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t-test (between lasts)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58">
                <a:tc gridSpan="8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FIB-4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666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 SVR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First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109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3.46 (2.21, 5.15)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p&lt;0.0001*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p=0.8256*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last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109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5.23 (3.94, 7.45)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p=0.0001*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66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SVR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First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24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2.93 (2.59, 4.34)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p=0.4526*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p=0.8256*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last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24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2.54 (2.09, 3.32)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p=0.0001*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58">
                <a:tc gridSpan="8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Platelets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666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No SVR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First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111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13.7 (10.9, 17.7)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p&lt;0.0001†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0.4882†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last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111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10.5 (7.2, 14.4)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p&lt;0.0001†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66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SVR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First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24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14 (10.7, 15.4)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P=0.0114†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0.4882†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last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24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16.2 (12.3, 20.6)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p&lt;0.0001†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458">
                <a:tc gridSpan="8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*log or square root† transformation prior to undertaking tests.</a:t>
                      </a:r>
                      <a:endParaRPr lang="en-GB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7" b="3447"/>
          <a:stretch/>
        </p:blipFill>
        <p:spPr bwMode="auto">
          <a:xfrm>
            <a:off x="13913515" y="22786510"/>
            <a:ext cx="7807198" cy="465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8260"/>
              </p:ext>
            </p:extLst>
          </p:nvPr>
        </p:nvGraphicFramePr>
        <p:xfrm>
          <a:off x="14330550" y="27475426"/>
          <a:ext cx="7058218" cy="1645920"/>
        </p:xfrm>
        <a:graphic>
          <a:graphicData uri="http://schemas.openxmlformats.org/drawingml/2006/table">
            <a:tbl>
              <a:tblPr firstRow="1" bandRow="1"/>
              <a:tblGrid>
                <a:gridCol w="918248"/>
                <a:gridCol w="1227994"/>
                <a:gridCol w="1227994"/>
                <a:gridCol w="1227994"/>
                <a:gridCol w="1227994"/>
                <a:gridCol w="1227994"/>
              </a:tblGrid>
              <a:tr h="303552">
                <a:tc gridSpan="6"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Percentage survival</a:t>
                      </a:r>
                      <a:r>
                        <a:rPr lang="en-GB" sz="1400" b="1" baseline="0" dirty="0" smtClean="0"/>
                        <a:t> (95% CI)</a:t>
                      </a:r>
                      <a:endParaRPr lang="en-GB" sz="1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Status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</a:t>
                      </a:r>
                      <a:r>
                        <a:rPr lang="en-GB" sz="1400" b="1" baseline="0" dirty="0" smtClean="0"/>
                        <a:t> 5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10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15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20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25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No SVR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98.43 (96.53, 99.29)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93.31 (89.87, 95.61)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87.96 (83.04, 91.53)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82.22 (75.64, 87.16)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75.23 (66.58, 81.94)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022"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SVR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98.97 (97.73, 99.54)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97.32 (95.37, 98.45)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94.33 (91.01, 96.44)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90.65 (85.96, 93.83)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86.33 (78.53, 91.45)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44747"/>
              </p:ext>
            </p:extLst>
          </p:nvPr>
        </p:nvGraphicFramePr>
        <p:xfrm>
          <a:off x="14358061" y="20843246"/>
          <a:ext cx="7215675" cy="1645920"/>
        </p:xfrm>
        <a:graphic>
          <a:graphicData uri="http://schemas.openxmlformats.org/drawingml/2006/table">
            <a:tbl>
              <a:tblPr firstRow="1" bandRow="1"/>
              <a:tblGrid>
                <a:gridCol w="755350"/>
                <a:gridCol w="1292065"/>
                <a:gridCol w="1292065"/>
                <a:gridCol w="1292065"/>
                <a:gridCol w="1292065"/>
                <a:gridCol w="1292065"/>
              </a:tblGrid>
              <a:tr h="0">
                <a:tc gridSpan="6"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Percentage survival</a:t>
                      </a:r>
                      <a:r>
                        <a:rPr lang="en-GB" sz="1400" b="1" baseline="0" dirty="0" smtClean="0"/>
                        <a:t> (95% CI)</a:t>
                      </a:r>
                      <a:endParaRPr lang="en-GB" sz="1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78728"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Status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</a:t>
                      </a:r>
                      <a:r>
                        <a:rPr lang="en-GB" sz="1400" b="1" baseline="0" dirty="0" smtClean="0"/>
                        <a:t> 5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10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15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20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1" dirty="0" smtClean="0"/>
                        <a:t>At 25 years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312"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No SVR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97.71 (95.78, 98.76)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89.48 (85.84, 92.23)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79.25 (73.97, 83.57)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66.13 (59.25, 72.13)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51.83</a:t>
                      </a:r>
                      <a:r>
                        <a:rPr lang="en-GB" sz="1400" baseline="0" dirty="0" smtClean="0"/>
                        <a:t> (41.80, 60.94)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312"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400" b="1" dirty="0" smtClean="0"/>
                        <a:t>SVR</a:t>
                      </a:r>
                      <a:endParaRPr lang="en-GB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98.81 (97.51, 99.43)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96.43 (94.25, 97.79)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93.15 (89.72, 95.46)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89.00 (84.21, 92.41)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255602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5112045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7668067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022408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2780112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15336134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7892156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0448179" algn="l" defTabSz="5112045" rtl="0" eaLnBrk="1" latinLnBrk="0" hangingPunct="1">
                        <a:defRPr sz="10063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/>
                        <a:t>84.77</a:t>
                      </a:r>
                      <a:r>
                        <a:rPr lang="en-GB" sz="1400" baseline="0" dirty="0" smtClean="0"/>
                        <a:t> (77.11, 90.03)</a:t>
                      </a:r>
                      <a:endParaRPr lang="en-GB" sz="14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58219"/>
              </p:ext>
            </p:extLst>
          </p:nvPr>
        </p:nvGraphicFramePr>
        <p:xfrm>
          <a:off x="22729245" y="23693704"/>
          <a:ext cx="13320823" cy="6507480"/>
        </p:xfrm>
        <a:graphic>
          <a:graphicData uri="http://schemas.openxmlformats.org/drawingml/2006/table">
            <a:tbl>
              <a:tblPr firstRow="1" firstCol="1" bandRow="1"/>
              <a:tblGrid>
                <a:gridCol w="2444962"/>
                <a:gridCol w="2184368"/>
                <a:gridCol w="2444962"/>
                <a:gridCol w="1900786"/>
                <a:gridCol w="2987221"/>
                <a:gridCol w="1358524"/>
              </a:tblGrid>
              <a:tr h="13120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3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Baseline (start of IFN treatment)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HCC diagnosis/resection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in between (years)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SVR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Metavir fibrosis stage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 (U/L)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Metavir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fibrosis stage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 (U/L)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13.44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2.86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9.78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7.39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9.68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13.67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3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3.56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6.27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1018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8.50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F0:F1:F2:F3:F4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: 3 : 7 : 2 : 0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 (IQR) 105 (62, 138)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F0:F1:F2:F3:F4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: 1 : 3 : 3 : 6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 (IQR) 32 (23, 48)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7.39 (5.41, 9.68)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(23.1%) &lt; 5 years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N=13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457305" y="30402980"/>
            <a:ext cx="13888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Table 3. Fibrosis stage, assessed histologically, before treatment and at time of HCC development/resection in patient achieving SVR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22570346" y="22953845"/>
            <a:ext cx="1298556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2000" dirty="0"/>
              <a:t>Table 2: FIB-4 and platelets at first and last observations of HCC patients according to SVR status</a:t>
            </a:r>
            <a:endParaRPr lang="en-GB" sz="20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0329" y="2939702"/>
            <a:ext cx="11315157" cy="27251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58061" y="29430657"/>
            <a:ext cx="7117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FIGURE 2: Survival by SVR status </a:t>
            </a:r>
            <a:r>
              <a:rPr lang="en-GB" sz="2800" b="1" dirty="0" smtClean="0"/>
              <a:t>(A)</a:t>
            </a:r>
            <a:r>
              <a:rPr lang="en-GB" sz="2800" dirty="0" smtClean="0"/>
              <a:t> all deaths </a:t>
            </a:r>
            <a:r>
              <a:rPr lang="en-GB" sz="2800" b="1" dirty="0" smtClean="0"/>
              <a:t>(B) </a:t>
            </a:r>
            <a:r>
              <a:rPr lang="en-GB" sz="2800" dirty="0" smtClean="0"/>
              <a:t>excluding HCC deaths</a:t>
            </a:r>
            <a:endParaRPr lang="en-GB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065" y="15299673"/>
            <a:ext cx="7669647" cy="549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1591</TotalTime>
  <Words>1604</Words>
  <Application>Microsoft Office PowerPoint</Application>
  <PresentationFormat>Custom</PresentationFormat>
  <Paragraphs>364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Theme1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Johnson, Philip</cp:lastModifiedBy>
  <cp:revision>149</cp:revision>
  <dcterms:created xsi:type="dcterms:W3CDTF">2015-06-29T16:44:08Z</dcterms:created>
  <dcterms:modified xsi:type="dcterms:W3CDTF">2016-11-01T18:14:52Z</dcterms:modified>
</cp:coreProperties>
</file>