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8"/>
  </p:notesMasterIdLst>
  <p:sldIdLst>
    <p:sldId id="256" r:id="rId2"/>
    <p:sldId id="257" r:id="rId3"/>
    <p:sldId id="258" r:id="rId4"/>
    <p:sldId id="259" r:id="rId5"/>
    <p:sldId id="260" r:id="rId6"/>
    <p:sldId id="261" r:id="rId7"/>
    <p:sldId id="262" r:id="rId8"/>
    <p:sldId id="263" r:id="rId9"/>
    <p:sldId id="265" r:id="rId10"/>
    <p:sldId id="268" r:id="rId11"/>
    <p:sldId id="267" r:id="rId12"/>
    <p:sldId id="266" r:id="rId13"/>
    <p:sldId id="264" r:id="rId14"/>
    <p:sldId id="269" r:id="rId15"/>
    <p:sldId id="271" r:id="rId16"/>
    <p:sldId id="272" r:id="rId17"/>
    <p:sldId id="273" r:id="rId18"/>
    <p:sldId id="274" r:id="rId19"/>
    <p:sldId id="279" r:id="rId20"/>
    <p:sldId id="280" r:id="rId21"/>
    <p:sldId id="281" r:id="rId22"/>
    <p:sldId id="277" r:id="rId23"/>
    <p:sldId id="275" r:id="rId24"/>
    <p:sldId id="276" r:id="rId25"/>
    <p:sldId id="282" r:id="rId26"/>
    <p:sldId id="283" r:id="rId2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090" autoAdjust="0"/>
  </p:normalViewPr>
  <p:slideViewPr>
    <p:cSldViewPr snapToGrid="0">
      <p:cViewPr varScale="1">
        <p:scale>
          <a:sx n="66" d="100"/>
          <a:sy n="66" d="100"/>
        </p:scale>
        <p:origin x="13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Comparing</a:t>
            </a:r>
            <a:r>
              <a:rPr lang="en-GB" baseline="0" dirty="0"/>
              <a:t> VLE hits to the average for a module</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Student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numRef>
              <c:f>Sheet1!$A$2:$A$105</c:f>
              <c:numCache>
                <c:formatCode>m/d/yyyy</c:formatCode>
                <c:ptCount val="104"/>
                <c:pt idx="0">
                  <c:v>42401</c:v>
                </c:pt>
                <c:pt idx="1">
                  <c:v>42402</c:v>
                </c:pt>
                <c:pt idx="2">
                  <c:v>42403</c:v>
                </c:pt>
                <c:pt idx="3">
                  <c:v>42404</c:v>
                </c:pt>
                <c:pt idx="4">
                  <c:v>42405</c:v>
                </c:pt>
                <c:pt idx="5">
                  <c:v>42406</c:v>
                </c:pt>
                <c:pt idx="6">
                  <c:v>42407</c:v>
                </c:pt>
                <c:pt idx="7">
                  <c:v>42408</c:v>
                </c:pt>
                <c:pt idx="8">
                  <c:v>42409</c:v>
                </c:pt>
                <c:pt idx="9">
                  <c:v>42410</c:v>
                </c:pt>
                <c:pt idx="10">
                  <c:v>42411</c:v>
                </c:pt>
                <c:pt idx="11">
                  <c:v>42412</c:v>
                </c:pt>
                <c:pt idx="12">
                  <c:v>42413</c:v>
                </c:pt>
                <c:pt idx="13">
                  <c:v>42414</c:v>
                </c:pt>
                <c:pt idx="14">
                  <c:v>42415</c:v>
                </c:pt>
                <c:pt idx="15">
                  <c:v>42416</c:v>
                </c:pt>
                <c:pt idx="16">
                  <c:v>42417</c:v>
                </c:pt>
                <c:pt idx="17">
                  <c:v>42418</c:v>
                </c:pt>
                <c:pt idx="18">
                  <c:v>42419</c:v>
                </c:pt>
                <c:pt idx="19">
                  <c:v>42420</c:v>
                </c:pt>
                <c:pt idx="20">
                  <c:v>42421</c:v>
                </c:pt>
                <c:pt idx="21">
                  <c:v>42422</c:v>
                </c:pt>
                <c:pt idx="22">
                  <c:v>42423</c:v>
                </c:pt>
                <c:pt idx="23">
                  <c:v>42424</c:v>
                </c:pt>
                <c:pt idx="24">
                  <c:v>42425</c:v>
                </c:pt>
                <c:pt idx="25">
                  <c:v>42426</c:v>
                </c:pt>
                <c:pt idx="26">
                  <c:v>42427</c:v>
                </c:pt>
                <c:pt idx="27">
                  <c:v>42428</c:v>
                </c:pt>
                <c:pt idx="28">
                  <c:v>42429</c:v>
                </c:pt>
                <c:pt idx="29">
                  <c:v>42430</c:v>
                </c:pt>
                <c:pt idx="30">
                  <c:v>42431</c:v>
                </c:pt>
                <c:pt idx="31">
                  <c:v>42432</c:v>
                </c:pt>
                <c:pt idx="32">
                  <c:v>42433</c:v>
                </c:pt>
                <c:pt idx="33">
                  <c:v>42434</c:v>
                </c:pt>
                <c:pt idx="34">
                  <c:v>42435</c:v>
                </c:pt>
                <c:pt idx="35">
                  <c:v>42436</c:v>
                </c:pt>
                <c:pt idx="36">
                  <c:v>42437</c:v>
                </c:pt>
                <c:pt idx="37">
                  <c:v>42438</c:v>
                </c:pt>
                <c:pt idx="38">
                  <c:v>42439</c:v>
                </c:pt>
                <c:pt idx="39">
                  <c:v>42440</c:v>
                </c:pt>
                <c:pt idx="40">
                  <c:v>42441</c:v>
                </c:pt>
                <c:pt idx="41">
                  <c:v>42442</c:v>
                </c:pt>
                <c:pt idx="42">
                  <c:v>42443</c:v>
                </c:pt>
                <c:pt idx="43">
                  <c:v>42444</c:v>
                </c:pt>
                <c:pt idx="44">
                  <c:v>42445</c:v>
                </c:pt>
                <c:pt idx="45">
                  <c:v>42446</c:v>
                </c:pt>
                <c:pt idx="46">
                  <c:v>42447</c:v>
                </c:pt>
                <c:pt idx="47">
                  <c:v>42448</c:v>
                </c:pt>
                <c:pt idx="48">
                  <c:v>42449</c:v>
                </c:pt>
                <c:pt idx="49">
                  <c:v>42450</c:v>
                </c:pt>
                <c:pt idx="50">
                  <c:v>42451</c:v>
                </c:pt>
                <c:pt idx="51">
                  <c:v>42452</c:v>
                </c:pt>
                <c:pt idx="52">
                  <c:v>42453</c:v>
                </c:pt>
                <c:pt idx="53">
                  <c:v>42454</c:v>
                </c:pt>
                <c:pt idx="54">
                  <c:v>42455</c:v>
                </c:pt>
                <c:pt idx="55">
                  <c:v>42456</c:v>
                </c:pt>
                <c:pt idx="56">
                  <c:v>42457</c:v>
                </c:pt>
                <c:pt idx="57">
                  <c:v>42458</c:v>
                </c:pt>
                <c:pt idx="58">
                  <c:v>42459</c:v>
                </c:pt>
                <c:pt idx="59">
                  <c:v>42460</c:v>
                </c:pt>
                <c:pt idx="60">
                  <c:v>42461</c:v>
                </c:pt>
                <c:pt idx="61">
                  <c:v>42462</c:v>
                </c:pt>
                <c:pt idx="62">
                  <c:v>42463</c:v>
                </c:pt>
                <c:pt idx="63">
                  <c:v>42464</c:v>
                </c:pt>
                <c:pt idx="64">
                  <c:v>42465</c:v>
                </c:pt>
                <c:pt idx="65">
                  <c:v>42466</c:v>
                </c:pt>
                <c:pt idx="66">
                  <c:v>42467</c:v>
                </c:pt>
                <c:pt idx="67">
                  <c:v>42468</c:v>
                </c:pt>
                <c:pt idx="68">
                  <c:v>42469</c:v>
                </c:pt>
                <c:pt idx="69">
                  <c:v>42470</c:v>
                </c:pt>
                <c:pt idx="70">
                  <c:v>42471</c:v>
                </c:pt>
                <c:pt idx="71">
                  <c:v>42472</c:v>
                </c:pt>
                <c:pt idx="72">
                  <c:v>42473</c:v>
                </c:pt>
                <c:pt idx="73">
                  <c:v>42474</c:v>
                </c:pt>
                <c:pt idx="74">
                  <c:v>42475</c:v>
                </c:pt>
                <c:pt idx="75">
                  <c:v>42476</c:v>
                </c:pt>
                <c:pt idx="76">
                  <c:v>42477</c:v>
                </c:pt>
                <c:pt idx="77">
                  <c:v>42478</c:v>
                </c:pt>
                <c:pt idx="78">
                  <c:v>42479</c:v>
                </c:pt>
                <c:pt idx="79">
                  <c:v>42480</c:v>
                </c:pt>
                <c:pt idx="80">
                  <c:v>42481</c:v>
                </c:pt>
                <c:pt idx="81">
                  <c:v>42482</c:v>
                </c:pt>
                <c:pt idx="82">
                  <c:v>42483</c:v>
                </c:pt>
                <c:pt idx="83">
                  <c:v>42484</c:v>
                </c:pt>
                <c:pt idx="84">
                  <c:v>42485</c:v>
                </c:pt>
                <c:pt idx="85">
                  <c:v>42486</c:v>
                </c:pt>
                <c:pt idx="86">
                  <c:v>42487</c:v>
                </c:pt>
                <c:pt idx="87">
                  <c:v>42488</c:v>
                </c:pt>
                <c:pt idx="88">
                  <c:v>42489</c:v>
                </c:pt>
                <c:pt idx="89">
                  <c:v>42490</c:v>
                </c:pt>
                <c:pt idx="90">
                  <c:v>42491</c:v>
                </c:pt>
                <c:pt idx="91">
                  <c:v>42492</c:v>
                </c:pt>
                <c:pt idx="92">
                  <c:v>42493</c:v>
                </c:pt>
                <c:pt idx="93">
                  <c:v>42494</c:v>
                </c:pt>
                <c:pt idx="94">
                  <c:v>42495</c:v>
                </c:pt>
                <c:pt idx="95">
                  <c:v>42496</c:v>
                </c:pt>
                <c:pt idx="96">
                  <c:v>42497</c:v>
                </c:pt>
                <c:pt idx="97">
                  <c:v>42498</c:v>
                </c:pt>
                <c:pt idx="98">
                  <c:v>42499</c:v>
                </c:pt>
                <c:pt idx="99">
                  <c:v>42500</c:v>
                </c:pt>
                <c:pt idx="100">
                  <c:v>42501</c:v>
                </c:pt>
                <c:pt idx="101">
                  <c:v>42502</c:v>
                </c:pt>
                <c:pt idx="102">
                  <c:v>42503</c:v>
                </c:pt>
                <c:pt idx="103">
                  <c:v>42504</c:v>
                </c:pt>
              </c:numCache>
            </c:numRef>
          </c:cat>
          <c:val>
            <c:numRef>
              <c:f>Sheet1!$B$2:$B$105</c:f>
              <c:numCache>
                <c:formatCode>General</c:formatCode>
                <c:ptCount val="104"/>
                <c:pt idx="0">
                  <c:v>19</c:v>
                </c:pt>
                <c:pt idx="1">
                  <c:v>4</c:v>
                </c:pt>
                <c:pt idx="2">
                  <c:v>13</c:v>
                </c:pt>
                <c:pt idx="3">
                  <c:v>23</c:v>
                </c:pt>
                <c:pt idx="4">
                  <c:v>10</c:v>
                </c:pt>
                <c:pt idx="5">
                  <c:v>4</c:v>
                </c:pt>
                <c:pt idx="6">
                  <c:v>1</c:v>
                </c:pt>
                <c:pt idx="7">
                  <c:v>5</c:v>
                </c:pt>
                <c:pt idx="8">
                  <c:v>20</c:v>
                </c:pt>
                <c:pt idx="9">
                  <c:v>27</c:v>
                </c:pt>
                <c:pt idx="10">
                  <c:v>10</c:v>
                </c:pt>
                <c:pt idx="11">
                  <c:v>17</c:v>
                </c:pt>
                <c:pt idx="12">
                  <c:v>5</c:v>
                </c:pt>
                <c:pt idx="13">
                  <c:v>27</c:v>
                </c:pt>
                <c:pt idx="14">
                  <c:v>8</c:v>
                </c:pt>
                <c:pt idx="15">
                  <c:v>3</c:v>
                </c:pt>
                <c:pt idx="16">
                  <c:v>25</c:v>
                </c:pt>
                <c:pt idx="17">
                  <c:v>2</c:v>
                </c:pt>
                <c:pt idx="18">
                  <c:v>14</c:v>
                </c:pt>
                <c:pt idx="19">
                  <c:v>25</c:v>
                </c:pt>
                <c:pt idx="20">
                  <c:v>5</c:v>
                </c:pt>
                <c:pt idx="21">
                  <c:v>2</c:v>
                </c:pt>
                <c:pt idx="22">
                  <c:v>22</c:v>
                </c:pt>
                <c:pt idx="23">
                  <c:v>6</c:v>
                </c:pt>
                <c:pt idx="24">
                  <c:v>23</c:v>
                </c:pt>
                <c:pt idx="25">
                  <c:v>26</c:v>
                </c:pt>
                <c:pt idx="26">
                  <c:v>2</c:v>
                </c:pt>
                <c:pt idx="27">
                  <c:v>3</c:v>
                </c:pt>
                <c:pt idx="28">
                  <c:v>17</c:v>
                </c:pt>
                <c:pt idx="29">
                  <c:v>11</c:v>
                </c:pt>
                <c:pt idx="30">
                  <c:v>22</c:v>
                </c:pt>
                <c:pt idx="31">
                  <c:v>20</c:v>
                </c:pt>
                <c:pt idx="32">
                  <c:v>27</c:v>
                </c:pt>
                <c:pt idx="33">
                  <c:v>12</c:v>
                </c:pt>
                <c:pt idx="34">
                  <c:v>10</c:v>
                </c:pt>
                <c:pt idx="35">
                  <c:v>15</c:v>
                </c:pt>
                <c:pt idx="36">
                  <c:v>7</c:v>
                </c:pt>
                <c:pt idx="37">
                  <c:v>9</c:v>
                </c:pt>
                <c:pt idx="38">
                  <c:v>12</c:v>
                </c:pt>
                <c:pt idx="39">
                  <c:v>25</c:v>
                </c:pt>
                <c:pt idx="40">
                  <c:v>19</c:v>
                </c:pt>
                <c:pt idx="41">
                  <c:v>30</c:v>
                </c:pt>
                <c:pt idx="42">
                  <c:v>10</c:v>
                </c:pt>
                <c:pt idx="43">
                  <c:v>25</c:v>
                </c:pt>
                <c:pt idx="44">
                  <c:v>30</c:v>
                </c:pt>
                <c:pt idx="45">
                  <c:v>25</c:v>
                </c:pt>
                <c:pt idx="46">
                  <c:v>3</c:v>
                </c:pt>
                <c:pt idx="47">
                  <c:v>20</c:v>
                </c:pt>
                <c:pt idx="48">
                  <c:v>21</c:v>
                </c:pt>
                <c:pt idx="49">
                  <c:v>18</c:v>
                </c:pt>
                <c:pt idx="50">
                  <c:v>1</c:v>
                </c:pt>
                <c:pt idx="51">
                  <c:v>13</c:v>
                </c:pt>
                <c:pt idx="52">
                  <c:v>26</c:v>
                </c:pt>
                <c:pt idx="53">
                  <c:v>24</c:v>
                </c:pt>
                <c:pt idx="54">
                  <c:v>4</c:v>
                </c:pt>
                <c:pt idx="55">
                  <c:v>6</c:v>
                </c:pt>
                <c:pt idx="56">
                  <c:v>18</c:v>
                </c:pt>
                <c:pt idx="57">
                  <c:v>30</c:v>
                </c:pt>
                <c:pt idx="58">
                  <c:v>17</c:v>
                </c:pt>
                <c:pt idx="59">
                  <c:v>6</c:v>
                </c:pt>
                <c:pt idx="60">
                  <c:v>13</c:v>
                </c:pt>
                <c:pt idx="61">
                  <c:v>23</c:v>
                </c:pt>
                <c:pt idx="62">
                  <c:v>15</c:v>
                </c:pt>
                <c:pt idx="63">
                  <c:v>11</c:v>
                </c:pt>
                <c:pt idx="64">
                  <c:v>14</c:v>
                </c:pt>
                <c:pt idx="65">
                  <c:v>25</c:v>
                </c:pt>
                <c:pt idx="66">
                  <c:v>10</c:v>
                </c:pt>
                <c:pt idx="67">
                  <c:v>7</c:v>
                </c:pt>
                <c:pt idx="68">
                  <c:v>18</c:v>
                </c:pt>
                <c:pt idx="69">
                  <c:v>4</c:v>
                </c:pt>
                <c:pt idx="70">
                  <c:v>3</c:v>
                </c:pt>
                <c:pt idx="71">
                  <c:v>16</c:v>
                </c:pt>
                <c:pt idx="72">
                  <c:v>2</c:v>
                </c:pt>
                <c:pt idx="73">
                  <c:v>11</c:v>
                </c:pt>
                <c:pt idx="74">
                  <c:v>3</c:v>
                </c:pt>
                <c:pt idx="75">
                  <c:v>17</c:v>
                </c:pt>
                <c:pt idx="76">
                  <c:v>15</c:v>
                </c:pt>
                <c:pt idx="77">
                  <c:v>7</c:v>
                </c:pt>
                <c:pt idx="78">
                  <c:v>4</c:v>
                </c:pt>
                <c:pt idx="79">
                  <c:v>22</c:v>
                </c:pt>
                <c:pt idx="80">
                  <c:v>11</c:v>
                </c:pt>
                <c:pt idx="81">
                  <c:v>30</c:v>
                </c:pt>
                <c:pt idx="82">
                  <c:v>5</c:v>
                </c:pt>
                <c:pt idx="83">
                  <c:v>7</c:v>
                </c:pt>
                <c:pt idx="84">
                  <c:v>29</c:v>
                </c:pt>
                <c:pt idx="85">
                  <c:v>13</c:v>
                </c:pt>
                <c:pt idx="86">
                  <c:v>22</c:v>
                </c:pt>
                <c:pt idx="87">
                  <c:v>23</c:v>
                </c:pt>
                <c:pt idx="88">
                  <c:v>19</c:v>
                </c:pt>
                <c:pt idx="89">
                  <c:v>7</c:v>
                </c:pt>
                <c:pt idx="90">
                  <c:v>12</c:v>
                </c:pt>
                <c:pt idx="91">
                  <c:v>0</c:v>
                </c:pt>
                <c:pt idx="92">
                  <c:v>19</c:v>
                </c:pt>
                <c:pt idx="93">
                  <c:v>9</c:v>
                </c:pt>
                <c:pt idx="94">
                  <c:v>24</c:v>
                </c:pt>
                <c:pt idx="95">
                  <c:v>9</c:v>
                </c:pt>
                <c:pt idx="96">
                  <c:v>6</c:v>
                </c:pt>
                <c:pt idx="97">
                  <c:v>6</c:v>
                </c:pt>
                <c:pt idx="98">
                  <c:v>28</c:v>
                </c:pt>
                <c:pt idx="99">
                  <c:v>13</c:v>
                </c:pt>
                <c:pt idx="100">
                  <c:v>23</c:v>
                </c:pt>
                <c:pt idx="101">
                  <c:v>23</c:v>
                </c:pt>
                <c:pt idx="102">
                  <c:v>28</c:v>
                </c:pt>
                <c:pt idx="103">
                  <c:v>18</c:v>
                </c:pt>
              </c:numCache>
            </c:numRef>
          </c:val>
          <c:smooth val="1"/>
          <c:extLst>
            <c:ext xmlns:c16="http://schemas.microsoft.com/office/drawing/2014/chart" uri="{C3380CC4-5D6E-409C-BE32-E72D297353CC}">
              <c16:uniqueId val="{00000000-0A30-4E89-97A4-56940C5D8FA3}"/>
            </c:ext>
          </c:extLst>
        </c:ser>
        <c:ser>
          <c:idx val="1"/>
          <c:order val="1"/>
          <c:tx>
            <c:strRef>
              <c:f>Sheet1!$C$1</c:f>
              <c:strCache>
                <c:ptCount val="1"/>
                <c:pt idx="0">
                  <c:v>Average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numRef>
              <c:f>Sheet1!$A$2:$A$105</c:f>
              <c:numCache>
                <c:formatCode>m/d/yyyy</c:formatCode>
                <c:ptCount val="104"/>
                <c:pt idx="0">
                  <c:v>42401</c:v>
                </c:pt>
                <c:pt idx="1">
                  <c:v>42402</c:v>
                </c:pt>
                <c:pt idx="2">
                  <c:v>42403</c:v>
                </c:pt>
                <c:pt idx="3">
                  <c:v>42404</c:v>
                </c:pt>
                <c:pt idx="4">
                  <c:v>42405</c:v>
                </c:pt>
                <c:pt idx="5">
                  <c:v>42406</c:v>
                </c:pt>
                <c:pt idx="6">
                  <c:v>42407</c:v>
                </c:pt>
                <c:pt idx="7">
                  <c:v>42408</c:v>
                </c:pt>
                <c:pt idx="8">
                  <c:v>42409</c:v>
                </c:pt>
                <c:pt idx="9">
                  <c:v>42410</c:v>
                </c:pt>
                <c:pt idx="10">
                  <c:v>42411</c:v>
                </c:pt>
                <c:pt idx="11">
                  <c:v>42412</c:v>
                </c:pt>
                <c:pt idx="12">
                  <c:v>42413</c:v>
                </c:pt>
                <c:pt idx="13">
                  <c:v>42414</c:v>
                </c:pt>
                <c:pt idx="14">
                  <c:v>42415</c:v>
                </c:pt>
                <c:pt idx="15">
                  <c:v>42416</c:v>
                </c:pt>
                <c:pt idx="16">
                  <c:v>42417</c:v>
                </c:pt>
                <c:pt idx="17">
                  <c:v>42418</c:v>
                </c:pt>
                <c:pt idx="18">
                  <c:v>42419</c:v>
                </c:pt>
                <c:pt idx="19">
                  <c:v>42420</c:v>
                </c:pt>
                <c:pt idx="20">
                  <c:v>42421</c:v>
                </c:pt>
                <c:pt idx="21">
                  <c:v>42422</c:v>
                </c:pt>
                <c:pt idx="22">
                  <c:v>42423</c:v>
                </c:pt>
                <c:pt idx="23">
                  <c:v>42424</c:v>
                </c:pt>
                <c:pt idx="24">
                  <c:v>42425</c:v>
                </c:pt>
                <c:pt idx="25">
                  <c:v>42426</c:v>
                </c:pt>
                <c:pt idx="26">
                  <c:v>42427</c:v>
                </c:pt>
                <c:pt idx="27">
                  <c:v>42428</c:v>
                </c:pt>
                <c:pt idx="28">
                  <c:v>42429</c:v>
                </c:pt>
                <c:pt idx="29">
                  <c:v>42430</c:v>
                </c:pt>
                <c:pt idx="30">
                  <c:v>42431</c:v>
                </c:pt>
                <c:pt idx="31">
                  <c:v>42432</c:v>
                </c:pt>
                <c:pt idx="32">
                  <c:v>42433</c:v>
                </c:pt>
                <c:pt idx="33">
                  <c:v>42434</c:v>
                </c:pt>
                <c:pt idx="34">
                  <c:v>42435</c:v>
                </c:pt>
                <c:pt idx="35">
                  <c:v>42436</c:v>
                </c:pt>
                <c:pt idx="36">
                  <c:v>42437</c:v>
                </c:pt>
                <c:pt idx="37">
                  <c:v>42438</c:v>
                </c:pt>
                <c:pt idx="38">
                  <c:v>42439</c:v>
                </c:pt>
                <c:pt idx="39">
                  <c:v>42440</c:v>
                </c:pt>
                <c:pt idx="40">
                  <c:v>42441</c:v>
                </c:pt>
                <c:pt idx="41">
                  <c:v>42442</c:v>
                </c:pt>
                <c:pt idx="42">
                  <c:v>42443</c:v>
                </c:pt>
                <c:pt idx="43">
                  <c:v>42444</c:v>
                </c:pt>
                <c:pt idx="44">
                  <c:v>42445</c:v>
                </c:pt>
                <c:pt idx="45">
                  <c:v>42446</c:v>
                </c:pt>
                <c:pt idx="46">
                  <c:v>42447</c:v>
                </c:pt>
                <c:pt idx="47">
                  <c:v>42448</c:v>
                </c:pt>
                <c:pt idx="48">
                  <c:v>42449</c:v>
                </c:pt>
                <c:pt idx="49">
                  <c:v>42450</c:v>
                </c:pt>
                <c:pt idx="50">
                  <c:v>42451</c:v>
                </c:pt>
                <c:pt idx="51">
                  <c:v>42452</c:v>
                </c:pt>
                <c:pt idx="52">
                  <c:v>42453</c:v>
                </c:pt>
                <c:pt idx="53">
                  <c:v>42454</c:v>
                </c:pt>
                <c:pt idx="54">
                  <c:v>42455</c:v>
                </c:pt>
                <c:pt idx="55">
                  <c:v>42456</c:v>
                </c:pt>
                <c:pt idx="56">
                  <c:v>42457</c:v>
                </c:pt>
                <c:pt idx="57">
                  <c:v>42458</c:v>
                </c:pt>
                <c:pt idx="58">
                  <c:v>42459</c:v>
                </c:pt>
                <c:pt idx="59">
                  <c:v>42460</c:v>
                </c:pt>
                <c:pt idx="60">
                  <c:v>42461</c:v>
                </c:pt>
                <c:pt idx="61">
                  <c:v>42462</c:v>
                </c:pt>
                <c:pt idx="62">
                  <c:v>42463</c:v>
                </c:pt>
                <c:pt idx="63">
                  <c:v>42464</c:v>
                </c:pt>
                <c:pt idx="64">
                  <c:v>42465</c:v>
                </c:pt>
                <c:pt idx="65">
                  <c:v>42466</c:v>
                </c:pt>
                <c:pt idx="66">
                  <c:v>42467</c:v>
                </c:pt>
                <c:pt idx="67">
                  <c:v>42468</c:v>
                </c:pt>
                <c:pt idx="68">
                  <c:v>42469</c:v>
                </c:pt>
                <c:pt idx="69">
                  <c:v>42470</c:v>
                </c:pt>
                <c:pt idx="70">
                  <c:v>42471</c:v>
                </c:pt>
                <c:pt idx="71">
                  <c:v>42472</c:v>
                </c:pt>
                <c:pt idx="72">
                  <c:v>42473</c:v>
                </c:pt>
                <c:pt idx="73">
                  <c:v>42474</c:v>
                </c:pt>
                <c:pt idx="74">
                  <c:v>42475</c:v>
                </c:pt>
                <c:pt idx="75">
                  <c:v>42476</c:v>
                </c:pt>
                <c:pt idx="76">
                  <c:v>42477</c:v>
                </c:pt>
                <c:pt idx="77">
                  <c:v>42478</c:v>
                </c:pt>
                <c:pt idx="78">
                  <c:v>42479</c:v>
                </c:pt>
                <c:pt idx="79">
                  <c:v>42480</c:v>
                </c:pt>
                <c:pt idx="80">
                  <c:v>42481</c:v>
                </c:pt>
                <c:pt idx="81">
                  <c:v>42482</c:v>
                </c:pt>
                <c:pt idx="82">
                  <c:v>42483</c:v>
                </c:pt>
                <c:pt idx="83">
                  <c:v>42484</c:v>
                </c:pt>
                <c:pt idx="84">
                  <c:v>42485</c:v>
                </c:pt>
                <c:pt idx="85">
                  <c:v>42486</c:v>
                </c:pt>
                <c:pt idx="86">
                  <c:v>42487</c:v>
                </c:pt>
                <c:pt idx="87">
                  <c:v>42488</c:v>
                </c:pt>
                <c:pt idx="88">
                  <c:v>42489</c:v>
                </c:pt>
                <c:pt idx="89">
                  <c:v>42490</c:v>
                </c:pt>
                <c:pt idx="90">
                  <c:v>42491</c:v>
                </c:pt>
                <c:pt idx="91">
                  <c:v>42492</c:v>
                </c:pt>
                <c:pt idx="92">
                  <c:v>42493</c:v>
                </c:pt>
                <c:pt idx="93">
                  <c:v>42494</c:v>
                </c:pt>
                <c:pt idx="94">
                  <c:v>42495</c:v>
                </c:pt>
                <c:pt idx="95">
                  <c:v>42496</c:v>
                </c:pt>
                <c:pt idx="96">
                  <c:v>42497</c:v>
                </c:pt>
                <c:pt idx="97">
                  <c:v>42498</c:v>
                </c:pt>
                <c:pt idx="98">
                  <c:v>42499</c:v>
                </c:pt>
                <c:pt idx="99">
                  <c:v>42500</c:v>
                </c:pt>
                <c:pt idx="100">
                  <c:v>42501</c:v>
                </c:pt>
                <c:pt idx="101">
                  <c:v>42502</c:v>
                </c:pt>
                <c:pt idx="102">
                  <c:v>42503</c:v>
                </c:pt>
                <c:pt idx="103">
                  <c:v>42504</c:v>
                </c:pt>
              </c:numCache>
            </c:numRef>
          </c:cat>
          <c:val>
            <c:numRef>
              <c:f>Sheet1!$C$2:$C$105</c:f>
              <c:numCache>
                <c:formatCode>General</c:formatCode>
                <c:ptCount val="104"/>
                <c:pt idx="0">
                  <c:v>22</c:v>
                </c:pt>
                <c:pt idx="1">
                  <c:v>28</c:v>
                </c:pt>
                <c:pt idx="2">
                  <c:v>23</c:v>
                </c:pt>
                <c:pt idx="3">
                  <c:v>22</c:v>
                </c:pt>
                <c:pt idx="4">
                  <c:v>23</c:v>
                </c:pt>
                <c:pt idx="5">
                  <c:v>28</c:v>
                </c:pt>
                <c:pt idx="6">
                  <c:v>27</c:v>
                </c:pt>
                <c:pt idx="7">
                  <c:v>21</c:v>
                </c:pt>
                <c:pt idx="8">
                  <c:v>27</c:v>
                </c:pt>
                <c:pt idx="9">
                  <c:v>27</c:v>
                </c:pt>
                <c:pt idx="10">
                  <c:v>20</c:v>
                </c:pt>
                <c:pt idx="11">
                  <c:v>30</c:v>
                </c:pt>
                <c:pt idx="12">
                  <c:v>20</c:v>
                </c:pt>
                <c:pt idx="13">
                  <c:v>24</c:v>
                </c:pt>
                <c:pt idx="14">
                  <c:v>22</c:v>
                </c:pt>
                <c:pt idx="15">
                  <c:v>22</c:v>
                </c:pt>
                <c:pt idx="16">
                  <c:v>24</c:v>
                </c:pt>
                <c:pt idx="17">
                  <c:v>24</c:v>
                </c:pt>
                <c:pt idx="18">
                  <c:v>26</c:v>
                </c:pt>
                <c:pt idx="19">
                  <c:v>26</c:v>
                </c:pt>
                <c:pt idx="20">
                  <c:v>27</c:v>
                </c:pt>
                <c:pt idx="21">
                  <c:v>20</c:v>
                </c:pt>
                <c:pt idx="22">
                  <c:v>26</c:v>
                </c:pt>
                <c:pt idx="23">
                  <c:v>24</c:v>
                </c:pt>
                <c:pt idx="24">
                  <c:v>27</c:v>
                </c:pt>
                <c:pt idx="25">
                  <c:v>26</c:v>
                </c:pt>
                <c:pt idx="26">
                  <c:v>30</c:v>
                </c:pt>
                <c:pt idx="27">
                  <c:v>28</c:v>
                </c:pt>
                <c:pt idx="28">
                  <c:v>26</c:v>
                </c:pt>
                <c:pt idx="29">
                  <c:v>20</c:v>
                </c:pt>
                <c:pt idx="30">
                  <c:v>30</c:v>
                </c:pt>
                <c:pt idx="31">
                  <c:v>30</c:v>
                </c:pt>
                <c:pt idx="32">
                  <c:v>27</c:v>
                </c:pt>
                <c:pt idx="33">
                  <c:v>28</c:v>
                </c:pt>
                <c:pt idx="34">
                  <c:v>20</c:v>
                </c:pt>
                <c:pt idx="35">
                  <c:v>20</c:v>
                </c:pt>
                <c:pt idx="36">
                  <c:v>28</c:v>
                </c:pt>
                <c:pt idx="37">
                  <c:v>23</c:v>
                </c:pt>
                <c:pt idx="38">
                  <c:v>29</c:v>
                </c:pt>
                <c:pt idx="39">
                  <c:v>24</c:v>
                </c:pt>
                <c:pt idx="40">
                  <c:v>24</c:v>
                </c:pt>
                <c:pt idx="41">
                  <c:v>24</c:v>
                </c:pt>
                <c:pt idx="42">
                  <c:v>29</c:v>
                </c:pt>
                <c:pt idx="43">
                  <c:v>22</c:v>
                </c:pt>
                <c:pt idx="44">
                  <c:v>22</c:v>
                </c:pt>
                <c:pt idx="45">
                  <c:v>21</c:v>
                </c:pt>
                <c:pt idx="46">
                  <c:v>25</c:v>
                </c:pt>
                <c:pt idx="47">
                  <c:v>29</c:v>
                </c:pt>
                <c:pt idx="48">
                  <c:v>29</c:v>
                </c:pt>
                <c:pt idx="49">
                  <c:v>23</c:v>
                </c:pt>
                <c:pt idx="50">
                  <c:v>28</c:v>
                </c:pt>
                <c:pt idx="51">
                  <c:v>21</c:v>
                </c:pt>
                <c:pt idx="52">
                  <c:v>22</c:v>
                </c:pt>
                <c:pt idx="53">
                  <c:v>22</c:v>
                </c:pt>
                <c:pt idx="54">
                  <c:v>21</c:v>
                </c:pt>
                <c:pt idx="55">
                  <c:v>28</c:v>
                </c:pt>
                <c:pt idx="56">
                  <c:v>20</c:v>
                </c:pt>
                <c:pt idx="57">
                  <c:v>28</c:v>
                </c:pt>
                <c:pt idx="58">
                  <c:v>22</c:v>
                </c:pt>
                <c:pt idx="59">
                  <c:v>26</c:v>
                </c:pt>
                <c:pt idx="60">
                  <c:v>29</c:v>
                </c:pt>
                <c:pt idx="61">
                  <c:v>24</c:v>
                </c:pt>
                <c:pt idx="62">
                  <c:v>24</c:v>
                </c:pt>
                <c:pt idx="63">
                  <c:v>23</c:v>
                </c:pt>
                <c:pt idx="64">
                  <c:v>26</c:v>
                </c:pt>
                <c:pt idx="65">
                  <c:v>29</c:v>
                </c:pt>
                <c:pt idx="66">
                  <c:v>28</c:v>
                </c:pt>
                <c:pt idx="67">
                  <c:v>30</c:v>
                </c:pt>
                <c:pt idx="68">
                  <c:v>27</c:v>
                </c:pt>
                <c:pt idx="69">
                  <c:v>28</c:v>
                </c:pt>
                <c:pt idx="70">
                  <c:v>21</c:v>
                </c:pt>
                <c:pt idx="71">
                  <c:v>27</c:v>
                </c:pt>
                <c:pt idx="72">
                  <c:v>22</c:v>
                </c:pt>
                <c:pt idx="73">
                  <c:v>24</c:v>
                </c:pt>
                <c:pt idx="74">
                  <c:v>21</c:v>
                </c:pt>
                <c:pt idx="75">
                  <c:v>23</c:v>
                </c:pt>
                <c:pt idx="76">
                  <c:v>27</c:v>
                </c:pt>
                <c:pt idx="77">
                  <c:v>26</c:v>
                </c:pt>
                <c:pt idx="78">
                  <c:v>20</c:v>
                </c:pt>
                <c:pt idx="79">
                  <c:v>22</c:v>
                </c:pt>
                <c:pt idx="80">
                  <c:v>26</c:v>
                </c:pt>
                <c:pt idx="81">
                  <c:v>27</c:v>
                </c:pt>
                <c:pt idx="82">
                  <c:v>20</c:v>
                </c:pt>
                <c:pt idx="83">
                  <c:v>22</c:v>
                </c:pt>
                <c:pt idx="84">
                  <c:v>26</c:v>
                </c:pt>
                <c:pt idx="85">
                  <c:v>28</c:v>
                </c:pt>
                <c:pt idx="86">
                  <c:v>30</c:v>
                </c:pt>
                <c:pt idx="87">
                  <c:v>28</c:v>
                </c:pt>
                <c:pt idx="88">
                  <c:v>27</c:v>
                </c:pt>
                <c:pt idx="89">
                  <c:v>29</c:v>
                </c:pt>
                <c:pt idx="90">
                  <c:v>20</c:v>
                </c:pt>
                <c:pt idx="91">
                  <c:v>20</c:v>
                </c:pt>
                <c:pt idx="92">
                  <c:v>22</c:v>
                </c:pt>
                <c:pt idx="93">
                  <c:v>27</c:v>
                </c:pt>
                <c:pt idx="94">
                  <c:v>20</c:v>
                </c:pt>
                <c:pt idx="95">
                  <c:v>23</c:v>
                </c:pt>
                <c:pt idx="96">
                  <c:v>20</c:v>
                </c:pt>
                <c:pt idx="97">
                  <c:v>29</c:v>
                </c:pt>
                <c:pt idx="98">
                  <c:v>21</c:v>
                </c:pt>
                <c:pt idx="99">
                  <c:v>22</c:v>
                </c:pt>
                <c:pt idx="100">
                  <c:v>22</c:v>
                </c:pt>
                <c:pt idx="101">
                  <c:v>24</c:v>
                </c:pt>
                <c:pt idx="102">
                  <c:v>26</c:v>
                </c:pt>
                <c:pt idx="103">
                  <c:v>21</c:v>
                </c:pt>
              </c:numCache>
            </c:numRef>
          </c:val>
          <c:smooth val="1"/>
          <c:extLst>
            <c:ext xmlns:c16="http://schemas.microsoft.com/office/drawing/2014/chart" uri="{C3380CC4-5D6E-409C-BE32-E72D297353CC}">
              <c16:uniqueId val="{00000001-0A30-4E89-97A4-56940C5D8FA3}"/>
            </c:ext>
          </c:extLst>
        </c:ser>
        <c:dLbls>
          <c:showLegendKey val="0"/>
          <c:showVal val="0"/>
          <c:showCatName val="0"/>
          <c:showSerName val="0"/>
          <c:showPercent val="0"/>
          <c:showBubbleSize val="0"/>
        </c:dLbls>
        <c:marker val="1"/>
        <c:smooth val="0"/>
        <c:axId val="195293624"/>
        <c:axId val="195298328"/>
      </c:lineChart>
      <c:dateAx>
        <c:axId val="1952936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Date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298328"/>
        <c:crosses val="autoZero"/>
        <c:auto val="1"/>
        <c:lblOffset val="100"/>
        <c:baseTimeUnit val="days"/>
      </c:dateAx>
      <c:valAx>
        <c:axId val="195298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Hits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293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80474-4BE5-4D46-848B-FBEFB36DD1B9}" type="doc">
      <dgm:prSet loTypeId="urn:microsoft.com/office/officeart/2008/layout/RadialCluster" loCatId="cycle" qsTypeId="urn:microsoft.com/office/officeart/2005/8/quickstyle/3d1" qsCatId="3D" csTypeId="urn:microsoft.com/office/officeart/2005/8/colors/accent1_1" csCatId="accent1" phldr="1"/>
      <dgm:spPr/>
      <dgm:t>
        <a:bodyPr/>
        <a:lstStyle/>
        <a:p>
          <a:endParaRPr lang="en-GB"/>
        </a:p>
      </dgm:t>
    </dgm:pt>
    <dgm:pt modelId="{36D6C75E-FD4F-4C9D-B0EC-E20BBEEA2DD1}">
      <dgm:prSet phldrT="[Text]"/>
      <dgm:spPr/>
      <dgm:t>
        <a:bodyPr/>
        <a:lstStyle/>
        <a:p>
          <a:r>
            <a:rPr lang="en-GB" dirty="0"/>
            <a:t>Student Data</a:t>
          </a:r>
        </a:p>
      </dgm:t>
    </dgm:pt>
    <dgm:pt modelId="{53B2929A-CC9D-4928-B8B8-2CB992AA3E04}" type="parTrans" cxnId="{0E9AFE32-603D-4C11-9785-8FC991F308C7}">
      <dgm:prSet/>
      <dgm:spPr/>
      <dgm:t>
        <a:bodyPr/>
        <a:lstStyle/>
        <a:p>
          <a:endParaRPr lang="en-GB"/>
        </a:p>
      </dgm:t>
    </dgm:pt>
    <dgm:pt modelId="{67504E30-9520-4951-969F-04A68436AFC7}" type="sibTrans" cxnId="{0E9AFE32-603D-4C11-9785-8FC991F308C7}">
      <dgm:prSet/>
      <dgm:spPr/>
      <dgm:t>
        <a:bodyPr/>
        <a:lstStyle/>
        <a:p>
          <a:endParaRPr lang="en-GB"/>
        </a:p>
      </dgm:t>
    </dgm:pt>
    <dgm:pt modelId="{EE9B8C15-0A49-423A-A18D-F79FDE5C87CD}">
      <dgm:prSet phldrT="[Text]"/>
      <dgm:spPr/>
      <dgm:t>
        <a:bodyPr/>
        <a:lstStyle/>
        <a:p>
          <a:r>
            <a:rPr lang="en-GB" dirty="0"/>
            <a:t>Attendance</a:t>
          </a:r>
        </a:p>
      </dgm:t>
    </dgm:pt>
    <dgm:pt modelId="{1B97460F-9E90-4229-BA1A-131179CAF7B1}" type="parTrans" cxnId="{206FD2E9-E884-48D6-BA5F-71BF4F0F110F}">
      <dgm:prSet/>
      <dgm:spPr/>
      <dgm:t>
        <a:bodyPr/>
        <a:lstStyle/>
        <a:p>
          <a:endParaRPr lang="en-GB"/>
        </a:p>
      </dgm:t>
    </dgm:pt>
    <dgm:pt modelId="{C5BA8910-1644-419A-B393-B82CD40C23EE}" type="sibTrans" cxnId="{206FD2E9-E884-48D6-BA5F-71BF4F0F110F}">
      <dgm:prSet/>
      <dgm:spPr/>
      <dgm:t>
        <a:bodyPr/>
        <a:lstStyle/>
        <a:p>
          <a:endParaRPr lang="en-GB"/>
        </a:p>
      </dgm:t>
    </dgm:pt>
    <dgm:pt modelId="{00442FC6-ECB5-44BF-BB90-81034BE30822}">
      <dgm:prSet phldrT="[Text]"/>
      <dgm:spPr/>
      <dgm:t>
        <a:bodyPr/>
        <a:lstStyle/>
        <a:p>
          <a:r>
            <a:rPr lang="en-GB" dirty="0"/>
            <a:t>Virtual Learning Environment</a:t>
          </a:r>
        </a:p>
      </dgm:t>
    </dgm:pt>
    <dgm:pt modelId="{66A1DEE8-B07E-48D6-A409-902636903AD6}" type="parTrans" cxnId="{023EDCCC-03CB-46EF-9EE7-706592079963}">
      <dgm:prSet/>
      <dgm:spPr/>
      <dgm:t>
        <a:bodyPr/>
        <a:lstStyle/>
        <a:p>
          <a:endParaRPr lang="en-GB"/>
        </a:p>
      </dgm:t>
    </dgm:pt>
    <dgm:pt modelId="{0E97A20A-3572-4065-A9BB-2F16B2BB8860}" type="sibTrans" cxnId="{023EDCCC-03CB-46EF-9EE7-706592079963}">
      <dgm:prSet/>
      <dgm:spPr/>
      <dgm:t>
        <a:bodyPr/>
        <a:lstStyle/>
        <a:p>
          <a:endParaRPr lang="en-GB"/>
        </a:p>
      </dgm:t>
    </dgm:pt>
    <dgm:pt modelId="{F4845E9D-4977-4082-9388-FD283F4C1033}">
      <dgm:prSet phldrT="[Text]"/>
      <dgm:spPr/>
      <dgm:t>
        <a:bodyPr/>
        <a:lstStyle/>
        <a:p>
          <a:r>
            <a:rPr lang="en-GB" dirty="0"/>
            <a:t>Admissions</a:t>
          </a:r>
        </a:p>
      </dgm:t>
    </dgm:pt>
    <dgm:pt modelId="{762C90B0-99AE-46E9-B539-42B8E9AAB24B}" type="parTrans" cxnId="{F81EE697-C03E-459F-BC2F-CAC224E87B32}">
      <dgm:prSet/>
      <dgm:spPr/>
      <dgm:t>
        <a:bodyPr/>
        <a:lstStyle/>
        <a:p>
          <a:endParaRPr lang="en-GB"/>
        </a:p>
      </dgm:t>
    </dgm:pt>
    <dgm:pt modelId="{8866C181-A137-4EAA-8CB3-A0490E3DDF87}" type="sibTrans" cxnId="{F81EE697-C03E-459F-BC2F-CAC224E87B32}">
      <dgm:prSet/>
      <dgm:spPr/>
      <dgm:t>
        <a:bodyPr/>
        <a:lstStyle/>
        <a:p>
          <a:endParaRPr lang="en-GB"/>
        </a:p>
      </dgm:t>
    </dgm:pt>
    <dgm:pt modelId="{04D354B0-C547-4819-B3CF-C3B5F78154C8}">
      <dgm:prSet phldrT="[Text]"/>
      <dgm:spPr/>
      <dgm:t>
        <a:bodyPr/>
        <a:lstStyle/>
        <a:p>
          <a:r>
            <a:rPr lang="en-GB" dirty="0"/>
            <a:t>Library Accesses</a:t>
          </a:r>
        </a:p>
      </dgm:t>
    </dgm:pt>
    <dgm:pt modelId="{61D314E2-E333-4AD1-8070-F65B646C82C6}" type="parTrans" cxnId="{2FAF7F38-A32B-4C87-B5F3-C1BF2A65F26D}">
      <dgm:prSet/>
      <dgm:spPr/>
      <dgm:t>
        <a:bodyPr/>
        <a:lstStyle/>
        <a:p>
          <a:endParaRPr lang="en-GB"/>
        </a:p>
      </dgm:t>
    </dgm:pt>
    <dgm:pt modelId="{2C65ECFB-DE82-4FC0-9F81-C13BF897F23E}" type="sibTrans" cxnId="{2FAF7F38-A32B-4C87-B5F3-C1BF2A65F26D}">
      <dgm:prSet/>
      <dgm:spPr/>
      <dgm:t>
        <a:bodyPr/>
        <a:lstStyle/>
        <a:p>
          <a:endParaRPr lang="en-GB"/>
        </a:p>
      </dgm:t>
    </dgm:pt>
    <dgm:pt modelId="{DC2B04A5-97D3-4D21-BD00-AC37390238EE}">
      <dgm:prSet phldrT="[Text]"/>
      <dgm:spPr/>
      <dgm:t>
        <a:bodyPr/>
        <a:lstStyle/>
        <a:p>
          <a:r>
            <a:rPr lang="en-GB" dirty="0"/>
            <a:t>Grades</a:t>
          </a:r>
        </a:p>
      </dgm:t>
    </dgm:pt>
    <dgm:pt modelId="{3497B4BE-16C5-4D9C-9CD5-FF2999631F7A}" type="parTrans" cxnId="{6C9B87C5-D631-43D7-B690-BF3572EC187E}">
      <dgm:prSet/>
      <dgm:spPr/>
      <dgm:t>
        <a:bodyPr/>
        <a:lstStyle/>
        <a:p>
          <a:endParaRPr lang="en-GB"/>
        </a:p>
      </dgm:t>
    </dgm:pt>
    <dgm:pt modelId="{5DC9F96C-7DB7-452A-A44C-0BBD1E9EA75C}" type="sibTrans" cxnId="{6C9B87C5-D631-43D7-B690-BF3572EC187E}">
      <dgm:prSet/>
      <dgm:spPr/>
      <dgm:t>
        <a:bodyPr/>
        <a:lstStyle/>
        <a:p>
          <a:endParaRPr lang="en-GB"/>
        </a:p>
      </dgm:t>
    </dgm:pt>
    <dgm:pt modelId="{B8DB9A69-8748-48FE-8B21-16802DD68E8F}">
      <dgm:prSet phldrT="[Text]"/>
      <dgm:spPr/>
      <dgm:t>
        <a:bodyPr/>
        <a:lstStyle/>
        <a:p>
          <a:r>
            <a:rPr lang="en-GB" dirty="0"/>
            <a:t>Demographics</a:t>
          </a:r>
        </a:p>
      </dgm:t>
    </dgm:pt>
    <dgm:pt modelId="{AF5E34B6-CEE9-4C1B-9185-7403BE3E02C0}" type="parTrans" cxnId="{65D4425D-B6BD-462F-B56A-43DE87CBFB7A}">
      <dgm:prSet/>
      <dgm:spPr/>
      <dgm:t>
        <a:bodyPr/>
        <a:lstStyle/>
        <a:p>
          <a:endParaRPr lang="en-GB"/>
        </a:p>
      </dgm:t>
    </dgm:pt>
    <dgm:pt modelId="{F5251B50-BA68-4651-815D-9443F1007373}" type="sibTrans" cxnId="{65D4425D-B6BD-462F-B56A-43DE87CBFB7A}">
      <dgm:prSet/>
      <dgm:spPr/>
      <dgm:t>
        <a:bodyPr/>
        <a:lstStyle/>
        <a:p>
          <a:endParaRPr lang="en-GB"/>
        </a:p>
      </dgm:t>
    </dgm:pt>
    <dgm:pt modelId="{722742A2-ED4A-4C42-88C3-085A8FB3CE76}" type="pres">
      <dgm:prSet presAssocID="{1FE80474-4BE5-4D46-848B-FBEFB36DD1B9}" presName="Name0" presStyleCnt="0">
        <dgm:presLayoutVars>
          <dgm:chMax val="1"/>
          <dgm:chPref val="1"/>
          <dgm:dir/>
          <dgm:animOne val="branch"/>
          <dgm:animLvl val="lvl"/>
        </dgm:presLayoutVars>
      </dgm:prSet>
      <dgm:spPr/>
    </dgm:pt>
    <dgm:pt modelId="{24ABB5EC-AFE5-4D02-9FCA-638879158980}" type="pres">
      <dgm:prSet presAssocID="{36D6C75E-FD4F-4C9D-B0EC-E20BBEEA2DD1}" presName="singleCycle" presStyleCnt="0"/>
      <dgm:spPr/>
    </dgm:pt>
    <dgm:pt modelId="{5298D403-42B1-4D2E-8CFF-4E7390C192BD}" type="pres">
      <dgm:prSet presAssocID="{36D6C75E-FD4F-4C9D-B0EC-E20BBEEA2DD1}" presName="singleCenter" presStyleLbl="node1" presStyleIdx="0" presStyleCnt="7">
        <dgm:presLayoutVars>
          <dgm:chMax val="7"/>
          <dgm:chPref val="7"/>
        </dgm:presLayoutVars>
      </dgm:prSet>
      <dgm:spPr/>
    </dgm:pt>
    <dgm:pt modelId="{1621D77F-7284-45E9-B0F1-046A60E268D9}" type="pres">
      <dgm:prSet presAssocID="{1B97460F-9E90-4229-BA1A-131179CAF7B1}" presName="Name56" presStyleLbl="parChTrans1D2" presStyleIdx="0" presStyleCnt="6"/>
      <dgm:spPr/>
    </dgm:pt>
    <dgm:pt modelId="{BBDD31C0-3BBD-4388-A5D7-8C150B4FBF7E}" type="pres">
      <dgm:prSet presAssocID="{EE9B8C15-0A49-423A-A18D-F79FDE5C87CD}" presName="text0" presStyleLbl="node1" presStyleIdx="1" presStyleCnt="7">
        <dgm:presLayoutVars>
          <dgm:bulletEnabled val="1"/>
        </dgm:presLayoutVars>
      </dgm:prSet>
      <dgm:spPr/>
    </dgm:pt>
    <dgm:pt modelId="{0F8E7073-83E2-4A11-98EF-B6320A2C27F9}" type="pres">
      <dgm:prSet presAssocID="{66A1DEE8-B07E-48D6-A409-902636903AD6}" presName="Name56" presStyleLbl="parChTrans1D2" presStyleIdx="1" presStyleCnt="6"/>
      <dgm:spPr/>
    </dgm:pt>
    <dgm:pt modelId="{24E8D13B-E904-4E4A-A342-B76583B78223}" type="pres">
      <dgm:prSet presAssocID="{00442FC6-ECB5-44BF-BB90-81034BE30822}" presName="text0" presStyleLbl="node1" presStyleIdx="2" presStyleCnt="7">
        <dgm:presLayoutVars>
          <dgm:bulletEnabled val="1"/>
        </dgm:presLayoutVars>
      </dgm:prSet>
      <dgm:spPr/>
    </dgm:pt>
    <dgm:pt modelId="{E97F22E8-8B59-4D12-A9B0-479F41D619A9}" type="pres">
      <dgm:prSet presAssocID="{762C90B0-99AE-46E9-B539-42B8E9AAB24B}" presName="Name56" presStyleLbl="parChTrans1D2" presStyleIdx="2" presStyleCnt="6"/>
      <dgm:spPr/>
    </dgm:pt>
    <dgm:pt modelId="{78C7C7C8-D4FA-4B32-A7A9-4F995E9CB427}" type="pres">
      <dgm:prSet presAssocID="{F4845E9D-4977-4082-9388-FD283F4C1033}" presName="text0" presStyleLbl="node1" presStyleIdx="3" presStyleCnt="7">
        <dgm:presLayoutVars>
          <dgm:bulletEnabled val="1"/>
        </dgm:presLayoutVars>
      </dgm:prSet>
      <dgm:spPr/>
    </dgm:pt>
    <dgm:pt modelId="{06326ACB-512A-46C5-8174-C5091C2A9445}" type="pres">
      <dgm:prSet presAssocID="{61D314E2-E333-4AD1-8070-F65B646C82C6}" presName="Name56" presStyleLbl="parChTrans1D2" presStyleIdx="3" presStyleCnt="6"/>
      <dgm:spPr/>
    </dgm:pt>
    <dgm:pt modelId="{C137B17B-D8D9-49AC-AFAB-74A00DCCF276}" type="pres">
      <dgm:prSet presAssocID="{04D354B0-C547-4819-B3CF-C3B5F78154C8}" presName="text0" presStyleLbl="node1" presStyleIdx="4" presStyleCnt="7">
        <dgm:presLayoutVars>
          <dgm:bulletEnabled val="1"/>
        </dgm:presLayoutVars>
      </dgm:prSet>
      <dgm:spPr/>
    </dgm:pt>
    <dgm:pt modelId="{6E831222-2344-4A75-B540-4BFD3DEED216}" type="pres">
      <dgm:prSet presAssocID="{3497B4BE-16C5-4D9C-9CD5-FF2999631F7A}" presName="Name56" presStyleLbl="parChTrans1D2" presStyleIdx="4" presStyleCnt="6"/>
      <dgm:spPr/>
    </dgm:pt>
    <dgm:pt modelId="{A7335686-DF32-45CB-A4A2-A16E71DF5E84}" type="pres">
      <dgm:prSet presAssocID="{DC2B04A5-97D3-4D21-BD00-AC37390238EE}" presName="text0" presStyleLbl="node1" presStyleIdx="5" presStyleCnt="7">
        <dgm:presLayoutVars>
          <dgm:bulletEnabled val="1"/>
        </dgm:presLayoutVars>
      </dgm:prSet>
      <dgm:spPr/>
    </dgm:pt>
    <dgm:pt modelId="{EDF66551-6245-44C4-90D7-3095ECC50C85}" type="pres">
      <dgm:prSet presAssocID="{AF5E34B6-CEE9-4C1B-9185-7403BE3E02C0}" presName="Name56" presStyleLbl="parChTrans1D2" presStyleIdx="5" presStyleCnt="6"/>
      <dgm:spPr/>
    </dgm:pt>
    <dgm:pt modelId="{71B2AB38-756F-4E6D-ADC8-BB713B47E044}" type="pres">
      <dgm:prSet presAssocID="{B8DB9A69-8748-48FE-8B21-16802DD68E8F}" presName="text0" presStyleLbl="node1" presStyleIdx="6" presStyleCnt="7">
        <dgm:presLayoutVars>
          <dgm:bulletEnabled val="1"/>
        </dgm:presLayoutVars>
      </dgm:prSet>
      <dgm:spPr/>
    </dgm:pt>
  </dgm:ptLst>
  <dgm:cxnLst>
    <dgm:cxn modelId="{65D4425D-B6BD-462F-B56A-43DE87CBFB7A}" srcId="{36D6C75E-FD4F-4C9D-B0EC-E20BBEEA2DD1}" destId="{B8DB9A69-8748-48FE-8B21-16802DD68E8F}" srcOrd="5" destOrd="0" parTransId="{AF5E34B6-CEE9-4C1B-9185-7403BE3E02C0}" sibTransId="{F5251B50-BA68-4651-815D-9443F1007373}"/>
    <dgm:cxn modelId="{206FD2E9-E884-48D6-BA5F-71BF4F0F110F}" srcId="{36D6C75E-FD4F-4C9D-B0EC-E20BBEEA2DD1}" destId="{EE9B8C15-0A49-423A-A18D-F79FDE5C87CD}" srcOrd="0" destOrd="0" parTransId="{1B97460F-9E90-4229-BA1A-131179CAF7B1}" sibTransId="{C5BA8910-1644-419A-B393-B82CD40C23EE}"/>
    <dgm:cxn modelId="{0E9AFE32-603D-4C11-9785-8FC991F308C7}" srcId="{1FE80474-4BE5-4D46-848B-FBEFB36DD1B9}" destId="{36D6C75E-FD4F-4C9D-B0EC-E20BBEEA2DD1}" srcOrd="0" destOrd="0" parTransId="{53B2929A-CC9D-4928-B8B8-2CB992AA3E04}" sibTransId="{67504E30-9520-4951-969F-04A68436AFC7}"/>
    <dgm:cxn modelId="{5C46DC5B-57D1-42AD-AB59-4899E51E8F6E}" type="presOf" srcId="{1B97460F-9E90-4229-BA1A-131179CAF7B1}" destId="{1621D77F-7284-45E9-B0F1-046A60E268D9}" srcOrd="0" destOrd="0" presId="urn:microsoft.com/office/officeart/2008/layout/RadialCluster"/>
    <dgm:cxn modelId="{C949748D-4D08-4114-9C5A-F6F8EE07DEE2}" type="presOf" srcId="{F4845E9D-4977-4082-9388-FD283F4C1033}" destId="{78C7C7C8-D4FA-4B32-A7A9-4F995E9CB427}" srcOrd="0" destOrd="0" presId="urn:microsoft.com/office/officeart/2008/layout/RadialCluster"/>
    <dgm:cxn modelId="{F81EE697-C03E-459F-BC2F-CAC224E87B32}" srcId="{36D6C75E-FD4F-4C9D-B0EC-E20BBEEA2DD1}" destId="{F4845E9D-4977-4082-9388-FD283F4C1033}" srcOrd="2" destOrd="0" parTransId="{762C90B0-99AE-46E9-B539-42B8E9AAB24B}" sibTransId="{8866C181-A137-4EAA-8CB3-A0490E3DDF87}"/>
    <dgm:cxn modelId="{D6B7BA7D-D2EB-4E8C-9B4F-37426A45C9F8}" type="presOf" srcId="{DC2B04A5-97D3-4D21-BD00-AC37390238EE}" destId="{A7335686-DF32-45CB-A4A2-A16E71DF5E84}" srcOrd="0" destOrd="0" presId="urn:microsoft.com/office/officeart/2008/layout/RadialCluster"/>
    <dgm:cxn modelId="{33CBF0E2-4EA2-45E4-985F-BDC2FD257AC2}" type="presOf" srcId="{1FE80474-4BE5-4D46-848B-FBEFB36DD1B9}" destId="{722742A2-ED4A-4C42-88C3-085A8FB3CE76}" srcOrd="0" destOrd="0" presId="urn:microsoft.com/office/officeart/2008/layout/RadialCluster"/>
    <dgm:cxn modelId="{A6E407EC-C0BA-4C2D-B253-9E1ADB9B65C8}" type="presOf" srcId="{61D314E2-E333-4AD1-8070-F65B646C82C6}" destId="{06326ACB-512A-46C5-8174-C5091C2A9445}" srcOrd="0" destOrd="0" presId="urn:microsoft.com/office/officeart/2008/layout/RadialCluster"/>
    <dgm:cxn modelId="{EB444B69-252A-4B42-8FE5-C8E63B33DB64}" type="presOf" srcId="{AF5E34B6-CEE9-4C1B-9185-7403BE3E02C0}" destId="{EDF66551-6245-44C4-90D7-3095ECC50C85}" srcOrd="0" destOrd="0" presId="urn:microsoft.com/office/officeart/2008/layout/RadialCluster"/>
    <dgm:cxn modelId="{25FA2D63-64FD-4881-83DF-B3D49B19DE95}" type="presOf" srcId="{00442FC6-ECB5-44BF-BB90-81034BE30822}" destId="{24E8D13B-E904-4E4A-A342-B76583B78223}" srcOrd="0" destOrd="0" presId="urn:microsoft.com/office/officeart/2008/layout/RadialCluster"/>
    <dgm:cxn modelId="{6C9B87C5-D631-43D7-B690-BF3572EC187E}" srcId="{36D6C75E-FD4F-4C9D-B0EC-E20BBEEA2DD1}" destId="{DC2B04A5-97D3-4D21-BD00-AC37390238EE}" srcOrd="4" destOrd="0" parTransId="{3497B4BE-16C5-4D9C-9CD5-FF2999631F7A}" sibTransId="{5DC9F96C-7DB7-452A-A44C-0BBD1E9EA75C}"/>
    <dgm:cxn modelId="{2CAD5AA9-2A62-4C92-B20D-0C67A1FF5837}" type="presOf" srcId="{B8DB9A69-8748-48FE-8B21-16802DD68E8F}" destId="{71B2AB38-756F-4E6D-ADC8-BB713B47E044}" srcOrd="0" destOrd="0" presId="urn:microsoft.com/office/officeart/2008/layout/RadialCluster"/>
    <dgm:cxn modelId="{5E3AD4C7-EBEE-476D-BAE3-165FFFB99BC1}" type="presOf" srcId="{3497B4BE-16C5-4D9C-9CD5-FF2999631F7A}" destId="{6E831222-2344-4A75-B540-4BFD3DEED216}" srcOrd="0" destOrd="0" presId="urn:microsoft.com/office/officeart/2008/layout/RadialCluster"/>
    <dgm:cxn modelId="{885F828B-26EC-4F7B-B848-CB1841091F5D}" type="presOf" srcId="{04D354B0-C547-4819-B3CF-C3B5F78154C8}" destId="{C137B17B-D8D9-49AC-AFAB-74A00DCCF276}" srcOrd="0" destOrd="0" presId="urn:microsoft.com/office/officeart/2008/layout/RadialCluster"/>
    <dgm:cxn modelId="{E27CFC83-E3A2-4BDD-92CF-651DA699A6E9}" type="presOf" srcId="{66A1DEE8-B07E-48D6-A409-902636903AD6}" destId="{0F8E7073-83E2-4A11-98EF-B6320A2C27F9}" srcOrd="0" destOrd="0" presId="urn:microsoft.com/office/officeart/2008/layout/RadialCluster"/>
    <dgm:cxn modelId="{B8E77A37-870C-4CBB-9460-48022B32EBE8}" type="presOf" srcId="{762C90B0-99AE-46E9-B539-42B8E9AAB24B}" destId="{E97F22E8-8B59-4D12-A9B0-479F41D619A9}" srcOrd="0" destOrd="0" presId="urn:microsoft.com/office/officeart/2008/layout/RadialCluster"/>
    <dgm:cxn modelId="{023EDCCC-03CB-46EF-9EE7-706592079963}" srcId="{36D6C75E-FD4F-4C9D-B0EC-E20BBEEA2DD1}" destId="{00442FC6-ECB5-44BF-BB90-81034BE30822}" srcOrd="1" destOrd="0" parTransId="{66A1DEE8-B07E-48D6-A409-902636903AD6}" sibTransId="{0E97A20A-3572-4065-A9BB-2F16B2BB8860}"/>
    <dgm:cxn modelId="{2FAF7F38-A32B-4C87-B5F3-C1BF2A65F26D}" srcId="{36D6C75E-FD4F-4C9D-B0EC-E20BBEEA2DD1}" destId="{04D354B0-C547-4819-B3CF-C3B5F78154C8}" srcOrd="3" destOrd="0" parTransId="{61D314E2-E333-4AD1-8070-F65B646C82C6}" sibTransId="{2C65ECFB-DE82-4FC0-9F81-C13BF897F23E}"/>
    <dgm:cxn modelId="{C47D4DE7-A8F1-4CB6-B22D-6307D457398A}" type="presOf" srcId="{36D6C75E-FD4F-4C9D-B0EC-E20BBEEA2DD1}" destId="{5298D403-42B1-4D2E-8CFF-4E7390C192BD}" srcOrd="0" destOrd="0" presId="urn:microsoft.com/office/officeart/2008/layout/RadialCluster"/>
    <dgm:cxn modelId="{E1887775-6B83-4B8E-995F-DCA53D0E2B29}" type="presOf" srcId="{EE9B8C15-0A49-423A-A18D-F79FDE5C87CD}" destId="{BBDD31C0-3BBD-4388-A5D7-8C150B4FBF7E}" srcOrd="0" destOrd="0" presId="urn:microsoft.com/office/officeart/2008/layout/RadialCluster"/>
    <dgm:cxn modelId="{66C5E11D-DFE9-4B58-97AA-C360A4D6BC9E}" type="presParOf" srcId="{722742A2-ED4A-4C42-88C3-085A8FB3CE76}" destId="{24ABB5EC-AFE5-4D02-9FCA-638879158980}" srcOrd="0" destOrd="0" presId="urn:microsoft.com/office/officeart/2008/layout/RadialCluster"/>
    <dgm:cxn modelId="{B2B3F8F6-2853-44F7-AE2A-E6D312A9D37B}" type="presParOf" srcId="{24ABB5EC-AFE5-4D02-9FCA-638879158980}" destId="{5298D403-42B1-4D2E-8CFF-4E7390C192BD}" srcOrd="0" destOrd="0" presId="urn:microsoft.com/office/officeart/2008/layout/RadialCluster"/>
    <dgm:cxn modelId="{F7C20AC3-8F64-4306-8950-BE6DDF86A9AC}" type="presParOf" srcId="{24ABB5EC-AFE5-4D02-9FCA-638879158980}" destId="{1621D77F-7284-45E9-B0F1-046A60E268D9}" srcOrd="1" destOrd="0" presId="urn:microsoft.com/office/officeart/2008/layout/RadialCluster"/>
    <dgm:cxn modelId="{1679D6BE-6243-4E4F-A9AC-E898D4055D23}" type="presParOf" srcId="{24ABB5EC-AFE5-4D02-9FCA-638879158980}" destId="{BBDD31C0-3BBD-4388-A5D7-8C150B4FBF7E}" srcOrd="2" destOrd="0" presId="urn:microsoft.com/office/officeart/2008/layout/RadialCluster"/>
    <dgm:cxn modelId="{E01C18AF-02DA-449D-B100-18ECFAC36399}" type="presParOf" srcId="{24ABB5EC-AFE5-4D02-9FCA-638879158980}" destId="{0F8E7073-83E2-4A11-98EF-B6320A2C27F9}" srcOrd="3" destOrd="0" presId="urn:microsoft.com/office/officeart/2008/layout/RadialCluster"/>
    <dgm:cxn modelId="{833D1D58-725E-443F-BF7A-EAA800411268}" type="presParOf" srcId="{24ABB5EC-AFE5-4D02-9FCA-638879158980}" destId="{24E8D13B-E904-4E4A-A342-B76583B78223}" srcOrd="4" destOrd="0" presId="urn:microsoft.com/office/officeart/2008/layout/RadialCluster"/>
    <dgm:cxn modelId="{ED8222B4-AA5F-42A1-9FAD-D273CE88F167}" type="presParOf" srcId="{24ABB5EC-AFE5-4D02-9FCA-638879158980}" destId="{E97F22E8-8B59-4D12-A9B0-479F41D619A9}" srcOrd="5" destOrd="0" presId="urn:microsoft.com/office/officeart/2008/layout/RadialCluster"/>
    <dgm:cxn modelId="{920C5924-3A90-455B-A6A3-D73FEE5888B3}" type="presParOf" srcId="{24ABB5EC-AFE5-4D02-9FCA-638879158980}" destId="{78C7C7C8-D4FA-4B32-A7A9-4F995E9CB427}" srcOrd="6" destOrd="0" presId="urn:microsoft.com/office/officeart/2008/layout/RadialCluster"/>
    <dgm:cxn modelId="{7BEC6368-01F0-4196-9435-CB2BDFCE99E6}" type="presParOf" srcId="{24ABB5EC-AFE5-4D02-9FCA-638879158980}" destId="{06326ACB-512A-46C5-8174-C5091C2A9445}" srcOrd="7" destOrd="0" presId="urn:microsoft.com/office/officeart/2008/layout/RadialCluster"/>
    <dgm:cxn modelId="{C51AAFE9-5F0E-49D6-B9CD-2AD41F0595A3}" type="presParOf" srcId="{24ABB5EC-AFE5-4D02-9FCA-638879158980}" destId="{C137B17B-D8D9-49AC-AFAB-74A00DCCF276}" srcOrd="8" destOrd="0" presId="urn:microsoft.com/office/officeart/2008/layout/RadialCluster"/>
    <dgm:cxn modelId="{5D3E0738-8597-428C-9EF5-41A04EC7498F}" type="presParOf" srcId="{24ABB5EC-AFE5-4D02-9FCA-638879158980}" destId="{6E831222-2344-4A75-B540-4BFD3DEED216}" srcOrd="9" destOrd="0" presId="urn:microsoft.com/office/officeart/2008/layout/RadialCluster"/>
    <dgm:cxn modelId="{080CCDCD-1573-4FE2-A21B-074EF4AB8A93}" type="presParOf" srcId="{24ABB5EC-AFE5-4D02-9FCA-638879158980}" destId="{A7335686-DF32-45CB-A4A2-A16E71DF5E84}" srcOrd="10" destOrd="0" presId="urn:microsoft.com/office/officeart/2008/layout/RadialCluster"/>
    <dgm:cxn modelId="{030539F4-23A8-4ECE-8A22-73102A1AC560}" type="presParOf" srcId="{24ABB5EC-AFE5-4D02-9FCA-638879158980}" destId="{EDF66551-6245-44C4-90D7-3095ECC50C85}" srcOrd="11" destOrd="0" presId="urn:microsoft.com/office/officeart/2008/layout/RadialCluster"/>
    <dgm:cxn modelId="{8FD71647-641D-4357-9ED2-33A998C6269C}" type="presParOf" srcId="{24ABB5EC-AFE5-4D02-9FCA-638879158980}" destId="{71B2AB38-756F-4E6D-ADC8-BB713B47E044}"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1FE846-59C5-4A7D-BE16-317FD3474EA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91282266-3EB2-4F53-94DF-411DCB8774D5}">
      <dgm:prSet phldrT="[Text]"/>
      <dgm:spPr>
        <a:solidFill>
          <a:srgbClr val="FFC000"/>
        </a:solidFill>
        <a:scene3d>
          <a:camera prst="orthographicFront"/>
          <a:lightRig rig="threePt" dir="t"/>
        </a:scene3d>
        <a:sp3d>
          <a:bevelT/>
        </a:sp3d>
      </dgm:spPr>
      <dgm:t>
        <a:bodyPr/>
        <a:lstStyle/>
        <a:p>
          <a:r>
            <a:rPr lang="en-GB" dirty="0"/>
            <a:t> </a:t>
          </a:r>
        </a:p>
      </dgm:t>
    </dgm:pt>
    <dgm:pt modelId="{20A72CF6-7068-4D45-A6FF-F4839DB7D2FF}" type="parTrans" cxnId="{CA10F45E-B257-4E00-BF5D-A930576E49B7}">
      <dgm:prSet/>
      <dgm:spPr/>
      <dgm:t>
        <a:bodyPr/>
        <a:lstStyle/>
        <a:p>
          <a:endParaRPr lang="en-GB"/>
        </a:p>
      </dgm:t>
    </dgm:pt>
    <dgm:pt modelId="{9DE477CC-7786-4D73-8E70-1AD870B3298F}" type="sibTrans" cxnId="{CA10F45E-B257-4E00-BF5D-A930576E49B7}">
      <dgm:prSet/>
      <dgm:spPr/>
      <dgm:t>
        <a:bodyPr/>
        <a:lstStyle/>
        <a:p>
          <a:endParaRPr lang="en-GB"/>
        </a:p>
      </dgm:t>
    </dgm:pt>
    <dgm:pt modelId="{B9B48B5A-FA93-4970-BE3F-A1F4E48CB9E6}">
      <dgm:prSet phldrT="[Text]"/>
      <dgm:spPr>
        <a:solidFill>
          <a:srgbClr val="C00000"/>
        </a:solidFill>
        <a:scene3d>
          <a:camera prst="orthographicFront"/>
          <a:lightRig rig="threePt" dir="t"/>
        </a:scene3d>
        <a:sp3d>
          <a:bevelT/>
        </a:sp3d>
      </dgm:spPr>
      <dgm:t>
        <a:bodyPr/>
        <a:lstStyle/>
        <a:p>
          <a:r>
            <a:rPr lang="en-GB" dirty="0"/>
            <a:t> </a:t>
          </a:r>
        </a:p>
      </dgm:t>
    </dgm:pt>
    <dgm:pt modelId="{55D9F2C2-EAFC-4346-9C58-41B814227C1F}" type="parTrans" cxnId="{9C221F15-3053-447B-B903-637BF4F6D6E2}">
      <dgm:prSet/>
      <dgm:spPr>
        <a:ln>
          <a:solidFill>
            <a:schemeClr val="bg1"/>
          </a:solidFill>
        </a:ln>
      </dgm:spPr>
      <dgm:t>
        <a:bodyPr/>
        <a:lstStyle/>
        <a:p>
          <a:endParaRPr lang="en-GB"/>
        </a:p>
      </dgm:t>
    </dgm:pt>
    <dgm:pt modelId="{2420483C-146F-4E84-BADD-1AE7F4358737}" type="sibTrans" cxnId="{9C221F15-3053-447B-B903-637BF4F6D6E2}">
      <dgm:prSet/>
      <dgm:spPr/>
      <dgm:t>
        <a:bodyPr/>
        <a:lstStyle/>
        <a:p>
          <a:endParaRPr lang="en-GB"/>
        </a:p>
      </dgm:t>
    </dgm:pt>
    <dgm:pt modelId="{8EE81BEA-0B08-41F0-8E18-16C8D6533618}">
      <dgm:prSet phldrT="[Text]"/>
      <dgm:spPr>
        <a:solidFill>
          <a:srgbClr val="00B050"/>
        </a:solidFill>
        <a:scene3d>
          <a:camera prst="orthographicFront"/>
          <a:lightRig rig="threePt" dir="t"/>
        </a:scene3d>
        <a:sp3d>
          <a:bevelT/>
        </a:sp3d>
      </dgm:spPr>
      <dgm:t>
        <a:bodyPr/>
        <a:lstStyle/>
        <a:p>
          <a:r>
            <a:rPr lang="en-GB" dirty="0"/>
            <a:t> </a:t>
          </a:r>
        </a:p>
      </dgm:t>
    </dgm:pt>
    <dgm:pt modelId="{122302FD-A1CA-4C20-99F7-2F428ABA8676}" type="parTrans" cxnId="{83BDD928-75BF-4E5E-9FC3-25297C3F2796}">
      <dgm:prSet/>
      <dgm:spPr>
        <a:ln>
          <a:solidFill>
            <a:schemeClr val="bg1"/>
          </a:solidFill>
        </a:ln>
      </dgm:spPr>
      <dgm:t>
        <a:bodyPr/>
        <a:lstStyle/>
        <a:p>
          <a:endParaRPr lang="en-GB"/>
        </a:p>
      </dgm:t>
    </dgm:pt>
    <dgm:pt modelId="{C5E5E3DA-D65F-4192-8D6F-6DFDE0961B75}" type="sibTrans" cxnId="{83BDD928-75BF-4E5E-9FC3-25297C3F2796}">
      <dgm:prSet/>
      <dgm:spPr/>
      <dgm:t>
        <a:bodyPr/>
        <a:lstStyle/>
        <a:p>
          <a:endParaRPr lang="en-GB"/>
        </a:p>
      </dgm:t>
    </dgm:pt>
    <dgm:pt modelId="{B9F25F40-CF73-47F5-942D-F0A456E50C17}" type="pres">
      <dgm:prSet presAssocID="{B71FE846-59C5-4A7D-BE16-317FD3474EAE}" presName="cycle" presStyleCnt="0">
        <dgm:presLayoutVars>
          <dgm:chMax val="1"/>
          <dgm:dir/>
          <dgm:animLvl val="ctr"/>
          <dgm:resizeHandles val="exact"/>
        </dgm:presLayoutVars>
      </dgm:prSet>
      <dgm:spPr/>
    </dgm:pt>
    <dgm:pt modelId="{C7901DC7-3EA2-4731-8526-6B5C23AD9453}" type="pres">
      <dgm:prSet presAssocID="{91282266-3EB2-4F53-94DF-411DCB8774D5}" presName="centerShape" presStyleLbl="node0" presStyleIdx="0" presStyleCnt="1"/>
      <dgm:spPr/>
    </dgm:pt>
    <dgm:pt modelId="{0290BD28-3F68-40D7-B408-424017EC54AD}" type="pres">
      <dgm:prSet presAssocID="{55D9F2C2-EAFC-4346-9C58-41B814227C1F}" presName="Name9" presStyleLbl="parChTrans1D2" presStyleIdx="0" presStyleCnt="2"/>
      <dgm:spPr/>
    </dgm:pt>
    <dgm:pt modelId="{3BDC00D4-98D2-483E-8F6E-3A52A5550AE7}" type="pres">
      <dgm:prSet presAssocID="{55D9F2C2-EAFC-4346-9C58-41B814227C1F}" presName="connTx" presStyleLbl="parChTrans1D2" presStyleIdx="0" presStyleCnt="2"/>
      <dgm:spPr/>
    </dgm:pt>
    <dgm:pt modelId="{E657784C-5271-461F-9E15-34B5EC28759C}" type="pres">
      <dgm:prSet presAssocID="{B9B48B5A-FA93-4970-BE3F-A1F4E48CB9E6}" presName="node" presStyleLbl="node1" presStyleIdx="0" presStyleCnt="2">
        <dgm:presLayoutVars>
          <dgm:bulletEnabled val="1"/>
        </dgm:presLayoutVars>
      </dgm:prSet>
      <dgm:spPr/>
    </dgm:pt>
    <dgm:pt modelId="{0FC25CA6-8FA6-4F3B-99BE-EF98A4EA2B22}" type="pres">
      <dgm:prSet presAssocID="{122302FD-A1CA-4C20-99F7-2F428ABA8676}" presName="Name9" presStyleLbl="parChTrans1D2" presStyleIdx="1" presStyleCnt="2"/>
      <dgm:spPr/>
    </dgm:pt>
    <dgm:pt modelId="{86D47CAD-2597-4284-B0DA-BFC4189C6E06}" type="pres">
      <dgm:prSet presAssocID="{122302FD-A1CA-4C20-99F7-2F428ABA8676}" presName="connTx" presStyleLbl="parChTrans1D2" presStyleIdx="1" presStyleCnt="2"/>
      <dgm:spPr/>
    </dgm:pt>
    <dgm:pt modelId="{F027E97D-1BF1-4201-AF90-4A349FAD10A0}" type="pres">
      <dgm:prSet presAssocID="{8EE81BEA-0B08-41F0-8E18-16C8D6533618}" presName="node" presStyleLbl="node1" presStyleIdx="1" presStyleCnt="2">
        <dgm:presLayoutVars>
          <dgm:bulletEnabled val="1"/>
        </dgm:presLayoutVars>
      </dgm:prSet>
      <dgm:spPr/>
    </dgm:pt>
  </dgm:ptLst>
  <dgm:cxnLst>
    <dgm:cxn modelId="{90DA58CB-E009-4094-8ACB-149E20204020}" type="presOf" srcId="{B71FE846-59C5-4A7D-BE16-317FD3474EAE}" destId="{B9F25F40-CF73-47F5-942D-F0A456E50C17}" srcOrd="0" destOrd="0" presId="urn:microsoft.com/office/officeart/2005/8/layout/radial1"/>
    <dgm:cxn modelId="{68F33A1A-CE1D-48E7-B5F6-CE3AF8471BD1}" type="presOf" srcId="{55D9F2C2-EAFC-4346-9C58-41B814227C1F}" destId="{3BDC00D4-98D2-483E-8F6E-3A52A5550AE7}" srcOrd="1" destOrd="0" presId="urn:microsoft.com/office/officeart/2005/8/layout/radial1"/>
    <dgm:cxn modelId="{A067554E-ACCF-46FE-BCF9-7962160F019F}" type="presOf" srcId="{B9B48B5A-FA93-4970-BE3F-A1F4E48CB9E6}" destId="{E657784C-5271-461F-9E15-34B5EC28759C}" srcOrd="0" destOrd="0" presId="urn:microsoft.com/office/officeart/2005/8/layout/radial1"/>
    <dgm:cxn modelId="{67442415-4890-4DBE-AF3D-31428B86C1FD}" type="presOf" srcId="{122302FD-A1CA-4C20-99F7-2F428ABA8676}" destId="{0FC25CA6-8FA6-4F3B-99BE-EF98A4EA2B22}" srcOrd="0" destOrd="0" presId="urn:microsoft.com/office/officeart/2005/8/layout/radial1"/>
    <dgm:cxn modelId="{83BDD928-75BF-4E5E-9FC3-25297C3F2796}" srcId="{91282266-3EB2-4F53-94DF-411DCB8774D5}" destId="{8EE81BEA-0B08-41F0-8E18-16C8D6533618}" srcOrd="1" destOrd="0" parTransId="{122302FD-A1CA-4C20-99F7-2F428ABA8676}" sibTransId="{C5E5E3DA-D65F-4192-8D6F-6DFDE0961B75}"/>
    <dgm:cxn modelId="{DA5D18AA-321E-4BB2-94D4-868992B84E1A}" type="presOf" srcId="{122302FD-A1CA-4C20-99F7-2F428ABA8676}" destId="{86D47CAD-2597-4284-B0DA-BFC4189C6E06}" srcOrd="1" destOrd="0" presId="urn:microsoft.com/office/officeart/2005/8/layout/radial1"/>
    <dgm:cxn modelId="{CA10F45E-B257-4E00-BF5D-A930576E49B7}" srcId="{B71FE846-59C5-4A7D-BE16-317FD3474EAE}" destId="{91282266-3EB2-4F53-94DF-411DCB8774D5}" srcOrd="0" destOrd="0" parTransId="{20A72CF6-7068-4D45-A6FF-F4839DB7D2FF}" sibTransId="{9DE477CC-7786-4D73-8E70-1AD870B3298F}"/>
    <dgm:cxn modelId="{9C221F15-3053-447B-B903-637BF4F6D6E2}" srcId="{91282266-3EB2-4F53-94DF-411DCB8774D5}" destId="{B9B48B5A-FA93-4970-BE3F-A1F4E48CB9E6}" srcOrd="0" destOrd="0" parTransId="{55D9F2C2-EAFC-4346-9C58-41B814227C1F}" sibTransId="{2420483C-146F-4E84-BADD-1AE7F4358737}"/>
    <dgm:cxn modelId="{BE08D060-C5CE-4BAB-A3A0-10BD5D450D5C}" type="presOf" srcId="{55D9F2C2-EAFC-4346-9C58-41B814227C1F}" destId="{0290BD28-3F68-40D7-B408-424017EC54AD}" srcOrd="0" destOrd="0" presId="urn:microsoft.com/office/officeart/2005/8/layout/radial1"/>
    <dgm:cxn modelId="{AFABA573-BC04-442E-A773-B13884D3C59A}" type="presOf" srcId="{8EE81BEA-0B08-41F0-8E18-16C8D6533618}" destId="{F027E97D-1BF1-4201-AF90-4A349FAD10A0}" srcOrd="0" destOrd="0" presId="urn:microsoft.com/office/officeart/2005/8/layout/radial1"/>
    <dgm:cxn modelId="{ABDD3C19-6E8B-4B3B-AE5D-842D96A840CE}" type="presOf" srcId="{91282266-3EB2-4F53-94DF-411DCB8774D5}" destId="{C7901DC7-3EA2-4731-8526-6B5C23AD9453}" srcOrd="0" destOrd="0" presId="urn:microsoft.com/office/officeart/2005/8/layout/radial1"/>
    <dgm:cxn modelId="{3FE36105-5322-4028-BFBC-979D50A04DBA}" type="presParOf" srcId="{B9F25F40-CF73-47F5-942D-F0A456E50C17}" destId="{C7901DC7-3EA2-4731-8526-6B5C23AD9453}" srcOrd="0" destOrd="0" presId="urn:microsoft.com/office/officeart/2005/8/layout/radial1"/>
    <dgm:cxn modelId="{B66D9ED6-161E-4825-924F-257377F926B6}" type="presParOf" srcId="{B9F25F40-CF73-47F5-942D-F0A456E50C17}" destId="{0290BD28-3F68-40D7-B408-424017EC54AD}" srcOrd="1" destOrd="0" presId="urn:microsoft.com/office/officeart/2005/8/layout/radial1"/>
    <dgm:cxn modelId="{B83A4BD3-AF4C-4C32-AA35-DE750E18A45B}" type="presParOf" srcId="{0290BD28-3F68-40D7-B408-424017EC54AD}" destId="{3BDC00D4-98D2-483E-8F6E-3A52A5550AE7}" srcOrd="0" destOrd="0" presId="urn:microsoft.com/office/officeart/2005/8/layout/radial1"/>
    <dgm:cxn modelId="{EF0AC7AB-A0F4-4F2B-8299-9A907DD24B17}" type="presParOf" srcId="{B9F25F40-CF73-47F5-942D-F0A456E50C17}" destId="{E657784C-5271-461F-9E15-34B5EC28759C}" srcOrd="2" destOrd="0" presId="urn:microsoft.com/office/officeart/2005/8/layout/radial1"/>
    <dgm:cxn modelId="{1E1D8B04-CA8E-4303-A4D2-DEC5BC905E22}" type="presParOf" srcId="{B9F25F40-CF73-47F5-942D-F0A456E50C17}" destId="{0FC25CA6-8FA6-4F3B-99BE-EF98A4EA2B22}" srcOrd="3" destOrd="0" presId="urn:microsoft.com/office/officeart/2005/8/layout/radial1"/>
    <dgm:cxn modelId="{9C34F5FA-9F7A-435E-8FCA-C6AD2932FCBE}" type="presParOf" srcId="{0FC25CA6-8FA6-4F3B-99BE-EF98A4EA2B22}" destId="{86D47CAD-2597-4284-B0DA-BFC4189C6E06}" srcOrd="0" destOrd="0" presId="urn:microsoft.com/office/officeart/2005/8/layout/radial1"/>
    <dgm:cxn modelId="{6D585590-A7AA-43FA-BE4F-D8573FD71212}" type="presParOf" srcId="{B9F25F40-CF73-47F5-942D-F0A456E50C17}" destId="{F027E97D-1BF1-4201-AF90-4A349FAD10A0}"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AD9AA1-859B-4A64-808F-27013216445F}" type="doc">
      <dgm:prSet loTypeId="urn:microsoft.com/office/officeart/2005/8/layout/process1" loCatId="process" qsTypeId="urn:microsoft.com/office/officeart/2005/8/quickstyle/simple1" qsCatId="simple" csTypeId="urn:microsoft.com/office/officeart/2005/8/colors/accent1_2" csCatId="accent1" phldr="1"/>
      <dgm:spPr/>
    </dgm:pt>
    <dgm:pt modelId="{B1EC3935-EEF7-47FA-980F-D28323B157FF}">
      <dgm:prSet phldrT="[Text]">
        <dgm:style>
          <a:lnRef idx="2">
            <a:schemeClr val="accent2"/>
          </a:lnRef>
          <a:fillRef idx="1">
            <a:schemeClr val="lt1"/>
          </a:fillRef>
          <a:effectRef idx="0">
            <a:schemeClr val="accent2"/>
          </a:effectRef>
          <a:fontRef idx="minor">
            <a:schemeClr val="dk1"/>
          </a:fontRef>
        </dgm:style>
      </dgm:prSet>
      <dgm:spPr/>
      <dgm:t>
        <a:bodyPr/>
        <a:lstStyle/>
        <a:p>
          <a:r>
            <a:rPr lang="en-GB" dirty="0"/>
            <a:t>VLE Engagement</a:t>
          </a:r>
        </a:p>
      </dgm:t>
    </dgm:pt>
    <dgm:pt modelId="{9854EE7A-BC44-442A-8D4B-3517EC8FAE40}" type="parTrans" cxnId="{16E9F880-22E3-41DB-8D98-602BFECC215B}">
      <dgm:prSet/>
      <dgm:spPr/>
      <dgm:t>
        <a:bodyPr/>
        <a:lstStyle/>
        <a:p>
          <a:endParaRPr lang="en-GB"/>
        </a:p>
      </dgm:t>
    </dgm:pt>
    <dgm:pt modelId="{9156F428-3639-41C1-9973-E3474D7800A3}" type="sibTrans" cxnId="{16E9F880-22E3-41DB-8D98-602BFECC215B}">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GB"/>
        </a:p>
      </dgm:t>
    </dgm:pt>
    <dgm:pt modelId="{77100CE6-5D4C-4C5C-824F-194F18174A26}">
      <dgm:prSet phldrT="[Text]">
        <dgm:style>
          <a:lnRef idx="2">
            <a:schemeClr val="accent4"/>
          </a:lnRef>
          <a:fillRef idx="1">
            <a:schemeClr val="lt1"/>
          </a:fillRef>
          <a:effectRef idx="0">
            <a:schemeClr val="accent4"/>
          </a:effectRef>
          <a:fontRef idx="minor">
            <a:schemeClr val="dk1"/>
          </a:fontRef>
        </dgm:style>
      </dgm:prSet>
      <dgm:spPr/>
      <dgm:t>
        <a:bodyPr/>
        <a:lstStyle/>
        <a:p>
          <a:r>
            <a:rPr lang="en-GB" dirty="0"/>
            <a:t>Student Achievement</a:t>
          </a:r>
        </a:p>
      </dgm:t>
    </dgm:pt>
    <dgm:pt modelId="{6CDA71C9-704E-414C-9459-514B53BBF111}" type="parTrans" cxnId="{9CF1D0C5-958B-4FE3-8697-FB49E8DA2A0F}">
      <dgm:prSet/>
      <dgm:spPr/>
      <dgm:t>
        <a:bodyPr/>
        <a:lstStyle/>
        <a:p>
          <a:endParaRPr lang="en-GB"/>
        </a:p>
      </dgm:t>
    </dgm:pt>
    <dgm:pt modelId="{6E08D464-C29F-4F75-8085-BDE2A715AC28}" type="sibTrans" cxnId="{9CF1D0C5-958B-4FE3-8697-FB49E8DA2A0F}">
      <dgm:prSet/>
      <dgm:spPr/>
      <dgm:t>
        <a:bodyPr/>
        <a:lstStyle/>
        <a:p>
          <a:endParaRPr lang="en-GB"/>
        </a:p>
      </dgm:t>
    </dgm:pt>
    <dgm:pt modelId="{2C97CF35-A587-4EF3-A010-0A7E4DB85553}" type="pres">
      <dgm:prSet presAssocID="{0AAD9AA1-859B-4A64-808F-27013216445F}" presName="Name0" presStyleCnt="0">
        <dgm:presLayoutVars>
          <dgm:dir/>
          <dgm:resizeHandles val="exact"/>
        </dgm:presLayoutVars>
      </dgm:prSet>
      <dgm:spPr/>
    </dgm:pt>
    <dgm:pt modelId="{265DA0B2-6D71-4D60-8C03-66BB5D5C3A7D}" type="pres">
      <dgm:prSet presAssocID="{B1EC3935-EEF7-47FA-980F-D28323B157FF}" presName="node" presStyleLbl="node1" presStyleIdx="0" presStyleCnt="2">
        <dgm:presLayoutVars>
          <dgm:bulletEnabled val="1"/>
        </dgm:presLayoutVars>
      </dgm:prSet>
      <dgm:spPr/>
    </dgm:pt>
    <dgm:pt modelId="{BC4BB79D-B347-4589-A25A-F75ED983A6D6}" type="pres">
      <dgm:prSet presAssocID="{9156F428-3639-41C1-9973-E3474D7800A3}" presName="sibTrans" presStyleLbl="sibTrans2D1" presStyleIdx="0" presStyleCnt="1"/>
      <dgm:spPr/>
    </dgm:pt>
    <dgm:pt modelId="{020D8F03-D9DF-4103-80DC-60DF24E13473}" type="pres">
      <dgm:prSet presAssocID="{9156F428-3639-41C1-9973-E3474D7800A3}" presName="connectorText" presStyleLbl="sibTrans2D1" presStyleIdx="0" presStyleCnt="1"/>
      <dgm:spPr/>
    </dgm:pt>
    <dgm:pt modelId="{0CEEB579-F43A-40F1-9D6F-79B3D72E1A16}" type="pres">
      <dgm:prSet presAssocID="{77100CE6-5D4C-4C5C-824F-194F18174A26}" presName="node" presStyleLbl="node1" presStyleIdx="1" presStyleCnt="2">
        <dgm:presLayoutVars>
          <dgm:bulletEnabled val="1"/>
        </dgm:presLayoutVars>
      </dgm:prSet>
      <dgm:spPr/>
    </dgm:pt>
  </dgm:ptLst>
  <dgm:cxnLst>
    <dgm:cxn modelId="{BEF3B07D-2B75-41D0-A2C8-D05E8E5E17A5}" type="presOf" srcId="{9156F428-3639-41C1-9973-E3474D7800A3}" destId="{BC4BB79D-B347-4589-A25A-F75ED983A6D6}" srcOrd="0" destOrd="0" presId="urn:microsoft.com/office/officeart/2005/8/layout/process1"/>
    <dgm:cxn modelId="{9CF1D0C5-958B-4FE3-8697-FB49E8DA2A0F}" srcId="{0AAD9AA1-859B-4A64-808F-27013216445F}" destId="{77100CE6-5D4C-4C5C-824F-194F18174A26}" srcOrd="1" destOrd="0" parTransId="{6CDA71C9-704E-414C-9459-514B53BBF111}" sibTransId="{6E08D464-C29F-4F75-8085-BDE2A715AC28}"/>
    <dgm:cxn modelId="{759538C4-1251-43CB-8F3B-31F41B791CEB}" type="presOf" srcId="{9156F428-3639-41C1-9973-E3474D7800A3}" destId="{020D8F03-D9DF-4103-80DC-60DF24E13473}" srcOrd="1" destOrd="0" presId="urn:microsoft.com/office/officeart/2005/8/layout/process1"/>
    <dgm:cxn modelId="{4E5E47C9-B78F-4E50-9B34-50FCDF62016B}" type="presOf" srcId="{77100CE6-5D4C-4C5C-824F-194F18174A26}" destId="{0CEEB579-F43A-40F1-9D6F-79B3D72E1A16}" srcOrd="0" destOrd="0" presId="urn:microsoft.com/office/officeart/2005/8/layout/process1"/>
    <dgm:cxn modelId="{21890EC8-B60B-4088-8444-9895E21389B4}" type="presOf" srcId="{B1EC3935-EEF7-47FA-980F-D28323B157FF}" destId="{265DA0B2-6D71-4D60-8C03-66BB5D5C3A7D}" srcOrd="0" destOrd="0" presId="urn:microsoft.com/office/officeart/2005/8/layout/process1"/>
    <dgm:cxn modelId="{16E9F880-22E3-41DB-8D98-602BFECC215B}" srcId="{0AAD9AA1-859B-4A64-808F-27013216445F}" destId="{B1EC3935-EEF7-47FA-980F-D28323B157FF}" srcOrd="0" destOrd="0" parTransId="{9854EE7A-BC44-442A-8D4B-3517EC8FAE40}" sibTransId="{9156F428-3639-41C1-9973-E3474D7800A3}"/>
    <dgm:cxn modelId="{67757744-D757-4E61-B357-5958BBEB5A6B}" type="presOf" srcId="{0AAD9AA1-859B-4A64-808F-27013216445F}" destId="{2C97CF35-A587-4EF3-A010-0A7E4DB85553}" srcOrd="0" destOrd="0" presId="urn:microsoft.com/office/officeart/2005/8/layout/process1"/>
    <dgm:cxn modelId="{5D6CE818-8960-4D5E-9AAA-15C982C6796D}" type="presParOf" srcId="{2C97CF35-A587-4EF3-A010-0A7E4DB85553}" destId="{265DA0B2-6D71-4D60-8C03-66BB5D5C3A7D}" srcOrd="0" destOrd="0" presId="urn:microsoft.com/office/officeart/2005/8/layout/process1"/>
    <dgm:cxn modelId="{D956C045-E345-400F-9C7E-0445A1AB7FA3}" type="presParOf" srcId="{2C97CF35-A587-4EF3-A010-0A7E4DB85553}" destId="{BC4BB79D-B347-4589-A25A-F75ED983A6D6}" srcOrd="1" destOrd="0" presId="urn:microsoft.com/office/officeart/2005/8/layout/process1"/>
    <dgm:cxn modelId="{F3955168-6239-45AE-A0A8-9A0034C7880B}" type="presParOf" srcId="{BC4BB79D-B347-4589-A25A-F75ED983A6D6}" destId="{020D8F03-D9DF-4103-80DC-60DF24E13473}" srcOrd="0" destOrd="0" presId="urn:microsoft.com/office/officeart/2005/8/layout/process1"/>
    <dgm:cxn modelId="{EB122E3D-8289-4D42-B82C-FF9700549432}" type="presParOf" srcId="{2C97CF35-A587-4EF3-A010-0A7E4DB85553}" destId="{0CEEB579-F43A-40F1-9D6F-79B3D72E1A1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8D403-42B1-4D2E-8CFF-4E7390C192BD}">
      <dsp:nvSpPr>
        <dsp:cNvPr id="0" name=""/>
        <dsp:cNvSpPr/>
      </dsp:nvSpPr>
      <dsp:spPr>
        <a:xfrm>
          <a:off x="1563913" y="1371599"/>
          <a:ext cx="1175657" cy="1175657"/>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Student Data</a:t>
          </a:r>
        </a:p>
      </dsp:txBody>
      <dsp:txXfrm>
        <a:off x="1621304" y="1428990"/>
        <a:ext cx="1060875" cy="1060875"/>
      </dsp:txXfrm>
    </dsp:sp>
    <dsp:sp modelId="{1621D77F-7284-45E9-B0F1-046A60E268D9}">
      <dsp:nvSpPr>
        <dsp:cNvPr id="0" name=""/>
        <dsp:cNvSpPr/>
      </dsp:nvSpPr>
      <dsp:spPr>
        <a:xfrm rot="16200000">
          <a:off x="1859956" y="1079813"/>
          <a:ext cx="583572" cy="0"/>
        </a:xfrm>
        <a:custGeom>
          <a:avLst/>
          <a:gdLst/>
          <a:ahLst/>
          <a:cxnLst/>
          <a:rect l="0" t="0" r="0" b="0"/>
          <a:pathLst>
            <a:path>
              <a:moveTo>
                <a:pt x="0" y="0"/>
              </a:moveTo>
              <a:lnTo>
                <a:pt x="583572" y="0"/>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DD31C0-3BBD-4388-A5D7-8C150B4FBF7E}">
      <dsp:nvSpPr>
        <dsp:cNvPr id="0" name=""/>
        <dsp:cNvSpPr/>
      </dsp:nvSpPr>
      <dsp:spPr>
        <a:xfrm>
          <a:off x="1757897" y="336"/>
          <a:ext cx="787690" cy="787690"/>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kern="1200" dirty="0"/>
            <a:t>Attendance</a:t>
          </a:r>
        </a:p>
      </dsp:txBody>
      <dsp:txXfrm>
        <a:off x="1796349" y="38788"/>
        <a:ext cx="710786" cy="710786"/>
      </dsp:txXfrm>
    </dsp:sp>
    <dsp:sp modelId="{0F8E7073-83E2-4A11-98EF-B6320A2C27F9}">
      <dsp:nvSpPr>
        <dsp:cNvPr id="0" name=""/>
        <dsp:cNvSpPr/>
      </dsp:nvSpPr>
      <dsp:spPr>
        <a:xfrm rot="19800000">
          <a:off x="2710652" y="1512118"/>
          <a:ext cx="431707" cy="0"/>
        </a:xfrm>
        <a:custGeom>
          <a:avLst/>
          <a:gdLst/>
          <a:ahLst/>
          <a:cxnLst/>
          <a:rect l="0" t="0" r="0" b="0"/>
          <a:pathLst>
            <a:path>
              <a:moveTo>
                <a:pt x="0" y="0"/>
              </a:moveTo>
              <a:lnTo>
                <a:pt x="431707" y="0"/>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E8D13B-E904-4E4A-A342-B76583B78223}">
      <dsp:nvSpPr>
        <dsp:cNvPr id="0" name=""/>
        <dsp:cNvSpPr/>
      </dsp:nvSpPr>
      <dsp:spPr>
        <a:xfrm>
          <a:off x="3113440" y="782960"/>
          <a:ext cx="787690" cy="787690"/>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t>Virtual Learning Environment</a:t>
          </a:r>
        </a:p>
      </dsp:txBody>
      <dsp:txXfrm>
        <a:off x="3151892" y="821412"/>
        <a:ext cx="710786" cy="710786"/>
      </dsp:txXfrm>
    </dsp:sp>
    <dsp:sp modelId="{E97F22E8-8B59-4D12-A9B0-479F41D619A9}">
      <dsp:nvSpPr>
        <dsp:cNvPr id="0" name=""/>
        <dsp:cNvSpPr/>
      </dsp:nvSpPr>
      <dsp:spPr>
        <a:xfrm rot="1800000">
          <a:off x="2710652" y="2406738"/>
          <a:ext cx="431707" cy="0"/>
        </a:xfrm>
        <a:custGeom>
          <a:avLst/>
          <a:gdLst/>
          <a:ahLst/>
          <a:cxnLst/>
          <a:rect l="0" t="0" r="0" b="0"/>
          <a:pathLst>
            <a:path>
              <a:moveTo>
                <a:pt x="0" y="0"/>
              </a:moveTo>
              <a:lnTo>
                <a:pt x="431707" y="0"/>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C7C7C8-D4FA-4B32-A7A9-4F995E9CB427}">
      <dsp:nvSpPr>
        <dsp:cNvPr id="0" name=""/>
        <dsp:cNvSpPr/>
      </dsp:nvSpPr>
      <dsp:spPr>
        <a:xfrm>
          <a:off x="3113440" y="2348206"/>
          <a:ext cx="787690" cy="787690"/>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kern="1200" dirty="0"/>
            <a:t>Admissions</a:t>
          </a:r>
        </a:p>
      </dsp:txBody>
      <dsp:txXfrm>
        <a:off x="3151892" y="2386658"/>
        <a:ext cx="710786" cy="710786"/>
      </dsp:txXfrm>
    </dsp:sp>
    <dsp:sp modelId="{06326ACB-512A-46C5-8174-C5091C2A9445}">
      <dsp:nvSpPr>
        <dsp:cNvPr id="0" name=""/>
        <dsp:cNvSpPr/>
      </dsp:nvSpPr>
      <dsp:spPr>
        <a:xfrm rot="5400000">
          <a:off x="1859956" y="2839043"/>
          <a:ext cx="583572" cy="0"/>
        </a:xfrm>
        <a:custGeom>
          <a:avLst/>
          <a:gdLst/>
          <a:ahLst/>
          <a:cxnLst/>
          <a:rect l="0" t="0" r="0" b="0"/>
          <a:pathLst>
            <a:path>
              <a:moveTo>
                <a:pt x="0" y="0"/>
              </a:moveTo>
              <a:lnTo>
                <a:pt x="583572" y="0"/>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37B17B-D8D9-49AC-AFAB-74A00DCCF276}">
      <dsp:nvSpPr>
        <dsp:cNvPr id="0" name=""/>
        <dsp:cNvSpPr/>
      </dsp:nvSpPr>
      <dsp:spPr>
        <a:xfrm>
          <a:off x="1757897" y="3130829"/>
          <a:ext cx="787690" cy="787690"/>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GB" sz="1300" kern="1200" dirty="0"/>
            <a:t>Library Accesses</a:t>
          </a:r>
        </a:p>
      </dsp:txBody>
      <dsp:txXfrm>
        <a:off x="1796349" y="3169281"/>
        <a:ext cx="710786" cy="710786"/>
      </dsp:txXfrm>
    </dsp:sp>
    <dsp:sp modelId="{6E831222-2344-4A75-B540-4BFD3DEED216}">
      <dsp:nvSpPr>
        <dsp:cNvPr id="0" name=""/>
        <dsp:cNvSpPr/>
      </dsp:nvSpPr>
      <dsp:spPr>
        <a:xfrm rot="9000000">
          <a:off x="1161125" y="2406738"/>
          <a:ext cx="431707" cy="0"/>
        </a:xfrm>
        <a:custGeom>
          <a:avLst/>
          <a:gdLst/>
          <a:ahLst/>
          <a:cxnLst/>
          <a:rect l="0" t="0" r="0" b="0"/>
          <a:pathLst>
            <a:path>
              <a:moveTo>
                <a:pt x="0" y="0"/>
              </a:moveTo>
              <a:lnTo>
                <a:pt x="431707" y="0"/>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335686-DF32-45CB-A4A2-A16E71DF5E84}">
      <dsp:nvSpPr>
        <dsp:cNvPr id="0" name=""/>
        <dsp:cNvSpPr/>
      </dsp:nvSpPr>
      <dsp:spPr>
        <a:xfrm>
          <a:off x="402354" y="2348206"/>
          <a:ext cx="787690" cy="787690"/>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Grades</a:t>
          </a:r>
        </a:p>
      </dsp:txBody>
      <dsp:txXfrm>
        <a:off x="440806" y="2386658"/>
        <a:ext cx="710786" cy="710786"/>
      </dsp:txXfrm>
    </dsp:sp>
    <dsp:sp modelId="{EDF66551-6245-44C4-90D7-3095ECC50C85}">
      <dsp:nvSpPr>
        <dsp:cNvPr id="0" name=""/>
        <dsp:cNvSpPr/>
      </dsp:nvSpPr>
      <dsp:spPr>
        <a:xfrm rot="12600000">
          <a:off x="1161125" y="1512118"/>
          <a:ext cx="431707" cy="0"/>
        </a:xfrm>
        <a:custGeom>
          <a:avLst/>
          <a:gdLst/>
          <a:ahLst/>
          <a:cxnLst/>
          <a:rect l="0" t="0" r="0" b="0"/>
          <a:pathLst>
            <a:path>
              <a:moveTo>
                <a:pt x="0" y="0"/>
              </a:moveTo>
              <a:lnTo>
                <a:pt x="431707" y="0"/>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B2AB38-756F-4E6D-ADC8-BB713B47E044}">
      <dsp:nvSpPr>
        <dsp:cNvPr id="0" name=""/>
        <dsp:cNvSpPr/>
      </dsp:nvSpPr>
      <dsp:spPr>
        <a:xfrm>
          <a:off x="402354" y="782960"/>
          <a:ext cx="787690" cy="787690"/>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GB" sz="800" kern="1200" dirty="0"/>
            <a:t>Demographics</a:t>
          </a:r>
        </a:p>
      </dsp:txBody>
      <dsp:txXfrm>
        <a:off x="440806" y="821412"/>
        <a:ext cx="710786" cy="710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01DC7-3EA2-4731-8526-6B5C23AD9453}">
      <dsp:nvSpPr>
        <dsp:cNvPr id="0" name=""/>
        <dsp:cNvSpPr/>
      </dsp:nvSpPr>
      <dsp:spPr>
        <a:xfrm>
          <a:off x="1471410" y="1278491"/>
          <a:ext cx="979663" cy="979663"/>
        </a:xfrm>
        <a:prstGeom prst="ellipse">
          <a:avLst/>
        </a:prstGeom>
        <a:solidFill>
          <a:srgbClr val="FFC000"/>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GB" sz="4500" kern="1200" dirty="0"/>
            <a:t> </a:t>
          </a:r>
        </a:p>
      </dsp:txBody>
      <dsp:txXfrm>
        <a:off x="1614878" y="1421959"/>
        <a:ext cx="692727" cy="692727"/>
      </dsp:txXfrm>
    </dsp:sp>
    <dsp:sp modelId="{0290BD28-3F68-40D7-B408-424017EC54AD}">
      <dsp:nvSpPr>
        <dsp:cNvPr id="0" name=""/>
        <dsp:cNvSpPr/>
      </dsp:nvSpPr>
      <dsp:spPr>
        <a:xfrm rot="16200000">
          <a:off x="1813111" y="1107882"/>
          <a:ext cx="296261" cy="44956"/>
        </a:xfrm>
        <a:custGeom>
          <a:avLst/>
          <a:gdLst/>
          <a:ahLst/>
          <a:cxnLst/>
          <a:rect l="0" t="0" r="0" b="0"/>
          <a:pathLst>
            <a:path>
              <a:moveTo>
                <a:pt x="0" y="22478"/>
              </a:moveTo>
              <a:lnTo>
                <a:pt x="296261" y="22478"/>
              </a:lnTo>
            </a:path>
          </a:pathLst>
        </a:custGeom>
        <a:noFill/>
        <a:ln w="190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53835" y="1122954"/>
        <a:ext cx="14813" cy="14813"/>
      </dsp:txXfrm>
    </dsp:sp>
    <dsp:sp modelId="{E657784C-5271-461F-9E15-34B5EC28759C}">
      <dsp:nvSpPr>
        <dsp:cNvPr id="0" name=""/>
        <dsp:cNvSpPr/>
      </dsp:nvSpPr>
      <dsp:spPr>
        <a:xfrm>
          <a:off x="1471410" y="2566"/>
          <a:ext cx="979663" cy="979663"/>
        </a:xfrm>
        <a:prstGeom prst="ellipse">
          <a:avLst/>
        </a:prstGeom>
        <a:solidFill>
          <a:srgbClr val="C00000"/>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GB" sz="4500" kern="1200" dirty="0"/>
            <a:t> </a:t>
          </a:r>
        </a:p>
      </dsp:txBody>
      <dsp:txXfrm>
        <a:off x="1614878" y="146034"/>
        <a:ext cx="692727" cy="692727"/>
      </dsp:txXfrm>
    </dsp:sp>
    <dsp:sp modelId="{0FC25CA6-8FA6-4F3B-99BE-EF98A4EA2B22}">
      <dsp:nvSpPr>
        <dsp:cNvPr id="0" name=""/>
        <dsp:cNvSpPr/>
      </dsp:nvSpPr>
      <dsp:spPr>
        <a:xfrm rot="5400000">
          <a:off x="1813111" y="2383808"/>
          <a:ext cx="296261" cy="44956"/>
        </a:xfrm>
        <a:custGeom>
          <a:avLst/>
          <a:gdLst/>
          <a:ahLst/>
          <a:cxnLst/>
          <a:rect l="0" t="0" r="0" b="0"/>
          <a:pathLst>
            <a:path>
              <a:moveTo>
                <a:pt x="0" y="22478"/>
              </a:moveTo>
              <a:lnTo>
                <a:pt x="296261" y="22478"/>
              </a:lnTo>
            </a:path>
          </a:pathLst>
        </a:custGeom>
        <a:noFill/>
        <a:ln w="190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53835" y="2398879"/>
        <a:ext cx="14813" cy="14813"/>
      </dsp:txXfrm>
    </dsp:sp>
    <dsp:sp modelId="{F027E97D-1BF1-4201-AF90-4A349FAD10A0}">
      <dsp:nvSpPr>
        <dsp:cNvPr id="0" name=""/>
        <dsp:cNvSpPr/>
      </dsp:nvSpPr>
      <dsp:spPr>
        <a:xfrm>
          <a:off x="1471410" y="2554416"/>
          <a:ext cx="979663" cy="979663"/>
        </a:xfrm>
        <a:prstGeom prst="ellipse">
          <a:avLst/>
        </a:prstGeom>
        <a:solidFill>
          <a:srgbClr val="00B050"/>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GB" sz="4500" kern="1200" dirty="0"/>
            <a:t> </a:t>
          </a:r>
        </a:p>
      </dsp:txBody>
      <dsp:txXfrm>
        <a:off x="1614878" y="2697884"/>
        <a:ext cx="692727" cy="692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DA0B2-6D71-4D60-8C03-66BB5D5C3A7D}">
      <dsp:nvSpPr>
        <dsp:cNvPr id="0" name=""/>
        <dsp:cNvSpPr/>
      </dsp:nvSpPr>
      <dsp:spPr>
        <a:xfrm>
          <a:off x="1317" y="458633"/>
          <a:ext cx="2810387" cy="1686232"/>
        </a:xfrm>
        <a:prstGeom prst="roundRect">
          <a:avLst>
            <a:gd name="adj" fmla="val 10000"/>
          </a:avLst>
        </a:prstGeom>
        <a:solidFill>
          <a:schemeClr val="lt1"/>
        </a:solidFill>
        <a:ln w="190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VLE Engagement</a:t>
          </a:r>
        </a:p>
      </dsp:txBody>
      <dsp:txXfrm>
        <a:off x="50705" y="508021"/>
        <a:ext cx="2711611" cy="1587456"/>
      </dsp:txXfrm>
    </dsp:sp>
    <dsp:sp modelId="{BC4BB79D-B347-4589-A25A-F75ED983A6D6}">
      <dsp:nvSpPr>
        <dsp:cNvPr id="0" name=""/>
        <dsp:cNvSpPr/>
      </dsp:nvSpPr>
      <dsp:spPr>
        <a:xfrm>
          <a:off x="3092743" y="953261"/>
          <a:ext cx="595802" cy="696976"/>
        </a:xfrm>
        <a:prstGeom prst="rightArrow">
          <a:avLst>
            <a:gd name="adj1" fmla="val 60000"/>
            <a:gd name="adj2" fmla="val 50000"/>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3092743" y="1092656"/>
        <a:ext cx="417061" cy="418186"/>
      </dsp:txXfrm>
    </dsp:sp>
    <dsp:sp modelId="{0CEEB579-F43A-40F1-9D6F-79B3D72E1A16}">
      <dsp:nvSpPr>
        <dsp:cNvPr id="0" name=""/>
        <dsp:cNvSpPr/>
      </dsp:nvSpPr>
      <dsp:spPr>
        <a:xfrm>
          <a:off x="3935859" y="458633"/>
          <a:ext cx="2810387" cy="1686232"/>
        </a:xfrm>
        <a:prstGeom prst="roundRect">
          <a:avLst>
            <a:gd name="adj" fmla="val 10000"/>
          </a:avLst>
        </a:prstGeom>
        <a:solidFill>
          <a:schemeClr val="lt1"/>
        </a:solidFill>
        <a:ln w="1905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Student Achievement</a:t>
          </a:r>
        </a:p>
      </dsp:txBody>
      <dsp:txXfrm>
        <a:off x="3985247" y="508021"/>
        <a:ext cx="2711611" cy="158745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EF0ED6C-1C0B-4396-B535-E955C329CF6A}" type="datetimeFigureOut">
              <a:rPr lang="en-GB" smtClean="0"/>
              <a:t>10/11/2016</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B2C6BD4-D421-42F5-99B5-086B2D11C7B3}" type="slidenum">
              <a:rPr lang="en-GB" smtClean="0"/>
              <a:t>‹#›</a:t>
            </a:fld>
            <a:endParaRPr lang="en-GB"/>
          </a:p>
        </p:txBody>
      </p:sp>
    </p:spTree>
    <p:extLst>
      <p:ext uri="{BB962C8B-B14F-4D97-AF65-F5344CB8AC3E}">
        <p14:creationId xmlns:p14="http://schemas.microsoft.com/office/powerpoint/2010/main" val="357929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workshop</a:t>
            </a:r>
            <a:r>
              <a:rPr lang="en-GB" baseline="0" dirty="0"/>
              <a:t> I am aiming to provide a brief overview of learning analytics, in particular what have become the main applications of this process and where the field is now progressing into.</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1</a:t>
            </a:fld>
            <a:endParaRPr lang="en-GB"/>
          </a:p>
        </p:txBody>
      </p:sp>
    </p:spTree>
    <p:extLst>
      <p:ext uri="{BB962C8B-B14F-4D97-AF65-F5344CB8AC3E}">
        <p14:creationId xmlns:p14="http://schemas.microsoft.com/office/powerpoint/2010/main" val="1870744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a:t>
            </a:r>
            <a:r>
              <a:rPr lang="en-GB" baseline="0" dirty="0"/>
              <a:t> dashboards can have utility, it is important to recognise their limitations, one of which is the idea of comparing a student’s performance to the class average.</a:t>
            </a:r>
            <a:endParaRPr lang="en-GB" dirty="0"/>
          </a:p>
          <a:p>
            <a:endParaRPr lang="en-GB" dirty="0"/>
          </a:p>
          <a:p>
            <a:r>
              <a:rPr lang="en-GB" dirty="0"/>
              <a:t>For visualisation</a:t>
            </a:r>
            <a:r>
              <a:rPr lang="en-GB" baseline="0" dirty="0"/>
              <a:t> purposes I have created this line graph that plots simulated VLE access data from one student (in green) and what would be the class average.</a:t>
            </a:r>
          </a:p>
          <a:p>
            <a:endParaRPr lang="en-GB" baseline="0" dirty="0"/>
          </a:p>
          <a:p>
            <a:r>
              <a:rPr lang="en-GB" baseline="0" dirty="0"/>
              <a:t>In this case, the student is below average throughout the module, which is the most you can infer from such a visualisation.</a:t>
            </a:r>
          </a:p>
          <a:p>
            <a:endParaRPr lang="en-GB" baseline="0" dirty="0"/>
          </a:p>
          <a:p>
            <a:r>
              <a:rPr lang="en-GB" baseline="0" dirty="0"/>
              <a:t>What happens if you present this data to a student?</a:t>
            </a:r>
          </a:p>
          <a:p>
            <a:endParaRPr lang="en-GB" baseline="0" dirty="0"/>
          </a:p>
          <a:p>
            <a:r>
              <a:rPr lang="en-GB" baseline="0" dirty="0"/>
              <a:t>Corrin and de Barba (2014) found that such visualisations provide no opportunity for students to self-reflect as they are not considering how their performance compares to their own learning goals.</a:t>
            </a:r>
          </a:p>
          <a:p>
            <a:endParaRPr lang="en-GB" baseline="0" dirty="0"/>
          </a:p>
          <a:p>
            <a:r>
              <a:rPr lang="en-GB" baseline="0" dirty="0" err="1"/>
              <a:t>Gasevic</a:t>
            </a:r>
            <a:r>
              <a:rPr lang="en-GB" baseline="0" dirty="0"/>
              <a:t>, Dawson, and Siemens (2015) – comparison to the average may have a negative effect on those students with low self-efficacy. In this case, the knowledge that they are below average may lead the student to dropping out.</a:t>
            </a:r>
          </a:p>
          <a:p>
            <a:endParaRPr lang="en-GB" baseline="0" dirty="0"/>
          </a:p>
          <a:p>
            <a:r>
              <a:rPr lang="en-GB" baseline="0" dirty="0"/>
              <a:t>Or, in the event a student was just above average it may dissuade them from pushing themselves and achieving even higher.</a:t>
            </a:r>
          </a:p>
          <a:p>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10</a:t>
            </a:fld>
            <a:endParaRPr lang="en-GB"/>
          </a:p>
        </p:txBody>
      </p:sp>
    </p:spTree>
    <p:extLst>
      <p:ext uri="{BB962C8B-B14F-4D97-AF65-F5344CB8AC3E}">
        <p14:creationId xmlns:p14="http://schemas.microsoft.com/office/powerpoint/2010/main" val="158960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they have their limitations,</a:t>
            </a:r>
            <a:r>
              <a:rPr lang="en-GB" baseline="0" dirty="0"/>
              <a:t> dashboards can be effectively implemented into a course to aid effective learning strategies, such as the ability to meta-cognitively regulate their learning.</a:t>
            </a:r>
          </a:p>
          <a:p>
            <a:endParaRPr lang="en-GB" baseline="0" dirty="0"/>
          </a:p>
          <a:p>
            <a:r>
              <a:rPr lang="en-GB" baseline="0" dirty="0"/>
              <a:t>As </a:t>
            </a:r>
            <a:r>
              <a:rPr lang="en-GB" baseline="0" dirty="0" err="1"/>
              <a:t>Tabuenca</a:t>
            </a:r>
            <a:r>
              <a:rPr lang="en-GB" baseline="0" dirty="0"/>
              <a:t> showed, providing students with both learning analytics outputs and tips on how to self-regulate their learning led to improvements in their time management skills. Moreover, receiving analytics relating to their own behaviour was preferred over and above knowing how they were performing in comparison to their peers.</a:t>
            </a:r>
          </a:p>
          <a:p>
            <a:endParaRPr lang="en-GB" baseline="0" dirty="0"/>
          </a:p>
          <a:p>
            <a:r>
              <a:rPr lang="en-GB" baseline="0" dirty="0"/>
              <a:t>In a similar manner, </a:t>
            </a:r>
            <a:r>
              <a:rPr lang="en-GB" baseline="0" dirty="0" err="1"/>
              <a:t>Sonnenberg</a:t>
            </a:r>
            <a:r>
              <a:rPr lang="en-GB" baseline="0" dirty="0"/>
              <a:t> found metacognitive prompts to improve learning outcomes.</a:t>
            </a:r>
          </a:p>
          <a:p>
            <a:endParaRPr lang="en-GB" baseline="0" dirty="0"/>
          </a:p>
          <a:p>
            <a:r>
              <a:rPr lang="en-GB" baseline="0" dirty="0"/>
              <a:t>So, what should be taken away from this section on dashboards is an appreciation of their utility, but more fundamentally what are their limitations. And it is these limitations that can pave the way for research to understand what students want from visualisations and they can also lead to effective interventions that promote effective skill develop (e.g., students being able to regulate their learning to meet set goals).</a:t>
            </a:r>
          </a:p>
          <a:p>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11</a:t>
            </a:fld>
            <a:endParaRPr lang="en-GB"/>
          </a:p>
        </p:txBody>
      </p:sp>
    </p:spTree>
    <p:extLst>
      <p:ext uri="{BB962C8B-B14F-4D97-AF65-F5344CB8AC3E}">
        <p14:creationId xmlns:p14="http://schemas.microsoft.com/office/powerpoint/2010/main" val="3170529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Linked with dashboard</a:t>
            </a:r>
            <a:r>
              <a:rPr lang="en-GB" baseline="0" dirty="0"/>
              <a:t> analytics is the concept of predictive modelling, which is based upon predicting student outcomes using the data that is available, be that VLE data, library accesses, or demographics.</a:t>
            </a:r>
          </a:p>
          <a:p>
            <a:endParaRPr lang="en-GB" baseline="0" dirty="0"/>
          </a:p>
          <a:p>
            <a:endParaRPr lang="en-GB" dirty="0"/>
          </a:p>
          <a:p>
            <a:r>
              <a:rPr lang="en-GB" dirty="0"/>
              <a:t>It is anticipated that by using predictive analytics</a:t>
            </a:r>
            <a:r>
              <a:rPr lang="en-GB" baseline="0" dirty="0"/>
              <a:t> it would detect at-risk students early on in their academic career so interventions can be introduced to prevent them from dropping out.</a:t>
            </a:r>
          </a:p>
        </p:txBody>
      </p:sp>
      <p:sp>
        <p:nvSpPr>
          <p:cNvPr id="4" name="Slide Number Placeholder 3"/>
          <p:cNvSpPr>
            <a:spLocks noGrp="1"/>
          </p:cNvSpPr>
          <p:nvPr>
            <p:ph type="sldNum" sz="quarter" idx="10"/>
          </p:nvPr>
        </p:nvSpPr>
        <p:spPr/>
        <p:txBody>
          <a:bodyPr/>
          <a:lstStyle/>
          <a:p>
            <a:fld id="{4B2C6BD4-D421-42F5-99B5-086B2D11C7B3}" type="slidenum">
              <a:rPr lang="en-GB" smtClean="0"/>
              <a:t>12</a:t>
            </a:fld>
            <a:endParaRPr lang="en-GB"/>
          </a:p>
        </p:txBody>
      </p:sp>
    </p:spTree>
    <p:extLst>
      <p:ext uri="{BB962C8B-B14F-4D97-AF65-F5344CB8AC3E}">
        <p14:creationId xmlns:p14="http://schemas.microsoft.com/office/powerpoint/2010/main" val="22277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the potential that predictive analytics</a:t>
            </a:r>
            <a:r>
              <a:rPr lang="en-GB" baseline="0" dirty="0"/>
              <a:t> offers in the way of presenting an opportunity to predict student success, the evidence suggests that this is very unlikely.</a:t>
            </a:r>
          </a:p>
          <a:p>
            <a:endParaRPr lang="en-GB" baseline="0" dirty="0"/>
          </a:p>
          <a:p>
            <a:r>
              <a:rPr lang="en-GB" baseline="0" dirty="0"/>
              <a:t>Instead, it appears that for both online and face-to-face settings, the use of VLE trace data to predict success is superfluous. </a:t>
            </a:r>
          </a:p>
          <a:p>
            <a:endParaRPr lang="en-GB" baseline="0" dirty="0"/>
          </a:p>
          <a:p>
            <a:r>
              <a:rPr lang="en-GB" baseline="0" dirty="0"/>
              <a:t>According to </a:t>
            </a:r>
            <a:r>
              <a:rPr lang="en-GB" baseline="0" dirty="0" err="1"/>
              <a:t>Gasevic</a:t>
            </a:r>
            <a:r>
              <a:rPr lang="en-GB" baseline="0" dirty="0"/>
              <a:t> and colleagues, VLE trace data accounts for 21% of variance in academic performance, but this was only with a general model that included 9 different courses.</a:t>
            </a:r>
          </a:p>
          <a:p>
            <a:endParaRPr lang="en-GB" baseline="0" dirty="0"/>
          </a:p>
          <a:p>
            <a:r>
              <a:rPr lang="en-GB" baseline="0" dirty="0"/>
              <a:t>These authors then ran separate models for each course, using only those VLE variables that were relevant. The outcome of this was that course specific VLE variables led to a variation in how much variance was accounted for in student grades. Ranging from 5% in one course to 70% in another.</a:t>
            </a:r>
          </a:p>
          <a:p>
            <a:endParaRPr lang="en-GB" baseline="0" dirty="0"/>
          </a:p>
          <a:p>
            <a:r>
              <a:rPr lang="en-GB" baseline="0" dirty="0"/>
              <a:t>What can be taken away from this overview on predictive analytics is that general models of student success cannot be applied across courses as you may over or underestimate certain predictors. Instead, models should consider the relevant course specific variables as there is a high degree of variability across each course in how well used a VLE is.</a:t>
            </a:r>
          </a:p>
          <a:p>
            <a:endParaRPr lang="en-GB" baseline="0" dirty="0"/>
          </a:p>
        </p:txBody>
      </p:sp>
      <p:sp>
        <p:nvSpPr>
          <p:cNvPr id="4" name="Slide Number Placeholder 3"/>
          <p:cNvSpPr>
            <a:spLocks noGrp="1"/>
          </p:cNvSpPr>
          <p:nvPr>
            <p:ph type="sldNum" sz="quarter" idx="10"/>
          </p:nvPr>
        </p:nvSpPr>
        <p:spPr/>
        <p:txBody>
          <a:bodyPr/>
          <a:lstStyle/>
          <a:p>
            <a:fld id="{4B2C6BD4-D421-42F5-99B5-086B2D11C7B3}" type="slidenum">
              <a:rPr lang="en-GB" smtClean="0"/>
              <a:t>13</a:t>
            </a:fld>
            <a:endParaRPr lang="en-GB"/>
          </a:p>
        </p:txBody>
      </p:sp>
    </p:spTree>
    <p:extLst>
      <p:ext uri="{BB962C8B-B14F-4D97-AF65-F5344CB8AC3E}">
        <p14:creationId xmlns:p14="http://schemas.microsoft.com/office/powerpoint/2010/main" val="3010090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baseline="0" dirty="0"/>
              <a:t>In other words, a student using a VLE does not mean that they are more likely to do well, as there are other factors that need to be considered. </a:t>
            </a:r>
          </a:p>
          <a:p>
            <a:pPr defTabSz="990478">
              <a:defRPr/>
            </a:pPr>
            <a:endParaRPr lang="en-GB" baseline="0" dirty="0"/>
          </a:p>
          <a:p>
            <a:pPr defTabSz="990478">
              <a:defRPr/>
            </a:pPr>
            <a:r>
              <a:rPr lang="en-GB" baseline="0" dirty="0"/>
              <a:t>As illustrated in this cartoon, just because the VLE offers an efficient way to collect student data, it is only a small proportion of the learning process.</a:t>
            </a:r>
          </a:p>
          <a:p>
            <a:pPr defTabSz="990478">
              <a:defRPr/>
            </a:pPr>
            <a:endParaRPr lang="en-GB" baseline="0" dirty="0"/>
          </a:p>
          <a:p>
            <a:pPr defTabSz="990478">
              <a:defRPr/>
            </a:pPr>
            <a:r>
              <a:rPr lang="en-GB" baseline="0" dirty="0"/>
              <a:t>For example, an important factor that determines whether students will use a VLE is the instructional conditions themselves, as teaching staff have considerable influence over promoting student engagement with these online environments through the design of their course.</a:t>
            </a:r>
          </a:p>
          <a:p>
            <a:pPr defTabSz="990478">
              <a:defRPr/>
            </a:pPr>
            <a:endParaRPr lang="en-GB" baseline="0" dirty="0"/>
          </a:p>
          <a:p>
            <a:pPr defTabSz="990478">
              <a:defRPr/>
            </a:pPr>
            <a:r>
              <a:rPr lang="en-GB" baseline="0" dirty="0"/>
              <a:t>Furthermore, we must consider what students typically use a VLE for in a blended learning environment, and that is to access reading materials.</a:t>
            </a:r>
          </a:p>
          <a:p>
            <a:pPr defTabSz="990478">
              <a:defRPr/>
            </a:pPr>
            <a:endParaRPr lang="en-GB" baseline="0" dirty="0"/>
          </a:p>
          <a:p>
            <a:pPr defTabSz="990478">
              <a:defRPr/>
            </a:pPr>
            <a:r>
              <a:rPr lang="en-GB" baseline="0" dirty="0"/>
              <a:t>The extent a student will access these resources will also vary in accordance to their levels of prior knowledge but also the extent to which they consider themselves as self-directed learners.</a:t>
            </a:r>
          </a:p>
          <a:p>
            <a:pPr defTabSz="990478">
              <a:defRPr/>
            </a:pPr>
            <a:endParaRPr lang="en-GB" baseline="0" dirty="0"/>
          </a:p>
          <a:p>
            <a:pPr defTabSz="990478">
              <a:defRPr/>
            </a:pPr>
            <a:r>
              <a:rPr lang="en-GB" baseline="0" dirty="0"/>
              <a:t>So in some cases it may appear that a student is disengaged due to having a low level of VLE activity, but in reality they may not need to utilise the environment as a consequence of accessing material from other sources.</a:t>
            </a:r>
          </a:p>
          <a:p>
            <a:pPr defTabSz="990478">
              <a:defRPr/>
            </a:pPr>
            <a:endParaRPr lang="en-GB" baseline="0" dirty="0"/>
          </a:p>
          <a:p>
            <a:pPr defTabSz="990478">
              <a:defRPr/>
            </a:pPr>
            <a:endParaRPr lang="en-GB" baseline="0" dirty="0"/>
          </a:p>
          <a:p>
            <a:pPr defTabSz="990478">
              <a:defRPr/>
            </a:pPr>
            <a:r>
              <a:rPr lang="en-GB" baseline="0" dirty="0"/>
              <a:t>This leads on to consideration of student behaviour through the perspective of Goffman’s front and back stage behaviour.</a:t>
            </a:r>
          </a:p>
          <a:p>
            <a:pPr defTabSz="990478">
              <a:defRPr/>
            </a:pPr>
            <a:endParaRPr lang="en-GB" baseline="0" dirty="0"/>
          </a:p>
          <a:p>
            <a:pPr defTabSz="990478">
              <a:defRPr/>
            </a:pPr>
            <a:r>
              <a:rPr lang="en-GB" baseline="0" dirty="0"/>
              <a:t>This initially related to a restaurant employee, where they displayed front-stage behaviour in the restaurant itself, but also backstage behaviour where they worked within the kitchen, so the parts of the whole individual were separated by a kitchen door.</a:t>
            </a:r>
          </a:p>
          <a:p>
            <a:pPr defTabSz="990478">
              <a:defRPr/>
            </a:pPr>
            <a:endParaRPr lang="en-GB" baseline="0" dirty="0"/>
          </a:p>
          <a:p>
            <a:pPr defTabSz="990478">
              <a:defRPr/>
            </a:pPr>
            <a:r>
              <a:rPr lang="en-GB" baseline="0" dirty="0"/>
              <a:t>Gilmore recently applied this analogy to student behaviour – the VLE constitutes the frontstage, whilst the backstage consists of any online or offline behaviour not captured by the VLE. So the parts of the whole student are separated by a login page.</a:t>
            </a:r>
          </a:p>
          <a:p>
            <a:pPr defTabSz="990478">
              <a:defRPr/>
            </a:pPr>
            <a:endParaRPr lang="en-GB" baseline="0" dirty="0"/>
          </a:p>
          <a:p>
            <a:pPr defTabSz="990478">
              <a:defRPr/>
            </a:pPr>
            <a:r>
              <a:rPr lang="en-GB" baseline="0" dirty="0"/>
              <a:t>Again, this relates back to the cartoon by acknowledging the limitation of solely using VLE trace data as student learning is not contained solely within this environment, as they use a variety of tools, including social media, to interact with peers, write essays, and read articles.</a:t>
            </a:r>
          </a:p>
          <a:p>
            <a:pPr defTabSz="990478">
              <a:defRPr/>
            </a:pPr>
            <a:endParaRPr lang="en-GB" baseline="0" dirty="0"/>
          </a:p>
          <a:p>
            <a:pPr defTabSz="990478">
              <a:defRPr/>
            </a:pPr>
            <a:r>
              <a:rPr lang="en-GB" baseline="0" dirty="0"/>
              <a:t>Therefore, by incorporating more details relating to the students themselves, it is anticipated that a greater understanding of the learning process will follow.</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B2C6BD4-D421-42F5-99B5-086B2D11C7B3}" type="slidenum">
              <a:rPr lang="en-GB" smtClean="0"/>
              <a:t>14</a:t>
            </a:fld>
            <a:endParaRPr lang="en-GB"/>
          </a:p>
        </p:txBody>
      </p:sp>
    </p:spTree>
    <p:extLst>
      <p:ext uri="{BB962C8B-B14F-4D97-AF65-F5344CB8AC3E}">
        <p14:creationId xmlns:p14="http://schemas.microsoft.com/office/powerpoint/2010/main" val="289118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ubiquity of VLE</a:t>
            </a:r>
            <a:r>
              <a:rPr lang="en-GB" baseline="0" dirty="0"/>
              <a:t>s now on offer in majority of courses, students have the potential to communicate with their peers, or instructors, at any time of the day regardless of the context through either discussion boards or chatrooms.</a:t>
            </a:r>
          </a:p>
          <a:p>
            <a:endParaRPr lang="en-GB" baseline="0" dirty="0"/>
          </a:p>
          <a:p>
            <a:r>
              <a:rPr lang="en-GB" baseline="0" dirty="0"/>
              <a:t>If we turn to constructivism and the work of Vygotsky, the ability to work collaboratively with more capable peers is fundamental in moving from an actual to a potential development level.</a:t>
            </a:r>
          </a:p>
          <a:p>
            <a:endParaRPr lang="en-GB" baseline="0" dirty="0"/>
          </a:p>
          <a:p>
            <a:r>
              <a:rPr lang="en-GB" baseline="0" dirty="0"/>
              <a:t>So, learning is not an isolated process, we need to interact with others in order to gain new perspectives and provide a greater understanding of a topic or concept. </a:t>
            </a:r>
          </a:p>
          <a:p>
            <a:endParaRPr lang="en-GB" baseline="0" dirty="0"/>
          </a:p>
          <a:p>
            <a:r>
              <a:rPr lang="en-GB" baseline="0" dirty="0"/>
              <a:t>Even in the context of group learning, a more knowledgeable peer can negotiate meaning through elaboration and explanation, which is doing so can allow other group members to grasp the concept.</a:t>
            </a:r>
          </a:p>
          <a:p>
            <a:endParaRPr lang="en-GB" baseline="0" dirty="0"/>
          </a:p>
          <a:p>
            <a:endParaRPr lang="en-GB" baseline="0" dirty="0"/>
          </a:p>
          <a:p>
            <a:r>
              <a:rPr lang="en-GB" baseline="0" dirty="0"/>
              <a:t>As previously discussed, reliance upon trace data ignores a large amount of the learning process, especially the cognitive and social processes that students engage in.</a:t>
            </a:r>
          </a:p>
          <a:p>
            <a:endParaRPr lang="en-GB" baseline="0" dirty="0"/>
          </a:p>
          <a:p>
            <a:r>
              <a:rPr lang="en-GB" baseline="0" dirty="0"/>
              <a:t>This is where Ferguson’s notion of social analytics can be of considerable value, in that it outlines a method through which trace data can be combined with an analysis of social discourse to provide a more complete picture of student learning.</a:t>
            </a:r>
          </a:p>
          <a:p>
            <a:endParaRPr lang="en-GB" baseline="0" dirty="0"/>
          </a:p>
          <a:p>
            <a:r>
              <a:rPr lang="en-GB" baseline="0" dirty="0"/>
              <a:t>Through this process, we are ignoring any consideration on predicting how well a student will do or whether they are at-risk of dropping out of the course.</a:t>
            </a:r>
          </a:p>
          <a:p>
            <a:endParaRPr lang="en-GB" baseline="0" dirty="0"/>
          </a:p>
          <a:p>
            <a:r>
              <a:rPr lang="en-GB" baseline="0" dirty="0"/>
              <a:t>Instead, we are seeking to understand how the benefits of collaboration and socialisation help develop a student’s academic skills.</a:t>
            </a:r>
          </a:p>
          <a:p>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15</a:t>
            </a:fld>
            <a:endParaRPr lang="en-GB"/>
          </a:p>
        </p:txBody>
      </p:sp>
    </p:spTree>
    <p:extLst>
      <p:ext uri="{BB962C8B-B14F-4D97-AF65-F5344CB8AC3E}">
        <p14:creationId xmlns:p14="http://schemas.microsoft.com/office/powerpoint/2010/main" val="368952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main approach in social learning analytics is to create social network diagrams.</a:t>
            </a:r>
          </a:p>
          <a:p>
            <a:endParaRPr lang="en-GB" baseline="0" dirty="0"/>
          </a:p>
          <a:p>
            <a:r>
              <a:rPr lang="en-GB" baseline="0" dirty="0"/>
              <a:t>I have created an example diagram here using </a:t>
            </a:r>
            <a:r>
              <a:rPr lang="en-GB" baseline="0" dirty="0" err="1"/>
              <a:t>Gephi</a:t>
            </a:r>
            <a:r>
              <a:rPr lang="en-GB" baseline="0" dirty="0"/>
              <a:t>, which is a open software package. What I have done is linked the software to the twitter API using a plugin and downloaded data that shows the relationship between different hashtags.</a:t>
            </a:r>
          </a:p>
          <a:p>
            <a:endParaRPr lang="en-GB" baseline="0" dirty="0"/>
          </a:p>
          <a:p>
            <a:r>
              <a:rPr lang="en-GB" baseline="0" dirty="0"/>
              <a:t>What you can see from the diagram is the formation of different groups within the network based upon the community it falls into, for example the vote remain campaign are the blue nodes; whereas, issues relating to the NHS are captured by the orange nodes.</a:t>
            </a:r>
          </a:p>
          <a:p>
            <a:endParaRPr lang="en-GB" baseline="0" dirty="0"/>
          </a:p>
          <a:p>
            <a:r>
              <a:rPr lang="en-GB" dirty="0"/>
              <a:t>As a process to analyse data</a:t>
            </a:r>
            <a:r>
              <a:rPr lang="en-GB" baseline="0" dirty="0"/>
              <a:t> I believe social network analysis is very useful as it provide a good visualisation of the different communities that emerge and could possibly suggest reasons for why certain people are drawn to one another.</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16</a:t>
            </a:fld>
            <a:endParaRPr lang="en-GB"/>
          </a:p>
        </p:txBody>
      </p:sp>
    </p:spTree>
    <p:extLst>
      <p:ext uri="{BB962C8B-B14F-4D97-AF65-F5344CB8AC3E}">
        <p14:creationId xmlns:p14="http://schemas.microsoft.com/office/powerpoint/2010/main" val="3528644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study by </a:t>
            </a:r>
            <a:r>
              <a:rPr lang="en-GB" dirty="0" err="1"/>
              <a:t>Macfadyen</a:t>
            </a:r>
            <a:r>
              <a:rPr lang="en-GB" dirty="0"/>
              <a:t> and Dawson, it was found that discussion board participation</a:t>
            </a:r>
            <a:r>
              <a:rPr lang="en-GB" baseline="0" dirty="0"/>
              <a:t> and formative assessment tasks accounted for more than 30% of the variance in student grades.</a:t>
            </a:r>
          </a:p>
          <a:p>
            <a:endParaRPr lang="en-GB" baseline="0" dirty="0"/>
          </a:p>
          <a:p>
            <a:r>
              <a:rPr lang="en-GB" baseline="0" dirty="0"/>
              <a:t>What was more important about this study was its application of social network analysis, which allowed the researchers to identify the relative engagement levels of students.</a:t>
            </a:r>
          </a:p>
          <a:p>
            <a:endParaRPr lang="en-GB" baseline="0" dirty="0"/>
          </a:p>
          <a:p>
            <a:r>
              <a:rPr lang="en-GB" baseline="0" dirty="0"/>
              <a:t>This assessment of engagement levels is important as you can easily visualise those students well integrated within a group, but also those who do not, which could signify a student who is disengaged with the learning process; thus, it adds a further dimension to the trace data measures.</a:t>
            </a:r>
          </a:p>
          <a:p>
            <a:endParaRPr lang="en-GB" baseline="0" dirty="0"/>
          </a:p>
          <a:p>
            <a:r>
              <a:rPr lang="en-GB" baseline="0" dirty="0"/>
              <a:t>More recent research has shown that the role of an instructor is an important factor to consider when setting up a discussion board.</a:t>
            </a:r>
          </a:p>
          <a:p>
            <a:endParaRPr lang="en-GB" baseline="0" dirty="0"/>
          </a:p>
          <a:p>
            <a:r>
              <a:rPr lang="en-GB" baseline="0" dirty="0"/>
              <a:t>In this study, they did find highly active students on a discussion board to achieve better grades overall. However, if the instructor was highly engaged with the discussion board then students would perform badly; whereas, if they were inactive then students were more likely to drop-out.</a:t>
            </a:r>
          </a:p>
          <a:p>
            <a:endParaRPr lang="en-GB" baseline="0" dirty="0"/>
          </a:p>
          <a:p>
            <a:r>
              <a:rPr lang="en-GB" baseline="0" dirty="0"/>
              <a:t>What this shows is that even though discussion boards may facilitate student achievement through the exchanges of ideas and the refinement of knowledge, but also that the instructor has a fundamental role in how effective a discussion board can be.</a:t>
            </a:r>
          </a:p>
          <a:p>
            <a:endParaRPr lang="en-GB" baseline="0" dirty="0"/>
          </a:p>
          <a:p>
            <a:r>
              <a:rPr lang="en-GB" baseline="0" dirty="0"/>
              <a:t>More importantly, it highlights how trace data alone cannot determine whether a student is at-risk of dropping out; rather other influencing variables need to be considered.</a:t>
            </a:r>
          </a:p>
          <a:p>
            <a:endParaRPr lang="en-GB" baseline="0" dirty="0"/>
          </a:p>
          <a:p>
            <a:r>
              <a:rPr lang="en-GB" baseline="0" dirty="0"/>
              <a:t>A further example I would like to discuss is by </a:t>
            </a:r>
            <a:r>
              <a:rPr lang="en-GB" baseline="0" dirty="0" err="1"/>
              <a:t>Xie</a:t>
            </a:r>
            <a:r>
              <a:rPr lang="en-GB" baseline="0" dirty="0"/>
              <a:t> and colleagues. This study involved assigning students to be leaders of a discussion board for a week, this meant that at the start of each week the leader would outline guidelines relating to what the group should do in the forthcoming week.</a:t>
            </a:r>
          </a:p>
          <a:p>
            <a:endParaRPr lang="en-GB" baseline="0" dirty="0"/>
          </a:p>
          <a:p>
            <a:r>
              <a:rPr lang="en-GB" baseline="0" dirty="0"/>
              <a:t>For example, how many posts should each person make and within what timeframe, and a reminder of what activities each student should do.</a:t>
            </a:r>
          </a:p>
          <a:p>
            <a:endParaRPr lang="en-GB" baseline="0" dirty="0"/>
          </a:p>
          <a:p>
            <a:r>
              <a:rPr lang="en-GB" baseline="0" dirty="0"/>
              <a:t>What was found, was that the group leader’s directions had a profound effect on the amount of interaction occurring between group members. </a:t>
            </a:r>
          </a:p>
          <a:p>
            <a:endParaRPr lang="en-GB" baseline="0" dirty="0"/>
          </a:p>
          <a:p>
            <a:r>
              <a:rPr lang="en-GB" baseline="0" dirty="0"/>
              <a:t>As in the case where the leader set out clear instructions and prompted students to respond to questions posted, the number of posts was high (319)</a:t>
            </a:r>
          </a:p>
          <a:p>
            <a:endParaRPr lang="en-GB" baseline="0" dirty="0"/>
          </a:p>
          <a:p>
            <a:r>
              <a:rPr lang="en-GB" baseline="0" dirty="0"/>
              <a:t>Whereas, if this process was not followed then the number of posts by group members were substantially lower (66)</a:t>
            </a:r>
          </a:p>
          <a:p>
            <a:endParaRPr lang="en-GB" baseline="0" dirty="0"/>
          </a:p>
          <a:p>
            <a:r>
              <a:rPr lang="en-GB" baseline="0" dirty="0"/>
              <a:t>In other words, without an outline that advocates students to interact with one another it is unlikely that students will use the discussion board or for spontaneous interactions to take place.</a:t>
            </a:r>
          </a:p>
          <a:p>
            <a:endParaRPr lang="en-GB" baseline="0" dirty="0"/>
          </a:p>
          <a:p>
            <a:r>
              <a:rPr lang="en-GB" baseline="0" dirty="0"/>
              <a:t>We need to assess learning tools in order to create instructions for best practice.</a:t>
            </a:r>
          </a:p>
        </p:txBody>
      </p:sp>
      <p:sp>
        <p:nvSpPr>
          <p:cNvPr id="4" name="Slide Number Placeholder 3"/>
          <p:cNvSpPr>
            <a:spLocks noGrp="1"/>
          </p:cNvSpPr>
          <p:nvPr>
            <p:ph type="sldNum" sz="quarter" idx="10"/>
          </p:nvPr>
        </p:nvSpPr>
        <p:spPr/>
        <p:txBody>
          <a:bodyPr/>
          <a:lstStyle/>
          <a:p>
            <a:fld id="{4B2C6BD4-D421-42F5-99B5-086B2D11C7B3}" type="slidenum">
              <a:rPr lang="en-GB" smtClean="0"/>
              <a:t>17</a:t>
            </a:fld>
            <a:endParaRPr lang="en-GB"/>
          </a:p>
        </p:txBody>
      </p:sp>
    </p:spTree>
    <p:extLst>
      <p:ext uri="{BB962C8B-B14F-4D97-AF65-F5344CB8AC3E}">
        <p14:creationId xmlns:p14="http://schemas.microsoft.com/office/powerpoint/2010/main" val="218824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There are other ways in which data from a discussion board can be exploited.</a:t>
            </a:r>
          </a:p>
          <a:p>
            <a:endParaRPr lang="en-GB" baseline="0" dirty="0"/>
          </a:p>
          <a:p>
            <a:r>
              <a:rPr lang="en-GB" baseline="0" dirty="0"/>
              <a:t>As in the case of this first study, they sought to examine the relationship between centrality scores and </a:t>
            </a:r>
            <a:r>
              <a:rPr lang="en-GB" baseline="0" dirty="0" err="1"/>
              <a:t>coh-metrix</a:t>
            </a:r>
            <a:r>
              <a:rPr lang="en-GB" baseline="0" dirty="0"/>
              <a:t> components. To clarify, </a:t>
            </a:r>
            <a:r>
              <a:rPr lang="en-GB" baseline="0" dirty="0" err="1"/>
              <a:t>coh-metrix</a:t>
            </a:r>
            <a:r>
              <a:rPr lang="en-GB" baseline="0" dirty="0"/>
              <a:t> allows you to analyses the higher level features of language and discourse in text.</a:t>
            </a:r>
          </a:p>
          <a:p>
            <a:endParaRPr lang="en-GB" baseline="0" dirty="0"/>
          </a:p>
          <a:p>
            <a:r>
              <a:rPr lang="en-GB" baseline="0" dirty="0"/>
              <a:t>Some of the outputs relate to the </a:t>
            </a:r>
            <a:r>
              <a:rPr lang="en-GB" baseline="0" dirty="0" err="1"/>
              <a:t>narrativity</a:t>
            </a:r>
            <a:r>
              <a:rPr lang="en-GB" baseline="0" dirty="0"/>
              <a:t> of the text, the syntactic simplicity, and deep cohesion (ideas cohesively connected?).</a:t>
            </a:r>
          </a:p>
          <a:p>
            <a:endParaRPr lang="en-GB" baseline="0" dirty="0"/>
          </a:p>
          <a:p>
            <a:r>
              <a:rPr lang="en-GB" baseline="0" dirty="0"/>
              <a:t>It was found that those who use discourse that is more narrative, with deeper cohesion had higher centrality scores overall. In other words, these students were able to connect with others more easily and so would potentially have access to more resources. </a:t>
            </a:r>
          </a:p>
          <a:p>
            <a:pPr defTabSz="990478">
              <a:defRPr/>
            </a:pPr>
            <a:endParaRPr lang="en-GB" baseline="0" dirty="0"/>
          </a:p>
          <a:p>
            <a:pPr defTabSz="990478">
              <a:defRPr/>
            </a:pPr>
            <a:r>
              <a:rPr lang="en-GB" baseline="0" dirty="0"/>
              <a:t>For instance, by developing a stronger tie with a peer the student would be at an advantage in that they have someone to assist them in reaching particular goals, such as providing clarification of a topic.</a:t>
            </a:r>
          </a:p>
          <a:p>
            <a:endParaRPr lang="en-GB" baseline="0" dirty="0"/>
          </a:p>
          <a:p>
            <a:r>
              <a:rPr lang="en-GB" baseline="0" dirty="0"/>
              <a:t>When coming to university, it is important for students to be integrated into a community as without this they are more inclined to drop out or become disengaged with a course.</a:t>
            </a:r>
          </a:p>
          <a:p>
            <a:endParaRPr lang="en-GB" baseline="0" dirty="0"/>
          </a:p>
          <a:p>
            <a:r>
              <a:rPr lang="en-GB" baseline="0" dirty="0"/>
              <a:t>According to Dawson, we could effectively use SNA to determine how well integrated a student is within a course. As they found a higher level of centrality to be predictive of student retention.</a:t>
            </a:r>
          </a:p>
          <a:p>
            <a:endParaRPr lang="en-GB" baseline="0" dirty="0"/>
          </a:p>
          <a:p>
            <a:r>
              <a:rPr lang="en-GB" baseline="0" dirty="0"/>
              <a:t>So this suggests the possibility that by introducing discussion boards within VLEs where students can communicate with their peers in a relaxed manner could be particularly beneficial in increasing retentions.</a:t>
            </a:r>
          </a:p>
          <a:p>
            <a:endParaRPr lang="en-GB" baseline="0" dirty="0"/>
          </a:p>
          <a:p>
            <a:r>
              <a:rPr lang="en-GB" baseline="0" dirty="0"/>
              <a:t>However, the problem is that students rarely make use out of discussion forums in face-to-face settings beyond simply asking for help on certain topics. </a:t>
            </a:r>
          </a:p>
          <a:p>
            <a:endParaRPr lang="en-GB" baseline="0" dirty="0"/>
          </a:p>
          <a:p>
            <a:r>
              <a:rPr lang="en-GB" baseline="0" dirty="0"/>
              <a:t>Therefore, an exploration of those factors that deter students from discussion board use could be of value, such as the effect of social presence.</a:t>
            </a: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B2C6BD4-D421-42F5-99B5-086B2D11C7B3}" type="slidenum">
              <a:rPr lang="en-GB" smtClean="0"/>
              <a:t>18</a:t>
            </a:fld>
            <a:endParaRPr lang="en-GB"/>
          </a:p>
        </p:txBody>
      </p:sp>
    </p:spTree>
    <p:extLst>
      <p:ext uri="{BB962C8B-B14F-4D97-AF65-F5344CB8AC3E}">
        <p14:creationId xmlns:p14="http://schemas.microsoft.com/office/powerpoint/2010/main" val="2621882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a:t>
            </a:r>
            <a:r>
              <a:rPr lang="en-GB" baseline="0" dirty="0"/>
              <a:t> though who students communicate with should be considered, as more knowledgeable peers should support individuals to gain a better understanding of the topic.</a:t>
            </a:r>
          </a:p>
          <a:p>
            <a:endParaRPr lang="en-GB" baseline="0" dirty="0"/>
          </a:p>
          <a:p>
            <a:r>
              <a:rPr lang="en-GB" baseline="0" dirty="0"/>
              <a:t>The problem is, however, the analysis not taking into consideration what the students are actually saying.</a:t>
            </a:r>
          </a:p>
          <a:p>
            <a:endParaRPr lang="en-GB" baseline="0" dirty="0"/>
          </a:p>
          <a:p>
            <a:r>
              <a:rPr lang="en-GB" baseline="0" dirty="0"/>
              <a:t>This is where sentiment analysis can be of considerable use in understanding the emotion conveyed by students in their discussions, and I will illustrate this using an analysis of tweets related to the England vs Russia football game.</a:t>
            </a:r>
          </a:p>
          <a:p>
            <a:endParaRPr lang="en-GB" baseline="0" dirty="0"/>
          </a:p>
          <a:p>
            <a:r>
              <a:rPr lang="en-GB" baseline="0" dirty="0"/>
              <a:t>So what I did was collect twenty thousand tweets during throughout the day, with the intention that it would allow me to see fluctuations in emotion.</a:t>
            </a:r>
          </a:p>
          <a:p>
            <a:endParaRPr lang="en-GB" baseline="0" dirty="0"/>
          </a:p>
          <a:p>
            <a:r>
              <a:rPr lang="en-GB" baseline="0" dirty="0"/>
              <a:t>Once collected, I analysed these tweets using sentiment analysis, which led to them being categorised as either positive or negative.</a:t>
            </a:r>
          </a:p>
          <a:p>
            <a:endParaRPr lang="en-GB" baseline="0" dirty="0"/>
          </a:p>
          <a:p>
            <a:r>
              <a:rPr lang="en-GB" baseline="0" dirty="0"/>
              <a:t>The word clouds show frequently associated words with both positive and negative tweets.</a:t>
            </a:r>
          </a:p>
          <a:p>
            <a:endParaRPr lang="en-GB" baseline="0" dirty="0"/>
          </a:p>
          <a:p>
            <a:r>
              <a:rPr lang="en-GB" baseline="0" dirty="0"/>
              <a:t>This is quite good as in the context of student learning you could identify particular aspects of the course that students hold negative views towards, such as workloads.</a:t>
            </a:r>
          </a:p>
          <a:p>
            <a:endParaRPr lang="en-GB" baseline="0" dirty="0"/>
          </a:p>
          <a:p>
            <a:r>
              <a:rPr lang="en-GB" baseline="0" dirty="0"/>
              <a:t>You could even take this further, and assess the change in student emotions over the course of a module.</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19</a:t>
            </a:fld>
            <a:endParaRPr lang="en-GB"/>
          </a:p>
        </p:txBody>
      </p:sp>
    </p:spTree>
    <p:extLst>
      <p:ext uri="{BB962C8B-B14F-4D97-AF65-F5344CB8AC3E}">
        <p14:creationId xmlns:p14="http://schemas.microsoft.com/office/powerpoint/2010/main" val="47813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 want to do is start with</a:t>
            </a:r>
            <a:r>
              <a:rPr lang="en-GB" baseline="0" dirty="0"/>
              <a:t> a quick introduction on big data, then move onto the concept of big data in education, and then how this relates to learning analytics.</a:t>
            </a:r>
          </a:p>
          <a:p>
            <a:endParaRPr lang="en-GB" baseline="0" dirty="0"/>
          </a:p>
          <a:p>
            <a:r>
              <a:rPr lang="en-GB" baseline="0" dirty="0"/>
              <a:t>I will end the workshop on a brief discussion about ethical issues.</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2</a:t>
            </a:fld>
            <a:endParaRPr lang="en-GB"/>
          </a:p>
        </p:txBody>
      </p:sp>
    </p:spTree>
    <p:extLst>
      <p:ext uri="{BB962C8B-B14F-4D97-AF65-F5344CB8AC3E}">
        <p14:creationId xmlns:p14="http://schemas.microsoft.com/office/powerpoint/2010/main" val="3289827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here, this is the change in the</a:t>
            </a:r>
            <a:r>
              <a:rPr lang="en-GB" baseline="0" dirty="0"/>
              <a:t> mean positive and negative sentiment conveyed in tweets over the time leading up to and after the football match.</a:t>
            </a:r>
          </a:p>
          <a:p>
            <a:endParaRPr lang="en-GB" baseline="0" dirty="0"/>
          </a:p>
          <a:p>
            <a:r>
              <a:rPr lang="en-GB" baseline="0" dirty="0"/>
              <a:t>What it shows is that majority of tweets were positive prior to the game, but during the game and once it was over there was a surge in negative tweets.</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20</a:t>
            </a:fld>
            <a:endParaRPr lang="en-GB"/>
          </a:p>
        </p:txBody>
      </p:sp>
    </p:spTree>
    <p:extLst>
      <p:ext uri="{BB962C8B-B14F-4D97-AF65-F5344CB8AC3E}">
        <p14:creationId xmlns:p14="http://schemas.microsoft.com/office/powerpoint/2010/main" val="1271081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further shows the change in emotion</a:t>
            </a:r>
            <a:r>
              <a:rPr lang="en-GB" baseline="0" dirty="0"/>
              <a:t> over the football game, but when tweets are categorised as having sentiment related to joy or sadness.</a:t>
            </a:r>
          </a:p>
          <a:p>
            <a:endParaRPr lang="en-GB" baseline="0" dirty="0"/>
          </a:p>
          <a:p>
            <a:endParaRPr lang="en-GB" dirty="0"/>
          </a:p>
          <a:p>
            <a:r>
              <a:rPr lang="en-GB" dirty="0"/>
              <a:t>For education purposes,</a:t>
            </a:r>
            <a:r>
              <a:rPr lang="en-GB" baseline="0" dirty="0"/>
              <a:t> this type of analysis could be useful in identify the change in student attitudes towards your module over time or from a singular lesson. </a:t>
            </a:r>
          </a:p>
          <a:p>
            <a:endParaRPr lang="en-GB" baseline="0" dirty="0"/>
          </a:p>
          <a:p>
            <a:r>
              <a:rPr lang="en-GB" baseline="0" dirty="0"/>
              <a:t>With this data you could gain greater clarity over what particular topics or activities students preferred in their learning process</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21</a:t>
            </a:fld>
            <a:endParaRPr lang="en-GB"/>
          </a:p>
        </p:txBody>
      </p:sp>
    </p:spTree>
    <p:extLst>
      <p:ext uri="{BB962C8B-B14F-4D97-AF65-F5344CB8AC3E}">
        <p14:creationId xmlns:p14="http://schemas.microsoft.com/office/powerpoint/2010/main" val="862022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There</a:t>
            </a:r>
            <a:r>
              <a:rPr lang="en-GB" baseline="0" dirty="0"/>
              <a:t> has not been a consistent use of theoretical constructs, so there are not many opportunities to make comparisons of findings across time.</a:t>
            </a:r>
          </a:p>
          <a:p>
            <a:endParaRPr lang="en-GB" baseline="0" dirty="0"/>
          </a:p>
          <a:p>
            <a:r>
              <a:rPr lang="en-GB" baseline="0" dirty="0"/>
              <a:t>What is needed, is a greater appreciation of learning theories – trace data will only give you a small proportion of the learning process.</a:t>
            </a:r>
          </a:p>
          <a:p>
            <a:endParaRPr lang="en-GB" baseline="0" dirty="0"/>
          </a:p>
          <a:p>
            <a:r>
              <a:rPr lang="en-GB" baseline="0" dirty="0"/>
              <a:t>We need to understand what are the cognitive, affective, and motivational states that factor into the learning process – this can lead to models that illuminate greatly upon how particular student behaviour, but also we can understand how analytics </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22</a:t>
            </a:fld>
            <a:endParaRPr lang="en-GB"/>
          </a:p>
        </p:txBody>
      </p:sp>
    </p:spTree>
    <p:extLst>
      <p:ext uri="{BB962C8B-B14F-4D97-AF65-F5344CB8AC3E}">
        <p14:creationId xmlns:p14="http://schemas.microsoft.com/office/powerpoint/2010/main" val="4162103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many research opportunities that can make use of learning analytics, especially when the connection to learning theory has not been adequately addressed.</a:t>
            </a:r>
          </a:p>
          <a:p>
            <a:endParaRPr lang="en-GB" baseline="0" dirty="0"/>
          </a:p>
          <a:p>
            <a:r>
              <a:rPr lang="en-GB" baseline="0" dirty="0"/>
              <a:t>Before considering research, however, we must turn towards the numerous ethical issues related to the use of learning analytics.</a:t>
            </a:r>
          </a:p>
          <a:p>
            <a:endParaRPr lang="en-GB" dirty="0"/>
          </a:p>
          <a:p>
            <a:r>
              <a:rPr lang="en-GB" dirty="0"/>
              <a:t>As it currently stands, it</a:t>
            </a:r>
            <a:r>
              <a:rPr lang="en-GB" baseline="0" dirty="0"/>
              <a:t> is readily assumed that our actions online are constantly monitored, recorded, or even analysed with the anticipation that it can lead to improvements in services.</a:t>
            </a:r>
          </a:p>
          <a:p>
            <a:endParaRPr lang="en-GB" baseline="0" dirty="0"/>
          </a:p>
          <a:p>
            <a:r>
              <a:rPr lang="en-GB" baseline="0" dirty="0"/>
              <a:t>For example, Amazon can recommend me more products to buy that I do not need.</a:t>
            </a:r>
          </a:p>
          <a:p>
            <a:endParaRPr lang="en-GB" baseline="0" dirty="0"/>
          </a:p>
          <a:p>
            <a:r>
              <a:rPr lang="en-GB" baseline="0" dirty="0"/>
              <a:t>Despite this, it cannot be assumed that in the context of education that students would readily accept that their data will be stored and analysed for the purposes of learning analytics.</a:t>
            </a:r>
          </a:p>
          <a:p>
            <a:endParaRPr lang="en-GB" baseline="0" dirty="0"/>
          </a:p>
          <a:p>
            <a:r>
              <a:rPr lang="en-GB" baseline="0" dirty="0"/>
              <a:t>At our University, students do consent to VITAL storing their behaviour as this forms part of the computer services policy they need to sign when becoming a student.</a:t>
            </a:r>
          </a:p>
          <a:p>
            <a:endParaRPr lang="en-GB" baseline="0" dirty="0"/>
          </a:p>
          <a:p>
            <a:r>
              <a:rPr lang="en-GB" baseline="0" dirty="0"/>
              <a:t>The issue here is how many students actually realise that this occurs, but then if you inform them does this lead to gaming the system?</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23</a:t>
            </a:fld>
            <a:endParaRPr lang="en-GB"/>
          </a:p>
        </p:txBody>
      </p:sp>
    </p:spTree>
    <p:extLst>
      <p:ext uri="{BB962C8B-B14F-4D97-AF65-F5344CB8AC3E}">
        <p14:creationId xmlns:p14="http://schemas.microsoft.com/office/powerpoint/2010/main" val="3781776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eight ethical</a:t>
            </a:r>
            <a:r>
              <a:rPr lang="en-GB" baseline="0" dirty="0"/>
              <a:t> areas that have been outlined in the </a:t>
            </a:r>
            <a:r>
              <a:rPr lang="en-GB" baseline="0" dirty="0" err="1"/>
              <a:t>Jisc</a:t>
            </a:r>
            <a:r>
              <a:rPr lang="en-GB" baseline="0" dirty="0"/>
              <a:t> code of practice – I’m only going to go through a couple of them just to provide some extra details, but they are quite self-explanatory.</a:t>
            </a:r>
            <a:endParaRPr lang="en-GB" dirty="0"/>
          </a:p>
          <a:p>
            <a:endParaRPr lang="en-GB" dirty="0"/>
          </a:p>
          <a:p>
            <a:r>
              <a:rPr lang="en-GB" dirty="0"/>
              <a:t>So, the first area</a:t>
            </a:r>
            <a:r>
              <a:rPr lang="en-GB" baseline="0" dirty="0"/>
              <a:t> </a:t>
            </a:r>
            <a:r>
              <a:rPr lang="en-GB" dirty="0"/>
              <a:t>concerns who</a:t>
            </a:r>
            <a:r>
              <a:rPr lang="en-GB" baseline="0" dirty="0"/>
              <a:t> in the institution has responsibility for learning analytics to be used in an ethical and effective manner? This could be either teaching staff, heads of schools, or a specific department.</a:t>
            </a:r>
          </a:p>
          <a:p>
            <a:endParaRPr lang="en-GB" baseline="0" dirty="0"/>
          </a:p>
          <a:p>
            <a:r>
              <a:rPr lang="en-GB" baseline="0" dirty="0"/>
              <a:t>This responsibility also covers what parts of the data will be anonymised, what analytics will be carried out and with what purpose, how the output will be used to guide interventions, and what we do with the data.</a:t>
            </a:r>
          </a:p>
          <a:p>
            <a:endParaRPr lang="en-GB" baseline="0" dirty="0"/>
          </a:p>
          <a:p>
            <a:r>
              <a:rPr lang="en-GB" baseline="0" dirty="0"/>
              <a:t>Now, moving to the area of transparency and consent is more difficult.</a:t>
            </a:r>
          </a:p>
          <a:p>
            <a:endParaRPr lang="en-GB" baseline="0" dirty="0"/>
          </a:p>
          <a:p>
            <a:r>
              <a:rPr lang="en-GB" dirty="0"/>
              <a:t>This</a:t>
            </a:r>
            <a:r>
              <a:rPr lang="en-GB" baseline="0" dirty="0"/>
              <a:t> is because</a:t>
            </a:r>
            <a:r>
              <a:rPr lang="en-GB" dirty="0"/>
              <a:t> recording of student behaviour with</a:t>
            </a:r>
            <a:r>
              <a:rPr lang="en-GB" baseline="0" dirty="0"/>
              <a:t>in a virtual learning environment is automatic and there is no method to prevent this collection from occurring.</a:t>
            </a:r>
          </a:p>
          <a:p>
            <a:endParaRPr lang="en-GB" baseline="0" dirty="0"/>
          </a:p>
          <a:p>
            <a:r>
              <a:rPr lang="en-GB" baseline="0" dirty="0"/>
              <a:t>In the case of using this data for the creation of dashboards or interventions, consent should be obtained.</a:t>
            </a:r>
          </a:p>
          <a:p>
            <a:endParaRPr lang="en-GB" baseline="0" dirty="0"/>
          </a:p>
          <a:p>
            <a:r>
              <a:rPr lang="en-GB" baseline="0" dirty="0"/>
              <a:t>Also, before obtaining consent the process should be as transparent as possible for students – they should be aware of what data is being used and what is off limits, who has access to the analytics, and how the data will be interpreted.</a:t>
            </a:r>
          </a:p>
          <a:p>
            <a:endParaRPr lang="en-GB" baseline="0" dirty="0"/>
          </a:p>
          <a:p>
            <a:r>
              <a:rPr lang="en-GB" baseline="0" dirty="0"/>
              <a:t>In the event a student does opt-in, they should be allowed to opt-out at any time without any repercussions. </a:t>
            </a:r>
          </a:p>
          <a:p>
            <a:endParaRPr lang="en-GB" baseline="0" dirty="0"/>
          </a:p>
          <a:p>
            <a:r>
              <a:rPr lang="en-GB" baseline="0" dirty="0"/>
              <a:t>Relating to the idea of transparency is the issue of privacy, as any student data collected should maintain anonymity and every attempt should be made to prevent the loss of anonymity through the use of multiple datasets.</a:t>
            </a:r>
          </a:p>
          <a:p>
            <a:endParaRPr lang="en-GB" baseline="0" dirty="0"/>
          </a:p>
          <a:p>
            <a:r>
              <a:rPr lang="en-GB" dirty="0"/>
              <a:t>Now this data that is used should be accurate and if you were to make predictions of student success or retention</a:t>
            </a:r>
            <a:r>
              <a:rPr lang="en-GB" baseline="0" dirty="0"/>
              <a:t> then you need to make sure that the algorithm is valid.</a:t>
            </a:r>
          </a:p>
          <a:p>
            <a:endParaRPr lang="en-GB" baseline="0" dirty="0"/>
          </a:p>
          <a:p>
            <a:r>
              <a:rPr lang="en-GB" baseline="0" dirty="0"/>
              <a:t>This is because the outcome of these analytics could affect a student’s wellbeing or career, so if you are basing a decision on a model that is 60% accurate in identifying at-risk students then you could be putting students under a considerable amount of distress.</a:t>
            </a:r>
          </a:p>
          <a:p>
            <a:endParaRPr lang="en-GB" baseline="0" dirty="0"/>
          </a:p>
          <a:p>
            <a:r>
              <a:rPr lang="en-GB" baseline="0" dirty="0"/>
              <a:t>You are accountable for the student’s wellbeing and you should not be putting them in a situation that could jeopardise their future.</a:t>
            </a:r>
            <a:endParaRPr lang="en-GB" dirty="0"/>
          </a:p>
          <a:p>
            <a:endParaRPr lang="en-GB" baseline="0" dirty="0"/>
          </a:p>
        </p:txBody>
      </p:sp>
      <p:sp>
        <p:nvSpPr>
          <p:cNvPr id="4" name="Slide Number Placeholder 3"/>
          <p:cNvSpPr>
            <a:spLocks noGrp="1"/>
          </p:cNvSpPr>
          <p:nvPr>
            <p:ph type="sldNum" sz="quarter" idx="10"/>
          </p:nvPr>
        </p:nvSpPr>
        <p:spPr/>
        <p:txBody>
          <a:bodyPr/>
          <a:lstStyle/>
          <a:p>
            <a:fld id="{4B2C6BD4-D421-42F5-99B5-086B2D11C7B3}" type="slidenum">
              <a:rPr lang="en-GB" smtClean="0"/>
              <a:t>24</a:t>
            </a:fld>
            <a:endParaRPr lang="en-GB"/>
          </a:p>
        </p:txBody>
      </p:sp>
    </p:spTree>
    <p:extLst>
      <p:ext uri="{BB962C8B-B14F-4D97-AF65-F5344CB8AC3E}">
        <p14:creationId xmlns:p14="http://schemas.microsoft.com/office/powerpoint/2010/main" val="186624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a:t>
            </a:r>
            <a:r>
              <a:rPr lang="en-GB" baseline="0" dirty="0"/>
              <a:t> to IBM, we are now generating 2.5 quintillion bytes of data per day through the use of social media websites, watching videos, making purchases online, or even from our mobile phones.</a:t>
            </a:r>
          </a:p>
          <a:p>
            <a:endParaRPr lang="en-GB" baseline="0" dirty="0"/>
          </a:p>
        </p:txBody>
      </p:sp>
      <p:sp>
        <p:nvSpPr>
          <p:cNvPr id="4" name="Slide Number Placeholder 3"/>
          <p:cNvSpPr>
            <a:spLocks noGrp="1"/>
          </p:cNvSpPr>
          <p:nvPr>
            <p:ph type="sldNum" sz="quarter" idx="10"/>
          </p:nvPr>
        </p:nvSpPr>
        <p:spPr/>
        <p:txBody>
          <a:bodyPr/>
          <a:lstStyle/>
          <a:p>
            <a:fld id="{4B2C6BD4-D421-42F5-99B5-086B2D11C7B3}" type="slidenum">
              <a:rPr lang="en-GB" smtClean="0"/>
              <a:t>3</a:t>
            </a:fld>
            <a:endParaRPr lang="en-GB"/>
          </a:p>
        </p:txBody>
      </p:sp>
    </p:spTree>
    <p:extLst>
      <p:ext uri="{BB962C8B-B14F-4D97-AF65-F5344CB8AC3E}">
        <p14:creationId xmlns:p14="http://schemas.microsoft.com/office/powerpoint/2010/main" val="215417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main ways we are contributing to</a:t>
            </a:r>
            <a:r>
              <a:rPr lang="en-GB" baseline="0" dirty="0"/>
              <a:t> big data is due to o</a:t>
            </a:r>
            <a:r>
              <a:rPr lang="en-GB" dirty="0"/>
              <a:t>ur daily lives being centred around accessing</a:t>
            </a:r>
            <a:r>
              <a:rPr lang="en-GB" baseline="0" dirty="0"/>
              <a:t> particular</a:t>
            </a:r>
            <a:r>
              <a:rPr lang="en-GB" dirty="0"/>
              <a:t> web services, such</a:t>
            </a:r>
            <a:r>
              <a:rPr lang="en-GB" baseline="0" dirty="0"/>
              <a:t> as</a:t>
            </a:r>
            <a:r>
              <a:rPr lang="en-GB" dirty="0"/>
              <a:t> Google and Amazon,</a:t>
            </a:r>
            <a:r>
              <a:rPr lang="en-GB" baseline="0" dirty="0"/>
              <a:t> through our phones or computers.</a:t>
            </a:r>
            <a:endParaRPr lang="en-GB" dirty="0"/>
          </a:p>
          <a:p>
            <a:endParaRPr lang="en-GB" dirty="0"/>
          </a:p>
          <a:p>
            <a:r>
              <a:rPr lang="en-GB" baseline="0" dirty="0"/>
              <a:t>Consequently, this means that we are providing a significant amount of data to these companies, which theoretically allows them to make insights into our behaviour using analytics.</a:t>
            </a:r>
          </a:p>
          <a:p>
            <a:endParaRPr lang="en-GB" baseline="0" dirty="0"/>
          </a:p>
          <a:p>
            <a:r>
              <a:rPr lang="en-GB" baseline="0" dirty="0"/>
              <a:t>In turn, it is anticipated that by having a greater insight into our behaviours, companies can improve their services to keep us returning.</a:t>
            </a:r>
          </a:p>
          <a:p>
            <a:endParaRPr lang="en-GB" baseline="0" dirty="0"/>
          </a:p>
        </p:txBody>
      </p:sp>
      <p:sp>
        <p:nvSpPr>
          <p:cNvPr id="4" name="Slide Number Placeholder 3"/>
          <p:cNvSpPr>
            <a:spLocks noGrp="1"/>
          </p:cNvSpPr>
          <p:nvPr>
            <p:ph type="sldNum" sz="quarter" idx="10"/>
          </p:nvPr>
        </p:nvSpPr>
        <p:spPr/>
        <p:txBody>
          <a:bodyPr/>
          <a:lstStyle/>
          <a:p>
            <a:fld id="{4B2C6BD4-D421-42F5-99B5-086B2D11C7B3}" type="slidenum">
              <a:rPr lang="en-GB" smtClean="0"/>
              <a:t>4</a:t>
            </a:fld>
            <a:endParaRPr lang="en-GB"/>
          </a:p>
        </p:txBody>
      </p:sp>
    </p:spTree>
    <p:extLst>
      <p:ext uri="{BB962C8B-B14F-4D97-AF65-F5344CB8AC3E}">
        <p14:creationId xmlns:p14="http://schemas.microsoft.com/office/powerpoint/2010/main" val="373666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a:t>
            </a:r>
            <a:r>
              <a:rPr lang="en-GB" baseline="0" dirty="0"/>
              <a:t> two examples of big data analytics in action.</a:t>
            </a:r>
          </a:p>
          <a:p>
            <a:endParaRPr lang="en-GB" baseline="0" dirty="0"/>
          </a:p>
          <a:p>
            <a:r>
              <a:rPr lang="en-GB" baseline="0" dirty="0"/>
              <a:t>For amazon, this typically entails a flood of emails following every purchase with the aim of recommending similar products or products that other people with similar interests have bought.</a:t>
            </a:r>
          </a:p>
          <a:p>
            <a:endParaRPr lang="en-GB" baseline="0" dirty="0"/>
          </a:p>
          <a:p>
            <a:r>
              <a:rPr lang="en-GB" baseline="0" dirty="0"/>
              <a:t>For Google maps, on the other hand, the determination of a route to take relies on a continuous stream of information from phones to determine how many cars are on the road and how fast they are going. Also, the amount of data they have collected over many years can allow for predictions of how traffic levels will vary throughout the day.</a:t>
            </a:r>
          </a:p>
          <a:p>
            <a:endParaRPr lang="en-GB" baseline="0" dirty="0"/>
          </a:p>
          <a:p>
            <a:r>
              <a:rPr lang="en-GB" baseline="0" dirty="0"/>
              <a:t>These are examples of big data use in companies, but what about big data in education?</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5</a:t>
            </a:fld>
            <a:endParaRPr lang="en-GB"/>
          </a:p>
        </p:txBody>
      </p:sp>
    </p:spTree>
    <p:extLst>
      <p:ext uri="{BB962C8B-B14F-4D97-AF65-F5344CB8AC3E}">
        <p14:creationId xmlns:p14="http://schemas.microsoft.com/office/powerpoint/2010/main" val="199507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Higher education institutes possess a large amount of data relating to students, which includes</a:t>
            </a:r>
            <a:r>
              <a:rPr lang="en-GB" baseline="0" dirty="0"/>
              <a:t>: demographics, grades, attendance, library accesses, and virtual learning environment behaviour, to name a few.</a:t>
            </a:r>
          </a:p>
          <a:p>
            <a:endParaRPr lang="en-GB" baseline="0" dirty="0"/>
          </a:p>
          <a:p>
            <a:r>
              <a:rPr lang="en-GB" baseline="0" dirty="0"/>
              <a:t>Despite the potential insights this data offers, educational institutes have been slow in making use out of it in order to enhance the educational experience of students.</a:t>
            </a:r>
          </a:p>
          <a:p>
            <a:endParaRPr lang="en-GB" baseline="0" dirty="0"/>
          </a:p>
          <a:p>
            <a:r>
              <a:rPr lang="en-GB" baseline="0" dirty="0"/>
              <a:t>Even now, with a gradually increasing use of educational big data, UK universities are still lagging behind the US and Australia.</a:t>
            </a:r>
          </a:p>
          <a:p>
            <a:endParaRPr lang="en-GB" baseline="0" dirty="0"/>
          </a:p>
          <a:p>
            <a:r>
              <a:rPr lang="en-GB" baseline="0" dirty="0"/>
              <a:t>What is therefore required is a greater promotion of the utility that this data offers in promoting effective educational reforms. This could involve the introductions of early interventions to reduce drop-outs or the re-design of a course based upon what tools students prefer to use.</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6</a:t>
            </a:fld>
            <a:endParaRPr lang="en-GB"/>
          </a:p>
        </p:txBody>
      </p:sp>
    </p:spTree>
    <p:extLst>
      <p:ext uri="{BB962C8B-B14F-4D97-AF65-F5344CB8AC3E}">
        <p14:creationId xmlns:p14="http://schemas.microsoft.com/office/powerpoint/2010/main" val="165886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has emerged from the increased interest in educational big</a:t>
            </a:r>
            <a:r>
              <a:rPr lang="en-GB" baseline="0" dirty="0"/>
              <a:t> data has been the use of learning analytics.</a:t>
            </a:r>
          </a:p>
          <a:p>
            <a:endParaRPr lang="en-GB" baseline="0" dirty="0"/>
          </a:p>
          <a:p>
            <a:r>
              <a:rPr lang="en-GB" baseline="0" dirty="0"/>
              <a:t>Learning analytics is defined as…</a:t>
            </a:r>
          </a:p>
          <a:p>
            <a:endParaRPr lang="en-GB" baseline="0" dirty="0"/>
          </a:p>
          <a:p>
            <a:r>
              <a:rPr lang="en-GB" baseline="0" dirty="0"/>
              <a:t>And essentially this means that it focuses upon analysing student data in order to improve the learning environment.</a:t>
            </a:r>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7</a:t>
            </a:fld>
            <a:endParaRPr lang="en-GB"/>
          </a:p>
        </p:txBody>
      </p:sp>
    </p:spTree>
    <p:extLst>
      <p:ext uri="{BB962C8B-B14F-4D97-AF65-F5344CB8AC3E}">
        <p14:creationId xmlns:p14="http://schemas.microsoft.com/office/powerpoint/2010/main" val="307284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Virtual learning environments</a:t>
            </a:r>
            <a:r>
              <a:rPr lang="en-GB" baseline="0" dirty="0"/>
              <a:t> like VITAL are becoming an essential tool for teaching and learning.</a:t>
            </a:r>
          </a:p>
          <a:p>
            <a:endParaRPr lang="en-GB" baseline="0" dirty="0"/>
          </a:p>
          <a:p>
            <a:r>
              <a:rPr lang="en-GB" baseline="0" dirty="0"/>
              <a:t>They offer an environment to store additional learning materials, allow students to discuss topics with their peers, access lecture capture, or engage in various learning activities such as formative online assessments.</a:t>
            </a:r>
          </a:p>
          <a:p>
            <a:endParaRPr lang="en-GB" baseline="0" dirty="0"/>
          </a:p>
          <a:p>
            <a:r>
              <a:rPr lang="en-GB" baseline="0" dirty="0"/>
              <a:t>For teaching purposes, allows for student trace data to be downloaded. </a:t>
            </a:r>
          </a:p>
          <a:p>
            <a:endParaRPr lang="en-GB" baseline="0" dirty="0"/>
          </a:p>
          <a:p>
            <a:r>
              <a:rPr lang="en-GB" baseline="0" dirty="0"/>
              <a:t>This data covers the hours spent online, the total number of hits to folders, the number of activities participated in, formative assessment marks, and the percentage of word changes made to a Wiki activity.</a:t>
            </a:r>
          </a:p>
        </p:txBody>
      </p:sp>
      <p:sp>
        <p:nvSpPr>
          <p:cNvPr id="4" name="Slide Number Placeholder 3"/>
          <p:cNvSpPr>
            <a:spLocks noGrp="1"/>
          </p:cNvSpPr>
          <p:nvPr>
            <p:ph type="sldNum" sz="quarter" idx="10"/>
          </p:nvPr>
        </p:nvSpPr>
        <p:spPr/>
        <p:txBody>
          <a:bodyPr/>
          <a:lstStyle/>
          <a:p>
            <a:fld id="{4B2C6BD4-D421-42F5-99B5-086B2D11C7B3}" type="slidenum">
              <a:rPr lang="en-GB" smtClean="0"/>
              <a:t>8</a:t>
            </a:fld>
            <a:endParaRPr lang="en-GB"/>
          </a:p>
        </p:txBody>
      </p:sp>
    </p:spTree>
    <p:extLst>
      <p:ext uri="{BB962C8B-B14F-4D97-AF65-F5344CB8AC3E}">
        <p14:creationId xmlns:p14="http://schemas.microsoft.com/office/powerpoint/2010/main" val="419645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What has emerged from the ability to recorded student behaviour from VLEs, or any other platform, has been the development of dashboards.</a:t>
            </a:r>
          </a:p>
          <a:p>
            <a:endParaRPr lang="en-GB" baseline="0" dirty="0"/>
          </a:p>
          <a:p>
            <a:r>
              <a:rPr lang="en-GB" baseline="0" dirty="0"/>
              <a:t>Dashboards can be designed with either students or teaching staff in mind.</a:t>
            </a:r>
          </a:p>
          <a:p>
            <a:endParaRPr lang="en-GB" baseline="0" dirty="0"/>
          </a:p>
          <a:p>
            <a:r>
              <a:rPr lang="en-GB" baseline="0" dirty="0"/>
              <a:t>For students, they will be presented with graphical representations of their behaviour on a VLE during a specific period of time. In some situations, the average behaviour of all students within the course is also presented.</a:t>
            </a:r>
          </a:p>
          <a:p>
            <a:endParaRPr lang="en-GB" baseline="0" dirty="0"/>
          </a:p>
          <a:p>
            <a:r>
              <a:rPr lang="en-GB" baseline="0" dirty="0"/>
              <a:t>Whereas, teachers will be presented with an overview of each student’s behaviour and in some cases an indicator of whether this student is at-risk of dropping out or failing.</a:t>
            </a:r>
          </a:p>
          <a:p>
            <a:endParaRPr lang="en-GB" baseline="0" dirty="0"/>
          </a:p>
          <a:p>
            <a:r>
              <a:rPr lang="en-GB" baseline="0" dirty="0"/>
              <a:t>A notable example of a dashboard has been Purdue University’s course signal, which presents students with a different colour light depending on how well they are doing in a course. For example, the provision of a red-light indicates that they are at-risk of not performing well on a course; thus, as an intervention strategy the student is offered an array of learning resources to help them improve their performance.</a:t>
            </a:r>
          </a:p>
          <a:p>
            <a:endParaRPr lang="en-GB" baseline="0" dirty="0"/>
          </a:p>
          <a:p>
            <a:r>
              <a:rPr lang="en-GB" baseline="0" dirty="0"/>
              <a:t>In other words, the dashboard aims to provide a simplistic visualisation of performance with the anticipation that it will motivate behavioural change.</a:t>
            </a:r>
          </a:p>
          <a:p>
            <a:endParaRPr lang="en-GB" baseline="0" dirty="0"/>
          </a:p>
          <a:p>
            <a:r>
              <a:rPr lang="en-GB" baseline="0" dirty="0"/>
              <a:t>From the work of </a:t>
            </a:r>
            <a:r>
              <a:rPr lang="en-GB" baseline="0" dirty="0" err="1"/>
              <a:t>Tanes</a:t>
            </a:r>
            <a:r>
              <a:rPr lang="en-GB" baseline="0" dirty="0"/>
              <a:t> and colleagues, an important shortcoming of course signals was identified. This related to the students’ needs of wanting detailed instructive feedback; whereas, all course signals is providing is low-level in that it informs of whether they are on track or not.</a:t>
            </a:r>
          </a:p>
          <a:p>
            <a:endParaRPr lang="en-GB" baseline="0" dirty="0"/>
          </a:p>
          <a:p>
            <a:r>
              <a:rPr lang="en-GB" baseline="0" dirty="0"/>
              <a:t>Therefore, you cannot solely rely upon a computer generated response to provide the necessary details to address the particular problems a student is experiencing.</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B2C6BD4-D421-42F5-99B5-086B2D11C7B3}" type="slidenum">
              <a:rPr lang="en-GB" smtClean="0"/>
              <a:t>9</a:t>
            </a:fld>
            <a:endParaRPr lang="en-GB"/>
          </a:p>
        </p:txBody>
      </p:sp>
    </p:spTree>
    <p:extLst>
      <p:ext uri="{BB962C8B-B14F-4D97-AF65-F5344CB8AC3E}">
        <p14:creationId xmlns:p14="http://schemas.microsoft.com/office/powerpoint/2010/main" val="152521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11/10/2016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11/10/2016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gephi.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Learning Analytics: An Overview</a:t>
            </a:r>
          </a:p>
        </p:txBody>
      </p:sp>
      <p:sp>
        <p:nvSpPr>
          <p:cNvPr id="3" name="Subtitle 2"/>
          <p:cNvSpPr>
            <a:spLocks noGrp="1"/>
          </p:cNvSpPr>
          <p:nvPr>
            <p:ph type="subTitle" idx="1"/>
          </p:nvPr>
        </p:nvSpPr>
        <p:spPr/>
        <p:txBody>
          <a:bodyPr/>
          <a:lstStyle/>
          <a:p>
            <a:endParaRPr lang="en-GB" dirty="0"/>
          </a:p>
          <a:p>
            <a:r>
              <a:rPr lang="en-GB" dirty="0"/>
              <a:t>By Alex Wainwright, Maria </a:t>
            </a:r>
            <a:r>
              <a:rPr lang="en-GB" dirty="0" err="1"/>
              <a:t>Limniou</a:t>
            </a:r>
            <a:r>
              <a:rPr lang="en-GB" dirty="0"/>
              <a:t>, and John J </a:t>
            </a:r>
            <a:r>
              <a:rPr lang="en-GB" dirty="0" err="1"/>
              <a:t>Downes</a:t>
            </a:r>
            <a:endParaRPr lang="en-GB" dirty="0"/>
          </a:p>
        </p:txBody>
      </p:sp>
    </p:spTree>
    <p:extLst>
      <p:ext uri="{BB962C8B-B14F-4D97-AF65-F5344CB8AC3E}">
        <p14:creationId xmlns:p14="http://schemas.microsoft.com/office/powerpoint/2010/main" val="105677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Dashboard Limitations: The Average</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2375373239"/>
              </p:ext>
            </p:extLst>
          </p:nvPr>
        </p:nvGraphicFramePr>
        <p:xfrm>
          <a:off x="1143000" y="2057400"/>
          <a:ext cx="9872663"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684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Dashboard Limitations: Solutions</a:t>
            </a:r>
          </a:p>
        </p:txBody>
      </p:sp>
      <p:sp>
        <p:nvSpPr>
          <p:cNvPr id="3" name="Content Placeholder 2"/>
          <p:cNvSpPr>
            <a:spLocks noGrp="1"/>
          </p:cNvSpPr>
          <p:nvPr>
            <p:ph idx="1"/>
          </p:nvPr>
        </p:nvSpPr>
        <p:spPr/>
        <p:txBody>
          <a:bodyPr/>
          <a:lstStyle/>
          <a:p>
            <a:r>
              <a:rPr lang="en-GB" dirty="0"/>
              <a:t>Students prefer to see their own analytics, as opposed to knowing the progress of their peers (</a:t>
            </a:r>
            <a:r>
              <a:rPr lang="en-GB" dirty="0" err="1"/>
              <a:t>Tabuenca</a:t>
            </a:r>
            <a:r>
              <a:rPr lang="en-GB" dirty="0"/>
              <a:t>, </a:t>
            </a:r>
            <a:r>
              <a:rPr lang="en-GB" dirty="0" err="1"/>
              <a:t>Kalz</a:t>
            </a:r>
            <a:r>
              <a:rPr lang="en-GB" dirty="0"/>
              <a:t>, </a:t>
            </a:r>
            <a:r>
              <a:rPr lang="en-GB" dirty="0" err="1"/>
              <a:t>Drachsler</a:t>
            </a:r>
            <a:r>
              <a:rPr lang="en-GB" dirty="0"/>
              <a:t>, &amp; Specht, 2015).</a:t>
            </a:r>
          </a:p>
          <a:p>
            <a:endParaRPr lang="en-GB" dirty="0"/>
          </a:p>
          <a:p>
            <a:r>
              <a:rPr lang="en-GB" dirty="0"/>
              <a:t>Prompts at regular intervals (</a:t>
            </a:r>
            <a:r>
              <a:rPr lang="en-GB" dirty="0" err="1"/>
              <a:t>Sonnenberg</a:t>
            </a:r>
            <a:r>
              <a:rPr lang="en-GB" dirty="0"/>
              <a:t> &amp; </a:t>
            </a:r>
            <a:r>
              <a:rPr lang="en-GB" dirty="0" err="1"/>
              <a:t>Bannert</a:t>
            </a:r>
            <a:r>
              <a:rPr lang="en-GB" dirty="0"/>
              <a:t>, 2015).</a:t>
            </a:r>
          </a:p>
          <a:p>
            <a:endParaRPr lang="en-GB" dirty="0"/>
          </a:p>
          <a:p>
            <a:r>
              <a:rPr lang="en-GB" dirty="0"/>
              <a:t>There is a clear need to investigate what makes for an effective dashboard.</a:t>
            </a:r>
          </a:p>
        </p:txBody>
      </p:sp>
    </p:spTree>
    <p:extLst>
      <p:ext uri="{BB962C8B-B14F-4D97-AF65-F5344CB8AC3E}">
        <p14:creationId xmlns:p14="http://schemas.microsoft.com/office/powerpoint/2010/main" val="92512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Predictive Analytics</a:t>
            </a:r>
          </a:p>
        </p:txBody>
      </p:sp>
      <p:sp>
        <p:nvSpPr>
          <p:cNvPr id="3" name="Content Placeholder 2"/>
          <p:cNvSpPr>
            <a:spLocks noGrp="1"/>
          </p:cNvSpPr>
          <p:nvPr>
            <p:ph idx="1"/>
          </p:nvPr>
        </p:nvSpPr>
        <p:spPr>
          <a:xfrm>
            <a:off x="1143000" y="2057400"/>
            <a:ext cx="9872871" cy="850900"/>
          </a:xfrm>
        </p:spPr>
        <p:txBody>
          <a:bodyPr/>
          <a:lstStyle/>
          <a:p>
            <a:r>
              <a:rPr lang="en-GB" dirty="0"/>
              <a:t>Prevailing view of learning analytics being able to predict student success and retention (Siemens &amp; Long, 2011).</a:t>
            </a:r>
          </a:p>
          <a:p>
            <a:endParaRPr lang="en-GB" dirty="0"/>
          </a:p>
          <a:p>
            <a:endParaRPr lang="en-GB" dirty="0"/>
          </a:p>
        </p:txBody>
      </p:sp>
      <p:graphicFrame>
        <p:nvGraphicFramePr>
          <p:cNvPr id="4" name="Diagram 3"/>
          <p:cNvGraphicFramePr/>
          <p:nvPr>
            <p:extLst>
              <p:ext uri="{D42A27DB-BD31-4B8C-83A1-F6EECF244321}">
                <p14:modId xmlns:p14="http://schemas.microsoft.com/office/powerpoint/2010/main" val="3646119605"/>
              </p:ext>
            </p:extLst>
          </p:nvPr>
        </p:nvGraphicFramePr>
        <p:xfrm>
          <a:off x="2705652" y="2736850"/>
          <a:ext cx="6747565" cy="260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57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Predictive Analytics: Limitations</a:t>
            </a:r>
          </a:p>
        </p:txBody>
      </p:sp>
      <p:sp>
        <p:nvSpPr>
          <p:cNvPr id="3" name="Content Placeholder 2"/>
          <p:cNvSpPr>
            <a:spLocks noGrp="1"/>
          </p:cNvSpPr>
          <p:nvPr>
            <p:ph idx="1"/>
          </p:nvPr>
        </p:nvSpPr>
        <p:spPr/>
        <p:txBody>
          <a:bodyPr/>
          <a:lstStyle/>
          <a:p>
            <a:r>
              <a:rPr lang="en-GB" dirty="0"/>
              <a:t>Research findings do not provide much support for prediction of student outcomes based on VLE interactions:</a:t>
            </a:r>
          </a:p>
          <a:p>
            <a:endParaRPr lang="en-GB" sz="2800" dirty="0"/>
          </a:p>
          <a:p>
            <a:pPr lvl="6">
              <a:buFont typeface="Courier New" panose="02070309020205020404" pitchFamily="49" charset="0"/>
              <a:buChar char="o"/>
            </a:pPr>
            <a:r>
              <a:rPr lang="en-GB" sz="2000" dirty="0"/>
              <a:t>Some support for online learning but not face-to-face (</a:t>
            </a:r>
            <a:r>
              <a:rPr lang="en-GB" sz="2000" dirty="0" err="1"/>
              <a:t>Agudo-Peregrina</a:t>
            </a:r>
            <a:r>
              <a:rPr lang="en-GB" sz="2000" dirty="0"/>
              <a:t>, </a:t>
            </a:r>
            <a:r>
              <a:rPr lang="en-GB" sz="2000" dirty="0" err="1"/>
              <a:t>Iglesia-Pradas</a:t>
            </a:r>
            <a:r>
              <a:rPr lang="en-GB" sz="2000" dirty="0"/>
              <a:t>, Conde-Gonzalez, &amp; Hernandez-Garcia, 2014).</a:t>
            </a:r>
          </a:p>
          <a:p>
            <a:pPr lvl="6">
              <a:buFont typeface="Courier New" panose="02070309020205020404" pitchFamily="49" charset="0"/>
              <a:buChar char="o"/>
            </a:pPr>
            <a:endParaRPr lang="en-GB" sz="2000" dirty="0"/>
          </a:p>
          <a:p>
            <a:pPr lvl="6">
              <a:buFont typeface="Courier New" panose="02070309020205020404" pitchFamily="49" charset="0"/>
              <a:buChar char="o"/>
            </a:pPr>
            <a:r>
              <a:rPr lang="en-GB" sz="2000" dirty="0"/>
              <a:t>More recent evidence does not support the use of VLE data to predict achievement in online settings (</a:t>
            </a:r>
            <a:r>
              <a:rPr lang="en-GB" sz="2000" dirty="0" err="1"/>
              <a:t>Strang</a:t>
            </a:r>
            <a:r>
              <a:rPr lang="en-GB" sz="2000" dirty="0"/>
              <a:t>, 2016).</a:t>
            </a:r>
          </a:p>
          <a:p>
            <a:pPr lvl="6">
              <a:buFont typeface="Courier New" panose="02070309020205020404" pitchFamily="49" charset="0"/>
              <a:buChar char="o"/>
            </a:pPr>
            <a:endParaRPr lang="en-GB" sz="2000" dirty="0"/>
          </a:p>
          <a:p>
            <a:pPr>
              <a:buFont typeface="Arial" panose="020B0604020202020204" pitchFamily="34" charset="0"/>
              <a:buChar char="•"/>
            </a:pPr>
            <a:r>
              <a:rPr lang="en-GB" dirty="0"/>
              <a:t>VLE trace data accounted for 21% of variance in academic performance (</a:t>
            </a:r>
            <a:r>
              <a:rPr lang="en-GB" dirty="0" err="1"/>
              <a:t>Gasevic</a:t>
            </a:r>
            <a:r>
              <a:rPr lang="en-GB" dirty="0"/>
              <a:t>, Dawson, Rogers, &amp; </a:t>
            </a:r>
            <a:r>
              <a:rPr lang="en-GB" dirty="0" err="1"/>
              <a:t>Gasevic</a:t>
            </a:r>
            <a:r>
              <a:rPr lang="en-GB" dirty="0"/>
              <a:t>, 2016).</a:t>
            </a:r>
          </a:p>
        </p:txBody>
      </p:sp>
    </p:spTree>
    <p:extLst>
      <p:ext uri="{BB962C8B-B14F-4D97-AF65-F5344CB8AC3E}">
        <p14:creationId xmlns:p14="http://schemas.microsoft.com/office/powerpoint/2010/main" val="355707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Predictive Analytics: Other Factors</a:t>
            </a:r>
          </a:p>
        </p:txBody>
      </p:sp>
      <p:sp>
        <p:nvSpPr>
          <p:cNvPr id="3" name="Content Placeholder 2"/>
          <p:cNvSpPr>
            <a:spLocks noGrp="1"/>
          </p:cNvSpPr>
          <p:nvPr>
            <p:ph idx="1"/>
          </p:nvPr>
        </p:nvSpPr>
        <p:spPr>
          <a:xfrm>
            <a:off x="1143000" y="4673600"/>
            <a:ext cx="9872871" cy="1892300"/>
          </a:xfrm>
        </p:spPr>
        <p:txBody>
          <a:bodyPr>
            <a:normAutofit/>
          </a:bodyPr>
          <a:lstStyle/>
          <a:p>
            <a:endParaRPr lang="en-GB" dirty="0">
              <a:solidFill>
                <a:srgbClr val="FF0000"/>
              </a:solidFill>
            </a:endParaRPr>
          </a:p>
          <a:p>
            <a:r>
              <a:rPr lang="en-GB" dirty="0">
                <a:solidFill>
                  <a:srgbClr val="FF0000"/>
                </a:solidFill>
              </a:rPr>
              <a:t>Not all blended learning courses make full use out of the VLE </a:t>
            </a:r>
            <a:r>
              <a:rPr lang="en-GB" dirty="0"/>
              <a:t>(</a:t>
            </a:r>
            <a:r>
              <a:rPr lang="en-GB" dirty="0" err="1"/>
              <a:t>Limniou</a:t>
            </a:r>
            <a:r>
              <a:rPr lang="en-GB" dirty="0"/>
              <a:t>, </a:t>
            </a:r>
            <a:r>
              <a:rPr lang="en-GB" dirty="0" err="1"/>
              <a:t>Downes</a:t>
            </a:r>
            <a:r>
              <a:rPr lang="en-GB" dirty="0"/>
              <a:t>, &amp; </a:t>
            </a:r>
            <a:r>
              <a:rPr lang="en-GB" dirty="0" err="1"/>
              <a:t>Maskell</a:t>
            </a:r>
            <a:r>
              <a:rPr lang="en-GB" dirty="0"/>
              <a:t>, 2015; </a:t>
            </a:r>
            <a:r>
              <a:rPr lang="en-GB" dirty="0" err="1"/>
              <a:t>Limniou</a:t>
            </a:r>
            <a:r>
              <a:rPr lang="en-GB" dirty="0"/>
              <a:t>, </a:t>
            </a:r>
            <a:r>
              <a:rPr lang="en-GB" dirty="0" err="1"/>
              <a:t>Downes</a:t>
            </a:r>
            <a:r>
              <a:rPr lang="en-GB" dirty="0"/>
              <a:t>, </a:t>
            </a:r>
            <a:r>
              <a:rPr lang="en-GB" dirty="0" err="1"/>
              <a:t>Tsivilis</a:t>
            </a:r>
            <a:r>
              <a:rPr lang="en-GB" dirty="0"/>
              <a:t>, &amp; Whitelock-Wainwright, 2016).</a:t>
            </a:r>
          </a:p>
          <a:p>
            <a:r>
              <a:rPr lang="en-GB" dirty="0">
                <a:solidFill>
                  <a:srgbClr val="FF0000"/>
                </a:solidFill>
              </a:rPr>
              <a:t>Front- and Back-stage behaviours </a:t>
            </a:r>
            <a:r>
              <a:rPr lang="en-GB" dirty="0"/>
              <a:t>(Gilmore, 2014).</a:t>
            </a:r>
          </a:p>
          <a:p>
            <a:endParaRPr lang="en-GB" dirty="0"/>
          </a:p>
        </p:txBody>
      </p:sp>
      <p:pic>
        <p:nvPicPr>
          <p:cNvPr id="4" name="Picture 3"/>
          <p:cNvPicPr>
            <a:picLocks noChangeAspect="1"/>
          </p:cNvPicPr>
          <p:nvPr/>
        </p:nvPicPr>
        <p:blipFill>
          <a:blip r:embed="rId3"/>
          <a:stretch>
            <a:fillRect/>
          </a:stretch>
        </p:blipFill>
        <p:spPr>
          <a:xfrm>
            <a:off x="2943328" y="1883920"/>
            <a:ext cx="6272213" cy="2586480"/>
          </a:xfrm>
          <a:prstGeom prst="rect">
            <a:avLst/>
          </a:prstGeom>
        </p:spPr>
      </p:pic>
    </p:spTree>
    <p:extLst>
      <p:ext uri="{BB962C8B-B14F-4D97-AF65-F5344CB8AC3E}">
        <p14:creationId xmlns:p14="http://schemas.microsoft.com/office/powerpoint/2010/main" val="140863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Learning Analytics</a:t>
            </a:r>
          </a:p>
        </p:txBody>
      </p:sp>
      <p:sp>
        <p:nvSpPr>
          <p:cNvPr id="3" name="Content Placeholder 2"/>
          <p:cNvSpPr>
            <a:spLocks noGrp="1"/>
          </p:cNvSpPr>
          <p:nvPr>
            <p:ph idx="1"/>
          </p:nvPr>
        </p:nvSpPr>
        <p:spPr/>
        <p:txBody>
          <a:bodyPr/>
          <a:lstStyle/>
          <a:p>
            <a:r>
              <a:rPr lang="en-GB" dirty="0"/>
              <a:t>Students can communicate with their peers at any time of the day, regardless of context.</a:t>
            </a:r>
          </a:p>
          <a:p>
            <a:endParaRPr lang="en-GB" dirty="0"/>
          </a:p>
          <a:p>
            <a:r>
              <a:rPr lang="en-GB" dirty="0"/>
              <a:t>VLE trace data fails to capture the granulate details of the learning process (Ellis, 2013).</a:t>
            </a:r>
          </a:p>
          <a:p>
            <a:endParaRPr lang="en-GB" dirty="0"/>
          </a:p>
          <a:p>
            <a:r>
              <a:rPr lang="en-GB" dirty="0"/>
              <a:t>Combining trace data with an analysis of social discourse (Buckingham Shum &amp; Ferguson, 2012).</a:t>
            </a:r>
          </a:p>
          <a:p>
            <a:endParaRPr lang="en-GB" dirty="0"/>
          </a:p>
          <a:p>
            <a:endParaRPr lang="en-GB" dirty="0"/>
          </a:p>
          <a:p>
            <a:endParaRPr lang="en-GB" dirty="0"/>
          </a:p>
        </p:txBody>
      </p:sp>
    </p:spTree>
    <p:extLst>
      <p:ext uri="{BB962C8B-B14F-4D97-AF65-F5344CB8AC3E}">
        <p14:creationId xmlns:p14="http://schemas.microsoft.com/office/powerpoint/2010/main" val="315979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46534" y="526174"/>
            <a:ext cx="5905497" cy="1077218"/>
          </a:xfrm>
          <a:prstGeom prst="rect">
            <a:avLst/>
          </a:prstGeom>
          <a:noFill/>
        </p:spPr>
        <p:txBody>
          <a:bodyPr wrap="square" rtlCol="0">
            <a:spAutoFit/>
          </a:bodyPr>
          <a:lstStyle/>
          <a:p>
            <a:pPr algn="ctr"/>
            <a:r>
              <a:rPr lang="en-GB" sz="3200" dirty="0"/>
              <a:t>Social Network Analysis of the EU Referendum Hashtags</a:t>
            </a:r>
          </a:p>
        </p:txBody>
      </p:sp>
      <p:pic>
        <p:nvPicPr>
          <p:cNvPr id="4" name="Content Placeholder 3"/>
          <p:cNvPicPr>
            <a:picLocks noGrp="1" noChangeAspect="1"/>
          </p:cNvPicPr>
          <p:nvPr>
            <p:ph idx="1"/>
          </p:nvPr>
        </p:nvPicPr>
        <p:blipFill>
          <a:blip r:embed="rId3"/>
          <a:stretch>
            <a:fillRect/>
          </a:stretch>
        </p:blipFill>
        <p:spPr>
          <a:xfrm>
            <a:off x="339776" y="1064783"/>
            <a:ext cx="6614529" cy="5175739"/>
          </a:xfrm>
          <a:prstGeom prst="rect">
            <a:avLst/>
          </a:prstGeom>
        </p:spPr>
      </p:pic>
      <p:sp>
        <p:nvSpPr>
          <p:cNvPr id="5" name="TextBox 4"/>
          <p:cNvSpPr txBox="1"/>
          <p:nvPr/>
        </p:nvSpPr>
        <p:spPr>
          <a:xfrm>
            <a:off x="6954305" y="2416428"/>
            <a:ext cx="4232031" cy="3416320"/>
          </a:xfrm>
          <a:prstGeom prst="rect">
            <a:avLst/>
          </a:prstGeom>
          <a:noFill/>
        </p:spPr>
        <p:txBody>
          <a:bodyPr wrap="square" rtlCol="0">
            <a:spAutoFit/>
          </a:bodyPr>
          <a:lstStyle/>
          <a:p>
            <a:pPr marL="285750" indent="-285750">
              <a:buFont typeface="Arial" panose="020B0604020202020204" pitchFamily="34" charset="0"/>
              <a:buChar char="•"/>
            </a:pPr>
            <a:r>
              <a:rPr lang="en-GB" dirty="0"/>
              <a:t>Purple indicates hashtags relating to the leave campaign.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Blue relates to the vote remain campaign.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Orange is to do with the NHS.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err="1"/>
              <a:t>Gephi</a:t>
            </a:r>
            <a:r>
              <a:rPr lang="en-GB" dirty="0"/>
              <a:t>: </a:t>
            </a:r>
            <a:r>
              <a:rPr lang="en-GB" dirty="0">
                <a:hlinkClick r:id="rId4"/>
              </a:rPr>
              <a:t>https://gephi.org/</a:t>
            </a:r>
            <a:r>
              <a:rPr lang="en-GB" dirty="0"/>
              <a:t> </a:t>
            </a:r>
          </a:p>
        </p:txBody>
      </p:sp>
    </p:spTree>
    <p:extLst>
      <p:ext uri="{BB962C8B-B14F-4D97-AF65-F5344CB8AC3E}">
        <p14:creationId xmlns:p14="http://schemas.microsoft.com/office/powerpoint/2010/main" val="375319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Social Learning Analytics: Research Findings</a:t>
            </a:r>
          </a:p>
        </p:txBody>
      </p:sp>
      <p:sp>
        <p:nvSpPr>
          <p:cNvPr id="3" name="Content Placeholder 2"/>
          <p:cNvSpPr>
            <a:spLocks noGrp="1"/>
          </p:cNvSpPr>
          <p:nvPr>
            <p:ph idx="1"/>
          </p:nvPr>
        </p:nvSpPr>
        <p:spPr/>
        <p:txBody>
          <a:bodyPr/>
          <a:lstStyle/>
          <a:p>
            <a:r>
              <a:rPr lang="en-GB" dirty="0"/>
              <a:t>Discussion board participation accounted for more than 30% of the variance in student grades (</a:t>
            </a:r>
            <a:r>
              <a:rPr lang="en-GB" dirty="0" err="1"/>
              <a:t>Macfadyen</a:t>
            </a:r>
            <a:r>
              <a:rPr lang="en-GB" dirty="0"/>
              <a:t> &amp; Dawson, 2010).</a:t>
            </a:r>
          </a:p>
          <a:p>
            <a:endParaRPr lang="en-GB" dirty="0"/>
          </a:p>
          <a:p>
            <a:r>
              <a:rPr lang="en-GB" dirty="0"/>
              <a:t>Instructor engagement in discussion boards cannot be overlooked (Hernandez-Garcia, Gonzalez-Gonzalez, Jimenez-</a:t>
            </a:r>
            <a:r>
              <a:rPr lang="en-GB" dirty="0" err="1"/>
              <a:t>Zarco</a:t>
            </a:r>
            <a:r>
              <a:rPr lang="en-GB" dirty="0"/>
              <a:t>, &amp; </a:t>
            </a:r>
            <a:r>
              <a:rPr lang="en-GB" dirty="0" err="1"/>
              <a:t>Chaparro-Pelaez</a:t>
            </a:r>
            <a:r>
              <a:rPr lang="en-GB" dirty="0"/>
              <a:t>, 2015).</a:t>
            </a:r>
          </a:p>
          <a:p>
            <a:endParaRPr lang="en-GB" dirty="0"/>
          </a:p>
          <a:p>
            <a:r>
              <a:rPr lang="en-GB" dirty="0"/>
              <a:t>Group leader assignment greatly determines discussion board dynamics (</a:t>
            </a:r>
            <a:r>
              <a:rPr lang="en-GB" dirty="0" err="1"/>
              <a:t>Xie</a:t>
            </a:r>
            <a:r>
              <a:rPr lang="en-GB" dirty="0"/>
              <a:t>, Yu, &amp; Bradshaw, 2014).</a:t>
            </a:r>
          </a:p>
          <a:p>
            <a:endParaRPr lang="en-GB" dirty="0"/>
          </a:p>
          <a:p>
            <a:endParaRPr lang="en-GB" dirty="0"/>
          </a:p>
          <a:p>
            <a:endParaRPr lang="en-GB" dirty="0"/>
          </a:p>
        </p:txBody>
      </p:sp>
    </p:spTree>
    <p:extLst>
      <p:ext uri="{BB962C8B-B14F-4D97-AF65-F5344CB8AC3E}">
        <p14:creationId xmlns:p14="http://schemas.microsoft.com/office/powerpoint/2010/main" val="3008822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Social Learning Analytics: Alternative Ideas</a:t>
            </a:r>
          </a:p>
        </p:txBody>
      </p:sp>
      <p:sp>
        <p:nvSpPr>
          <p:cNvPr id="3" name="Content Placeholder 2"/>
          <p:cNvSpPr>
            <a:spLocks noGrp="1"/>
          </p:cNvSpPr>
          <p:nvPr>
            <p:ph idx="1"/>
          </p:nvPr>
        </p:nvSpPr>
        <p:spPr/>
        <p:txBody>
          <a:bodyPr/>
          <a:lstStyle/>
          <a:p>
            <a:r>
              <a:rPr lang="en-GB" dirty="0"/>
              <a:t>Learners whose discourse was more narrative, with deeper cohesion interacted more with peers and instructors (</a:t>
            </a:r>
            <a:r>
              <a:rPr lang="en-GB" dirty="0" err="1"/>
              <a:t>Joksimovic</a:t>
            </a:r>
            <a:r>
              <a:rPr lang="en-GB" dirty="0"/>
              <a:t> et al., 2015).</a:t>
            </a:r>
          </a:p>
          <a:p>
            <a:endParaRPr lang="en-GB" dirty="0"/>
          </a:p>
          <a:p>
            <a:r>
              <a:rPr lang="en-GB" dirty="0"/>
              <a:t>Student sense of belonging (Dawson, 2008).</a:t>
            </a:r>
          </a:p>
          <a:p>
            <a:endParaRPr lang="en-GB" dirty="0"/>
          </a:p>
        </p:txBody>
      </p:sp>
    </p:spTree>
    <p:extLst>
      <p:ext uri="{BB962C8B-B14F-4D97-AF65-F5344CB8AC3E}">
        <p14:creationId xmlns:p14="http://schemas.microsoft.com/office/powerpoint/2010/main" val="1284726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Extending a Social Network Analysis</a:t>
            </a:r>
          </a:p>
        </p:txBody>
      </p:sp>
      <p:sp>
        <p:nvSpPr>
          <p:cNvPr id="11" name="TextBox 10"/>
          <p:cNvSpPr txBox="1"/>
          <p:nvPr/>
        </p:nvSpPr>
        <p:spPr>
          <a:xfrm>
            <a:off x="622300" y="6002020"/>
            <a:ext cx="5270500" cy="461665"/>
          </a:xfrm>
          <a:prstGeom prst="rect">
            <a:avLst/>
          </a:prstGeom>
          <a:noFill/>
        </p:spPr>
        <p:txBody>
          <a:bodyPr wrap="square" rtlCol="0">
            <a:spAutoFit/>
          </a:bodyPr>
          <a:lstStyle/>
          <a:p>
            <a:pPr algn="ctr"/>
            <a:r>
              <a:rPr lang="en-GB" sz="2400" dirty="0"/>
              <a:t>Positive Tweets</a:t>
            </a:r>
          </a:p>
        </p:txBody>
      </p:sp>
      <p:sp>
        <p:nvSpPr>
          <p:cNvPr id="12" name="TextBox 11"/>
          <p:cNvSpPr txBox="1"/>
          <p:nvPr/>
        </p:nvSpPr>
        <p:spPr>
          <a:xfrm>
            <a:off x="5892800" y="6004560"/>
            <a:ext cx="5321300" cy="461665"/>
          </a:xfrm>
          <a:prstGeom prst="rect">
            <a:avLst/>
          </a:prstGeom>
          <a:noFill/>
        </p:spPr>
        <p:txBody>
          <a:bodyPr wrap="square" rtlCol="0">
            <a:spAutoFit/>
          </a:bodyPr>
          <a:lstStyle/>
          <a:p>
            <a:pPr algn="ctr"/>
            <a:r>
              <a:rPr lang="en-GB" sz="2400" dirty="0"/>
              <a:t>Negative Tweets</a:t>
            </a:r>
          </a:p>
        </p:txBody>
      </p:sp>
      <p:pic>
        <p:nvPicPr>
          <p:cNvPr id="13" name="Picture 12"/>
          <p:cNvPicPr>
            <a:picLocks noChangeAspect="1"/>
          </p:cNvPicPr>
          <p:nvPr/>
        </p:nvPicPr>
        <p:blipFill>
          <a:blip r:embed="rId3"/>
          <a:stretch>
            <a:fillRect/>
          </a:stretch>
        </p:blipFill>
        <p:spPr>
          <a:xfrm>
            <a:off x="784388" y="2044348"/>
            <a:ext cx="4946324" cy="3881824"/>
          </a:xfrm>
          <a:prstGeom prst="rect">
            <a:avLst/>
          </a:prstGeom>
          <a:ln>
            <a:noFill/>
          </a:ln>
        </p:spPr>
        <p:style>
          <a:lnRef idx="2">
            <a:schemeClr val="dk1"/>
          </a:lnRef>
          <a:fillRef idx="1">
            <a:schemeClr val="lt1"/>
          </a:fillRef>
          <a:effectRef idx="0">
            <a:schemeClr val="dk1"/>
          </a:effectRef>
          <a:fontRef idx="minor">
            <a:schemeClr val="dk1"/>
          </a:fontRef>
        </p:style>
      </p:pic>
      <p:pic>
        <p:nvPicPr>
          <p:cNvPr id="15" name="Picture 14"/>
          <p:cNvPicPr>
            <a:picLocks noChangeAspect="1"/>
          </p:cNvPicPr>
          <p:nvPr/>
        </p:nvPicPr>
        <p:blipFill>
          <a:blip r:embed="rId4"/>
          <a:stretch>
            <a:fillRect/>
          </a:stretch>
        </p:blipFill>
        <p:spPr>
          <a:xfrm>
            <a:off x="6080288" y="2041808"/>
            <a:ext cx="4946324" cy="3884363"/>
          </a:xfrm>
          <a:prstGeom prst="rect">
            <a:avLst/>
          </a:prstGeom>
        </p:spPr>
      </p:pic>
    </p:spTree>
    <p:extLst>
      <p:ext uri="{BB962C8B-B14F-4D97-AF65-F5344CB8AC3E}">
        <p14:creationId xmlns:p14="http://schemas.microsoft.com/office/powerpoint/2010/main" val="75232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p:txBody>
          <a:bodyPr/>
          <a:lstStyle/>
          <a:p>
            <a:r>
              <a:rPr lang="en-GB" dirty="0"/>
              <a:t>Big Data</a:t>
            </a:r>
          </a:p>
          <a:p>
            <a:r>
              <a:rPr lang="en-GB" dirty="0"/>
              <a:t>Big Data and Education</a:t>
            </a:r>
          </a:p>
          <a:p>
            <a:r>
              <a:rPr lang="en-GB" dirty="0"/>
              <a:t>Learning Analytics</a:t>
            </a:r>
          </a:p>
          <a:p>
            <a:pPr lvl="1"/>
            <a:r>
              <a:rPr lang="en-GB" dirty="0"/>
              <a:t>Definition</a:t>
            </a:r>
          </a:p>
          <a:p>
            <a:pPr lvl="1"/>
            <a:r>
              <a:rPr lang="en-GB" dirty="0"/>
              <a:t>Dashboard Analytics</a:t>
            </a:r>
          </a:p>
          <a:p>
            <a:pPr lvl="1"/>
            <a:r>
              <a:rPr lang="en-GB" dirty="0"/>
              <a:t>Predictive Analytics</a:t>
            </a:r>
          </a:p>
          <a:p>
            <a:pPr lvl="1"/>
            <a:r>
              <a:rPr lang="en-GB" dirty="0"/>
              <a:t>Social Learning Analytics</a:t>
            </a:r>
          </a:p>
          <a:p>
            <a:r>
              <a:rPr lang="en-GB" dirty="0"/>
              <a:t>Ethical Issues</a:t>
            </a:r>
          </a:p>
          <a:p>
            <a:pPr lvl="1"/>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13089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45324" y="558800"/>
            <a:ext cx="11165675" cy="5900608"/>
          </a:xfrm>
          <a:prstGeom prst="rect">
            <a:avLst/>
          </a:prstGeom>
        </p:spPr>
      </p:pic>
    </p:spTree>
    <p:extLst>
      <p:ext uri="{BB962C8B-B14F-4D97-AF65-F5344CB8AC3E}">
        <p14:creationId xmlns:p14="http://schemas.microsoft.com/office/powerpoint/2010/main" val="253051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37759" y="596899"/>
            <a:ext cx="11033541" cy="5819257"/>
          </a:xfrm>
          <a:prstGeom prst="rect">
            <a:avLst/>
          </a:prstGeom>
        </p:spPr>
      </p:pic>
    </p:spTree>
    <p:extLst>
      <p:ext uri="{BB962C8B-B14F-4D97-AF65-F5344CB8AC3E}">
        <p14:creationId xmlns:p14="http://schemas.microsoft.com/office/powerpoint/2010/main" val="1165335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Analytics: What’s Missing?</a:t>
            </a:r>
          </a:p>
        </p:txBody>
      </p:sp>
      <p:pic>
        <p:nvPicPr>
          <p:cNvPr id="1026" name="Picture 2" descr="https://aequology.files.wordpress.com/2010/12/missing_piec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74803" y="1965960"/>
            <a:ext cx="5211913" cy="345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10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300" y="760624"/>
            <a:ext cx="6769100" cy="1356360"/>
          </a:xfrm>
        </p:spPr>
        <p:txBody>
          <a:bodyPr/>
          <a:lstStyle/>
          <a:p>
            <a:r>
              <a:rPr lang="en-GB" dirty="0"/>
              <a:t>Ethical Issues</a:t>
            </a:r>
          </a:p>
        </p:txBody>
      </p:sp>
      <p:pic>
        <p:nvPicPr>
          <p:cNvPr id="2050" name="Picture 2" descr="http://www.whale.to/a/big-brother-is-watching-you-1984-ingsoc-political-poste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5132" y="767662"/>
            <a:ext cx="3538268" cy="51696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86300" y="2116984"/>
            <a:ext cx="6769100" cy="2215991"/>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sz="2400" dirty="0"/>
              <a:t>What are the ethical issues?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Code of Practice (</a:t>
            </a:r>
            <a:r>
              <a:rPr lang="en-GB" sz="2400" dirty="0" err="1"/>
              <a:t>Sclater</a:t>
            </a:r>
            <a:r>
              <a:rPr lang="en-GB" sz="2400" dirty="0"/>
              <a:t>, 2016).</a:t>
            </a:r>
          </a:p>
        </p:txBody>
      </p:sp>
    </p:spTree>
    <p:extLst>
      <p:ext uri="{BB962C8B-B14F-4D97-AF65-F5344CB8AC3E}">
        <p14:creationId xmlns:p14="http://schemas.microsoft.com/office/powerpoint/2010/main" val="1330005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Code of Practice – </a:t>
            </a:r>
            <a:r>
              <a:rPr lang="en-GB" dirty="0" err="1"/>
              <a:t>Sclater</a:t>
            </a:r>
            <a:r>
              <a:rPr lang="en-GB" dirty="0"/>
              <a:t> (2016)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3132059"/>
              </p:ext>
            </p:extLst>
          </p:nvPr>
        </p:nvGraphicFramePr>
        <p:xfrm>
          <a:off x="1143000" y="2057400"/>
          <a:ext cx="9875520" cy="4114800"/>
        </p:xfrm>
        <a:graphic>
          <a:graphicData uri="http://schemas.openxmlformats.org/drawingml/2006/table">
            <a:tbl>
              <a:tblPr firstRow="1" bandRow="1">
                <a:tableStyleId>{21E4AEA4-8DFA-4A89-87EB-49C32662AFE0}</a:tableStyleId>
              </a:tblPr>
              <a:tblGrid>
                <a:gridCol w="4937760">
                  <a:extLst>
                    <a:ext uri="{9D8B030D-6E8A-4147-A177-3AD203B41FA5}">
                      <a16:colId xmlns:a16="http://schemas.microsoft.com/office/drawing/2014/main" val="20000"/>
                    </a:ext>
                  </a:extLst>
                </a:gridCol>
                <a:gridCol w="4937760">
                  <a:extLst>
                    <a:ext uri="{9D8B030D-6E8A-4147-A177-3AD203B41FA5}">
                      <a16:colId xmlns:a16="http://schemas.microsoft.com/office/drawing/2014/main" val="20001"/>
                    </a:ext>
                  </a:extLst>
                </a:gridCol>
              </a:tblGrid>
              <a:tr h="370840">
                <a:tc>
                  <a:txBody>
                    <a:bodyPr/>
                    <a:lstStyle/>
                    <a:p>
                      <a:pPr algn="ctr"/>
                      <a:r>
                        <a:rPr lang="en-GB" sz="2400" dirty="0"/>
                        <a:t>Areas</a:t>
                      </a:r>
                    </a:p>
                  </a:txBody>
                  <a:tcPr/>
                </a:tc>
                <a:tc>
                  <a:txBody>
                    <a:bodyPr/>
                    <a:lstStyle/>
                    <a:p>
                      <a:pPr algn="ctr"/>
                      <a:r>
                        <a:rPr lang="en-GB" sz="2400" dirty="0"/>
                        <a:t>Meaning</a:t>
                      </a:r>
                    </a:p>
                  </a:txBody>
                  <a:tcPr/>
                </a:tc>
                <a:extLst>
                  <a:ext uri="{0D108BD9-81ED-4DB2-BD59-A6C34878D82A}">
                    <a16:rowId xmlns:a16="http://schemas.microsoft.com/office/drawing/2014/main" val="10000"/>
                  </a:ext>
                </a:extLst>
              </a:tr>
              <a:tr h="370840">
                <a:tc>
                  <a:txBody>
                    <a:bodyPr/>
                    <a:lstStyle/>
                    <a:p>
                      <a:pPr algn="l"/>
                      <a:r>
                        <a:rPr lang="en-GB" sz="2400" dirty="0"/>
                        <a:t>Responsibility</a:t>
                      </a:r>
                    </a:p>
                  </a:txBody>
                  <a:tcPr/>
                </a:tc>
                <a:tc>
                  <a:txBody>
                    <a:bodyPr/>
                    <a:lstStyle/>
                    <a:p>
                      <a:pPr algn="l"/>
                      <a:r>
                        <a:rPr lang="en-GB" sz="2400" dirty="0"/>
                        <a:t>Who will carry out the analytics?</a:t>
                      </a:r>
                    </a:p>
                  </a:txBody>
                  <a:tcPr/>
                </a:tc>
                <a:extLst>
                  <a:ext uri="{0D108BD9-81ED-4DB2-BD59-A6C34878D82A}">
                    <a16:rowId xmlns:a16="http://schemas.microsoft.com/office/drawing/2014/main" val="10001"/>
                  </a:ext>
                </a:extLst>
              </a:tr>
              <a:tr h="370840">
                <a:tc>
                  <a:txBody>
                    <a:bodyPr/>
                    <a:lstStyle/>
                    <a:p>
                      <a:pPr algn="l"/>
                      <a:r>
                        <a:rPr lang="en-GB" sz="2400" dirty="0"/>
                        <a:t>Transparency and Consent</a:t>
                      </a:r>
                    </a:p>
                  </a:txBody>
                  <a:tcPr/>
                </a:tc>
                <a:tc>
                  <a:txBody>
                    <a:bodyPr/>
                    <a:lstStyle/>
                    <a:p>
                      <a:pPr algn="l"/>
                      <a:r>
                        <a:rPr lang="en-GB" sz="2400" dirty="0"/>
                        <a:t>Is the process clear to students?</a:t>
                      </a:r>
                    </a:p>
                  </a:txBody>
                  <a:tcPr/>
                </a:tc>
                <a:extLst>
                  <a:ext uri="{0D108BD9-81ED-4DB2-BD59-A6C34878D82A}">
                    <a16:rowId xmlns:a16="http://schemas.microsoft.com/office/drawing/2014/main" val="10002"/>
                  </a:ext>
                </a:extLst>
              </a:tr>
              <a:tr h="370840">
                <a:tc>
                  <a:txBody>
                    <a:bodyPr/>
                    <a:lstStyle/>
                    <a:p>
                      <a:pPr algn="l"/>
                      <a:r>
                        <a:rPr lang="en-GB" sz="2400" dirty="0"/>
                        <a:t>Privacy</a:t>
                      </a:r>
                    </a:p>
                  </a:txBody>
                  <a:tcPr/>
                </a:tc>
                <a:tc>
                  <a:txBody>
                    <a:bodyPr/>
                    <a:lstStyle/>
                    <a:p>
                      <a:pPr algn="l"/>
                      <a:r>
                        <a:rPr lang="en-GB" sz="2400" dirty="0"/>
                        <a:t>Will data remain anonymous?</a:t>
                      </a:r>
                    </a:p>
                  </a:txBody>
                  <a:tcPr/>
                </a:tc>
                <a:extLst>
                  <a:ext uri="{0D108BD9-81ED-4DB2-BD59-A6C34878D82A}">
                    <a16:rowId xmlns:a16="http://schemas.microsoft.com/office/drawing/2014/main" val="10003"/>
                  </a:ext>
                </a:extLst>
              </a:tr>
              <a:tr h="370840">
                <a:tc>
                  <a:txBody>
                    <a:bodyPr/>
                    <a:lstStyle/>
                    <a:p>
                      <a:pPr algn="l"/>
                      <a:r>
                        <a:rPr lang="en-GB" sz="2400" dirty="0"/>
                        <a:t>Validity</a:t>
                      </a:r>
                    </a:p>
                  </a:txBody>
                  <a:tcPr/>
                </a:tc>
                <a:tc>
                  <a:txBody>
                    <a:bodyPr/>
                    <a:lstStyle/>
                    <a:p>
                      <a:pPr algn="l"/>
                      <a:r>
                        <a:rPr lang="en-GB" sz="2400" dirty="0"/>
                        <a:t>Is the algorithm valid?</a:t>
                      </a:r>
                    </a:p>
                  </a:txBody>
                  <a:tcPr/>
                </a:tc>
                <a:extLst>
                  <a:ext uri="{0D108BD9-81ED-4DB2-BD59-A6C34878D82A}">
                    <a16:rowId xmlns:a16="http://schemas.microsoft.com/office/drawing/2014/main" val="10004"/>
                  </a:ext>
                </a:extLst>
              </a:tr>
              <a:tr h="370840">
                <a:tc>
                  <a:txBody>
                    <a:bodyPr/>
                    <a:lstStyle/>
                    <a:p>
                      <a:pPr algn="l"/>
                      <a:r>
                        <a:rPr lang="en-GB" sz="2400" dirty="0"/>
                        <a:t>Access</a:t>
                      </a:r>
                    </a:p>
                  </a:txBody>
                  <a:tcPr/>
                </a:tc>
                <a:tc>
                  <a:txBody>
                    <a:bodyPr/>
                    <a:lstStyle/>
                    <a:p>
                      <a:pPr algn="l"/>
                      <a:r>
                        <a:rPr lang="en-GB" sz="2400" dirty="0"/>
                        <a:t>Can students access the information?</a:t>
                      </a:r>
                    </a:p>
                  </a:txBody>
                  <a:tcPr/>
                </a:tc>
                <a:extLst>
                  <a:ext uri="{0D108BD9-81ED-4DB2-BD59-A6C34878D82A}">
                    <a16:rowId xmlns:a16="http://schemas.microsoft.com/office/drawing/2014/main" val="10005"/>
                  </a:ext>
                </a:extLst>
              </a:tr>
              <a:tr h="370840">
                <a:tc>
                  <a:txBody>
                    <a:bodyPr/>
                    <a:lstStyle/>
                    <a:p>
                      <a:pPr algn="l"/>
                      <a:r>
                        <a:rPr lang="en-GB" sz="2400" dirty="0"/>
                        <a:t>Positive Interventions</a:t>
                      </a:r>
                    </a:p>
                  </a:txBody>
                  <a:tcPr/>
                </a:tc>
                <a:tc>
                  <a:txBody>
                    <a:bodyPr/>
                    <a:lstStyle/>
                    <a:p>
                      <a:pPr algn="l"/>
                      <a:r>
                        <a:rPr lang="en-GB" sz="2400" dirty="0"/>
                        <a:t>What intervention will be carried out?</a:t>
                      </a:r>
                    </a:p>
                  </a:txBody>
                  <a:tcPr/>
                </a:tc>
                <a:extLst>
                  <a:ext uri="{0D108BD9-81ED-4DB2-BD59-A6C34878D82A}">
                    <a16:rowId xmlns:a16="http://schemas.microsoft.com/office/drawing/2014/main" val="10006"/>
                  </a:ext>
                </a:extLst>
              </a:tr>
              <a:tr h="370840">
                <a:tc>
                  <a:txBody>
                    <a:bodyPr/>
                    <a:lstStyle/>
                    <a:p>
                      <a:pPr algn="l"/>
                      <a:r>
                        <a:rPr lang="en-GB" sz="2400" dirty="0"/>
                        <a:t>Minimise Adverse Impacts</a:t>
                      </a:r>
                    </a:p>
                  </a:txBody>
                  <a:tcPr/>
                </a:tc>
                <a:tc>
                  <a:txBody>
                    <a:bodyPr/>
                    <a:lstStyle/>
                    <a:p>
                      <a:pPr algn="l"/>
                      <a:r>
                        <a:rPr lang="en-GB" sz="2400" dirty="0"/>
                        <a:t>Are you</a:t>
                      </a:r>
                      <a:r>
                        <a:rPr lang="en-GB" sz="2400" baseline="0" dirty="0"/>
                        <a:t> categorising students?</a:t>
                      </a:r>
                      <a:endParaRPr lang="en-GB" sz="2400" dirty="0"/>
                    </a:p>
                  </a:txBody>
                  <a:tcPr/>
                </a:tc>
                <a:extLst>
                  <a:ext uri="{0D108BD9-81ED-4DB2-BD59-A6C34878D82A}">
                    <a16:rowId xmlns:a16="http://schemas.microsoft.com/office/drawing/2014/main" val="10007"/>
                  </a:ext>
                </a:extLst>
              </a:tr>
              <a:tr h="370840">
                <a:tc>
                  <a:txBody>
                    <a:bodyPr/>
                    <a:lstStyle/>
                    <a:p>
                      <a:pPr algn="l"/>
                      <a:r>
                        <a:rPr lang="en-GB" sz="2400" dirty="0"/>
                        <a:t>Stewardship</a:t>
                      </a:r>
                      <a:r>
                        <a:rPr lang="en-GB" sz="2400" baseline="0" dirty="0"/>
                        <a:t> of Data</a:t>
                      </a:r>
                      <a:endParaRPr lang="en-GB" sz="2400" dirty="0"/>
                    </a:p>
                  </a:txBody>
                  <a:tcPr/>
                </a:tc>
                <a:tc>
                  <a:txBody>
                    <a:bodyPr/>
                    <a:lstStyle/>
                    <a:p>
                      <a:pPr algn="l"/>
                      <a:r>
                        <a:rPr lang="en-GB" sz="2400" dirty="0"/>
                        <a:t>How long will the data be</a:t>
                      </a:r>
                      <a:r>
                        <a:rPr lang="en-GB" sz="2400" baseline="0" dirty="0"/>
                        <a:t> kept for?</a:t>
                      </a:r>
                      <a:endParaRPr lang="en-GB" sz="2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52745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3015" y="400050"/>
            <a:ext cx="8359503" cy="6057900"/>
          </a:xfrm>
        </p:spPr>
      </p:pic>
    </p:spTree>
    <p:extLst>
      <p:ext uri="{BB962C8B-B14F-4D97-AF65-F5344CB8AC3E}">
        <p14:creationId xmlns:p14="http://schemas.microsoft.com/office/powerpoint/2010/main" val="1418519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94084"/>
            <a:ext cx="9872871" cy="5301916"/>
          </a:xfrm>
        </p:spPr>
        <p:txBody>
          <a:bodyPr/>
          <a:lstStyle/>
          <a:p>
            <a:pPr marL="45720" indent="0" algn="ctr">
              <a:buNone/>
            </a:pPr>
            <a:endParaRPr lang="en-GB" dirty="0"/>
          </a:p>
          <a:p>
            <a:pPr marL="45720" indent="0" algn="ctr">
              <a:buNone/>
            </a:pPr>
            <a:endParaRPr lang="en-GB" dirty="0"/>
          </a:p>
          <a:p>
            <a:pPr marL="45720" indent="0" algn="ctr">
              <a:buNone/>
            </a:pPr>
            <a:endParaRPr lang="en-GB" dirty="0"/>
          </a:p>
          <a:p>
            <a:pPr marL="45720" indent="0" algn="ctr">
              <a:buNone/>
            </a:pPr>
            <a:endParaRPr lang="en-GB" dirty="0"/>
          </a:p>
          <a:p>
            <a:pPr marL="45720" indent="0" algn="ctr">
              <a:buNone/>
            </a:pPr>
            <a:endParaRPr lang="en-GB" dirty="0"/>
          </a:p>
          <a:p>
            <a:pPr marL="45720" indent="0" algn="ctr">
              <a:buNone/>
            </a:pPr>
            <a:r>
              <a:rPr lang="en-GB" sz="6600" dirty="0"/>
              <a:t>Q</a:t>
            </a:r>
            <a:r>
              <a:rPr lang="en-GB" sz="6600"/>
              <a:t>uestions</a:t>
            </a:r>
            <a:r>
              <a:rPr lang="en-GB" sz="6600" dirty="0"/>
              <a:t>?</a:t>
            </a:r>
          </a:p>
        </p:txBody>
      </p:sp>
    </p:spTree>
    <p:extLst>
      <p:ext uri="{BB962C8B-B14F-4D97-AF65-F5344CB8AC3E}">
        <p14:creationId xmlns:p14="http://schemas.microsoft.com/office/powerpoint/2010/main" val="233618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lgn="ctr">
              <a:buNone/>
            </a:pPr>
            <a:endParaRPr lang="en-GB" dirty="0"/>
          </a:p>
          <a:p>
            <a:pPr marL="45720" indent="0" algn="ctr">
              <a:buNone/>
            </a:pPr>
            <a:endParaRPr lang="en-GB" dirty="0"/>
          </a:p>
          <a:p>
            <a:pPr marL="45720" indent="0" algn="ctr">
              <a:buNone/>
            </a:pPr>
            <a:r>
              <a:rPr lang="en-GB" sz="2800" dirty="0">
                <a:solidFill>
                  <a:srgbClr val="FF0000"/>
                </a:solidFill>
              </a:rPr>
              <a:t>“Every day, we create 2.5 quintillion bytes of data” </a:t>
            </a:r>
            <a:r>
              <a:rPr lang="en-GB" sz="2800" dirty="0"/>
              <a:t>– IBM</a:t>
            </a:r>
          </a:p>
          <a:p>
            <a:pPr marL="45720" indent="0" algn="ctr">
              <a:buNone/>
            </a:pPr>
            <a:endParaRPr lang="en-GB" dirty="0"/>
          </a:p>
          <a:p>
            <a:pPr marL="45720" indent="0">
              <a:buNone/>
            </a:pPr>
            <a:endParaRPr lang="en-GB" dirty="0"/>
          </a:p>
        </p:txBody>
      </p:sp>
    </p:spTree>
    <p:extLst>
      <p:ext uri="{BB962C8B-B14F-4D97-AF65-F5344CB8AC3E}">
        <p14:creationId xmlns:p14="http://schemas.microsoft.com/office/powerpoint/2010/main" val="387032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Data</a:t>
            </a:r>
          </a:p>
        </p:txBody>
      </p:sp>
      <p:sp>
        <p:nvSpPr>
          <p:cNvPr id="3" name="Content Placeholder 2"/>
          <p:cNvSpPr>
            <a:spLocks noGrp="1"/>
          </p:cNvSpPr>
          <p:nvPr>
            <p:ph idx="1"/>
          </p:nvPr>
        </p:nvSpPr>
        <p:spPr>
          <a:xfrm>
            <a:off x="1143001" y="2057400"/>
            <a:ext cx="6814750" cy="4038600"/>
          </a:xfrm>
        </p:spPr>
        <p:txBody>
          <a:bodyPr/>
          <a:lstStyle/>
          <a:p>
            <a:r>
              <a:rPr lang="en-GB" dirty="0"/>
              <a:t>Increased daily usage of web services (e.g., Amazon, Google).</a:t>
            </a:r>
          </a:p>
          <a:p>
            <a:endParaRPr lang="en-GB" dirty="0"/>
          </a:p>
          <a:p>
            <a:r>
              <a:rPr lang="en-GB" dirty="0"/>
              <a:t>With each interaction our behaviour is stored.</a:t>
            </a:r>
          </a:p>
          <a:p>
            <a:endParaRPr lang="en-GB" dirty="0"/>
          </a:p>
          <a:p>
            <a:r>
              <a:rPr lang="en-GB" dirty="0"/>
              <a:t>Analysis of this data can provide insights into behaviour.</a:t>
            </a:r>
          </a:p>
        </p:txBody>
      </p:sp>
      <p:pic>
        <p:nvPicPr>
          <p:cNvPr id="1026" name="Picture 2" descr="Cartoon: Thanksgiving, Big Data and Turkey Data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751" y="1965960"/>
            <a:ext cx="3604013" cy="360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4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Data Examples</a:t>
            </a:r>
          </a:p>
        </p:txBody>
      </p:sp>
      <p:sp>
        <p:nvSpPr>
          <p:cNvPr id="3" name="Content Placeholder 2"/>
          <p:cNvSpPr>
            <a:spLocks noGrp="1"/>
          </p:cNvSpPr>
          <p:nvPr>
            <p:ph idx="1"/>
          </p:nvPr>
        </p:nvSpPr>
        <p:spPr>
          <a:xfrm>
            <a:off x="7169390" y="2209800"/>
            <a:ext cx="3849130" cy="4038600"/>
          </a:xfrm>
        </p:spPr>
        <p:txBody>
          <a:bodyPr/>
          <a:lstStyle/>
          <a:p>
            <a:pPr marL="45720" indent="0" algn="ctr">
              <a:buNone/>
            </a:pPr>
            <a:r>
              <a:rPr lang="en-GB" dirty="0"/>
              <a:t>Google</a:t>
            </a:r>
          </a:p>
          <a:p>
            <a:pPr marL="45720" indent="0" algn="ctr">
              <a:buNone/>
            </a:pPr>
            <a:endParaRPr lang="en-GB" dirty="0"/>
          </a:p>
          <a:p>
            <a:pPr marL="45720" indent="0" algn="ctr">
              <a:buNone/>
            </a:pPr>
            <a:endParaRPr lang="en-GB" dirty="0"/>
          </a:p>
        </p:txBody>
      </p:sp>
      <p:sp>
        <p:nvSpPr>
          <p:cNvPr id="4" name="Content Placeholder 2"/>
          <p:cNvSpPr txBox="1">
            <a:spLocks/>
          </p:cNvSpPr>
          <p:nvPr/>
        </p:nvSpPr>
        <p:spPr>
          <a:xfrm>
            <a:off x="1295401" y="2209800"/>
            <a:ext cx="3849130"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lgn="ctr">
              <a:buFont typeface="Corbel" pitchFamily="34" charset="0"/>
              <a:buNone/>
            </a:pPr>
            <a:r>
              <a:rPr lang="en-GB" dirty="0"/>
              <a:t>Amazon</a:t>
            </a:r>
          </a:p>
          <a:p>
            <a:pPr marL="45720" indent="0" algn="ctr">
              <a:buFont typeface="Corbel" pitchFamily="34" charset="0"/>
              <a:buNone/>
            </a:pPr>
            <a:endParaRPr lang="en-GB" dirty="0"/>
          </a:p>
        </p:txBody>
      </p:sp>
      <p:pic>
        <p:nvPicPr>
          <p:cNvPr id="8" name="Picture 7"/>
          <p:cNvPicPr>
            <a:picLocks noChangeAspect="1"/>
          </p:cNvPicPr>
          <p:nvPr/>
        </p:nvPicPr>
        <p:blipFill>
          <a:blip r:embed="rId3"/>
          <a:stretch>
            <a:fillRect/>
          </a:stretch>
        </p:blipFill>
        <p:spPr>
          <a:xfrm>
            <a:off x="1684059" y="2668772"/>
            <a:ext cx="3150408" cy="2298711"/>
          </a:xfrm>
          <a:prstGeom prst="rect">
            <a:avLst/>
          </a:prstGeom>
        </p:spPr>
      </p:pic>
      <p:pic>
        <p:nvPicPr>
          <p:cNvPr id="9" name="Picture 8"/>
          <p:cNvPicPr>
            <a:picLocks noChangeAspect="1"/>
          </p:cNvPicPr>
          <p:nvPr/>
        </p:nvPicPr>
        <p:blipFill>
          <a:blip r:embed="rId4"/>
          <a:stretch>
            <a:fillRect/>
          </a:stretch>
        </p:blipFill>
        <p:spPr>
          <a:xfrm>
            <a:off x="6886205" y="2780820"/>
            <a:ext cx="4415499" cy="2074613"/>
          </a:xfrm>
          <a:prstGeom prst="rect">
            <a:avLst/>
          </a:prstGeom>
        </p:spPr>
      </p:pic>
    </p:spTree>
    <p:extLst>
      <p:ext uri="{BB962C8B-B14F-4D97-AF65-F5344CB8AC3E}">
        <p14:creationId xmlns:p14="http://schemas.microsoft.com/office/powerpoint/2010/main" val="130865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Data and Education</a:t>
            </a:r>
          </a:p>
        </p:txBody>
      </p:sp>
      <p:sp>
        <p:nvSpPr>
          <p:cNvPr id="3" name="Content Placeholder 2"/>
          <p:cNvSpPr>
            <a:spLocks noGrp="1"/>
          </p:cNvSpPr>
          <p:nvPr>
            <p:ph idx="1"/>
          </p:nvPr>
        </p:nvSpPr>
        <p:spPr>
          <a:xfrm>
            <a:off x="1143001" y="2057400"/>
            <a:ext cx="6019800" cy="4038600"/>
          </a:xfrm>
        </p:spPr>
        <p:txBody>
          <a:bodyPr/>
          <a:lstStyle/>
          <a:p>
            <a:r>
              <a:rPr lang="en-GB" dirty="0"/>
              <a:t>Higher Education collects a voluminous amount of student data.</a:t>
            </a:r>
          </a:p>
          <a:p>
            <a:endParaRPr lang="en-GB" dirty="0"/>
          </a:p>
          <a:p>
            <a:r>
              <a:rPr lang="en-GB" dirty="0">
                <a:solidFill>
                  <a:srgbClr val="FF0000"/>
                </a:solidFill>
              </a:rPr>
              <a:t>“Inefficient in its data use” </a:t>
            </a:r>
            <a:r>
              <a:rPr lang="en-GB" dirty="0"/>
              <a:t>– Long and Siemens (2011).</a:t>
            </a:r>
          </a:p>
          <a:p>
            <a:endParaRPr lang="en-GB" dirty="0"/>
          </a:p>
          <a:p>
            <a:r>
              <a:rPr lang="en-GB" dirty="0"/>
              <a:t>Universities are now beginning to utilise such data, but the UK is lagging behind (</a:t>
            </a:r>
            <a:r>
              <a:rPr lang="en-GB" dirty="0" err="1"/>
              <a:t>Sclater</a:t>
            </a:r>
            <a:r>
              <a:rPr lang="en-GB" dirty="0"/>
              <a:t>, </a:t>
            </a:r>
            <a:r>
              <a:rPr lang="en-GB" dirty="0" err="1"/>
              <a:t>Peasgood</a:t>
            </a:r>
            <a:r>
              <a:rPr lang="en-GB" dirty="0"/>
              <a:t>, &amp; </a:t>
            </a:r>
            <a:r>
              <a:rPr lang="en-GB" dirty="0" err="1"/>
              <a:t>Mullan</a:t>
            </a:r>
            <a:r>
              <a:rPr lang="en-GB" dirty="0"/>
              <a:t>, 2016).</a:t>
            </a:r>
          </a:p>
          <a:p>
            <a:endParaRPr lang="en-GB" dirty="0"/>
          </a:p>
          <a:p>
            <a:endParaRPr lang="en-GB" dirty="0"/>
          </a:p>
          <a:p>
            <a:endParaRPr lang="en-GB" dirty="0"/>
          </a:p>
          <a:p>
            <a:endParaRPr lang="en-GB" dirty="0"/>
          </a:p>
        </p:txBody>
      </p:sp>
      <p:graphicFrame>
        <p:nvGraphicFramePr>
          <p:cNvPr id="5" name="Diagram 4"/>
          <p:cNvGraphicFramePr/>
          <p:nvPr>
            <p:extLst>
              <p:ext uri="{D42A27DB-BD31-4B8C-83A1-F6EECF244321}">
                <p14:modId xmlns:p14="http://schemas.microsoft.com/office/powerpoint/2010/main" val="399063334"/>
              </p:ext>
            </p:extLst>
          </p:nvPr>
        </p:nvGraphicFramePr>
        <p:xfrm>
          <a:off x="7162801" y="1965960"/>
          <a:ext cx="4303485" cy="3918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959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Analytics</a:t>
            </a:r>
          </a:p>
        </p:txBody>
      </p:sp>
      <p:sp>
        <p:nvSpPr>
          <p:cNvPr id="3" name="Content Placeholder 2"/>
          <p:cNvSpPr>
            <a:spLocks noGrp="1"/>
          </p:cNvSpPr>
          <p:nvPr>
            <p:ph idx="1"/>
          </p:nvPr>
        </p:nvSpPr>
        <p:spPr/>
        <p:txBody>
          <a:bodyPr/>
          <a:lstStyle/>
          <a:p>
            <a:pPr marL="45720" indent="0">
              <a:buNone/>
            </a:pPr>
            <a:endParaRPr lang="en-GB" dirty="0"/>
          </a:p>
          <a:p>
            <a:pPr marL="45720" indent="0" algn="ctr">
              <a:buNone/>
            </a:pPr>
            <a:r>
              <a:rPr lang="en-GB" sz="2400" dirty="0">
                <a:solidFill>
                  <a:srgbClr val="FF0000"/>
                </a:solidFill>
              </a:rPr>
              <a:t>“The measure, collection, analysis and reporting of data about learners and their contexts, for purposes of understanding and optimising learning and the environments in which it occurs.”</a:t>
            </a:r>
          </a:p>
          <a:p>
            <a:pPr marL="45720" indent="0" algn="ctr">
              <a:buNone/>
            </a:pPr>
            <a:r>
              <a:rPr lang="en-GB" sz="2400" dirty="0"/>
              <a:t>Siemens &amp; </a:t>
            </a:r>
            <a:r>
              <a:rPr lang="en-GB" sz="2400" dirty="0" err="1"/>
              <a:t>Gasevic</a:t>
            </a:r>
            <a:r>
              <a:rPr lang="en-GB" sz="2400" dirty="0"/>
              <a:t> (2012)</a:t>
            </a:r>
          </a:p>
        </p:txBody>
      </p:sp>
    </p:spTree>
    <p:extLst>
      <p:ext uri="{BB962C8B-B14F-4D97-AF65-F5344CB8AC3E}">
        <p14:creationId xmlns:p14="http://schemas.microsoft.com/office/powerpoint/2010/main" val="237014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VLEs: The Main Data Source</a:t>
            </a:r>
          </a:p>
        </p:txBody>
      </p:sp>
      <p:sp>
        <p:nvSpPr>
          <p:cNvPr id="3" name="Content Placeholder 2"/>
          <p:cNvSpPr>
            <a:spLocks noGrp="1"/>
          </p:cNvSpPr>
          <p:nvPr>
            <p:ph idx="1"/>
          </p:nvPr>
        </p:nvSpPr>
        <p:spPr/>
        <p:txBody>
          <a:bodyPr/>
          <a:lstStyle/>
          <a:p>
            <a:r>
              <a:rPr lang="en-GB" dirty="0"/>
              <a:t>Virtual learning environments (VLES; i.e., VITAL) have become an essential tool for teaching and learning.</a:t>
            </a:r>
          </a:p>
          <a:p>
            <a:endParaRPr lang="en-GB" dirty="0"/>
          </a:p>
          <a:p>
            <a:r>
              <a:rPr lang="en-GB" dirty="0"/>
              <a:t>Collects traces of student behaviour:</a:t>
            </a:r>
          </a:p>
          <a:p>
            <a:pPr lvl="1"/>
            <a:endParaRPr lang="en-GB" dirty="0"/>
          </a:p>
          <a:p>
            <a:pPr lvl="3">
              <a:buFont typeface="Courier New" panose="02070309020205020404" pitchFamily="49" charset="0"/>
              <a:buChar char="o"/>
            </a:pPr>
            <a:r>
              <a:rPr lang="en-GB" dirty="0"/>
              <a:t>Hours spent online</a:t>
            </a:r>
          </a:p>
          <a:p>
            <a:pPr lvl="3">
              <a:buFont typeface="Courier New" panose="02070309020205020404" pitchFamily="49" charset="0"/>
              <a:buChar char="o"/>
            </a:pPr>
            <a:endParaRPr lang="en-GB" dirty="0"/>
          </a:p>
          <a:p>
            <a:pPr lvl="3">
              <a:buFont typeface="Courier New" panose="02070309020205020404" pitchFamily="49" charset="0"/>
              <a:buChar char="o"/>
            </a:pPr>
            <a:r>
              <a:rPr lang="en-GB" dirty="0"/>
              <a:t>Total hits to folders</a:t>
            </a:r>
          </a:p>
          <a:p>
            <a:pPr lvl="3">
              <a:buFont typeface="Courier New" panose="02070309020205020404" pitchFamily="49" charset="0"/>
              <a:buChar char="o"/>
            </a:pPr>
            <a:endParaRPr lang="en-GB" dirty="0"/>
          </a:p>
          <a:p>
            <a:pPr lvl="3">
              <a:buFont typeface="Courier New" panose="02070309020205020404" pitchFamily="49" charset="0"/>
              <a:buChar char="o"/>
            </a:pPr>
            <a:r>
              <a:rPr lang="en-GB" dirty="0"/>
              <a:t>Number of discussion posts made</a:t>
            </a:r>
          </a:p>
          <a:p>
            <a:pPr lvl="3">
              <a:buFont typeface="Courier New" panose="02070309020205020404" pitchFamily="49" charset="0"/>
              <a:buChar char="o"/>
            </a:pPr>
            <a:endParaRPr lang="en-GB" dirty="0"/>
          </a:p>
          <a:p>
            <a:pPr lvl="3">
              <a:buFont typeface="Courier New" panose="02070309020205020404" pitchFamily="49" charset="0"/>
              <a:buChar char="o"/>
            </a:pPr>
            <a:endParaRPr lang="en-GB" dirty="0"/>
          </a:p>
          <a:p>
            <a:pPr lvl="3">
              <a:buFont typeface="Courier New" panose="02070309020205020404" pitchFamily="49" charset="0"/>
              <a:buChar char="o"/>
            </a:pPr>
            <a:endParaRPr lang="en-GB" dirty="0"/>
          </a:p>
        </p:txBody>
      </p:sp>
    </p:spTree>
    <p:extLst>
      <p:ext uri="{BB962C8B-B14F-4D97-AF65-F5344CB8AC3E}">
        <p14:creationId xmlns:p14="http://schemas.microsoft.com/office/powerpoint/2010/main" val="309330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Dashboard Analytics</a:t>
            </a:r>
          </a:p>
        </p:txBody>
      </p:sp>
      <p:sp>
        <p:nvSpPr>
          <p:cNvPr id="3" name="Content Placeholder 2"/>
          <p:cNvSpPr>
            <a:spLocks noGrp="1"/>
          </p:cNvSpPr>
          <p:nvPr>
            <p:ph idx="1"/>
          </p:nvPr>
        </p:nvSpPr>
        <p:spPr>
          <a:xfrm>
            <a:off x="1143001" y="2057400"/>
            <a:ext cx="6324600" cy="4038600"/>
          </a:xfrm>
        </p:spPr>
        <p:txBody>
          <a:bodyPr/>
          <a:lstStyle/>
          <a:p>
            <a:r>
              <a:rPr lang="en-GB" dirty="0"/>
              <a:t>A visualisation of VLE behaviour for students or teaching staff.</a:t>
            </a:r>
          </a:p>
          <a:p>
            <a:endParaRPr lang="en-GB" dirty="0"/>
          </a:p>
          <a:p>
            <a:r>
              <a:rPr lang="en-GB" dirty="0"/>
              <a:t>Purdue University’s Course Signals (Campbell, </a:t>
            </a:r>
            <a:r>
              <a:rPr lang="en-GB" dirty="0" err="1"/>
              <a:t>DeBlois</a:t>
            </a:r>
            <a:r>
              <a:rPr lang="en-GB" dirty="0"/>
              <a:t>, &amp; </a:t>
            </a:r>
            <a:r>
              <a:rPr lang="en-GB" dirty="0" err="1"/>
              <a:t>Oblinger</a:t>
            </a:r>
            <a:r>
              <a:rPr lang="en-GB" dirty="0"/>
              <a:t>, 2007).</a:t>
            </a:r>
          </a:p>
          <a:p>
            <a:endParaRPr lang="en-GB" dirty="0"/>
          </a:p>
          <a:p>
            <a:r>
              <a:rPr lang="en-GB" dirty="0"/>
              <a:t>Only low level, summative feedback (</a:t>
            </a:r>
            <a:r>
              <a:rPr lang="en-GB" dirty="0" err="1"/>
              <a:t>Tanes</a:t>
            </a:r>
            <a:r>
              <a:rPr lang="en-GB" dirty="0"/>
              <a:t>, Arnold, King, &amp; </a:t>
            </a:r>
            <a:r>
              <a:rPr lang="en-GB" dirty="0" err="1"/>
              <a:t>Remnet</a:t>
            </a:r>
            <a:r>
              <a:rPr lang="en-GB" dirty="0"/>
              <a:t>, 2011).</a:t>
            </a:r>
          </a:p>
        </p:txBody>
      </p:sp>
      <p:graphicFrame>
        <p:nvGraphicFramePr>
          <p:cNvPr id="12" name="Diagram 11"/>
          <p:cNvGraphicFramePr/>
          <p:nvPr>
            <p:extLst>
              <p:ext uri="{D42A27DB-BD31-4B8C-83A1-F6EECF244321}">
                <p14:modId xmlns:p14="http://schemas.microsoft.com/office/powerpoint/2010/main" val="1115777185"/>
              </p:ext>
            </p:extLst>
          </p:nvPr>
        </p:nvGraphicFramePr>
        <p:xfrm>
          <a:off x="6311899" y="1994263"/>
          <a:ext cx="3922485" cy="3536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ight Brace 15"/>
          <p:cNvSpPr/>
          <p:nvPr/>
        </p:nvSpPr>
        <p:spPr>
          <a:xfrm>
            <a:off x="8806543" y="1965960"/>
            <a:ext cx="576943" cy="11146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9546771" y="2338642"/>
            <a:ext cx="1926771" cy="369332"/>
          </a:xfrm>
          <a:prstGeom prst="rect">
            <a:avLst/>
          </a:prstGeom>
          <a:noFill/>
        </p:spPr>
        <p:txBody>
          <a:bodyPr wrap="square" rtlCol="0">
            <a:spAutoFit/>
          </a:bodyPr>
          <a:lstStyle/>
          <a:p>
            <a:r>
              <a:rPr lang="en-GB" dirty="0"/>
              <a:t>At-Risk</a:t>
            </a:r>
          </a:p>
        </p:txBody>
      </p:sp>
      <p:sp>
        <p:nvSpPr>
          <p:cNvPr id="18" name="Right Brace 17"/>
          <p:cNvSpPr/>
          <p:nvPr/>
        </p:nvSpPr>
        <p:spPr>
          <a:xfrm>
            <a:off x="8806543" y="4578532"/>
            <a:ext cx="576943" cy="11146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ight Brace 18"/>
          <p:cNvSpPr/>
          <p:nvPr/>
        </p:nvSpPr>
        <p:spPr>
          <a:xfrm>
            <a:off x="8806543" y="3272246"/>
            <a:ext cx="576943" cy="11146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9546771" y="3644928"/>
            <a:ext cx="1926771" cy="646331"/>
          </a:xfrm>
          <a:prstGeom prst="rect">
            <a:avLst/>
          </a:prstGeom>
          <a:noFill/>
        </p:spPr>
        <p:txBody>
          <a:bodyPr wrap="square" rtlCol="0">
            <a:spAutoFit/>
          </a:bodyPr>
          <a:lstStyle/>
          <a:p>
            <a:r>
              <a:rPr lang="en-GB" dirty="0"/>
              <a:t>Room for Improvement</a:t>
            </a:r>
          </a:p>
        </p:txBody>
      </p:sp>
      <p:sp>
        <p:nvSpPr>
          <p:cNvPr id="21" name="TextBox 20"/>
          <p:cNvSpPr txBox="1"/>
          <p:nvPr/>
        </p:nvSpPr>
        <p:spPr>
          <a:xfrm>
            <a:off x="9546770" y="4951214"/>
            <a:ext cx="1926771" cy="369332"/>
          </a:xfrm>
          <a:prstGeom prst="rect">
            <a:avLst/>
          </a:prstGeom>
          <a:noFill/>
        </p:spPr>
        <p:txBody>
          <a:bodyPr wrap="square" rtlCol="0">
            <a:spAutoFit/>
          </a:bodyPr>
          <a:lstStyle/>
          <a:p>
            <a:r>
              <a:rPr lang="en-GB" dirty="0"/>
              <a:t>On-Track</a:t>
            </a:r>
          </a:p>
        </p:txBody>
      </p:sp>
    </p:spTree>
    <p:extLst>
      <p:ext uri="{BB962C8B-B14F-4D97-AF65-F5344CB8AC3E}">
        <p14:creationId xmlns:p14="http://schemas.microsoft.com/office/powerpoint/2010/main" val="343561420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4356</TotalTime>
  <Words>4997</Words>
  <Application>Microsoft Office PowerPoint</Application>
  <PresentationFormat>Widescreen</PresentationFormat>
  <Paragraphs>426</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Courier New</vt:lpstr>
      <vt:lpstr>Basis</vt:lpstr>
      <vt:lpstr>Learning Analytics: An Overview</vt:lpstr>
      <vt:lpstr>Outline</vt:lpstr>
      <vt:lpstr>PowerPoint Presentation</vt:lpstr>
      <vt:lpstr>Big Data</vt:lpstr>
      <vt:lpstr>Big Data Examples</vt:lpstr>
      <vt:lpstr>Big Data and Education</vt:lpstr>
      <vt:lpstr>Learning Analytics</vt:lpstr>
      <vt:lpstr>VLEs: The Main Data Source</vt:lpstr>
      <vt:lpstr>Dashboard Analytics</vt:lpstr>
      <vt:lpstr>Dashboard Limitations: The Average</vt:lpstr>
      <vt:lpstr>Dashboard Limitations: Solutions</vt:lpstr>
      <vt:lpstr>Predictive Analytics</vt:lpstr>
      <vt:lpstr>Predictive Analytics: Limitations</vt:lpstr>
      <vt:lpstr>Predictive Analytics: Other Factors</vt:lpstr>
      <vt:lpstr>Social Learning Analytics</vt:lpstr>
      <vt:lpstr>PowerPoint Presentation</vt:lpstr>
      <vt:lpstr>Social Learning Analytics: Research Findings</vt:lpstr>
      <vt:lpstr>Social Learning Analytics: Alternative Ideas</vt:lpstr>
      <vt:lpstr>Extending a Social Network Analysis</vt:lpstr>
      <vt:lpstr>PowerPoint Presentation</vt:lpstr>
      <vt:lpstr>PowerPoint Presentation</vt:lpstr>
      <vt:lpstr>Learning Analytics: What’s Missing?</vt:lpstr>
      <vt:lpstr>Ethical Issues</vt:lpstr>
      <vt:lpstr>Code of Practice – Sclater (2016)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Analytics: An Overview</dc:title>
  <dc:creator>Alexander Whitelock-Wainwright</dc:creator>
  <cp:lastModifiedBy>Maria_Nondas</cp:lastModifiedBy>
  <cp:revision>129</cp:revision>
  <cp:lastPrinted>2016-06-29T10:33:44Z</cp:lastPrinted>
  <dcterms:created xsi:type="dcterms:W3CDTF">2016-06-06T07:37:42Z</dcterms:created>
  <dcterms:modified xsi:type="dcterms:W3CDTF">2016-11-10T14:24:51Z</dcterms:modified>
</cp:coreProperties>
</file>