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sldIdLst>
    <p:sldId id="256" r:id="rId2"/>
  </p:sldIdLst>
  <p:sldSz cx="51120675" cy="38520688"/>
  <p:notesSz cx="6858000" cy="9144000"/>
  <p:defaultTextStyle>
    <a:defPPr>
      <a:defRPr lang="en-US"/>
    </a:defPPr>
    <a:lvl1pPr algn="l" defTabSz="5121275" rtl="0" eaLnBrk="0" fontAlgn="base" hangingPunct="0">
      <a:spcBef>
        <a:spcPct val="0"/>
      </a:spcBef>
      <a:spcAft>
        <a:spcPct val="0"/>
      </a:spcAft>
      <a:defRPr sz="9900" kern="1200">
        <a:solidFill>
          <a:schemeClr val="tx1"/>
        </a:solidFill>
        <a:latin typeface="Calibri" pitchFamily="34" charset="0"/>
        <a:ea typeface="+mn-ea"/>
        <a:cs typeface="+mn-cs"/>
      </a:defRPr>
    </a:lvl1pPr>
    <a:lvl2pPr marL="2559050" indent="-1746250" algn="l" defTabSz="5121275" rtl="0" eaLnBrk="0" fontAlgn="base" hangingPunct="0">
      <a:spcBef>
        <a:spcPct val="0"/>
      </a:spcBef>
      <a:spcAft>
        <a:spcPct val="0"/>
      </a:spcAft>
      <a:defRPr sz="9900" kern="1200">
        <a:solidFill>
          <a:schemeClr val="tx1"/>
        </a:solidFill>
        <a:latin typeface="Calibri" pitchFamily="34" charset="0"/>
        <a:ea typeface="+mn-ea"/>
        <a:cs typeface="+mn-cs"/>
      </a:defRPr>
    </a:lvl2pPr>
    <a:lvl3pPr marL="5121275" indent="-3494088" algn="l" defTabSz="5121275" rtl="0" eaLnBrk="0" fontAlgn="base" hangingPunct="0">
      <a:spcBef>
        <a:spcPct val="0"/>
      </a:spcBef>
      <a:spcAft>
        <a:spcPct val="0"/>
      </a:spcAft>
      <a:defRPr sz="9900" kern="1200">
        <a:solidFill>
          <a:schemeClr val="tx1"/>
        </a:solidFill>
        <a:latin typeface="Calibri" pitchFamily="34" charset="0"/>
        <a:ea typeface="+mn-ea"/>
        <a:cs typeface="+mn-cs"/>
      </a:defRPr>
    </a:lvl3pPr>
    <a:lvl4pPr marL="7680325" indent="-5241925" algn="l" defTabSz="5121275" rtl="0" eaLnBrk="0" fontAlgn="base" hangingPunct="0">
      <a:spcBef>
        <a:spcPct val="0"/>
      </a:spcBef>
      <a:spcAft>
        <a:spcPct val="0"/>
      </a:spcAft>
      <a:defRPr sz="9900" kern="1200">
        <a:solidFill>
          <a:schemeClr val="tx1"/>
        </a:solidFill>
        <a:latin typeface="Calibri" pitchFamily="34" charset="0"/>
        <a:ea typeface="+mn-ea"/>
        <a:cs typeface="+mn-cs"/>
      </a:defRPr>
    </a:lvl4pPr>
    <a:lvl5pPr marL="10242550" indent="-6989763" algn="l" defTabSz="5121275" rtl="0" eaLnBrk="0" fontAlgn="base" hangingPunct="0">
      <a:spcBef>
        <a:spcPct val="0"/>
      </a:spcBef>
      <a:spcAft>
        <a:spcPct val="0"/>
      </a:spcAft>
      <a:defRPr sz="9900" kern="1200">
        <a:solidFill>
          <a:schemeClr val="tx1"/>
        </a:solidFill>
        <a:latin typeface="Calibri" pitchFamily="34" charset="0"/>
        <a:ea typeface="+mn-ea"/>
        <a:cs typeface="+mn-cs"/>
      </a:defRPr>
    </a:lvl5pPr>
    <a:lvl6pPr marL="2286000" algn="l" defTabSz="914400" rtl="0" eaLnBrk="1" latinLnBrk="0" hangingPunct="1">
      <a:defRPr sz="9900" kern="1200">
        <a:solidFill>
          <a:schemeClr val="tx1"/>
        </a:solidFill>
        <a:latin typeface="Calibri" pitchFamily="34" charset="0"/>
        <a:ea typeface="+mn-ea"/>
        <a:cs typeface="+mn-cs"/>
      </a:defRPr>
    </a:lvl6pPr>
    <a:lvl7pPr marL="2743200" algn="l" defTabSz="914400" rtl="0" eaLnBrk="1" latinLnBrk="0" hangingPunct="1">
      <a:defRPr sz="9900" kern="1200">
        <a:solidFill>
          <a:schemeClr val="tx1"/>
        </a:solidFill>
        <a:latin typeface="Calibri" pitchFamily="34" charset="0"/>
        <a:ea typeface="+mn-ea"/>
        <a:cs typeface="+mn-cs"/>
      </a:defRPr>
    </a:lvl7pPr>
    <a:lvl8pPr marL="3200400" algn="l" defTabSz="914400" rtl="0" eaLnBrk="1" latinLnBrk="0" hangingPunct="1">
      <a:defRPr sz="9900" kern="1200">
        <a:solidFill>
          <a:schemeClr val="tx1"/>
        </a:solidFill>
        <a:latin typeface="Calibri" pitchFamily="34" charset="0"/>
        <a:ea typeface="+mn-ea"/>
        <a:cs typeface="+mn-cs"/>
      </a:defRPr>
    </a:lvl8pPr>
    <a:lvl9pPr marL="3657600" algn="l" defTabSz="914400" rtl="0" eaLnBrk="1" latinLnBrk="0" hangingPunct="1">
      <a:defRPr sz="99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12132">
          <p15:clr>
            <a:srgbClr val="A4A3A4"/>
          </p15:clr>
        </p15:guide>
        <p15:guide id="2" pos="161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300"/>
    <a:srgbClr val="EC9F06"/>
    <a:srgbClr val="006241"/>
    <a:srgbClr val="008257"/>
    <a:srgbClr val="414042"/>
    <a:srgbClr val="FF4612"/>
    <a:srgbClr val="144733"/>
    <a:srgbClr val="FDE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81" autoAdjust="0"/>
    <p:restoredTop sz="94660"/>
  </p:normalViewPr>
  <p:slideViewPr>
    <p:cSldViewPr snapToGrid="0">
      <p:cViewPr>
        <p:scale>
          <a:sx n="31" d="100"/>
          <a:sy n="31" d="100"/>
        </p:scale>
        <p:origin x="-58" y="2990"/>
      </p:cViewPr>
      <p:guideLst>
        <p:guide orient="horz" pos="12132"/>
        <p:guide pos="16101"/>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berhane\Documents\Sarah's%20desktop%20analysis\Sterling%20Work\probhcc_sterl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638888888888888E-2"/>
          <c:y val="5.1400554097404488E-2"/>
          <c:w val="0.84667568770077928"/>
          <c:h val="0.80882853820870781"/>
        </c:manualLayout>
      </c:layout>
      <c:scatterChart>
        <c:scatterStyle val="smoothMarker"/>
        <c:varyColors val="0"/>
        <c:ser>
          <c:idx val="1"/>
          <c:order val="0"/>
          <c:tx>
            <c:strRef>
              <c:f>'all combined GALAD (2)'!$D$1</c:f>
              <c:strCache>
                <c:ptCount val="1"/>
                <c:pt idx="0">
                  <c:v>HCC developers</c:v>
                </c:pt>
              </c:strCache>
            </c:strRef>
          </c:tx>
          <c:errBars>
            <c:errDir val="y"/>
            <c:errBarType val="both"/>
            <c:errValType val="cust"/>
            <c:noEndCap val="0"/>
            <c:plus>
              <c:numRef>
                <c:f>'all combined GALAD (2)'!$Q$2:$Q$17</c:f>
                <c:numCache>
                  <c:formatCode>General</c:formatCode>
                  <c:ptCount val="16"/>
                  <c:pt idx="0">
                    <c:v>3.475360186013658</c:v>
                  </c:pt>
                  <c:pt idx="1">
                    <c:v>2.6653068448597503</c:v>
                  </c:pt>
                  <c:pt idx="2">
                    <c:v>1.258722095647743</c:v>
                  </c:pt>
                  <c:pt idx="3">
                    <c:v>1.5706812179268621</c:v>
                  </c:pt>
                  <c:pt idx="4">
                    <c:v>1.005378108774174</c:v>
                  </c:pt>
                  <c:pt idx="5">
                    <c:v>0.95273908683945174</c:v>
                  </c:pt>
                  <c:pt idx="6">
                    <c:v>0.85293389565558286</c:v>
                  </c:pt>
                  <c:pt idx="7">
                    <c:v>0.40406191700544902</c:v>
                  </c:pt>
                  <c:pt idx="8">
                    <c:v>0.2016825164524168</c:v>
                  </c:pt>
                  <c:pt idx="9">
                    <c:v>0.11395815256086717</c:v>
                  </c:pt>
                  <c:pt idx="10">
                    <c:v>0.36716565461002143</c:v>
                  </c:pt>
                  <c:pt idx="11">
                    <c:v>0.68640154543897103</c:v>
                  </c:pt>
                  <c:pt idx="12">
                    <c:v>0.72100550856353063</c:v>
                  </c:pt>
                  <c:pt idx="13">
                    <c:v>0.72095471185346593</c:v>
                  </c:pt>
                  <c:pt idx="14">
                    <c:v>0.74751916406943808</c:v>
                  </c:pt>
                  <c:pt idx="15">
                    <c:v>0.78393498473075585</c:v>
                  </c:pt>
                </c:numCache>
              </c:numRef>
            </c:plus>
            <c:minus>
              <c:numRef>
                <c:f>'all combined GALAD (2)'!$P$2:$P$17</c:f>
                <c:numCache>
                  <c:formatCode>General</c:formatCode>
                  <c:ptCount val="16"/>
                  <c:pt idx="0">
                    <c:v>2.8797642943431443</c:v>
                  </c:pt>
                  <c:pt idx="1">
                    <c:v>1.5320923262788106</c:v>
                  </c:pt>
                  <c:pt idx="2">
                    <c:v>1.4976531483778626</c:v>
                  </c:pt>
                  <c:pt idx="3">
                    <c:v>1.3688529053318543</c:v>
                  </c:pt>
                  <c:pt idx="4">
                    <c:v>1.4603958465023323</c:v>
                  </c:pt>
                  <c:pt idx="5">
                    <c:v>0.90509383309722347</c:v>
                  </c:pt>
                  <c:pt idx="6">
                    <c:v>1.0614206186409825</c:v>
                  </c:pt>
                  <c:pt idx="7">
                    <c:v>1.2016223093450906</c:v>
                  </c:pt>
                  <c:pt idx="8">
                    <c:v>1.2153297058673609</c:v>
                  </c:pt>
                  <c:pt idx="9">
                    <c:v>1.1267536301590348</c:v>
                  </c:pt>
                  <c:pt idx="10">
                    <c:v>1.0167421792662881</c:v>
                  </c:pt>
                  <c:pt idx="11">
                    <c:v>0.89934319854263078</c:v>
                  </c:pt>
                  <c:pt idx="12">
                    <c:v>0.77700523397018473</c:v>
                  </c:pt>
                  <c:pt idx="13">
                    <c:v>0.68757413746690865</c:v>
                  </c:pt>
                  <c:pt idx="14">
                    <c:v>0.53776832107635453</c:v>
                  </c:pt>
                  <c:pt idx="15">
                    <c:v>0.52693864357435838</c:v>
                  </c:pt>
                </c:numCache>
              </c:numRef>
            </c:minus>
            <c:spPr>
              <a:ln w="15875">
                <a:solidFill>
                  <a:schemeClr val="accent2">
                    <a:lumMod val="75000"/>
                  </a:schemeClr>
                </a:solidFill>
              </a:ln>
            </c:spPr>
          </c:errBars>
          <c:xVal>
            <c:numRef>
              <c:f>'all combined GALAD (2)'!$B$2:$B$17</c:f>
              <c:numCache>
                <c:formatCode>General</c:formatCode>
                <c:ptCount val="16"/>
                <c:pt idx="0">
                  <c:v>3.3333333333333335E-3</c:v>
                </c:pt>
                <c:pt idx="1">
                  <c:v>0.33333333333333331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numCache>
            </c:numRef>
          </c:xVal>
          <c:yVal>
            <c:numRef>
              <c:f>'all combined GALAD (2)'!$D$2:$D$17</c:f>
              <c:numCache>
                <c:formatCode>General</c:formatCode>
                <c:ptCount val="16"/>
                <c:pt idx="0">
                  <c:v>0.68253971700692506</c:v>
                </c:pt>
                <c:pt idx="1">
                  <c:v>0.77674377987326504</c:v>
                </c:pt>
                <c:pt idx="2">
                  <c:v>0.43404431980877201</c:v>
                </c:pt>
                <c:pt idx="3">
                  <c:v>0.19529515802236005</c:v>
                </c:pt>
                <c:pt idx="4">
                  <c:v>0.70505058898380113</c:v>
                </c:pt>
                <c:pt idx="5">
                  <c:v>0.65606281198680316</c:v>
                </c:pt>
                <c:pt idx="6">
                  <c:v>0.60258722838857481</c:v>
                </c:pt>
                <c:pt idx="7">
                  <c:v>0.54081290548809524</c:v>
                </c:pt>
                <c:pt idx="8">
                  <c:v>0.47000229674594035</c:v>
                </c:pt>
                <c:pt idx="9">
                  <c:v>0.38869579870014925</c:v>
                </c:pt>
                <c:pt idx="10">
                  <c:v>0.28891668980945556</c:v>
                </c:pt>
                <c:pt idx="11">
                  <c:v>0.18526852362844234</c:v>
                </c:pt>
                <c:pt idx="12">
                  <c:v>8.0755858900949856E-2</c:v>
                </c:pt>
                <c:pt idx="13">
                  <c:v>-2.1398416476663483E-2</c:v>
                </c:pt>
                <c:pt idx="14">
                  <c:v>-0.1471099316727674</c:v>
                </c:pt>
                <c:pt idx="15">
                  <c:v>-0.28002682323344863</c:v>
                </c:pt>
              </c:numCache>
            </c:numRef>
          </c:yVal>
          <c:smooth val="1"/>
        </c:ser>
        <c:ser>
          <c:idx val="2"/>
          <c:order val="1"/>
          <c:tx>
            <c:strRef>
              <c:f>'all combined GALAD (2)'!$E$1</c:f>
              <c:strCache>
                <c:ptCount val="1"/>
                <c:pt idx="0">
                  <c:v>no HCC</c:v>
                </c:pt>
              </c:strCache>
            </c:strRef>
          </c:tx>
          <c:spPr>
            <a:ln>
              <a:solidFill>
                <a:srgbClr val="00B050"/>
              </a:solidFill>
            </a:ln>
          </c:spPr>
          <c:marker>
            <c:spPr>
              <a:solidFill>
                <a:srgbClr val="00B050"/>
              </a:solidFill>
            </c:spPr>
          </c:marker>
          <c:errBars>
            <c:errDir val="y"/>
            <c:errBarType val="both"/>
            <c:errValType val="cust"/>
            <c:noEndCap val="0"/>
            <c:plus>
              <c:numRef>
                <c:f>'all combined GALAD (2)'!$S$2:$S$17</c:f>
                <c:numCache>
                  <c:formatCode>General</c:formatCode>
                  <c:ptCount val="16"/>
                  <c:pt idx="0">
                    <c:v>0.75397897234882705</c:v>
                  </c:pt>
                  <c:pt idx="1">
                    <c:v>0.57201012237652304</c:v>
                  </c:pt>
                  <c:pt idx="2">
                    <c:v>0.37908675763373534</c:v>
                  </c:pt>
                  <c:pt idx="3">
                    <c:v>0.36387373386958988</c:v>
                  </c:pt>
                  <c:pt idx="4">
                    <c:v>0.49627303812326273</c:v>
                  </c:pt>
                  <c:pt idx="5">
                    <c:v>0.4015299051852208</c:v>
                  </c:pt>
                  <c:pt idx="6">
                    <c:v>0.37882152111018885</c:v>
                  </c:pt>
                  <c:pt idx="7">
                    <c:v>0.40154737274931285</c:v>
                  </c:pt>
                  <c:pt idx="8">
                    <c:v>0.41040981992399495</c:v>
                  </c:pt>
                  <c:pt idx="9">
                    <c:v>0.48227807302233594</c:v>
                  </c:pt>
                  <c:pt idx="10">
                    <c:v>0.47262812214703231</c:v>
                  </c:pt>
                  <c:pt idx="11">
                    <c:v>0.44760984725360653</c:v>
                  </c:pt>
                  <c:pt idx="12">
                    <c:v>0.48785162185992181</c:v>
                  </c:pt>
                  <c:pt idx="13">
                    <c:v>0.48548469038467079</c:v>
                  </c:pt>
                  <c:pt idx="14">
                    <c:v>0.52281002142010702</c:v>
                  </c:pt>
                  <c:pt idx="15">
                    <c:v>0.568202016158599</c:v>
                  </c:pt>
                </c:numCache>
              </c:numRef>
            </c:plus>
            <c:minus>
              <c:numRef>
                <c:f>'all combined GALAD (2)'!$R$2:$R$17</c:f>
                <c:numCache>
                  <c:formatCode>General</c:formatCode>
                  <c:ptCount val="16"/>
                  <c:pt idx="0">
                    <c:v>0.36184311457409235</c:v>
                  </c:pt>
                  <c:pt idx="1">
                    <c:v>0.33292404813886867</c:v>
                  </c:pt>
                  <c:pt idx="2">
                    <c:v>0.34458475989071591</c:v>
                  </c:pt>
                  <c:pt idx="3">
                    <c:v>0.38214114883250705</c:v>
                  </c:pt>
                  <c:pt idx="4">
                    <c:v>0.34149621159856869</c:v>
                  </c:pt>
                  <c:pt idx="5">
                    <c:v>0.40346063553209355</c:v>
                  </c:pt>
                  <c:pt idx="6">
                    <c:v>0.47276711057431164</c:v>
                  </c:pt>
                  <c:pt idx="7">
                    <c:v>0.35401343841956123</c:v>
                  </c:pt>
                  <c:pt idx="8">
                    <c:v>0.35240993093495199</c:v>
                  </c:pt>
                  <c:pt idx="9">
                    <c:v>0.29512204623424187</c:v>
                  </c:pt>
                  <c:pt idx="10">
                    <c:v>0.3745525013035218</c:v>
                  </c:pt>
                  <c:pt idx="11">
                    <c:v>0.41266537146952942</c:v>
                  </c:pt>
                  <c:pt idx="12">
                    <c:v>0.32466708041835668</c:v>
                  </c:pt>
                  <c:pt idx="13">
                    <c:v>0.30219167504015632</c:v>
                  </c:pt>
                  <c:pt idx="14">
                    <c:v>0.33065681620445186</c:v>
                  </c:pt>
                  <c:pt idx="15">
                    <c:v>0.28603948774755805</c:v>
                  </c:pt>
                </c:numCache>
              </c:numRef>
            </c:minus>
            <c:spPr>
              <a:ln w="15875">
                <a:solidFill>
                  <a:srgbClr val="00B050"/>
                </a:solidFill>
              </a:ln>
            </c:spPr>
          </c:errBars>
          <c:xVal>
            <c:numRef>
              <c:f>'all combined GALAD (2)'!$B$2:$B$17</c:f>
              <c:numCache>
                <c:formatCode>General</c:formatCode>
                <c:ptCount val="16"/>
                <c:pt idx="0">
                  <c:v>3.3333333333333335E-3</c:v>
                </c:pt>
                <c:pt idx="1">
                  <c:v>0.33333333333333331</c:v>
                </c:pt>
                <c:pt idx="2">
                  <c:v>1</c:v>
                </c:pt>
                <c:pt idx="3">
                  <c:v>2</c:v>
                </c:pt>
                <c:pt idx="4">
                  <c:v>3</c:v>
                </c:pt>
                <c:pt idx="5">
                  <c:v>4</c:v>
                </c:pt>
                <c:pt idx="6">
                  <c:v>5</c:v>
                </c:pt>
                <c:pt idx="7">
                  <c:v>6</c:v>
                </c:pt>
                <c:pt idx="8">
                  <c:v>7</c:v>
                </c:pt>
                <c:pt idx="9">
                  <c:v>8</c:v>
                </c:pt>
                <c:pt idx="10">
                  <c:v>9</c:v>
                </c:pt>
                <c:pt idx="11">
                  <c:v>10</c:v>
                </c:pt>
                <c:pt idx="12">
                  <c:v>11</c:v>
                </c:pt>
                <c:pt idx="13">
                  <c:v>12</c:v>
                </c:pt>
                <c:pt idx="14">
                  <c:v>13</c:v>
                </c:pt>
                <c:pt idx="15">
                  <c:v>14</c:v>
                </c:pt>
              </c:numCache>
            </c:numRef>
          </c:xVal>
          <c:yVal>
            <c:numRef>
              <c:f>'all combined GALAD (2)'!$E$2:$E$17</c:f>
              <c:numCache>
                <c:formatCode>General</c:formatCode>
                <c:ptCount val="16"/>
                <c:pt idx="0">
                  <c:v>-2.52049479284935</c:v>
                </c:pt>
                <c:pt idx="1">
                  <c:v>-2.3824008769359728</c:v>
                </c:pt>
                <c:pt idx="2">
                  <c:v>-2.3845467487499117</c:v>
                </c:pt>
                <c:pt idx="3">
                  <c:v>-2.3407965150599255</c:v>
                </c:pt>
                <c:pt idx="4">
                  <c:v>-2.4062307890555679</c:v>
                </c:pt>
                <c:pt idx="5">
                  <c:v>-2.3398984971315797</c:v>
                </c:pt>
                <c:pt idx="6">
                  <c:v>-2.3078495233739109</c:v>
                </c:pt>
                <c:pt idx="7">
                  <c:v>-2.3517767558838001</c:v>
                </c:pt>
                <c:pt idx="8">
                  <c:v>-2.3415796249320695</c:v>
                </c:pt>
                <c:pt idx="9">
                  <c:v>-2.36723190023937</c:v>
                </c:pt>
                <c:pt idx="10">
                  <c:v>-2.3746474188919997</c:v>
                </c:pt>
                <c:pt idx="11">
                  <c:v>-2.3603113961686293</c:v>
                </c:pt>
                <c:pt idx="12">
                  <c:v>-2.4582621458427405</c:v>
                </c:pt>
                <c:pt idx="13">
                  <c:v>-2.5022821157633706</c:v>
                </c:pt>
                <c:pt idx="14">
                  <c:v>-2.5061616894195247</c:v>
                </c:pt>
                <c:pt idx="15">
                  <c:v>-2.5451061098763574</c:v>
                </c:pt>
              </c:numCache>
            </c:numRef>
          </c:yVal>
          <c:smooth val="1"/>
        </c:ser>
        <c:dLbls>
          <c:showLegendKey val="0"/>
          <c:showVal val="0"/>
          <c:showCatName val="0"/>
          <c:showSerName val="0"/>
          <c:showPercent val="0"/>
          <c:showBubbleSize val="0"/>
        </c:dLbls>
        <c:axId val="35267712"/>
        <c:axId val="47054848"/>
      </c:scatterChart>
      <c:valAx>
        <c:axId val="35267712"/>
        <c:scaling>
          <c:orientation val="maxMin"/>
          <c:max val="15"/>
          <c:min val="0"/>
        </c:scaling>
        <c:delete val="0"/>
        <c:axPos val="b"/>
        <c:title>
          <c:tx>
            <c:rich>
              <a:bodyPr/>
              <a:lstStyle/>
              <a:p>
                <a:pPr>
                  <a:defRPr sz="2400"/>
                </a:pPr>
                <a:r>
                  <a:rPr lang="en-GB" sz="2400"/>
                  <a:t>Time to HCC diagnosis</a:t>
                </a:r>
                <a:r>
                  <a:rPr lang="en-GB" sz="2400" baseline="0"/>
                  <a:t> or last sample (in months)</a:t>
                </a:r>
                <a:endParaRPr lang="en-GB" sz="2400"/>
              </a:p>
            </c:rich>
          </c:tx>
          <c:layout/>
          <c:overlay val="0"/>
        </c:title>
        <c:numFmt formatCode="General" sourceLinked="1"/>
        <c:majorTickMark val="out"/>
        <c:minorTickMark val="none"/>
        <c:tickLblPos val="low"/>
        <c:txPr>
          <a:bodyPr/>
          <a:lstStyle/>
          <a:p>
            <a:pPr>
              <a:defRPr sz="2000"/>
            </a:pPr>
            <a:endParaRPr lang="en-US"/>
          </a:p>
        </c:txPr>
        <c:crossAx val="47054848"/>
        <c:crosses val="autoZero"/>
        <c:crossBetween val="midCat"/>
      </c:valAx>
      <c:valAx>
        <c:axId val="47054848"/>
        <c:scaling>
          <c:orientation val="minMax"/>
        </c:scaling>
        <c:delete val="0"/>
        <c:axPos val="r"/>
        <c:majorGridlines/>
        <c:title>
          <c:tx>
            <c:rich>
              <a:bodyPr rot="-5400000" vert="horz"/>
              <a:lstStyle/>
              <a:p>
                <a:pPr>
                  <a:defRPr sz="2400"/>
                </a:pPr>
                <a:r>
                  <a:rPr lang="en-GB" sz="2400"/>
                  <a:t>GALAD</a:t>
                </a:r>
              </a:p>
            </c:rich>
          </c:tx>
          <c:layout>
            <c:manualLayout>
              <c:xMode val="edge"/>
              <c:yMode val="edge"/>
              <c:x val="0.94381930367327915"/>
              <c:y val="0.37672660245498163"/>
            </c:manualLayout>
          </c:layout>
          <c:overlay val="0"/>
        </c:title>
        <c:numFmt formatCode="General" sourceLinked="1"/>
        <c:majorTickMark val="out"/>
        <c:minorTickMark val="none"/>
        <c:tickLblPos val="nextTo"/>
        <c:txPr>
          <a:bodyPr/>
          <a:lstStyle/>
          <a:p>
            <a:pPr>
              <a:defRPr sz="2000"/>
            </a:pPr>
            <a:endParaRPr lang="en-US"/>
          </a:p>
        </c:txPr>
        <c:crossAx val="35267712"/>
        <c:crosses val="autoZero"/>
        <c:crossBetween val="midCat"/>
      </c:valAx>
    </c:plotArea>
    <c:legend>
      <c:legendPos val="r"/>
      <c:layout>
        <c:manualLayout>
          <c:xMode val="edge"/>
          <c:yMode val="edge"/>
          <c:x val="0.11395215021199273"/>
          <c:y val="0.1050538817286762"/>
          <c:w val="0.22554565116683928"/>
          <c:h val="0.13741918266505992"/>
        </c:manualLayout>
      </c:layout>
      <c:overlay val="0"/>
      <c:spPr>
        <a:solidFill>
          <a:schemeClr val="bg1"/>
        </a:solidFill>
        <a:ln>
          <a:solidFill>
            <a:schemeClr val="tx1"/>
          </a:solidFill>
        </a:ln>
      </c:spPr>
      <c:txPr>
        <a:bodyPr/>
        <a:lstStyle/>
        <a:p>
          <a:pPr>
            <a:defRPr sz="1800"/>
          </a:pPr>
          <a:endParaRPr lang="en-US"/>
        </a:p>
      </c:txPr>
    </c:legend>
    <c:plotVisOnly val="1"/>
    <c:dispBlanksAs val="gap"/>
    <c:showDLblsOverMax val="0"/>
  </c:chart>
  <c:spPr>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9235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119088" cy="81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p:cNvPicPr>
            <a:picLocks noChangeAspect="1"/>
          </p:cNvPicPr>
          <p:nvPr userDrawn="1"/>
        </p:nvPicPr>
        <p:blipFill>
          <a:blip r:embed="rId4">
            <a:extLst>
              <a:ext uri="{28A0092B-C50C-407E-A947-70E740481C1C}">
                <a14:useLocalDpi xmlns:a14="http://schemas.microsoft.com/office/drawing/2010/main" val="0"/>
              </a:ext>
            </a:extLst>
          </a:blip>
          <a:srcRect l="8315" r="9805" b="30876"/>
          <a:stretch>
            <a:fillRect/>
          </a:stretch>
        </p:blipFill>
        <p:spPr bwMode="auto">
          <a:xfrm>
            <a:off x="152400" y="36506150"/>
            <a:ext cx="47117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0" y="38377813"/>
            <a:ext cx="34693225" cy="142875"/>
          </a:xfrm>
          <a:prstGeom prst="rect">
            <a:avLst/>
          </a:prstGeom>
          <a:solidFill>
            <a:srgbClr val="0062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21735">
              <a:defRPr/>
            </a:pPr>
            <a:endParaRPr lang="en-CA" sz="14910" dirty="0"/>
          </a:p>
        </p:txBody>
      </p:sp>
      <p:pic>
        <p:nvPicPr>
          <p:cNvPr id="1029" name="Picture 12"/>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8666738" y="1625600"/>
            <a:ext cx="11895137" cy="385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7723188" y="7529513"/>
            <a:ext cx="43397487" cy="598487"/>
          </a:xfrm>
          <a:prstGeom prst="rect">
            <a:avLst/>
          </a:prstGeom>
          <a:solidFill>
            <a:srgbClr val="FF8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21735">
              <a:defRPr/>
            </a:pPr>
            <a:endParaRPr lang="en-CA" sz="14910" dirty="0"/>
          </a:p>
        </p:txBody>
      </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5111750" rtl="0" eaLnBrk="0" fontAlgn="base" hangingPunct="0">
        <a:lnSpc>
          <a:spcPct val="90000"/>
        </a:lnSpc>
        <a:spcBef>
          <a:spcPct val="0"/>
        </a:spcBef>
        <a:spcAft>
          <a:spcPct val="0"/>
        </a:spcAft>
        <a:defRPr sz="24500" kern="1200">
          <a:solidFill>
            <a:schemeClr val="tx1"/>
          </a:solidFill>
          <a:latin typeface="+mj-lt"/>
          <a:ea typeface="+mj-ea"/>
          <a:cs typeface="+mj-cs"/>
        </a:defRPr>
      </a:lvl1pPr>
      <a:lvl2pPr algn="l" defTabSz="5111750" rtl="0" eaLnBrk="0" fontAlgn="base" hangingPunct="0">
        <a:lnSpc>
          <a:spcPct val="90000"/>
        </a:lnSpc>
        <a:spcBef>
          <a:spcPct val="0"/>
        </a:spcBef>
        <a:spcAft>
          <a:spcPct val="0"/>
        </a:spcAft>
        <a:defRPr sz="24500">
          <a:solidFill>
            <a:schemeClr val="tx1"/>
          </a:solidFill>
          <a:latin typeface="Calibri Light" panose="020F0302020204030204" pitchFamily="34" charset="0"/>
        </a:defRPr>
      </a:lvl2pPr>
      <a:lvl3pPr algn="l" defTabSz="5111750" rtl="0" eaLnBrk="0" fontAlgn="base" hangingPunct="0">
        <a:lnSpc>
          <a:spcPct val="90000"/>
        </a:lnSpc>
        <a:spcBef>
          <a:spcPct val="0"/>
        </a:spcBef>
        <a:spcAft>
          <a:spcPct val="0"/>
        </a:spcAft>
        <a:defRPr sz="24500">
          <a:solidFill>
            <a:schemeClr val="tx1"/>
          </a:solidFill>
          <a:latin typeface="Calibri Light" panose="020F0302020204030204" pitchFamily="34" charset="0"/>
        </a:defRPr>
      </a:lvl3pPr>
      <a:lvl4pPr algn="l" defTabSz="5111750" rtl="0" eaLnBrk="0" fontAlgn="base" hangingPunct="0">
        <a:lnSpc>
          <a:spcPct val="90000"/>
        </a:lnSpc>
        <a:spcBef>
          <a:spcPct val="0"/>
        </a:spcBef>
        <a:spcAft>
          <a:spcPct val="0"/>
        </a:spcAft>
        <a:defRPr sz="24500">
          <a:solidFill>
            <a:schemeClr val="tx1"/>
          </a:solidFill>
          <a:latin typeface="Calibri Light" panose="020F0302020204030204" pitchFamily="34" charset="0"/>
        </a:defRPr>
      </a:lvl4pPr>
      <a:lvl5pPr algn="l" defTabSz="5111750" rtl="0" eaLnBrk="0" fontAlgn="base" hangingPunct="0">
        <a:lnSpc>
          <a:spcPct val="90000"/>
        </a:lnSpc>
        <a:spcBef>
          <a:spcPct val="0"/>
        </a:spcBef>
        <a:spcAft>
          <a:spcPct val="0"/>
        </a:spcAft>
        <a:defRPr sz="24500">
          <a:solidFill>
            <a:schemeClr val="tx1"/>
          </a:solidFill>
          <a:latin typeface="Calibri Light" panose="020F0302020204030204" pitchFamily="34" charset="0"/>
        </a:defRPr>
      </a:lvl5pPr>
      <a:lvl6pPr marL="457200" algn="l" defTabSz="5111750" rtl="0" fontAlgn="base">
        <a:lnSpc>
          <a:spcPct val="90000"/>
        </a:lnSpc>
        <a:spcBef>
          <a:spcPct val="0"/>
        </a:spcBef>
        <a:spcAft>
          <a:spcPct val="0"/>
        </a:spcAft>
        <a:defRPr sz="24500">
          <a:solidFill>
            <a:schemeClr val="tx1"/>
          </a:solidFill>
          <a:latin typeface="Calibri Light" panose="020F0302020204030204" pitchFamily="34" charset="0"/>
        </a:defRPr>
      </a:lvl6pPr>
      <a:lvl7pPr marL="914400" algn="l" defTabSz="5111750" rtl="0" fontAlgn="base">
        <a:lnSpc>
          <a:spcPct val="90000"/>
        </a:lnSpc>
        <a:spcBef>
          <a:spcPct val="0"/>
        </a:spcBef>
        <a:spcAft>
          <a:spcPct val="0"/>
        </a:spcAft>
        <a:defRPr sz="24500">
          <a:solidFill>
            <a:schemeClr val="tx1"/>
          </a:solidFill>
          <a:latin typeface="Calibri Light" panose="020F0302020204030204" pitchFamily="34" charset="0"/>
        </a:defRPr>
      </a:lvl7pPr>
      <a:lvl8pPr marL="1371600" algn="l" defTabSz="5111750" rtl="0" fontAlgn="base">
        <a:lnSpc>
          <a:spcPct val="90000"/>
        </a:lnSpc>
        <a:spcBef>
          <a:spcPct val="0"/>
        </a:spcBef>
        <a:spcAft>
          <a:spcPct val="0"/>
        </a:spcAft>
        <a:defRPr sz="24500">
          <a:solidFill>
            <a:schemeClr val="tx1"/>
          </a:solidFill>
          <a:latin typeface="Calibri Light" panose="020F0302020204030204" pitchFamily="34" charset="0"/>
        </a:defRPr>
      </a:lvl8pPr>
      <a:lvl9pPr marL="1828800" algn="l" defTabSz="5111750" rtl="0" fontAlgn="base">
        <a:lnSpc>
          <a:spcPct val="90000"/>
        </a:lnSpc>
        <a:spcBef>
          <a:spcPct val="0"/>
        </a:spcBef>
        <a:spcAft>
          <a:spcPct val="0"/>
        </a:spcAft>
        <a:defRPr sz="24500">
          <a:solidFill>
            <a:schemeClr val="tx1"/>
          </a:solidFill>
          <a:latin typeface="Calibri Light" panose="020F0302020204030204" pitchFamily="34" charset="0"/>
        </a:defRPr>
      </a:lvl9pPr>
    </p:titleStyle>
    <p:bodyStyle>
      <a:lvl1pPr marL="1277938" indent="-1277938" algn="l" defTabSz="5111750" rtl="0" eaLnBrk="0" fontAlgn="base" hangingPunct="0">
        <a:lnSpc>
          <a:spcPct val="90000"/>
        </a:lnSpc>
        <a:spcBef>
          <a:spcPts val="5588"/>
        </a:spcBef>
        <a:spcAft>
          <a:spcPct val="0"/>
        </a:spcAft>
        <a:buFont typeface="Arial" charset="0"/>
        <a:buChar char="•"/>
        <a:defRPr sz="15600" kern="1200">
          <a:solidFill>
            <a:schemeClr val="tx1"/>
          </a:solidFill>
          <a:latin typeface="+mn-lt"/>
          <a:ea typeface="+mn-ea"/>
          <a:cs typeface="+mn-cs"/>
        </a:defRPr>
      </a:lvl1pPr>
      <a:lvl2pPr marL="3833813" indent="-1277938" algn="l" defTabSz="5111750" rtl="0" eaLnBrk="0" fontAlgn="base" hangingPunct="0">
        <a:lnSpc>
          <a:spcPct val="90000"/>
        </a:lnSpc>
        <a:spcBef>
          <a:spcPts val="2800"/>
        </a:spcBef>
        <a:spcAft>
          <a:spcPct val="0"/>
        </a:spcAft>
        <a:buFont typeface="Arial" charset="0"/>
        <a:buChar char="•"/>
        <a:defRPr sz="13400" kern="1200">
          <a:solidFill>
            <a:schemeClr val="tx1"/>
          </a:solidFill>
          <a:latin typeface="+mn-lt"/>
          <a:ea typeface="+mn-ea"/>
          <a:cs typeface="+mn-cs"/>
        </a:defRPr>
      </a:lvl2pPr>
      <a:lvl3pPr marL="6389688" indent="-1277938" algn="l" defTabSz="5111750" rtl="0" eaLnBrk="0" fontAlgn="base" hangingPunct="0">
        <a:lnSpc>
          <a:spcPct val="90000"/>
        </a:lnSpc>
        <a:spcBef>
          <a:spcPts val="2800"/>
        </a:spcBef>
        <a:spcAft>
          <a:spcPct val="0"/>
        </a:spcAft>
        <a:buFont typeface="Arial" charset="0"/>
        <a:buChar char="•"/>
        <a:defRPr sz="11100" kern="1200">
          <a:solidFill>
            <a:schemeClr val="tx1"/>
          </a:solidFill>
          <a:latin typeface="+mn-lt"/>
          <a:ea typeface="+mn-ea"/>
          <a:cs typeface="+mn-cs"/>
        </a:defRPr>
      </a:lvl3pPr>
      <a:lvl4pPr marL="8945563" indent="-1277938" algn="l" defTabSz="5111750" rtl="0" eaLnBrk="0" fontAlgn="base" hangingPunct="0">
        <a:lnSpc>
          <a:spcPct val="90000"/>
        </a:lnSpc>
        <a:spcBef>
          <a:spcPts val="2800"/>
        </a:spcBef>
        <a:spcAft>
          <a:spcPct val="0"/>
        </a:spcAft>
        <a:buFont typeface="Arial" charset="0"/>
        <a:buChar char="•"/>
        <a:defRPr sz="10000" kern="1200">
          <a:solidFill>
            <a:schemeClr val="tx1"/>
          </a:solidFill>
          <a:latin typeface="+mn-lt"/>
          <a:ea typeface="+mn-ea"/>
          <a:cs typeface="+mn-cs"/>
        </a:defRPr>
      </a:lvl4pPr>
      <a:lvl5pPr marL="11501438" indent="-1277938" algn="l" defTabSz="5111750" rtl="0" eaLnBrk="0" fontAlgn="base" hangingPunct="0">
        <a:lnSpc>
          <a:spcPct val="90000"/>
        </a:lnSpc>
        <a:spcBef>
          <a:spcPts val="2800"/>
        </a:spcBef>
        <a:spcAft>
          <a:spcPct val="0"/>
        </a:spcAft>
        <a:buFont typeface="Arial" charset="0"/>
        <a:buChar char="•"/>
        <a:defRPr sz="10000" kern="1200">
          <a:solidFill>
            <a:schemeClr val="tx1"/>
          </a:solidFill>
          <a:latin typeface="+mn-lt"/>
          <a:ea typeface="+mn-ea"/>
          <a:cs typeface="+mn-cs"/>
        </a:defRPr>
      </a:lvl5pPr>
      <a:lvl6pPr marL="14058123" indent="-1278011" algn="l" defTabSz="5112045" rtl="0" eaLnBrk="1" latinLnBrk="0" hangingPunct="1">
        <a:lnSpc>
          <a:spcPct val="90000"/>
        </a:lnSpc>
        <a:spcBef>
          <a:spcPts val="2795"/>
        </a:spcBef>
        <a:buFont typeface="Arial" panose="020B0604020202020204" pitchFamily="34" charset="0"/>
        <a:buChar char="•"/>
        <a:defRPr sz="10063" kern="1200">
          <a:solidFill>
            <a:schemeClr val="tx1"/>
          </a:solidFill>
          <a:latin typeface="+mn-lt"/>
          <a:ea typeface="+mn-ea"/>
          <a:cs typeface="+mn-cs"/>
        </a:defRPr>
      </a:lvl6pPr>
      <a:lvl7pPr marL="16614145" indent="-1278011" algn="l" defTabSz="5112045" rtl="0" eaLnBrk="1" latinLnBrk="0" hangingPunct="1">
        <a:lnSpc>
          <a:spcPct val="90000"/>
        </a:lnSpc>
        <a:spcBef>
          <a:spcPts val="2795"/>
        </a:spcBef>
        <a:buFont typeface="Arial" panose="020B0604020202020204" pitchFamily="34" charset="0"/>
        <a:buChar char="•"/>
        <a:defRPr sz="10063" kern="1200">
          <a:solidFill>
            <a:schemeClr val="tx1"/>
          </a:solidFill>
          <a:latin typeface="+mn-lt"/>
          <a:ea typeface="+mn-ea"/>
          <a:cs typeface="+mn-cs"/>
        </a:defRPr>
      </a:lvl7pPr>
      <a:lvl8pPr marL="19170167" indent="-1278011" algn="l" defTabSz="5112045" rtl="0" eaLnBrk="1" latinLnBrk="0" hangingPunct="1">
        <a:lnSpc>
          <a:spcPct val="90000"/>
        </a:lnSpc>
        <a:spcBef>
          <a:spcPts val="2795"/>
        </a:spcBef>
        <a:buFont typeface="Arial" panose="020B0604020202020204" pitchFamily="34" charset="0"/>
        <a:buChar char="•"/>
        <a:defRPr sz="10063" kern="1200">
          <a:solidFill>
            <a:schemeClr val="tx1"/>
          </a:solidFill>
          <a:latin typeface="+mn-lt"/>
          <a:ea typeface="+mn-ea"/>
          <a:cs typeface="+mn-cs"/>
        </a:defRPr>
      </a:lvl8pPr>
      <a:lvl9pPr marL="21726190" indent="-1278011" algn="l" defTabSz="5112045" rtl="0" eaLnBrk="1" latinLnBrk="0" hangingPunct="1">
        <a:lnSpc>
          <a:spcPct val="90000"/>
        </a:lnSpc>
        <a:spcBef>
          <a:spcPts val="2795"/>
        </a:spcBef>
        <a:buFont typeface="Arial" panose="020B0604020202020204" pitchFamily="34" charset="0"/>
        <a:buChar char="•"/>
        <a:defRPr sz="10063" kern="1200">
          <a:solidFill>
            <a:schemeClr val="tx1"/>
          </a:solidFill>
          <a:latin typeface="+mn-lt"/>
          <a:ea typeface="+mn-ea"/>
          <a:cs typeface="+mn-cs"/>
        </a:defRPr>
      </a:lvl9pPr>
    </p:bodyStyle>
    <p:otherStyle>
      <a:defPPr>
        <a:defRPr lang="en-US"/>
      </a:defPPr>
      <a:lvl1pPr marL="0" algn="l" defTabSz="5112045" rtl="0" eaLnBrk="1" latinLnBrk="0" hangingPunct="1">
        <a:defRPr sz="10063" kern="1200">
          <a:solidFill>
            <a:schemeClr val="tx1"/>
          </a:solidFill>
          <a:latin typeface="+mn-lt"/>
          <a:ea typeface="+mn-ea"/>
          <a:cs typeface="+mn-cs"/>
        </a:defRPr>
      </a:lvl1pPr>
      <a:lvl2pPr marL="2556022" algn="l" defTabSz="5112045" rtl="0" eaLnBrk="1" latinLnBrk="0" hangingPunct="1">
        <a:defRPr sz="10063" kern="1200">
          <a:solidFill>
            <a:schemeClr val="tx1"/>
          </a:solidFill>
          <a:latin typeface="+mn-lt"/>
          <a:ea typeface="+mn-ea"/>
          <a:cs typeface="+mn-cs"/>
        </a:defRPr>
      </a:lvl2pPr>
      <a:lvl3pPr marL="5112045" algn="l" defTabSz="5112045" rtl="0" eaLnBrk="1" latinLnBrk="0" hangingPunct="1">
        <a:defRPr sz="10063" kern="1200">
          <a:solidFill>
            <a:schemeClr val="tx1"/>
          </a:solidFill>
          <a:latin typeface="+mn-lt"/>
          <a:ea typeface="+mn-ea"/>
          <a:cs typeface="+mn-cs"/>
        </a:defRPr>
      </a:lvl3pPr>
      <a:lvl4pPr marL="7668067" algn="l" defTabSz="5112045" rtl="0" eaLnBrk="1" latinLnBrk="0" hangingPunct="1">
        <a:defRPr sz="10063" kern="1200">
          <a:solidFill>
            <a:schemeClr val="tx1"/>
          </a:solidFill>
          <a:latin typeface="+mn-lt"/>
          <a:ea typeface="+mn-ea"/>
          <a:cs typeface="+mn-cs"/>
        </a:defRPr>
      </a:lvl4pPr>
      <a:lvl5pPr marL="10224089" algn="l" defTabSz="5112045" rtl="0" eaLnBrk="1" latinLnBrk="0" hangingPunct="1">
        <a:defRPr sz="10063" kern="1200">
          <a:solidFill>
            <a:schemeClr val="tx1"/>
          </a:solidFill>
          <a:latin typeface="+mn-lt"/>
          <a:ea typeface="+mn-ea"/>
          <a:cs typeface="+mn-cs"/>
        </a:defRPr>
      </a:lvl5pPr>
      <a:lvl6pPr marL="12780112" algn="l" defTabSz="5112045" rtl="0" eaLnBrk="1" latinLnBrk="0" hangingPunct="1">
        <a:defRPr sz="10063" kern="1200">
          <a:solidFill>
            <a:schemeClr val="tx1"/>
          </a:solidFill>
          <a:latin typeface="+mn-lt"/>
          <a:ea typeface="+mn-ea"/>
          <a:cs typeface="+mn-cs"/>
        </a:defRPr>
      </a:lvl6pPr>
      <a:lvl7pPr marL="15336134" algn="l" defTabSz="5112045" rtl="0" eaLnBrk="1" latinLnBrk="0" hangingPunct="1">
        <a:defRPr sz="10063" kern="1200">
          <a:solidFill>
            <a:schemeClr val="tx1"/>
          </a:solidFill>
          <a:latin typeface="+mn-lt"/>
          <a:ea typeface="+mn-ea"/>
          <a:cs typeface="+mn-cs"/>
        </a:defRPr>
      </a:lvl7pPr>
      <a:lvl8pPr marL="17892156" algn="l" defTabSz="5112045" rtl="0" eaLnBrk="1" latinLnBrk="0" hangingPunct="1">
        <a:defRPr sz="10063" kern="1200">
          <a:solidFill>
            <a:schemeClr val="tx1"/>
          </a:solidFill>
          <a:latin typeface="+mn-lt"/>
          <a:ea typeface="+mn-ea"/>
          <a:cs typeface="+mn-cs"/>
        </a:defRPr>
      </a:lvl8pPr>
      <a:lvl9pPr marL="20448179" algn="l" defTabSz="5112045" rtl="0" eaLnBrk="1" latinLnBrk="0" hangingPunct="1">
        <a:defRPr sz="100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698038" y="400050"/>
            <a:ext cx="30594300" cy="2801938"/>
          </a:xfrm>
          <a:prstGeom prst="rect">
            <a:avLst/>
          </a:prstGeom>
          <a:noFill/>
        </p:spPr>
        <p:txBody>
          <a:bodyPr>
            <a:spAutoFit/>
          </a:bodyPr>
          <a:lstStyle/>
          <a:p>
            <a:pPr algn="ctr" defTabSz="5111845" eaLnBrk="1" fontAlgn="auto" hangingPunct="1">
              <a:spcBef>
                <a:spcPts val="0"/>
              </a:spcBef>
              <a:spcAft>
                <a:spcPts val="0"/>
              </a:spcAft>
              <a:defRPr/>
            </a:pPr>
            <a:r>
              <a:rPr lang="en-GB" sz="8800" b="1" dirty="0">
                <a:solidFill>
                  <a:schemeClr val="bg1"/>
                </a:solidFill>
                <a:effectLst>
                  <a:outerShdw blurRad="38100" dist="38100" dir="2700000" algn="tl">
                    <a:srgbClr val="000000">
                      <a:alpha val="43137"/>
                    </a:srgbClr>
                  </a:outerShdw>
                </a:effectLst>
                <a:latin typeface="Arial Black" panose="020B0A04020102020204" pitchFamily="34" charset="0"/>
              </a:rPr>
              <a:t>The GALAD model as a tool for HCC surveillance: a re-analysis of a prospective study</a:t>
            </a:r>
            <a:endParaRPr lang="en-CA" sz="8800" b="1" i="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3" name="Rectangle 12"/>
          <p:cNvSpPr/>
          <p:nvPr/>
        </p:nvSpPr>
        <p:spPr bwMode="auto">
          <a:xfrm>
            <a:off x="484188" y="8501063"/>
            <a:ext cx="12785725" cy="1084262"/>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INTRODUCTION</a:t>
            </a:r>
            <a:endParaRPr lang="en-CA" sz="6212" b="1" dirty="0">
              <a:solidFill>
                <a:srgbClr val="006241"/>
              </a:solidFill>
            </a:endParaRPr>
          </a:p>
        </p:txBody>
      </p:sp>
      <p:sp>
        <p:nvSpPr>
          <p:cNvPr id="16" name="Rectangle 15"/>
          <p:cNvSpPr/>
          <p:nvPr/>
        </p:nvSpPr>
        <p:spPr bwMode="auto">
          <a:xfrm>
            <a:off x="13601700" y="17482889"/>
            <a:ext cx="23661688" cy="1114425"/>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RESULTS</a:t>
            </a:r>
            <a:endParaRPr lang="en-CA" sz="6212" b="1" dirty="0">
              <a:solidFill>
                <a:srgbClr val="006241"/>
              </a:solidFill>
            </a:endParaRPr>
          </a:p>
        </p:txBody>
      </p:sp>
      <p:sp>
        <p:nvSpPr>
          <p:cNvPr id="23" name="Rectangle 22"/>
          <p:cNvSpPr/>
          <p:nvPr/>
        </p:nvSpPr>
        <p:spPr>
          <a:xfrm>
            <a:off x="473075" y="9834564"/>
            <a:ext cx="12785725" cy="903600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lstStyle/>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The serum-based tool (“GALAD”), for HCC diagnosis,  is based on Gender, Age and 3 serological biomarkers, AFP, AFP-L3 and DCP</a:t>
            </a:r>
            <a:r>
              <a:rPr lang="en-GB" altLang="en-US" sz="3600" baseline="30000" dirty="0">
                <a:ln w="0"/>
                <a:solidFill>
                  <a:schemeClr val="tx1"/>
                </a:solidFill>
              </a:rPr>
              <a:t>1</a:t>
            </a:r>
            <a:r>
              <a:rPr lang="en-GB" altLang="en-US" sz="3600" dirty="0">
                <a:ln w="0"/>
                <a:solidFill>
                  <a:schemeClr val="tx1"/>
                </a:solidFill>
              </a:rPr>
              <a:t>.  The model was  based on rigorous statistical analysis of a prospectively collected cohort. </a:t>
            </a:r>
          </a:p>
          <a:p>
            <a:pPr marL="571500" indent="-571500" algn="just" defTabSz="5111845" eaLnBrk="1" fontAlgn="auto" hangingPunct="1">
              <a:spcBef>
                <a:spcPts val="0"/>
              </a:spcBef>
              <a:spcAft>
                <a:spcPts val="0"/>
              </a:spcAft>
              <a:buFont typeface="Arial" panose="020B0604020202020204" pitchFamily="34" charset="0"/>
              <a:buChar char="•"/>
              <a:defRPr/>
            </a:pPr>
            <a:endParaRPr lang="en-GB"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It performs well irrespective of aetiology and  tumour size (AUROC </a:t>
            </a:r>
            <a:r>
              <a:rPr lang="en-GB" altLang="en-US" sz="3600" dirty="0" smtClean="0">
                <a:ln w="0"/>
                <a:solidFill>
                  <a:schemeClr val="tx1"/>
                </a:solidFill>
              </a:rPr>
              <a:t>typically .85 - .</a:t>
            </a:r>
            <a:r>
              <a:rPr lang="en-GB" altLang="en-US" sz="3600" dirty="0">
                <a:ln w="0"/>
                <a:solidFill>
                  <a:schemeClr val="tx1"/>
                </a:solidFill>
              </a:rPr>
              <a:t>95) and has been </a:t>
            </a:r>
            <a:r>
              <a:rPr lang="en-GB" altLang="en-US" sz="3600" dirty="0" smtClean="0">
                <a:ln w="0"/>
                <a:solidFill>
                  <a:schemeClr val="tx1"/>
                </a:solidFill>
              </a:rPr>
              <a:t>extensively </a:t>
            </a:r>
            <a:r>
              <a:rPr lang="en-GB" altLang="en-US" sz="3600" dirty="0">
                <a:ln w="0"/>
                <a:solidFill>
                  <a:schemeClr val="tx1"/>
                </a:solidFill>
              </a:rPr>
              <a:t>and internationally validated in more than 6000 patients</a:t>
            </a:r>
            <a:r>
              <a:rPr lang="en-GB" altLang="en-US" sz="3600" baseline="30000" dirty="0">
                <a:ln w="0"/>
                <a:solidFill>
                  <a:schemeClr val="tx1"/>
                </a:solidFill>
              </a:rPr>
              <a:t>2</a:t>
            </a:r>
            <a:r>
              <a:rPr lang="en-GB" altLang="en-US" sz="3600" dirty="0">
                <a:ln w="0"/>
                <a:solidFill>
                  <a:schemeClr val="tx1"/>
                </a:solidFill>
              </a:rPr>
              <a:t>.</a:t>
            </a:r>
          </a:p>
          <a:p>
            <a:pPr marL="571500" indent="-571500" algn="just" defTabSz="5111845" eaLnBrk="1" fontAlgn="auto" hangingPunct="1">
              <a:spcBef>
                <a:spcPts val="0"/>
              </a:spcBef>
              <a:spcAft>
                <a:spcPts val="0"/>
              </a:spcAft>
              <a:buFont typeface="Arial" panose="020B0604020202020204" pitchFamily="34" charset="0"/>
              <a:buChar char="•"/>
              <a:defRPr/>
            </a:pPr>
            <a:endParaRPr lang="en-GB"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A prospective evaluation would support the model for use in clinical practice. </a:t>
            </a:r>
          </a:p>
          <a:p>
            <a:pPr marL="571500" indent="-571500" algn="just" defTabSz="5111845" eaLnBrk="1" fontAlgn="auto" hangingPunct="1">
              <a:spcBef>
                <a:spcPts val="0"/>
              </a:spcBef>
              <a:spcAft>
                <a:spcPts val="0"/>
              </a:spcAft>
              <a:buFont typeface="Arial" panose="020B0604020202020204" pitchFamily="34" charset="0"/>
              <a:buChar char="•"/>
              <a:defRPr/>
            </a:pPr>
            <a:endParaRPr lang="en-GB"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Between 2000 and 2004, before GALAD was developed, a prospective study of these three biomarkers was undertaken in North America but they </a:t>
            </a:r>
            <a:r>
              <a:rPr lang="en-GB" altLang="en-US" sz="3600" dirty="0" smtClean="0">
                <a:ln w="0"/>
                <a:solidFill>
                  <a:schemeClr val="tx1"/>
                </a:solidFill>
              </a:rPr>
              <a:t>were considered </a:t>
            </a:r>
            <a:r>
              <a:rPr lang="en-GB" altLang="en-US" sz="3600" dirty="0">
                <a:ln w="0"/>
                <a:solidFill>
                  <a:schemeClr val="tx1"/>
                </a:solidFill>
              </a:rPr>
              <a:t>independently, not in a combinatory model such as </a:t>
            </a:r>
            <a:r>
              <a:rPr lang="en-GB" altLang="en-US" sz="3600" dirty="0" smtClean="0">
                <a:ln w="0"/>
                <a:solidFill>
                  <a:schemeClr val="tx1"/>
                </a:solidFill>
              </a:rPr>
              <a:t>GALAD</a:t>
            </a:r>
            <a:r>
              <a:rPr lang="en-GB" altLang="en-US" sz="4000" baseline="30000" dirty="0" smtClean="0">
                <a:ln w="0"/>
                <a:solidFill>
                  <a:schemeClr val="tx1"/>
                </a:solidFill>
              </a:rPr>
              <a:t>3</a:t>
            </a:r>
            <a:r>
              <a:rPr lang="en-GB" altLang="en-US" sz="3600" dirty="0" smtClean="0">
                <a:ln w="0"/>
                <a:solidFill>
                  <a:schemeClr val="tx1"/>
                </a:solidFill>
              </a:rPr>
              <a:t>.</a:t>
            </a:r>
            <a:endParaRPr lang="en-GB" altLang="en-US" sz="3600" dirty="0">
              <a:ln w="0"/>
              <a:solidFill>
                <a:schemeClr val="tx1"/>
              </a:solidFill>
            </a:endParaRPr>
          </a:p>
        </p:txBody>
      </p:sp>
      <p:sp>
        <p:nvSpPr>
          <p:cNvPr id="25" name="Rectangle 24"/>
          <p:cNvSpPr/>
          <p:nvPr/>
        </p:nvSpPr>
        <p:spPr>
          <a:xfrm>
            <a:off x="37550725" y="9834562"/>
            <a:ext cx="12950825" cy="903600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marL="571500" indent="-571500" algn="just" defTabSz="5111845" eaLnBrk="1" fontAlgn="auto" hangingPunct="1">
              <a:spcBef>
                <a:spcPts val="0"/>
              </a:spcBef>
              <a:spcAft>
                <a:spcPts val="0"/>
              </a:spcAft>
              <a:buFont typeface="Arial" panose="020B0604020202020204" pitchFamily="34" charset="0"/>
              <a:buChar char="•"/>
              <a:defRPr/>
            </a:pPr>
            <a:r>
              <a:rPr lang="en-CA" altLang="en-US" sz="3600" dirty="0">
                <a:ln w="0"/>
                <a:solidFill>
                  <a:schemeClr val="tx1"/>
                </a:solidFill>
              </a:rPr>
              <a:t>The GALAD </a:t>
            </a:r>
            <a:r>
              <a:rPr lang="en-CA" altLang="en-US" sz="3600">
                <a:ln w="0"/>
                <a:solidFill>
                  <a:schemeClr val="tx1"/>
                </a:solidFill>
              </a:rPr>
              <a:t>score </a:t>
            </a:r>
            <a:r>
              <a:rPr lang="en-CA" altLang="en-US" sz="3600" smtClean="0">
                <a:ln w="0"/>
                <a:solidFill>
                  <a:schemeClr val="tx1"/>
                </a:solidFill>
              </a:rPr>
              <a:t>is </a:t>
            </a:r>
            <a:r>
              <a:rPr lang="en-CA" altLang="en-US" sz="3600" dirty="0">
                <a:ln w="0"/>
                <a:solidFill>
                  <a:schemeClr val="tx1"/>
                </a:solidFill>
              </a:rPr>
              <a:t>validated in the US </a:t>
            </a:r>
            <a:r>
              <a:rPr lang="en-CA" altLang="en-US" sz="3600" dirty="0" smtClean="0">
                <a:ln w="0"/>
                <a:solidFill>
                  <a:schemeClr val="tx1"/>
                </a:solidFill>
              </a:rPr>
              <a:t>setting.</a:t>
            </a:r>
            <a:endParaRPr lang="en-CA"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endParaRPr lang="en-CA"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CA" altLang="en-US" sz="3600" dirty="0">
                <a:ln w="0"/>
                <a:solidFill>
                  <a:schemeClr val="tx1"/>
                </a:solidFill>
              </a:rPr>
              <a:t>The GALAD score is already significantly raised among those destined to develop HCC at the start of the study, when there is no radiological evidence of HCC and rises steadily thereafter. </a:t>
            </a:r>
          </a:p>
          <a:p>
            <a:pPr marL="571500" indent="-571500" algn="just" defTabSz="5111845" eaLnBrk="1" fontAlgn="auto" hangingPunct="1">
              <a:spcBef>
                <a:spcPts val="0"/>
              </a:spcBef>
              <a:spcAft>
                <a:spcPts val="0"/>
              </a:spcAft>
              <a:buFont typeface="Arial" panose="020B0604020202020204" pitchFamily="34" charset="0"/>
              <a:buChar char="•"/>
              <a:defRPr/>
            </a:pPr>
            <a:endParaRPr lang="en-CA"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CA" altLang="en-US" sz="3600" dirty="0">
                <a:ln w="0"/>
                <a:solidFill>
                  <a:schemeClr val="tx1"/>
                </a:solidFill>
              </a:rPr>
              <a:t>The GALAD score may offer an approach to risk stratification in the HCC surveillance </a:t>
            </a:r>
            <a:r>
              <a:rPr lang="en-CA" altLang="en-US" sz="3600" dirty="0" smtClean="0">
                <a:ln w="0"/>
                <a:solidFill>
                  <a:schemeClr val="tx1"/>
                </a:solidFill>
              </a:rPr>
              <a:t>setting.</a:t>
            </a:r>
            <a:endParaRPr lang="en-CA"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endParaRPr lang="en-CA" altLang="en-US" sz="3600" dirty="0">
              <a:ln w="0"/>
              <a:solidFill>
                <a:schemeClr val="tx1"/>
              </a:solidFill>
            </a:endParaRPr>
          </a:p>
          <a:p>
            <a:pPr algn="just" defTabSz="5111845" eaLnBrk="1" fontAlgn="auto" hangingPunct="1">
              <a:spcBef>
                <a:spcPts val="0"/>
              </a:spcBef>
              <a:spcAft>
                <a:spcPts val="0"/>
              </a:spcAft>
              <a:defRPr/>
            </a:pPr>
            <a:r>
              <a:rPr lang="en-CA" altLang="en-US" sz="3600" i="1" dirty="0">
                <a:ln w="0"/>
                <a:solidFill>
                  <a:schemeClr val="tx1"/>
                </a:solidFill>
              </a:rPr>
              <a:t>Limitations</a:t>
            </a:r>
          </a:p>
          <a:p>
            <a:pPr marL="571500" indent="-571500" algn="just" defTabSz="5111845" eaLnBrk="1" fontAlgn="auto" hangingPunct="1">
              <a:spcBef>
                <a:spcPts val="0"/>
              </a:spcBef>
              <a:spcAft>
                <a:spcPts val="0"/>
              </a:spcAft>
              <a:buFont typeface="Arial" panose="020B0604020202020204" pitchFamily="34" charset="0"/>
              <a:buChar char="•"/>
              <a:defRPr/>
            </a:pPr>
            <a:r>
              <a:rPr lang="en-CA" altLang="en-US" sz="3600" dirty="0">
                <a:ln w="0"/>
                <a:solidFill>
                  <a:schemeClr val="tx1"/>
                </a:solidFill>
              </a:rPr>
              <a:t>This study was not specifically designed to prospectively evaluate the GALAD score</a:t>
            </a:r>
          </a:p>
          <a:p>
            <a:pPr marL="571500" indent="-571500" algn="just" defTabSz="5111845" eaLnBrk="1" fontAlgn="auto" hangingPunct="1">
              <a:spcBef>
                <a:spcPts val="0"/>
              </a:spcBef>
              <a:spcAft>
                <a:spcPts val="0"/>
              </a:spcAft>
              <a:buFont typeface="Arial" panose="020B0604020202020204" pitchFamily="34" charset="0"/>
              <a:buChar char="•"/>
              <a:defRPr/>
            </a:pPr>
            <a:endParaRPr lang="en-CA"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CA" altLang="en-US" sz="3600" dirty="0">
                <a:ln w="0"/>
                <a:solidFill>
                  <a:schemeClr val="tx1"/>
                </a:solidFill>
              </a:rPr>
              <a:t>The GALAD score was built on established HCC cases, a separate model may be needed for ‘pre-radiographic diagnosis’.</a:t>
            </a:r>
          </a:p>
          <a:p>
            <a:pPr algn="just" defTabSz="5111845" eaLnBrk="1" fontAlgn="auto" hangingPunct="1">
              <a:spcBef>
                <a:spcPts val="2951"/>
              </a:spcBef>
              <a:spcAft>
                <a:spcPts val="0"/>
              </a:spcAft>
              <a:defRPr/>
            </a:pPr>
            <a:endParaRPr lang="en-CA" altLang="en-US" sz="3600" dirty="0">
              <a:ln w="0"/>
              <a:solidFill>
                <a:schemeClr val="tx1"/>
              </a:solidFill>
            </a:endParaRPr>
          </a:p>
        </p:txBody>
      </p:sp>
      <p:sp>
        <p:nvSpPr>
          <p:cNvPr id="30" name="Rectangle 29"/>
          <p:cNvSpPr/>
          <p:nvPr/>
        </p:nvSpPr>
        <p:spPr>
          <a:xfrm>
            <a:off x="473075" y="20399375"/>
            <a:ext cx="12785725" cy="484505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lnSpcReduction="10000"/>
          </a:bodyPr>
          <a:lstStyle/>
          <a:p>
            <a:pPr algn="just" defTabSz="5111845" eaLnBrk="1" fontAlgn="auto" hangingPunct="1">
              <a:spcBef>
                <a:spcPts val="0"/>
              </a:spcBef>
              <a:spcAft>
                <a:spcPts val="0"/>
              </a:spcAft>
              <a:defRPr/>
            </a:pPr>
            <a:r>
              <a:rPr lang="en-GB" altLang="en-US" sz="3600" dirty="0">
                <a:ln w="0"/>
                <a:solidFill>
                  <a:schemeClr val="tx1"/>
                </a:solidFill>
              </a:rPr>
              <a:t>To </a:t>
            </a:r>
            <a:r>
              <a:rPr lang="en-GB" altLang="en-US" sz="3600" dirty="0" smtClean="0">
                <a:ln w="0"/>
                <a:solidFill>
                  <a:schemeClr val="tx1"/>
                </a:solidFill>
              </a:rPr>
              <a:t>re-analyse a </a:t>
            </a:r>
            <a:r>
              <a:rPr lang="en-GB" altLang="en-US" sz="3600" dirty="0">
                <a:ln w="0"/>
                <a:solidFill>
                  <a:schemeClr val="tx1"/>
                </a:solidFill>
              </a:rPr>
              <a:t>North American HCC surveillance dataset, and thereby: </a:t>
            </a:r>
          </a:p>
          <a:p>
            <a:pPr algn="just" defTabSz="5111845" eaLnBrk="1" fontAlgn="auto" hangingPunct="1">
              <a:spcBef>
                <a:spcPts val="0"/>
              </a:spcBef>
              <a:spcAft>
                <a:spcPts val="0"/>
              </a:spcAft>
              <a:defRPr/>
            </a:pPr>
            <a:endParaRPr lang="en-GB"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Validate the GALAD </a:t>
            </a:r>
            <a:r>
              <a:rPr lang="en-GB" altLang="en-US" sz="3600" dirty="0" smtClean="0">
                <a:ln w="0"/>
                <a:solidFill>
                  <a:schemeClr val="tx1"/>
                </a:solidFill>
              </a:rPr>
              <a:t>model </a:t>
            </a:r>
            <a:r>
              <a:rPr lang="en-GB" altLang="en-US" sz="3600" dirty="0">
                <a:ln w="0"/>
                <a:solidFill>
                  <a:schemeClr val="tx1"/>
                </a:solidFill>
              </a:rPr>
              <a:t>in a North American </a:t>
            </a:r>
            <a:r>
              <a:rPr lang="en-GB" altLang="en-US" sz="3600" dirty="0" smtClean="0">
                <a:ln w="0"/>
                <a:solidFill>
                  <a:schemeClr val="tx1"/>
                </a:solidFill>
              </a:rPr>
              <a:t>series.</a:t>
            </a:r>
            <a:endParaRPr lang="en-GB" altLang="en-US" sz="3600" dirty="0">
              <a:ln w="0"/>
              <a:solidFill>
                <a:schemeClr val="tx1"/>
              </a:solidFill>
            </a:endParaRPr>
          </a:p>
          <a:p>
            <a:pPr marL="857250" indent="-857250" algn="just" defTabSz="5111845" eaLnBrk="1" fontAlgn="auto" hangingPunct="1">
              <a:spcBef>
                <a:spcPts val="0"/>
              </a:spcBef>
              <a:spcAft>
                <a:spcPts val="0"/>
              </a:spcAft>
              <a:buFont typeface="Arial" panose="020B0604020202020204" pitchFamily="34" charset="0"/>
              <a:buChar char="•"/>
              <a:defRPr/>
            </a:pPr>
            <a:endParaRPr lang="en-GB" altLang="en-US" sz="3600" dirty="0">
              <a:ln w="0"/>
              <a:solidFill>
                <a:schemeClr val="tx1"/>
              </a:solidFill>
            </a:endParaRPr>
          </a:p>
          <a:p>
            <a:pPr marL="571500" indent="-571500" algn="just" defTabSz="5111845" eaLnBrk="1" fontAlgn="auto" hangingPunct="1">
              <a:spcBef>
                <a:spcPts val="0"/>
              </a:spcBef>
              <a:spcAft>
                <a:spcPts val="0"/>
              </a:spcAft>
              <a:buFont typeface="Arial" panose="020B0604020202020204" pitchFamily="34" charset="0"/>
              <a:buChar char="•"/>
              <a:defRPr/>
            </a:pPr>
            <a:r>
              <a:rPr lang="en-GB" altLang="en-US" sz="3600" dirty="0">
                <a:ln w="0"/>
                <a:solidFill>
                  <a:schemeClr val="tx1"/>
                </a:solidFill>
              </a:rPr>
              <a:t>Examine the extent to which the application of the GALAD model may permit detection of HCC prior to its detection within a conventional radiologically based surveillance program. </a:t>
            </a:r>
            <a:endParaRPr lang="en-CA" altLang="en-US" sz="3600" dirty="0">
              <a:ln w="0"/>
              <a:solidFill>
                <a:schemeClr val="tx1"/>
              </a:solidFill>
            </a:endParaRPr>
          </a:p>
        </p:txBody>
      </p:sp>
      <p:sp>
        <p:nvSpPr>
          <p:cNvPr id="35" name="Rectangle 34"/>
          <p:cNvSpPr/>
          <p:nvPr/>
        </p:nvSpPr>
        <p:spPr>
          <a:xfrm>
            <a:off x="473075" y="26804668"/>
            <a:ext cx="12785725" cy="962025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endParaRPr lang="en-CA" altLang="en-US" sz="3905" dirty="0">
              <a:ln w="0"/>
              <a:solidFill>
                <a:schemeClr val="tx1"/>
              </a:solidFill>
            </a:endParaRPr>
          </a:p>
        </p:txBody>
      </p:sp>
      <p:sp>
        <p:nvSpPr>
          <p:cNvPr id="41" name="Rectangle 40"/>
          <p:cNvSpPr/>
          <p:nvPr/>
        </p:nvSpPr>
        <p:spPr>
          <a:xfrm>
            <a:off x="13849351" y="18937288"/>
            <a:ext cx="23166388" cy="5770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Autofit/>
          </a:bodyPr>
          <a:lstStyle/>
          <a:p>
            <a:pPr marL="571500" indent="-571500" algn="just" defTabSz="5111845" eaLnBrk="1" fontAlgn="auto" hangingPunct="1">
              <a:spcBef>
                <a:spcPts val="2951"/>
              </a:spcBef>
              <a:spcAft>
                <a:spcPts val="0"/>
              </a:spcAft>
              <a:buFont typeface="Arial" panose="020B0604020202020204" pitchFamily="34" charset="0"/>
              <a:buChar char="•"/>
              <a:defRPr/>
            </a:pPr>
            <a:r>
              <a:rPr lang="en-CA" altLang="en-US" sz="3600" dirty="0">
                <a:ln w="0"/>
                <a:solidFill>
                  <a:schemeClr val="tx1"/>
                </a:solidFill>
              </a:rPr>
              <a:t>Taking the entire group of HCCs from the study (established HCC and developed HCC) the AUROC of the GALAD score was 0.86, significantly higher than the conventional marker of AFP (AUROC=0.79), p&lt;0.01) (Figure 1).</a:t>
            </a:r>
          </a:p>
          <a:p>
            <a:pPr marL="571500" indent="-571500" algn="just" defTabSz="5111845" eaLnBrk="1" fontAlgn="auto" hangingPunct="1">
              <a:spcBef>
                <a:spcPts val="2951"/>
              </a:spcBef>
              <a:spcAft>
                <a:spcPts val="0"/>
              </a:spcAft>
              <a:buFont typeface="Arial" panose="020B0604020202020204" pitchFamily="34" charset="0"/>
              <a:buChar char="•"/>
              <a:defRPr/>
            </a:pPr>
            <a:r>
              <a:rPr lang="en-CA" altLang="en-US" sz="3600" dirty="0">
                <a:ln w="0"/>
                <a:solidFill>
                  <a:schemeClr val="tx1"/>
                </a:solidFill>
              </a:rPr>
              <a:t>On entry into the study, the GALAD score among those destined to develop HCC was already higher than those not developing </a:t>
            </a:r>
            <a:r>
              <a:rPr lang="en-CA" altLang="en-US" sz="3600" dirty="0" smtClean="0">
                <a:ln w="0"/>
                <a:solidFill>
                  <a:schemeClr val="tx1"/>
                </a:solidFill>
              </a:rPr>
              <a:t>HCC, </a:t>
            </a:r>
            <a:r>
              <a:rPr lang="en-CA" altLang="en-US" sz="3600" dirty="0">
                <a:ln w="0"/>
                <a:solidFill>
                  <a:schemeClr val="tx1"/>
                </a:solidFill>
              </a:rPr>
              <a:t>median of -0.44 vs -2.38 (Table 1) and AUROC of 0.79 (Figure 2).</a:t>
            </a:r>
          </a:p>
          <a:p>
            <a:pPr marL="571500" indent="-571500" algn="just" defTabSz="5111845" eaLnBrk="1" fontAlgn="auto" hangingPunct="1">
              <a:spcBef>
                <a:spcPts val="2951"/>
              </a:spcBef>
              <a:spcAft>
                <a:spcPts val="0"/>
              </a:spcAft>
              <a:buFont typeface="Arial" panose="020B0604020202020204" pitchFamily="34" charset="0"/>
              <a:buChar char="•"/>
              <a:defRPr/>
            </a:pPr>
            <a:r>
              <a:rPr lang="en-CA" altLang="en-US" sz="3600" dirty="0">
                <a:ln w="0"/>
                <a:solidFill>
                  <a:schemeClr val="tx1"/>
                </a:solidFill>
              </a:rPr>
              <a:t>It rose steadily thereafter until diagnosis whereas the no HCC group remained </a:t>
            </a:r>
            <a:r>
              <a:rPr lang="en-CA" altLang="en-US" sz="3600" dirty="0" smtClean="0">
                <a:ln w="0"/>
                <a:solidFill>
                  <a:schemeClr val="tx1"/>
                </a:solidFill>
              </a:rPr>
              <a:t>low </a:t>
            </a:r>
            <a:r>
              <a:rPr lang="en-CA" altLang="en-US" sz="3600" dirty="0">
                <a:ln w="0"/>
                <a:solidFill>
                  <a:schemeClr val="tx1"/>
                </a:solidFill>
              </a:rPr>
              <a:t>and did not change significantly (Figure 3).</a:t>
            </a:r>
          </a:p>
          <a:p>
            <a:pPr marL="571500" indent="-571500" algn="just" defTabSz="5111845" eaLnBrk="1" fontAlgn="auto" hangingPunct="1">
              <a:spcBef>
                <a:spcPts val="2951"/>
              </a:spcBef>
              <a:spcAft>
                <a:spcPts val="0"/>
              </a:spcAft>
              <a:buFont typeface="Arial" panose="020B0604020202020204" pitchFamily="34" charset="0"/>
              <a:buChar char="•"/>
              <a:defRPr/>
            </a:pPr>
            <a:r>
              <a:rPr lang="en-GB" altLang="en-US" sz="3600" dirty="0">
                <a:ln w="0"/>
                <a:solidFill>
                  <a:schemeClr val="tx1"/>
                </a:solidFill>
              </a:rPr>
              <a:t>The figures for positive and negative predictive values suggests that using the cut-off of -0.63, surveillance can be risk stratified. Those above -0.63 having a 2 year risk of HCC of &gt;20%, those below, 5% (Table 2).</a:t>
            </a:r>
            <a:endParaRPr lang="en-CA" altLang="en-US" sz="3600" dirty="0">
              <a:ln w="0"/>
              <a:solidFill>
                <a:schemeClr val="tx1"/>
              </a:solidFill>
            </a:endParaRPr>
          </a:p>
          <a:p>
            <a:pPr marL="914400" indent="-914400" algn="just" defTabSz="5111845" eaLnBrk="1" fontAlgn="auto" hangingPunct="1">
              <a:spcBef>
                <a:spcPts val="2951"/>
              </a:spcBef>
              <a:spcAft>
                <a:spcPts val="0"/>
              </a:spcAft>
              <a:buFontTx/>
              <a:buAutoNum type="arabicPeriod"/>
              <a:defRPr/>
            </a:pPr>
            <a:endParaRPr lang="en-CA" altLang="en-US" sz="3600" dirty="0">
              <a:ln w="0"/>
              <a:solidFill>
                <a:schemeClr val="tx1"/>
              </a:solidFill>
            </a:endParaRPr>
          </a:p>
        </p:txBody>
      </p:sp>
      <p:sp>
        <p:nvSpPr>
          <p:cNvPr id="43" name="Rectangle 42"/>
          <p:cNvSpPr/>
          <p:nvPr/>
        </p:nvSpPr>
        <p:spPr>
          <a:xfrm>
            <a:off x="25279350" y="20473988"/>
            <a:ext cx="11396663" cy="8124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endParaRPr lang="en-CA" altLang="en-US" sz="4437" dirty="0">
              <a:ln w="0"/>
              <a:solidFill>
                <a:schemeClr val="tx1"/>
              </a:solidFill>
            </a:endParaRPr>
          </a:p>
        </p:txBody>
      </p:sp>
      <p:sp>
        <p:nvSpPr>
          <p:cNvPr id="51" name="Rectangle 50"/>
          <p:cNvSpPr/>
          <p:nvPr/>
        </p:nvSpPr>
        <p:spPr>
          <a:xfrm>
            <a:off x="37584063" y="20513674"/>
            <a:ext cx="12917487" cy="205200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r>
              <a:rPr lang="en-GB" altLang="en-US" sz="3905" dirty="0">
                <a:ln w="0"/>
                <a:solidFill>
                  <a:schemeClr val="tx1"/>
                </a:solidFill>
              </a:rPr>
              <a:t>The authors wish to acknowledge the work of Sterling et al</a:t>
            </a:r>
            <a:r>
              <a:rPr lang="en-GB" altLang="en-US" sz="3905" baseline="30000" dirty="0">
                <a:ln w="0"/>
                <a:solidFill>
                  <a:schemeClr val="tx1"/>
                </a:solidFill>
              </a:rPr>
              <a:t>3</a:t>
            </a:r>
            <a:r>
              <a:rPr lang="en-GB" altLang="en-US" sz="3905" dirty="0">
                <a:ln w="0"/>
                <a:solidFill>
                  <a:schemeClr val="tx1"/>
                </a:solidFill>
              </a:rPr>
              <a:t> in terms of study design and data collection.</a:t>
            </a:r>
          </a:p>
        </p:txBody>
      </p:sp>
      <p:sp>
        <p:nvSpPr>
          <p:cNvPr id="54" name="Rectangle 53"/>
          <p:cNvSpPr/>
          <p:nvPr/>
        </p:nvSpPr>
        <p:spPr>
          <a:xfrm>
            <a:off x="37550725" y="24041099"/>
            <a:ext cx="12950825" cy="4985545"/>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0"/>
              </a:spcBef>
              <a:spcAft>
                <a:spcPts val="0"/>
              </a:spcAft>
              <a:defRPr/>
            </a:pPr>
            <a:r>
              <a:rPr lang="en-CA" altLang="en-US" sz="3600" dirty="0" smtClean="0">
                <a:ln w="0"/>
                <a:solidFill>
                  <a:schemeClr val="tx1"/>
                </a:solidFill>
              </a:rPr>
              <a:t>1.Johnson </a:t>
            </a:r>
            <a:r>
              <a:rPr lang="en-CA" altLang="en-US" sz="3600" dirty="0">
                <a:ln w="0"/>
                <a:solidFill>
                  <a:schemeClr val="tx1"/>
                </a:solidFill>
              </a:rPr>
              <a:t>et al, </a:t>
            </a:r>
            <a:r>
              <a:rPr lang="en-GB" altLang="en-US" sz="3600" dirty="0">
                <a:ln w="0"/>
                <a:solidFill>
                  <a:schemeClr val="tx1"/>
                </a:solidFill>
              </a:rPr>
              <a:t>Cancer Epidemiol Biomarkers Prev. 2014 Jan;23(1):144-53</a:t>
            </a:r>
            <a:endParaRPr lang="en-CA" altLang="en-US" sz="3600" dirty="0">
              <a:ln w="0"/>
              <a:solidFill>
                <a:schemeClr val="tx1"/>
              </a:solidFill>
            </a:endParaRPr>
          </a:p>
          <a:p>
            <a:pPr algn="just" defTabSz="5111845" eaLnBrk="1" fontAlgn="auto" hangingPunct="1">
              <a:spcBef>
                <a:spcPts val="0"/>
              </a:spcBef>
              <a:spcAft>
                <a:spcPts val="0"/>
              </a:spcAft>
              <a:defRPr/>
            </a:pPr>
            <a:endParaRPr lang="en-CA" altLang="en-US" sz="3600" dirty="0">
              <a:ln w="0"/>
              <a:solidFill>
                <a:schemeClr val="tx1"/>
              </a:solidFill>
            </a:endParaRPr>
          </a:p>
          <a:p>
            <a:pPr algn="just" defTabSz="5111845" eaLnBrk="1" fontAlgn="auto" hangingPunct="1">
              <a:spcBef>
                <a:spcPts val="0"/>
              </a:spcBef>
              <a:spcAft>
                <a:spcPts val="0"/>
              </a:spcAft>
              <a:defRPr/>
            </a:pPr>
            <a:r>
              <a:rPr lang="en-CA" altLang="en-US" sz="3600" dirty="0" smtClean="0">
                <a:ln w="0"/>
                <a:solidFill>
                  <a:schemeClr val="tx1"/>
                </a:solidFill>
              </a:rPr>
              <a:t>2.Berhane </a:t>
            </a:r>
            <a:r>
              <a:rPr lang="en-CA" altLang="en-US" sz="3600" dirty="0">
                <a:ln w="0"/>
                <a:solidFill>
                  <a:schemeClr val="tx1"/>
                </a:solidFill>
              </a:rPr>
              <a:t>et al.,</a:t>
            </a:r>
            <a:r>
              <a:rPr lang="en-GB" sz="3600" dirty="0">
                <a:solidFill>
                  <a:schemeClr val="tx1"/>
                </a:solidFill>
              </a:rPr>
              <a:t> Clinical Gastroenterology and Hepatology 2016;14:875–886</a:t>
            </a:r>
            <a:endParaRPr lang="en-CA" altLang="en-US" sz="3600" dirty="0">
              <a:ln w="0"/>
              <a:solidFill>
                <a:schemeClr val="tx1"/>
              </a:solidFill>
            </a:endParaRPr>
          </a:p>
          <a:p>
            <a:pPr algn="just" defTabSz="5111845" eaLnBrk="1" fontAlgn="auto" hangingPunct="1">
              <a:spcBef>
                <a:spcPts val="0"/>
              </a:spcBef>
              <a:spcAft>
                <a:spcPts val="0"/>
              </a:spcAft>
              <a:defRPr/>
            </a:pPr>
            <a:endParaRPr lang="en-CA" altLang="en-US" sz="3600" dirty="0">
              <a:ln w="0"/>
              <a:solidFill>
                <a:schemeClr val="tx1"/>
              </a:solidFill>
            </a:endParaRPr>
          </a:p>
          <a:p>
            <a:pPr algn="just" defTabSz="5111845" eaLnBrk="1" fontAlgn="auto" hangingPunct="1">
              <a:spcBef>
                <a:spcPts val="0"/>
              </a:spcBef>
              <a:spcAft>
                <a:spcPts val="0"/>
              </a:spcAft>
              <a:defRPr/>
            </a:pPr>
            <a:r>
              <a:rPr lang="en-CA" altLang="en-US" sz="3600" dirty="0" smtClean="0">
                <a:ln w="0"/>
                <a:solidFill>
                  <a:schemeClr val="tx1"/>
                </a:solidFill>
              </a:rPr>
              <a:t>3.Sterling </a:t>
            </a:r>
            <a:r>
              <a:rPr lang="en-CA" altLang="en-US" sz="3600" dirty="0">
                <a:ln w="0"/>
                <a:solidFill>
                  <a:schemeClr val="tx1"/>
                </a:solidFill>
              </a:rPr>
              <a:t>RK et al., Clinical Gastroenterology </a:t>
            </a:r>
            <a:r>
              <a:rPr lang="en-CA" altLang="en-US" sz="3600" dirty="0" smtClean="0">
                <a:ln w="0"/>
                <a:solidFill>
                  <a:schemeClr val="tx1"/>
                </a:solidFill>
              </a:rPr>
              <a:t>and </a:t>
            </a:r>
            <a:r>
              <a:rPr lang="en-CA" altLang="en-US" sz="3600" dirty="0">
                <a:ln w="0"/>
                <a:solidFill>
                  <a:schemeClr val="tx1"/>
                </a:solidFill>
              </a:rPr>
              <a:t>Hepatology 2009;7:104 –113</a:t>
            </a:r>
          </a:p>
        </p:txBody>
      </p:sp>
      <p:sp>
        <p:nvSpPr>
          <p:cNvPr id="37" name="Rectangle 36"/>
          <p:cNvSpPr/>
          <p:nvPr/>
        </p:nvSpPr>
        <p:spPr bwMode="auto">
          <a:xfrm>
            <a:off x="37550725" y="8501063"/>
            <a:ext cx="12950825" cy="1084262"/>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CONCLUSION</a:t>
            </a:r>
            <a:endParaRPr lang="en-CA" sz="6212" b="1" dirty="0">
              <a:solidFill>
                <a:srgbClr val="006241"/>
              </a:solidFill>
            </a:endParaRPr>
          </a:p>
        </p:txBody>
      </p:sp>
      <p:sp>
        <p:nvSpPr>
          <p:cNvPr id="44" name="Rectangle 43"/>
          <p:cNvSpPr/>
          <p:nvPr/>
        </p:nvSpPr>
        <p:spPr bwMode="auto">
          <a:xfrm>
            <a:off x="473075" y="19091275"/>
            <a:ext cx="12785725" cy="1084263"/>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AIM</a:t>
            </a:r>
            <a:endParaRPr lang="en-CA" sz="6212" b="1" dirty="0">
              <a:solidFill>
                <a:srgbClr val="006241"/>
              </a:solidFill>
            </a:endParaRPr>
          </a:p>
        </p:txBody>
      </p:sp>
      <p:sp>
        <p:nvSpPr>
          <p:cNvPr id="47" name="Rectangle 46"/>
          <p:cNvSpPr/>
          <p:nvPr/>
        </p:nvSpPr>
        <p:spPr bwMode="auto">
          <a:xfrm>
            <a:off x="473075" y="25512713"/>
            <a:ext cx="12796838" cy="1084262"/>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PATIENTS &amp; METHODS 1</a:t>
            </a:r>
            <a:endParaRPr lang="en-CA" sz="6212" b="1" dirty="0">
              <a:solidFill>
                <a:srgbClr val="006241"/>
              </a:solidFill>
            </a:endParaRPr>
          </a:p>
        </p:txBody>
      </p:sp>
      <p:sp>
        <p:nvSpPr>
          <p:cNvPr id="57" name="Rectangle 56"/>
          <p:cNvSpPr/>
          <p:nvPr/>
        </p:nvSpPr>
        <p:spPr bwMode="auto">
          <a:xfrm>
            <a:off x="37595175" y="19153188"/>
            <a:ext cx="12906375" cy="1116000"/>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ACKNOWLEDGEMENTS</a:t>
            </a:r>
            <a:endParaRPr lang="en-CA" sz="6212" b="1" dirty="0">
              <a:solidFill>
                <a:srgbClr val="006241"/>
              </a:solidFill>
            </a:endParaRPr>
          </a:p>
        </p:txBody>
      </p:sp>
      <p:sp>
        <p:nvSpPr>
          <p:cNvPr id="46" name="Rectangle 45"/>
          <p:cNvSpPr/>
          <p:nvPr/>
        </p:nvSpPr>
        <p:spPr>
          <a:xfrm>
            <a:off x="37606288" y="30570488"/>
            <a:ext cx="12871450" cy="2703512"/>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r>
              <a:rPr lang="en-GB" altLang="en-US" sz="3905" dirty="0">
                <a:ln w="0"/>
                <a:solidFill>
                  <a:schemeClr val="tx1"/>
                </a:solidFill>
              </a:rPr>
              <a:t>Philip Johnson received </a:t>
            </a:r>
            <a:r>
              <a:rPr lang="en-GB" altLang="en-US" sz="3905" dirty="0" smtClean="0">
                <a:ln w="0"/>
                <a:solidFill>
                  <a:schemeClr val="tx1"/>
                </a:solidFill>
              </a:rPr>
              <a:t>an </a:t>
            </a:r>
            <a:r>
              <a:rPr lang="en-GB" altLang="en-US" sz="3905" dirty="0">
                <a:ln w="0"/>
                <a:solidFill>
                  <a:schemeClr val="tx1"/>
                </a:solidFill>
              </a:rPr>
              <a:t>educational grant from Wako Life Sciences, Inc. </a:t>
            </a:r>
          </a:p>
          <a:p>
            <a:pPr algn="just" defTabSz="5111845" eaLnBrk="1" fontAlgn="auto" hangingPunct="1">
              <a:spcBef>
                <a:spcPts val="2951"/>
              </a:spcBef>
              <a:spcAft>
                <a:spcPts val="0"/>
              </a:spcAft>
              <a:defRPr/>
            </a:pPr>
            <a:endParaRPr lang="en-GB" altLang="en-US" sz="3905" dirty="0">
              <a:ln w="0"/>
              <a:solidFill>
                <a:schemeClr val="tx1"/>
              </a:solidFill>
            </a:endParaRPr>
          </a:p>
        </p:txBody>
      </p:sp>
      <p:sp>
        <p:nvSpPr>
          <p:cNvPr id="48" name="Rectangle 47"/>
          <p:cNvSpPr/>
          <p:nvPr/>
        </p:nvSpPr>
        <p:spPr bwMode="auto">
          <a:xfrm>
            <a:off x="37606288" y="22736175"/>
            <a:ext cx="12895262" cy="1085850"/>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REFERENCES</a:t>
            </a:r>
            <a:endParaRPr lang="en-CA" sz="6212" b="1" dirty="0">
              <a:solidFill>
                <a:srgbClr val="006241"/>
              </a:solidFill>
            </a:endParaRPr>
          </a:p>
        </p:txBody>
      </p:sp>
      <p:sp>
        <p:nvSpPr>
          <p:cNvPr id="2068" name="TextBox 1"/>
          <p:cNvSpPr txBox="1">
            <a:spLocks noChangeArrowheads="1"/>
          </p:cNvSpPr>
          <p:nvPr/>
        </p:nvSpPr>
        <p:spPr bwMode="auto">
          <a:xfrm>
            <a:off x="-206375" y="-763588"/>
            <a:ext cx="7812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CA" altLang="en-US" sz="2800" b="1" u="sng" dirty="0">
                <a:solidFill>
                  <a:srgbClr val="006241"/>
                </a:solidFill>
              </a:rPr>
              <a:t>The use of an external QR Code is strictly forbidden</a:t>
            </a:r>
          </a:p>
        </p:txBody>
      </p:sp>
      <p:sp>
        <p:nvSpPr>
          <p:cNvPr id="2069" name="Rectangle 7"/>
          <p:cNvSpPr>
            <a:spLocks noChangeArrowheads="1"/>
          </p:cNvSpPr>
          <p:nvPr/>
        </p:nvSpPr>
        <p:spPr bwMode="auto">
          <a:xfrm>
            <a:off x="16535400" y="3390605"/>
            <a:ext cx="19927888"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4400" dirty="0">
                <a:solidFill>
                  <a:schemeClr val="bg1"/>
                </a:solidFill>
              </a:rPr>
              <a:t>Philip J. Johnson</a:t>
            </a:r>
            <a:r>
              <a:rPr lang="en-GB" altLang="en-US" sz="4400" baseline="30000" dirty="0">
                <a:solidFill>
                  <a:schemeClr val="bg1"/>
                </a:solidFill>
              </a:rPr>
              <a:t>1</a:t>
            </a:r>
            <a:r>
              <a:rPr lang="en-GB" altLang="en-US" sz="4400" dirty="0">
                <a:solidFill>
                  <a:schemeClr val="bg1"/>
                </a:solidFill>
              </a:rPr>
              <a:t>, Emily de Groot</a:t>
            </a:r>
            <a:r>
              <a:rPr lang="en-GB" altLang="en-US" sz="4400" baseline="30000" dirty="0">
                <a:solidFill>
                  <a:schemeClr val="bg1"/>
                </a:solidFill>
              </a:rPr>
              <a:t>2</a:t>
            </a:r>
            <a:r>
              <a:rPr lang="en-GB" altLang="en-US" sz="4400" dirty="0">
                <a:solidFill>
                  <a:schemeClr val="bg1"/>
                </a:solidFill>
              </a:rPr>
              <a:t>, Hiro</a:t>
            </a:r>
            <a:r>
              <a:rPr lang="en-US" altLang="ja-JP" sz="4400" dirty="0">
                <a:solidFill>
                  <a:schemeClr val="bg1"/>
                </a:solidFill>
              </a:rPr>
              <a:t>yuki</a:t>
            </a:r>
            <a:r>
              <a:rPr lang="en-GB" altLang="en-US" sz="4400" dirty="0">
                <a:solidFill>
                  <a:schemeClr val="bg1"/>
                </a:solidFill>
              </a:rPr>
              <a:t> Yamada</a:t>
            </a:r>
            <a:r>
              <a:rPr lang="en-GB" altLang="en-US" sz="4400" baseline="30000" dirty="0">
                <a:solidFill>
                  <a:schemeClr val="bg1"/>
                </a:solidFill>
              </a:rPr>
              <a:t>3</a:t>
            </a:r>
            <a:r>
              <a:rPr lang="en-GB" altLang="en-US" sz="4400" dirty="0">
                <a:solidFill>
                  <a:schemeClr val="bg1"/>
                </a:solidFill>
              </a:rPr>
              <a:t>, Sarah Berhane</a:t>
            </a:r>
            <a:r>
              <a:rPr lang="en-GB" altLang="en-US" sz="4400" baseline="30000" dirty="0">
                <a:solidFill>
                  <a:schemeClr val="bg1"/>
                </a:solidFill>
              </a:rPr>
              <a:t>1</a:t>
            </a:r>
          </a:p>
          <a:p>
            <a:r>
              <a:rPr lang="en-GB" altLang="en-US" sz="4000" i="1" dirty="0" smtClean="0">
                <a:solidFill>
                  <a:schemeClr val="bg1"/>
                </a:solidFill>
              </a:rPr>
              <a:t>1</a:t>
            </a:r>
            <a:r>
              <a:rPr lang="en-GB" altLang="en-US" sz="4000" i="1" dirty="0">
                <a:solidFill>
                  <a:schemeClr val="bg1"/>
                </a:solidFill>
              </a:rPr>
              <a:t>. Molecular &amp; Clinical Cancer Medicine, University of Liverpool</a:t>
            </a:r>
            <a:r>
              <a:rPr lang="en-GB" altLang="en-US" sz="4000" i="1" dirty="0" smtClean="0">
                <a:solidFill>
                  <a:schemeClr val="bg1"/>
                </a:solidFill>
              </a:rPr>
              <a:t>, &amp; Clatterbridge Cancer Centre, </a:t>
            </a:r>
            <a:r>
              <a:rPr lang="en-GB" altLang="en-US" sz="4000" i="1" dirty="0">
                <a:solidFill>
                  <a:schemeClr val="bg1"/>
                </a:solidFill>
              </a:rPr>
              <a:t>Liverpool, United Kingdom.</a:t>
            </a:r>
          </a:p>
          <a:p>
            <a:r>
              <a:rPr lang="en-GB" altLang="en-US" sz="4000" i="1" dirty="0">
                <a:solidFill>
                  <a:schemeClr val="bg1"/>
                </a:solidFill>
              </a:rPr>
              <a:t>2. University of St. Andrews, St. Andrews, United Kingdom.</a:t>
            </a:r>
          </a:p>
          <a:p>
            <a:r>
              <a:rPr lang="en-GB" altLang="en-US" sz="4000" i="1" dirty="0">
                <a:solidFill>
                  <a:schemeClr val="bg1"/>
                </a:solidFill>
              </a:rPr>
              <a:t>3. Wako Life Sciences, Inc., Mountain View, CA, United States</a:t>
            </a:r>
          </a:p>
        </p:txBody>
      </p:sp>
      <p:graphicFrame>
        <p:nvGraphicFramePr>
          <p:cNvPr id="4" name="Table 3"/>
          <p:cNvGraphicFramePr>
            <a:graphicFrameLocks noGrp="1"/>
          </p:cNvGraphicFramePr>
          <p:nvPr>
            <p:extLst>
              <p:ext uri="{D42A27DB-BD31-4B8C-83A1-F6EECF244321}">
                <p14:modId xmlns:p14="http://schemas.microsoft.com/office/powerpoint/2010/main" val="1664638250"/>
              </p:ext>
            </p:extLst>
          </p:nvPr>
        </p:nvGraphicFramePr>
        <p:xfrm>
          <a:off x="16431022" y="12999720"/>
          <a:ext cx="18506679" cy="3939269"/>
        </p:xfrm>
        <a:graphic>
          <a:graphicData uri="http://schemas.openxmlformats.org/drawingml/2006/table">
            <a:tbl>
              <a:tblPr firstRow="1" firstCol="1" bandRow="1"/>
              <a:tblGrid>
                <a:gridCol w="2449571">
                  <a:extLst>
                    <a:ext uri="{9D8B030D-6E8A-4147-A177-3AD203B41FA5}">
                      <a16:colId xmlns:a16="http://schemas.microsoft.com/office/drawing/2014/main" xmlns="" val="20000"/>
                    </a:ext>
                  </a:extLst>
                </a:gridCol>
                <a:gridCol w="4014277">
                  <a:extLst>
                    <a:ext uri="{9D8B030D-6E8A-4147-A177-3AD203B41FA5}">
                      <a16:colId xmlns:a16="http://schemas.microsoft.com/office/drawing/2014/main" xmlns="" val="20001"/>
                    </a:ext>
                  </a:extLst>
                </a:gridCol>
                <a:gridCol w="4014277">
                  <a:extLst>
                    <a:ext uri="{9D8B030D-6E8A-4147-A177-3AD203B41FA5}">
                      <a16:colId xmlns:a16="http://schemas.microsoft.com/office/drawing/2014/main" xmlns="" val="20002"/>
                    </a:ext>
                  </a:extLst>
                </a:gridCol>
                <a:gridCol w="4014277">
                  <a:extLst>
                    <a:ext uri="{9D8B030D-6E8A-4147-A177-3AD203B41FA5}">
                      <a16:colId xmlns:a16="http://schemas.microsoft.com/office/drawing/2014/main" xmlns="" val="20003"/>
                    </a:ext>
                  </a:extLst>
                </a:gridCol>
                <a:gridCol w="4014277">
                  <a:extLst>
                    <a:ext uri="{9D8B030D-6E8A-4147-A177-3AD203B41FA5}">
                      <a16:colId xmlns:a16="http://schemas.microsoft.com/office/drawing/2014/main" xmlns="" val="20004"/>
                    </a:ext>
                  </a:extLst>
                </a:gridCol>
              </a:tblGrid>
              <a:tr h="420805">
                <a:tc gridSpan="5">
                  <a:txBody>
                    <a:bodyPr/>
                    <a:lstStyle/>
                    <a:p>
                      <a:pP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Table 1: </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Baseline characteristics of the patients in each group (same groups as those underlined and in italics and yellow from</a:t>
                      </a:r>
                      <a:r>
                        <a:rPr lang="en-GB" sz="2400" baseline="0" dirty="0">
                          <a:effectLst/>
                          <a:latin typeface="Calibri" panose="020F0502020204030204" pitchFamily="34" charset="0"/>
                          <a:ea typeface="Times New Roman" panose="02020603050405020304" pitchFamily="18" charset="0"/>
                          <a:cs typeface="Times New Roman" panose="02020603050405020304" pitchFamily="18" charset="0"/>
                        </a:rPr>
                        <a:t> the flow chart)</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427055">
                <a:tc>
                  <a:txBody>
                    <a:bodyPr/>
                    <a:lstStyle/>
                    <a:p>
                      <a:pP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Variable</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No HCC (n=330)</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Developed HCCs (n=39)</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Established HCCs (n=54)</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Overall (n=423)</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Gender (% 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71.87, n=327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79.49, n=39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88.68, n=53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74.70, n=419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Age (years)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52 (47, 55), n=326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53 (49, 56), n=39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55 (51, 62), n=53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52 (48, 57), n=418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AFP (ng/ml)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5.8 (3.4, 12.3), n=328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13.2 (7.9, 37.3), n=39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35.9 (7.4, 217.2), n=54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6.9 (3.7, 19.4), n=421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L3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6.9 (0.5, 9.2), n=328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10.9 (7.3, 19.7), n=39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8.75 (4.6, 16.2), n=54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7.3 (0.5, 9.7), n=421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DCP (ng/ml)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0.44 (0.23, 1.12), n=329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2.17 (0.43, 6.87), n=36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5.93 (1.69, 18.19), n=51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0.54 (0.27, 2.75), n=416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44059">
                <a:tc>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GALAD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-2.38 (-3.53, -0.84), n=323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-0.44 (-1.37, 0.92), n=36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1.69 (-0.60, 4.06), n=50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-1.75 (-3.19, -0.20), n=409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27055">
                <a:tc gridSpan="5">
                  <a:txBody>
                    <a:bodyPr/>
                    <a:lstStyle/>
                    <a:p>
                      <a:pPr>
                        <a:lnSpc>
                          <a:spcPct val="104000"/>
                        </a:lnSpc>
                        <a:spcAft>
                          <a:spcPts val="0"/>
                        </a:spcAf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Median (and interquartile range) presented for continuous variables. Percentages for categorical variables.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8"/>
                  </a:ext>
                </a:extLst>
              </a:tr>
            </a:tbl>
          </a:graphicData>
        </a:graphic>
      </p:graphicFrame>
      <p:sp>
        <p:nvSpPr>
          <p:cNvPr id="2126" name="Rectangle 6"/>
          <p:cNvSpPr>
            <a:spLocks noChangeArrowheads="1"/>
          </p:cNvSpPr>
          <p:nvPr/>
        </p:nvSpPr>
        <p:spPr bwMode="auto">
          <a:xfrm>
            <a:off x="13696156" y="9985981"/>
            <a:ext cx="2316638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571500" indent="-571500" algn="just">
              <a:buFont typeface="Arial" panose="020B0604020202020204" pitchFamily="34" charset="0"/>
              <a:buChar char="•"/>
            </a:pPr>
            <a:r>
              <a:rPr lang="en-GB" sz="3600" dirty="0"/>
              <a:t>To visualize changes in biomarker levels over time (in observations taken at irregular time-points), we fitted a curve for each patient using fractional polynomial (FP) regression with GALAD, (or other variable of interest) as the dependent variable and “time  to HCC diagnosis/last sample” as the explanatory </a:t>
            </a:r>
            <a:r>
              <a:rPr lang="en-GB" sz="3600" dirty="0" smtClean="0"/>
              <a:t>variable</a:t>
            </a:r>
            <a:r>
              <a:rPr lang="en-GB" sz="3600" dirty="0"/>
              <a:t>. This allows values at various time </a:t>
            </a:r>
            <a:r>
              <a:rPr lang="en-GB" sz="3600" dirty="0" smtClean="0"/>
              <a:t>points, </a:t>
            </a:r>
            <a:r>
              <a:rPr lang="en-GB" sz="3600" dirty="0"/>
              <a:t>up to two years prior to HCC </a:t>
            </a:r>
            <a:r>
              <a:rPr lang="en-GB" sz="3600" dirty="0" smtClean="0"/>
              <a:t>diagnosis, </a:t>
            </a:r>
            <a:r>
              <a:rPr lang="en-GB" sz="3600" dirty="0"/>
              <a:t>to be interpolated and an aggregate curve thereby generated by calculating median value for all patients at that time point. 95% confidence intervals were generated by the bootstrap method. </a:t>
            </a:r>
          </a:p>
        </p:txBody>
      </p:sp>
      <p:graphicFrame>
        <p:nvGraphicFramePr>
          <p:cNvPr id="8" name="Table 7"/>
          <p:cNvGraphicFramePr>
            <a:graphicFrameLocks noGrp="1"/>
          </p:cNvGraphicFramePr>
          <p:nvPr>
            <p:extLst>
              <p:ext uri="{D42A27DB-BD31-4B8C-83A1-F6EECF244321}">
                <p14:modId xmlns:p14="http://schemas.microsoft.com/office/powerpoint/2010/main" val="2123924700"/>
              </p:ext>
            </p:extLst>
          </p:nvPr>
        </p:nvGraphicFramePr>
        <p:xfrm>
          <a:off x="25651223" y="33929605"/>
          <a:ext cx="11024790" cy="3795616"/>
        </p:xfrm>
        <a:graphic>
          <a:graphicData uri="http://schemas.openxmlformats.org/drawingml/2006/table">
            <a:tbl>
              <a:tblPr firstRow="1" firstCol="1" bandRow="1"/>
              <a:tblGrid>
                <a:gridCol w="966390">
                  <a:extLst>
                    <a:ext uri="{9D8B030D-6E8A-4147-A177-3AD203B41FA5}">
                      <a16:colId xmlns:a16="http://schemas.microsoft.com/office/drawing/2014/main" xmlns="" val="20000"/>
                    </a:ext>
                  </a:extLst>
                </a:gridCol>
                <a:gridCol w="4838700">
                  <a:extLst>
                    <a:ext uri="{9D8B030D-6E8A-4147-A177-3AD203B41FA5}">
                      <a16:colId xmlns:a16="http://schemas.microsoft.com/office/drawing/2014/main" xmlns="" val="20001"/>
                    </a:ext>
                  </a:extLst>
                </a:gridCol>
                <a:gridCol w="2552700">
                  <a:extLst>
                    <a:ext uri="{9D8B030D-6E8A-4147-A177-3AD203B41FA5}">
                      <a16:colId xmlns:a16="http://schemas.microsoft.com/office/drawing/2014/main" xmlns="" val="20002"/>
                    </a:ext>
                  </a:extLst>
                </a:gridCol>
                <a:gridCol w="2667000">
                  <a:extLst>
                    <a:ext uri="{9D8B030D-6E8A-4147-A177-3AD203B41FA5}">
                      <a16:colId xmlns:a16="http://schemas.microsoft.com/office/drawing/2014/main" xmlns="" val="20003"/>
                    </a:ext>
                  </a:extLst>
                </a:gridCol>
              </a:tblGrid>
              <a:tr h="423697">
                <a:tc gridSpan="4">
                  <a:txBody>
                    <a:bodyPr/>
                    <a:lstStyle/>
                    <a:p>
                      <a:pPr algn="just">
                        <a:lnSpc>
                          <a:spcPct val="104000"/>
                        </a:lnSpc>
                        <a:spcAft>
                          <a:spcPts val="0"/>
                        </a:spcAft>
                        <a:tabLst>
                          <a:tab pos="2162175" algn="l"/>
                          <a:tab pos="4219575"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Table 2</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 Prediction of HCC development/detection within 1 and 2 years after crossing the GALAD boundary</a:t>
                      </a: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1025030">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Cut-off</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Estimates</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For HCC detection within 1 years</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For HCC detection within 2 years</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02464">
                <a:tc rowSpan="4">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-0.63</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Sensitivity (95% Ci)</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0.59 (0.39, 0.76)</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0.69 (0.52, 0.82)</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02464">
                <a:tc vMerge="1">
                  <a:txBody>
                    <a:bodyPr/>
                    <a:lstStyle/>
                    <a:p>
                      <a:endParaRPr lang="en-GB"/>
                    </a:p>
                  </a:txBody>
                  <a:tcPr/>
                </a:tc>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Specificity (95% Ci)</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0.71 (0.66, 0.76)</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0.73 (0.68, 0.78)</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02464">
                <a:tc vMerge="1">
                  <a:txBody>
                    <a:bodyPr/>
                    <a:lstStyle/>
                    <a:p>
                      <a:endParaRPr lang="en-GB"/>
                    </a:p>
                  </a:txBody>
                  <a:tcPr/>
                </a:tc>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Positive Predictive Value (95% Ci)</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0.15 (0.09, 0.23)</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0.23 (0.16, 0.32)</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02464">
                <a:tc vMerge="1">
                  <a:txBody>
                    <a:bodyPr/>
                    <a:lstStyle/>
                    <a:p>
                      <a:endParaRPr lang="en-GB"/>
                    </a:p>
                  </a:txBody>
                  <a:tcPr/>
                </a:tc>
                <a:tc>
                  <a:txBody>
                    <a:bodyPr/>
                    <a:lstStyle/>
                    <a:p>
                      <a:pPr algn="l">
                        <a:lnSpc>
                          <a:spcPct val="104000"/>
                        </a:lnSpc>
                        <a:spcAft>
                          <a:spcPts val="0"/>
                        </a:spcAft>
                        <a:tabLst>
                          <a:tab pos="882015" algn="l"/>
                        </a:tabLst>
                      </a:pPr>
                      <a:r>
                        <a:rPr lang="en-US" sz="24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Negative Predictive Value (95% Ci)</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0.95 (0.92, 0.97)</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4000"/>
                        </a:lnSpc>
                        <a:spcAft>
                          <a:spcPts val="0"/>
                        </a:spcAft>
                        <a:tabLst>
                          <a:tab pos="882015" algn="l"/>
                        </a:tabLst>
                      </a:pPr>
                      <a:r>
                        <a:rPr lang="en-US" sz="24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0.95 (0.92, 0.97)</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5" marR="685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158" name="TextBox 6"/>
          <p:cNvSpPr txBox="1">
            <a:spLocks noChangeArrowheads="1"/>
          </p:cNvSpPr>
          <p:nvPr/>
        </p:nvSpPr>
        <p:spPr bwMode="auto">
          <a:xfrm>
            <a:off x="14626430" y="36843712"/>
            <a:ext cx="971947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GB" altLang="en-US" sz="3200" b="1" dirty="0"/>
              <a:t>Figure 2</a:t>
            </a:r>
            <a:r>
              <a:rPr lang="en-GB" altLang="en-US" sz="3200" dirty="0"/>
              <a:t>: ROC curves comparing HCC developers and non-HCCs at baseline (first) and diagnosis (last) for GALAD.</a:t>
            </a:r>
          </a:p>
        </p:txBody>
      </p:sp>
      <p:sp>
        <p:nvSpPr>
          <p:cNvPr id="2159" name="TextBox 8"/>
          <p:cNvSpPr txBox="1">
            <a:spLocks noChangeArrowheads="1"/>
          </p:cNvSpPr>
          <p:nvPr/>
        </p:nvSpPr>
        <p:spPr bwMode="auto">
          <a:xfrm>
            <a:off x="14343061" y="30753842"/>
            <a:ext cx="110894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GB" altLang="en-US" sz="3200" b="1" dirty="0"/>
              <a:t>Figure 1</a:t>
            </a:r>
            <a:r>
              <a:rPr lang="en-GB" altLang="en-US" sz="3200" dirty="0"/>
              <a:t>: ROC curves comparing all HCCs vs no-HCC at diagnosis.</a:t>
            </a:r>
          </a:p>
        </p:txBody>
      </p:sp>
      <p:sp>
        <p:nvSpPr>
          <p:cNvPr id="2160" name="TextBox 9"/>
          <p:cNvSpPr txBox="1">
            <a:spLocks noChangeArrowheads="1"/>
          </p:cNvSpPr>
          <p:nvPr/>
        </p:nvSpPr>
        <p:spPr bwMode="auto">
          <a:xfrm>
            <a:off x="26499344" y="31784632"/>
            <a:ext cx="93360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GB" altLang="en-US" sz="3200" b="1" dirty="0"/>
              <a:t>Figure 3</a:t>
            </a:r>
            <a:r>
              <a:rPr lang="en-GB" altLang="en-US" sz="3200" dirty="0"/>
              <a:t>: Serial changes in GALAD score, those developing HCC vs those not developing HCC </a:t>
            </a:r>
          </a:p>
        </p:txBody>
      </p:sp>
      <p:pic>
        <p:nvPicPr>
          <p:cNvPr id="2161" name="Picture 71" descr="http://www.sor.org/sites/default/files/images/uni%20of%20liverpool%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2520950"/>
            <a:ext cx="11310937"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Rectangle 38"/>
          <p:cNvSpPr/>
          <p:nvPr/>
        </p:nvSpPr>
        <p:spPr bwMode="auto">
          <a:xfrm>
            <a:off x="37606288" y="29251275"/>
            <a:ext cx="12895262" cy="1085850"/>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DISCLOSURES</a:t>
            </a:r>
            <a:endParaRPr lang="en-CA" sz="6212" b="1" dirty="0">
              <a:solidFill>
                <a:srgbClr val="006241"/>
              </a:solidFill>
            </a:endParaRPr>
          </a:p>
        </p:txBody>
      </p:sp>
      <p:sp>
        <p:nvSpPr>
          <p:cNvPr id="40" name="Rectangle 39"/>
          <p:cNvSpPr/>
          <p:nvPr/>
        </p:nvSpPr>
        <p:spPr>
          <a:xfrm>
            <a:off x="37682488" y="34709100"/>
            <a:ext cx="12795250" cy="3429000"/>
          </a:xfrm>
          <a:prstGeom prst="rect">
            <a:avLst/>
          </a:prstGeom>
          <a:solidFill>
            <a:srgbClr val="FFFFFF"/>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a:r>
              <a:rPr lang="en-GB" altLang="en-US" sz="3600" i="1" dirty="0">
                <a:solidFill>
                  <a:schemeClr val="tx1"/>
                </a:solidFill>
              </a:rPr>
              <a:t>Correspondence to:</a:t>
            </a:r>
          </a:p>
          <a:p>
            <a:pPr algn="just"/>
            <a:r>
              <a:rPr lang="en-GB" altLang="en-US" sz="3600" dirty="0">
                <a:solidFill>
                  <a:schemeClr val="tx1"/>
                </a:solidFill>
              </a:rPr>
              <a:t>Philip Johnson</a:t>
            </a:r>
          </a:p>
          <a:p>
            <a:pPr algn="just"/>
            <a:r>
              <a:rPr lang="en-GB" altLang="en-US" sz="3600" dirty="0">
                <a:solidFill>
                  <a:schemeClr val="tx1"/>
                </a:solidFill>
              </a:rPr>
              <a:t>Department of Molecular and Clinical Cancer Medicine,</a:t>
            </a:r>
          </a:p>
          <a:p>
            <a:pPr algn="just"/>
            <a:r>
              <a:rPr lang="en-GB" altLang="en-US" sz="3600" smtClean="0">
                <a:solidFill>
                  <a:schemeClr val="tx1"/>
                </a:solidFill>
              </a:rPr>
              <a:t>University </a:t>
            </a:r>
            <a:r>
              <a:rPr lang="en-GB" altLang="en-US" sz="3600" dirty="0">
                <a:solidFill>
                  <a:schemeClr val="tx1"/>
                </a:solidFill>
              </a:rPr>
              <a:t>of Liverpool, Liverpool L69 3GA, UK</a:t>
            </a:r>
          </a:p>
          <a:p>
            <a:pPr algn="just"/>
            <a:r>
              <a:rPr lang="en-GB" altLang="en-US" sz="3600" dirty="0">
                <a:solidFill>
                  <a:schemeClr val="tx1"/>
                </a:solidFill>
              </a:rPr>
              <a:t>E-mail: philip.johnson@liverpool.ac.uk</a:t>
            </a:r>
          </a:p>
          <a:p>
            <a:pPr algn="just" eaLnBrk="1" hangingPunct="1">
              <a:spcBef>
                <a:spcPts val="2950"/>
              </a:spcBef>
            </a:pPr>
            <a:endParaRPr lang="en-GB" altLang="en-US" sz="3600" dirty="0">
              <a:solidFill>
                <a:schemeClr val="tx1"/>
              </a:solidFill>
            </a:endParaRPr>
          </a:p>
        </p:txBody>
      </p:sp>
      <p:sp>
        <p:nvSpPr>
          <p:cNvPr id="42" name="Rectangle 41"/>
          <p:cNvSpPr/>
          <p:nvPr/>
        </p:nvSpPr>
        <p:spPr bwMode="auto">
          <a:xfrm>
            <a:off x="13601700" y="8501063"/>
            <a:ext cx="23661688" cy="1084262"/>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PATIENTS &amp; METHODS 2</a:t>
            </a:r>
            <a:endParaRPr lang="en-CA" sz="6212" b="1" dirty="0">
              <a:solidFill>
                <a:srgbClr val="006241"/>
              </a:solidFill>
            </a:endParaRPr>
          </a:p>
        </p:txBody>
      </p:sp>
      <p:sp>
        <p:nvSpPr>
          <p:cNvPr id="45" name="Rectangle 44"/>
          <p:cNvSpPr/>
          <p:nvPr/>
        </p:nvSpPr>
        <p:spPr>
          <a:xfrm>
            <a:off x="13601700" y="18870565"/>
            <a:ext cx="23616000" cy="192675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endParaRPr lang="en-CA" altLang="en-US" sz="4437" dirty="0">
              <a:ln w="0"/>
              <a:solidFill>
                <a:schemeClr val="tx1"/>
              </a:solidFill>
            </a:endParaRPr>
          </a:p>
        </p:txBody>
      </p:sp>
      <p:sp>
        <p:nvSpPr>
          <p:cNvPr id="50" name="Rectangle 49"/>
          <p:cNvSpPr/>
          <p:nvPr/>
        </p:nvSpPr>
        <p:spPr>
          <a:xfrm>
            <a:off x="13601700" y="9834563"/>
            <a:ext cx="23661688" cy="738000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213000" tIns="106500" rIns="213000" bIns="106500">
            <a:normAutofit/>
          </a:bodyPr>
          <a:lstStyle/>
          <a:p>
            <a:pPr algn="just" defTabSz="5111845" eaLnBrk="1" fontAlgn="auto" hangingPunct="1">
              <a:spcBef>
                <a:spcPts val="2951"/>
              </a:spcBef>
              <a:spcAft>
                <a:spcPts val="0"/>
              </a:spcAft>
              <a:defRPr/>
            </a:pPr>
            <a:endParaRPr lang="en-CA" altLang="en-US" sz="4437" dirty="0">
              <a:ln w="0"/>
              <a:solidFill>
                <a:schemeClr val="tx1"/>
              </a:solidFill>
            </a:endParaRPr>
          </a:p>
        </p:txBody>
      </p:sp>
      <p:cxnSp>
        <p:nvCxnSpPr>
          <p:cNvPr id="60" name="Straight Connector 59"/>
          <p:cNvCxnSpPr/>
          <p:nvPr/>
        </p:nvCxnSpPr>
        <p:spPr>
          <a:xfrm flipV="1">
            <a:off x="7972425" y="30319663"/>
            <a:ext cx="0" cy="3175"/>
          </a:xfrm>
          <a:prstGeom prst="line">
            <a:avLst/>
          </a:prstGeom>
        </p:spPr>
        <p:style>
          <a:lnRef idx="1">
            <a:schemeClr val="accent1"/>
          </a:lnRef>
          <a:fillRef idx="0">
            <a:schemeClr val="accent1"/>
          </a:fillRef>
          <a:effectRef idx="0">
            <a:schemeClr val="accent1"/>
          </a:effectRef>
          <a:fontRef idx="minor">
            <a:schemeClr val="tx1"/>
          </a:fontRef>
        </p:style>
      </p:cxnSp>
      <p:grpSp>
        <p:nvGrpSpPr>
          <p:cNvPr id="2168" name="Group 16"/>
          <p:cNvGrpSpPr>
            <a:grpSpLocks/>
          </p:cNvGrpSpPr>
          <p:nvPr/>
        </p:nvGrpSpPr>
        <p:grpSpPr bwMode="auto">
          <a:xfrm>
            <a:off x="733425" y="27072276"/>
            <a:ext cx="12066834" cy="4180592"/>
            <a:chOff x="685801" y="27622877"/>
            <a:chExt cx="12065914" cy="4180523"/>
          </a:xfrm>
        </p:grpSpPr>
        <p:sp>
          <p:nvSpPr>
            <p:cNvPr id="52" name="Content Placeholder 3"/>
            <p:cNvSpPr txBox="1">
              <a:spLocks/>
            </p:cNvSpPr>
            <p:nvPr/>
          </p:nvSpPr>
          <p:spPr>
            <a:xfrm>
              <a:off x="3491450" y="29701239"/>
              <a:ext cx="1720412" cy="757118"/>
            </a:xfrm>
            <a:prstGeom prst="rect">
              <a:avLst/>
            </a:prstGeom>
            <a:solidFill>
              <a:srgbClr val="FF8300"/>
            </a:solidFill>
            <a:scene3d>
              <a:camera prst="orthographicFront"/>
              <a:lightRig rig="threePt" dir="t"/>
            </a:scene3d>
            <a:sp3d extrusionH="76200">
              <a:bevelT/>
              <a:extrusionClr>
                <a:schemeClr val="bg1"/>
              </a:extrusionClr>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lvl1pPr marL="1277938" indent="-1277938" algn="l" defTabSz="5111750" rtl="0" eaLnBrk="0" fontAlgn="base" hangingPunct="0">
                <a:lnSpc>
                  <a:spcPct val="90000"/>
                </a:lnSpc>
                <a:spcBef>
                  <a:spcPts val="5588"/>
                </a:spcBef>
                <a:spcAft>
                  <a:spcPct val="0"/>
                </a:spcAft>
                <a:buFont typeface="Arial" pitchFamily="34" charset="0"/>
                <a:buChar char="•"/>
                <a:defRPr sz="15600" kern="1200">
                  <a:solidFill>
                    <a:schemeClr val="lt1"/>
                  </a:solidFill>
                  <a:latin typeface="+mn-lt"/>
                  <a:ea typeface="+mn-ea"/>
                  <a:cs typeface="+mn-cs"/>
                </a:defRPr>
              </a:lvl1pPr>
              <a:lvl2pPr marL="3833813" indent="-1277938" algn="l" defTabSz="5111750" rtl="0" eaLnBrk="0" fontAlgn="base" hangingPunct="0">
                <a:lnSpc>
                  <a:spcPct val="90000"/>
                </a:lnSpc>
                <a:spcBef>
                  <a:spcPts val="2800"/>
                </a:spcBef>
                <a:spcAft>
                  <a:spcPct val="0"/>
                </a:spcAft>
                <a:buFont typeface="Arial" pitchFamily="34" charset="0"/>
                <a:buChar char="•"/>
                <a:defRPr sz="13400" kern="1200">
                  <a:solidFill>
                    <a:schemeClr val="lt1"/>
                  </a:solidFill>
                  <a:latin typeface="+mn-lt"/>
                  <a:ea typeface="+mn-ea"/>
                  <a:cs typeface="+mn-cs"/>
                </a:defRPr>
              </a:lvl2pPr>
              <a:lvl3pPr marL="6389688" indent="-1277938" algn="l" defTabSz="5111750" rtl="0" eaLnBrk="0" fontAlgn="base" hangingPunct="0">
                <a:lnSpc>
                  <a:spcPct val="90000"/>
                </a:lnSpc>
                <a:spcBef>
                  <a:spcPts val="2800"/>
                </a:spcBef>
                <a:spcAft>
                  <a:spcPct val="0"/>
                </a:spcAft>
                <a:buFont typeface="Arial" pitchFamily="34" charset="0"/>
                <a:buChar char="•"/>
                <a:defRPr sz="11100" kern="1200">
                  <a:solidFill>
                    <a:schemeClr val="lt1"/>
                  </a:solidFill>
                  <a:latin typeface="+mn-lt"/>
                  <a:ea typeface="+mn-ea"/>
                  <a:cs typeface="+mn-cs"/>
                </a:defRPr>
              </a:lvl3pPr>
              <a:lvl4pPr marL="8945563" indent="-1277938" algn="l" defTabSz="5111750" rtl="0" eaLnBrk="0" fontAlgn="base" hangingPunct="0">
                <a:lnSpc>
                  <a:spcPct val="90000"/>
                </a:lnSpc>
                <a:spcBef>
                  <a:spcPts val="2800"/>
                </a:spcBef>
                <a:spcAft>
                  <a:spcPct val="0"/>
                </a:spcAft>
                <a:buFont typeface="Arial" pitchFamily="34" charset="0"/>
                <a:buChar char="•"/>
                <a:defRPr sz="10000" kern="1200">
                  <a:solidFill>
                    <a:schemeClr val="lt1"/>
                  </a:solidFill>
                  <a:latin typeface="+mn-lt"/>
                  <a:ea typeface="+mn-ea"/>
                  <a:cs typeface="+mn-cs"/>
                </a:defRPr>
              </a:lvl4pPr>
              <a:lvl5pPr marL="11501438" indent="-1277938" algn="l" defTabSz="5111750" rtl="0" eaLnBrk="0" fontAlgn="base" hangingPunct="0">
                <a:lnSpc>
                  <a:spcPct val="90000"/>
                </a:lnSpc>
                <a:spcBef>
                  <a:spcPts val="2800"/>
                </a:spcBef>
                <a:spcAft>
                  <a:spcPct val="0"/>
                </a:spcAft>
                <a:buFont typeface="Arial" pitchFamily="34" charset="0"/>
                <a:buChar char="•"/>
                <a:defRPr sz="10000" kern="1200">
                  <a:solidFill>
                    <a:schemeClr val="lt1"/>
                  </a:solidFill>
                  <a:latin typeface="+mn-lt"/>
                  <a:ea typeface="+mn-ea"/>
                  <a:cs typeface="+mn-cs"/>
                </a:defRPr>
              </a:lvl5pPr>
              <a:lvl6pPr marL="14058123" indent="-1278011" algn="l" defTabSz="5112045" rtl="0" eaLnBrk="1" latinLnBrk="0" hangingPunct="1">
                <a:lnSpc>
                  <a:spcPct val="90000"/>
                </a:lnSpc>
                <a:spcBef>
                  <a:spcPts val="2795"/>
                </a:spcBef>
                <a:buFont typeface="Arial" panose="020B0604020202020204" pitchFamily="34" charset="0"/>
                <a:buChar char="•"/>
                <a:defRPr sz="10063" kern="1200">
                  <a:solidFill>
                    <a:schemeClr val="lt1"/>
                  </a:solidFill>
                  <a:latin typeface="+mn-lt"/>
                  <a:ea typeface="+mn-ea"/>
                  <a:cs typeface="+mn-cs"/>
                </a:defRPr>
              </a:lvl6pPr>
              <a:lvl7pPr marL="16614145" indent="-1278011" algn="l" defTabSz="5112045" rtl="0" eaLnBrk="1" latinLnBrk="0" hangingPunct="1">
                <a:lnSpc>
                  <a:spcPct val="90000"/>
                </a:lnSpc>
                <a:spcBef>
                  <a:spcPts val="2795"/>
                </a:spcBef>
                <a:buFont typeface="Arial" panose="020B0604020202020204" pitchFamily="34" charset="0"/>
                <a:buChar char="•"/>
                <a:defRPr sz="10063" kern="1200">
                  <a:solidFill>
                    <a:schemeClr val="lt1"/>
                  </a:solidFill>
                  <a:latin typeface="+mn-lt"/>
                  <a:ea typeface="+mn-ea"/>
                  <a:cs typeface="+mn-cs"/>
                </a:defRPr>
              </a:lvl7pPr>
              <a:lvl8pPr marL="19170167" indent="-1278011" algn="l" defTabSz="5112045" rtl="0" eaLnBrk="1" latinLnBrk="0" hangingPunct="1">
                <a:lnSpc>
                  <a:spcPct val="90000"/>
                </a:lnSpc>
                <a:spcBef>
                  <a:spcPts val="2795"/>
                </a:spcBef>
                <a:buFont typeface="Arial" panose="020B0604020202020204" pitchFamily="34" charset="0"/>
                <a:buChar char="•"/>
                <a:defRPr sz="10063" kern="1200">
                  <a:solidFill>
                    <a:schemeClr val="lt1"/>
                  </a:solidFill>
                  <a:latin typeface="+mn-lt"/>
                  <a:ea typeface="+mn-ea"/>
                  <a:cs typeface="+mn-cs"/>
                </a:defRPr>
              </a:lvl8pPr>
              <a:lvl9pPr marL="21726190" indent="-1278011" algn="l" defTabSz="5112045" rtl="0" eaLnBrk="1" latinLnBrk="0" hangingPunct="1">
                <a:lnSpc>
                  <a:spcPct val="90000"/>
                </a:lnSpc>
                <a:spcBef>
                  <a:spcPts val="2795"/>
                </a:spcBef>
                <a:buFont typeface="Arial" panose="020B0604020202020204" pitchFamily="34" charset="0"/>
                <a:buChar char="•"/>
                <a:defRPr sz="10063" kern="1200">
                  <a:solidFill>
                    <a:schemeClr val="lt1"/>
                  </a:solidFill>
                  <a:latin typeface="+mn-lt"/>
                  <a:ea typeface="+mn-ea"/>
                  <a:cs typeface="+mn-cs"/>
                </a:defRPr>
              </a:lvl9pPr>
            </a:lstStyle>
            <a:p>
              <a:pPr marL="0" indent="0" algn="ctr">
                <a:spcBef>
                  <a:spcPts val="0"/>
                </a:spcBef>
                <a:buFont typeface="Arial" pitchFamily="34" charset="0"/>
                <a:buNone/>
                <a:defRPr/>
              </a:pPr>
              <a:r>
                <a:rPr lang="en-GB" sz="2400" b="1" dirty="0">
                  <a:solidFill>
                    <a:schemeClr val="tx1"/>
                  </a:solidFill>
                </a:rPr>
                <a:t>369 without HCC</a:t>
              </a:r>
            </a:p>
          </p:txBody>
        </p:sp>
        <p:sp>
          <p:nvSpPr>
            <p:cNvPr id="53" name="TextBox 52"/>
            <p:cNvSpPr txBox="1"/>
            <p:nvPr/>
          </p:nvSpPr>
          <p:spPr>
            <a:xfrm>
              <a:off x="5322529" y="29504033"/>
              <a:ext cx="4275553" cy="400103"/>
            </a:xfrm>
            <a:prstGeom prst="rect">
              <a:avLst/>
            </a:prstGeom>
            <a:noFill/>
          </p:spPr>
          <p:txBody>
            <a:bodyPr wrap="square">
              <a:spAutoFit/>
            </a:bodyPr>
            <a:lstStyle/>
            <a:p>
              <a:pPr>
                <a:defRPr/>
              </a:pPr>
              <a:r>
                <a:rPr lang="en-GB" sz="2000" dirty="0">
                  <a:latin typeface="+mn-lt"/>
                </a:rPr>
                <a:t>Followed prospectively up to 2 years</a:t>
              </a:r>
            </a:p>
          </p:txBody>
        </p:sp>
        <p:sp>
          <p:nvSpPr>
            <p:cNvPr id="55" name="TextBox 54"/>
            <p:cNvSpPr txBox="1"/>
            <p:nvPr/>
          </p:nvSpPr>
          <p:spPr>
            <a:xfrm>
              <a:off x="9807617" y="27622877"/>
              <a:ext cx="2944098" cy="1200309"/>
            </a:xfrm>
            <a:prstGeom prst="rect">
              <a:avLst/>
            </a:prstGeom>
            <a:solidFill>
              <a:srgbClr val="FFFF00"/>
            </a:solidFill>
            <a:scene3d>
              <a:camera prst="orthographicFront"/>
              <a:lightRig rig="threePt" dir="t"/>
            </a:scene3d>
            <a:sp3d extrusionH="76200">
              <a:bevelT/>
              <a:extrusionClr>
                <a:schemeClr val="bg1"/>
              </a:extrusionClr>
            </a:sp3d>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defRPr/>
              </a:pPr>
              <a:r>
                <a:rPr lang="en-GB" sz="2400" b="1" i="1" u="sng" dirty="0">
                  <a:solidFill>
                    <a:schemeClr val="tx1"/>
                  </a:solidFill>
                </a:rPr>
                <a:t>39 DEVELOPED HCC </a:t>
              </a:r>
              <a:r>
                <a:rPr lang="en-GB" sz="2400" b="1" dirty="0">
                  <a:solidFill>
                    <a:schemeClr val="tx1"/>
                  </a:solidFill>
                </a:rPr>
                <a:t>by EASL criteria</a:t>
              </a:r>
            </a:p>
            <a:p>
              <a:pPr algn="ctr">
                <a:defRPr/>
              </a:pPr>
              <a:r>
                <a:rPr lang="en-GB" sz="2400" b="1" dirty="0">
                  <a:solidFill>
                    <a:schemeClr val="tx1"/>
                  </a:solidFill>
                </a:rPr>
                <a:t>(4.3% p.a.)</a:t>
              </a:r>
            </a:p>
          </p:txBody>
        </p:sp>
        <p:sp>
          <p:nvSpPr>
            <p:cNvPr id="56" name="TextBox 55"/>
            <p:cNvSpPr txBox="1"/>
            <p:nvPr/>
          </p:nvSpPr>
          <p:spPr>
            <a:xfrm>
              <a:off x="5536826" y="29934238"/>
              <a:ext cx="3330326" cy="707874"/>
            </a:xfrm>
            <a:prstGeom prst="rect">
              <a:avLst/>
            </a:prstGeom>
            <a:noFill/>
          </p:spPr>
          <p:txBody>
            <a:bodyPr wrap="square">
              <a:spAutoFit/>
            </a:bodyPr>
            <a:lstStyle/>
            <a:p>
              <a:pPr algn="ctr">
                <a:defRPr/>
              </a:pPr>
              <a:r>
                <a:rPr lang="en-GB" sz="2000" dirty="0">
                  <a:latin typeface="+mn-lt"/>
                </a:rPr>
                <a:t>Biomarkers every 3-6 months,</a:t>
              </a:r>
            </a:p>
            <a:p>
              <a:pPr algn="ctr">
                <a:defRPr/>
              </a:pPr>
              <a:r>
                <a:rPr lang="en-GB" sz="2000" dirty="0">
                  <a:latin typeface="+mn-lt"/>
                </a:rPr>
                <a:t> Imaging 6-12 months</a:t>
              </a:r>
            </a:p>
          </p:txBody>
        </p:sp>
        <p:cxnSp>
          <p:nvCxnSpPr>
            <p:cNvPr id="58" name="Straight Arrow Connector 57"/>
            <p:cNvCxnSpPr>
              <a:endCxn id="0" idx="1"/>
            </p:cNvCxnSpPr>
            <p:nvPr/>
          </p:nvCxnSpPr>
          <p:spPr>
            <a:xfrm flipV="1">
              <a:off x="2758916" y="29913601"/>
              <a:ext cx="703209" cy="1017571"/>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462127" y="31341743"/>
              <a:ext cx="2814416" cy="461657"/>
            </a:xfrm>
            <a:prstGeom prst="rect">
              <a:avLst/>
            </a:prstGeom>
            <a:solidFill>
              <a:srgbClr val="FFFF00"/>
            </a:solidFill>
            <a:scene3d>
              <a:camera prst="orthographicFront"/>
              <a:lightRig rig="threePt" dir="t"/>
            </a:scene3d>
            <a:sp3d extrusionH="76200">
              <a:bevelT/>
              <a:extrusionClr>
                <a:schemeClr val="bg1"/>
              </a:extrusionClr>
            </a:sp3d>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defRPr/>
              </a:pPr>
              <a:r>
                <a:rPr lang="en-GB" sz="2400" b="1" i="1" u="sng" dirty="0">
                  <a:solidFill>
                    <a:schemeClr val="tx1"/>
                  </a:solidFill>
                </a:rPr>
                <a:t>54 ESTABLISHED HCC</a:t>
              </a:r>
            </a:p>
          </p:txBody>
        </p:sp>
        <p:cxnSp>
          <p:nvCxnSpPr>
            <p:cNvPr id="62" name="Straight Arrow Connector 61"/>
            <p:cNvCxnSpPr/>
            <p:nvPr/>
          </p:nvCxnSpPr>
          <p:spPr>
            <a:xfrm>
              <a:off x="5182841" y="29913601"/>
              <a:ext cx="4103379" cy="0"/>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3" name="Content Placeholder 3"/>
            <p:cNvSpPr txBox="1">
              <a:spLocks/>
            </p:cNvSpPr>
            <p:nvPr/>
          </p:nvSpPr>
          <p:spPr>
            <a:xfrm>
              <a:off x="9964730" y="30981456"/>
              <a:ext cx="2672694" cy="401641"/>
            </a:xfrm>
            <a:prstGeom prst="rect">
              <a:avLst/>
            </a:prstGeom>
            <a:solidFill>
              <a:srgbClr val="FFFF00"/>
            </a:solidFill>
            <a:scene3d>
              <a:camera prst="orthographicFront"/>
              <a:lightRig rig="threePt" dir="t"/>
            </a:scene3d>
            <a:sp3d extrusionH="76200">
              <a:bevelT/>
              <a:extrusionClr>
                <a:schemeClr val="bg1"/>
              </a:extrusionClr>
            </a:sp3d>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defRPr/>
              </a:pPr>
              <a:r>
                <a:rPr lang="en-GB" sz="2400" b="1" i="1" u="sng" dirty="0"/>
                <a:t>330 NO-HCC</a:t>
              </a:r>
            </a:p>
          </p:txBody>
        </p:sp>
        <p:cxnSp>
          <p:nvCxnSpPr>
            <p:cNvPr id="64" name="Straight Arrow Connector 63"/>
            <p:cNvCxnSpPr/>
            <p:nvPr/>
          </p:nvCxnSpPr>
          <p:spPr>
            <a:xfrm flipV="1">
              <a:off x="9286220" y="28223032"/>
              <a:ext cx="521397" cy="1690569"/>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5" name="Content Placeholder 3"/>
            <p:cNvSpPr txBox="1">
              <a:spLocks/>
            </p:cNvSpPr>
            <p:nvPr/>
          </p:nvSpPr>
          <p:spPr>
            <a:xfrm>
              <a:off x="685801" y="30307975"/>
              <a:ext cx="2072640" cy="1177226"/>
            </a:xfrm>
            <a:prstGeom prst="rect">
              <a:avLst/>
            </a:prstGeom>
            <a:solidFill>
              <a:srgbClr val="FF8300"/>
            </a:solidFill>
            <a:scene3d>
              <a:camera prst="orthographicFront"/>
              <a:lightRig rig="threePt" dir="t"/>
            </a:scene3d>
            <a:sp3d extrusionH="76200">
              <a:bevelT/>
              <a:extrusionClr>
                <a:schemeClr val="bg1"/>
              </a:extrusionClr>
            </a:sp3d>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defRPr/>
              </a:pPr>
              <a:r>
                <a:rPr lang="en-GB" sz="2400" b="1" dirty="0"/>
                <a:t>423</a:t>
              </a:r>
            </a:p>
            <a:p>
              <a:pPr marL="0" indent="0" algn="ctr">
                <a:lnSpc>
                  <a:spcPct val="100000"/>
                </a:lnSpc>
                <a:spcBef>
                  <a:spcPts val="0"/>
                </a:spcBef>
                <a:buFont typeface="Arial" panose="020B0604020202020204" pitchFamily="34" charset="0"/>
                <a:buNone/>
                <a:defRPr/>
              </a:pPr>
              <a:r>
                <a:rPr lang="en-GB" sz="2400" b="1" dirty="0"/>
                <a:t>Enrolled</a:t>
              </a:r>
            </a:p>
            <a:p>
              <a:pPr marL="0" indent="0" algn="ctr">
                <a:lnSpc>
                  <a:spcPct val="100000"/>
                </a:lnSpc>
                <a:spcBef>
                  <a:spcPts val="0"/>
                </a:spcBef>
                <a:buFont typeface="Arial" panose="020B0604020202020204" pitchFamily="34" charset="0"/>
                <a:buNone/>
                <a:defRPr/>
              </a:pPr>
              <a:r>
                <a:rPr lang="en-GB" sz="2400" b="1" dirty="0"/>
                <a:t>HCV, cirrhotic</a:t>
              </a:r>
            </a:p>
          </p:txBody>
        </p:sp>
        <p:cxnSp>
          <p:nvCxnSpPr>
            <p:cNvPr id="66" name="Straight Arrow Connector 65"/>
            <p:cNvCxnSpPr>
              <a:endCxn id="0" idx="1"/>
            </p:cNvCxnSpPr>
            <p:nvPr/>
          </p:nvCxnSpPr>
          <p:spPr>
            <a:xfrm>
              <a:off x="2758916" y="30942284"/>
              <a:ext cx="703209" cy="692139"/>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9286220" y="29846987"/>
              <a:ext cx="678509" cy="1457395"/>
            </a:xfrm>
            <a:prstGeom prst="straightConnector1">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pic>
        <p:nvPicPr>
          <p:cNvPr id="2169" name="Picture 67"/>
          <p:cNvPicPr>
            <a:picLocks noChangeAspect="1" noChangeArrowheads="1"/>
          </p:cNvPicPr>
          <p:nvPr/>
        </p:nvPicPr>
        <p:blipFill rotWithShape="1">
          <a:blip r:embed="rId3">
            <a:extLst>
              <a:ext uri="{28A0092B-C50C-407E-A947-70E740481C1C}">
                <a14:useLocalDpi xmlns:a14="http://schemas.microsoft.com/office/drawing/2010/main" val="0"/>
              </a:ext>
            </a:extLst>
          </a:blip>
          <a:srcRect l="2813" t="2252" b="2538"/>
          <a:stretch/>
        </p:blipFill>
        <p:spPr bwMode="auto">
          <a:xfrm>
            <a:off x="15367000" y="31578550"/>
            <a:ext cx="8064636" cy="532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90835" y="31774938"/>
            <a:ext cx="12469178" cy="4524315"/>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a:t>Receiver operating characteristic (ROC) curve were plotted to assess GALAD discrimination between the non-HCCs and all HCCs at diagnosis, and between non-HCCs and HCC developers at first and last observation.</a:t>
            </a:r>
          </a:p>
          <a:p>
            <a:pPr marL="571500" indent="-571500" algn="just">
              <a:buFont typeface="Arial" panose="020B0604020202020204" pitchFamily="34" charset="0"/>
              <a:buChar char="•"/>
            </a:pPr>
            <a:r>
              <a:rPr lang="en-GB" sz="3600" dirty="0" smtClean="0"/>
              <a:t>Sensitivity</a:t>
            </a:r>
            <a:r>
              <a:rPr lang="en-GB" sz="3600" dirty="0"/>
              <a:t>, specificity, positive and negative predictive value for HCC development after passing GALAD cut-off of -0.63 (based on previous publication</a:t>
            </a:r>
            <a:r>
              <a:rPr lang="en-GB" sz="3600" baseline="30000" dirty="0"/>
              <a:t>1</a:t>
            </a:r>
            <a:r>
              <a:rPr lang="en-GB" sz="3600" dirty="0"/>
              <a:t>) </a:t>
            </a:r>
            <a:r>
              <a:rPr lang="en-GB" sz="3600" dirty="0" smtClean="0"/>
              <a:t>within </a:t>
            </a:r>
            <a:r>
              <a:rPr lang="en-GB" sz="3600" dirty="0"/>
              <a:t>one and two </a:t>
            </a:r>
            <a:r>
              <a:rPr lang="en-GB" sz="3600" dirty="0" smtClean="0"/>
              <a:t>years were calculated.</a:t>
            </a:r>
            <a:endParaRPr lang="en-GB" sz="3600" dirty="0"/>
          </a:p>
        </p:txBody>
      </p:sp>
      <p:sp>
        <p:nvSpPr>
          <p:cNvPr id="3" name="TextBox 2"/>
          <p:cNvSpPr txBox="1"/>
          <p:nvPr/>
        </p:nvSpPr>
        <p:spPr>
          <a:xfrm>
            <a:off x="1316594" y="27484111"/>
            <a:ext cx="3876438" cy="769441"/>
          </a:xfrm>
          <a:prstGeom prst="rect">
            <a:avLst/>
          </a:prstGeom>
          <a:noFill/>
        </p:spPr>
        <p:txBody>
          <a:bodyPr wrap="square" rtlCol="0">
            <a:spAutoFit/>
          </a:bodyPr>
          <a:lstStyle/>
          <a:p>
            <a:r>
              <a:rPr lang="en-GB" sz="4400" b="1" i="1" dirty="0"/>
              <a:t>Flow chart</a:t>
            </a:r>
            <a:r>
              <a:rPr lang="en-GB" sz="4400" b="1" i="1" baseline="30000" dirty="0"/>
              <a:t>3</a:t>
            </a:r>
          </a:p>
        </p:txBody>
      </p:sp>
      <p:sp>
        <p:nvSpPr>
          <p:cNvPr id="61" name="Rectangle 60"/>
          <p:cNvSpPr/>
          <p:nvPr/>
        </p:nvSpPr>
        <p:spPr bwMode="auto">
          <a:xfrm>
            <a:off x="37626925" y="33448625"/>
            <a:ext cx="12895262" cy="1085850"/>
          </a:xfrm>
          <a:prstGeom prst="rect">
            <a:avLst/>
          </a:prstGeom>
          <a:solidFill>
            <a:schemeClr val="accent6">
              <a:lumMod val="60000"/>
              <a:lumOff val="4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111845" eaLnBrk="1" fontAlgn="auto" hangingPunct="1">
              <a:spcBef>
                <a:spcPts val="0"/>
              </a:spcBef>
              <a:spcAft>
                <a:spcPts val="0"/>
              </a:spcAft>
              <a:defRPr/>
            </a:pPr>
            <a:r>
              <a:rPr lang="fr-CA" sz="6212" b="1" dirty="0">
                <a:solidFill>
                  <a:srgbClr val="006241"/>
                </a:solidFill>
              </a:rPr>
              <a:t>CONTACT INFORMATION</a:t>
            </a:r>
            <a:endParaRPr lang="en-CA" sz="6212" b="1" dirty="0">
              <a:solidFill>
                <a:srgbClr val="006241"/>
              </a:solidFill>
            </a:endParaRPr>
          </a:p>
        </p:txBody>
      </p:sp>
      <p:pic>
        <p:nvPicPr>
          <p:cNvPr id="68" name="Picture 67"/>
          <p:cNvPicPr/>
          <p:nvPr/>
        </p:nvPicPr>
        <p:blipFill>
          <a:blip r:embed="rId4">
            <a:extLst>
              <a:ext uri="{28A0092B-C50C-407E-A947-70E740481C1C}">
                <a14:useLocalDpi xmlns:a14="http://schemas.microsoft.com/office/drawing/2010/main" val="0"/>
              </a:ext>
            </a:extLst>
          </a:blip>
          <a:srcRect/>
          <a:stretch>
            <a:fillRect/>
          </a:stretch>
        </p:blipFill>
        <p:spPr bwMode="auto">
          <a:xfrm>
            <a:off x="15333659" y="24993599"/>
            <a:ext cx="8097977" cy="5571626"/>
          </a:xfrm>
          <a:prstGeom prst="rect">
            <a:avLst/>
          </a:prstGeom>
          <a:noFill/>
          <a:ln>
            <a:noFill/>
          </a:ln>
        </p:spPr>
      </p:pic>
      <p:sp>
        <p:nvSpPr>
          <p:cNvPr id="69" name="Text Box 2"/>
          <p:cNvSpPr txBox="1">
            <a:spLocks noChangeArrowheads="1"/>
          </p:cNvSpPr>
          <p:nvPr/>
        </p:nvSpPr>
        <p:spPr bwMode="auto">
          <a:xfrm>
            <a:off x="19831050" y="27142599"/>
            <a:ext cx="2517495" cy="1116716"/>
          </a:xfrm>
          <a:prstGeom prst="rect">
            <a:avLst/>
          </a:prstGeom>
          <a:noFill/>
          <a:ln w="9525">
            <a:noFill/>
            <a:miter lim="800000"/>
            <a:headEnd/>
            <a:tailEnd/>
          </a:ln>
        </p:spPr>
        <p:txBody>
          <a:bodyPr rot="0" vert="horz" wrap="square" lIns="91440" tIns="45720" rIns="91440" bIns="45720" anchor="t"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4000"/>
              </a:lnSpc>
              <a:spcAft>
                <a:spcPts val="0"/>
              </a:spcAft>
            </a:pPr>
            <a:r>
              <a:rPr lang="en-GB" sz="1600" b="1" dirty="0" smtClean="0">
                <a:effectLst/>
                <a:latin typeface="Calibri"/>
                <a:ea typeface="Times New Roman"/>
                <a:cs typeface="Times New Roman"/>
              </a:rPr>
              <a:t>Log-rank tests:</a:t>
            </a:r>
          </a:p>
          <a:p>
            <a:pPr>
              <a:lnSpc>
                <a:spcPct val="104000"/>
              </a:lnSpc>
              <a:spcAft>
                <a:spcPts val="0"/>
              </a:spcAft>
            </a:pPr>
            <a:r>
              <a:rPr lang="en-GB" sz="1600" dirty="0" smtClean="0">
                <a:effectLst/>
                <a:latin typeface="Calibri"/>
                <a:ea typeface="Times New Roman"/>
                <a:cs typeface="Times New Roman"/>
              </a:rPr>
              <a:t>GALAD </a:t>
            </a:r>
            <a:r>
              <a:rPr lang="en-GB" sz="1600" dirty="0">
                <a:effectLst/>
                <a:latin typeface="Calibri"/>
                <a:ea typeface="Times New Roman"/>
                <a:cs typeface="Times New Roman"/>
              </a:rPr>
              <a:t>vs AFP, p=0.0039</a:t>
            </a:r>
          </a:p>
          <a:p>
            <a:pPr>
              <a:lnSpc>
                <a:spcPct val="104000"/>
              </a:lnSpc>
              <a:spcAft>
                <a:spcPts val="0"/>
              </a:spcAft>
            </a:pPr>
            <a:r>
              <a:rPr lang="en-GB" sz="1600" dirty="0">
                <a:effectLst/>
                <a:latin typeface="Calibri"/>
                <a:ea typeface="Times New Roman"/>
                <a:cs typeface="Times New Roman"/>
              </a:rPr>
              <a:t>GALAD vs AFP-L3, p=0.0001</a:t>
            </a:r>
          </a:p>
          <a:p>
            <a:pPr>
              <a:lnSpc>
                <a:spcPct val="104000"/>
              </a:lnSpc>
              <a:spcAft>
                <a:spcPts val="0"/>
              </a:spcAft>
            </a:pPr>
            <a:r>
              <a:rPr lang="en-GB" sz="1600" dirty="0">
                <a:effectLst/>
                <a:latin typeface="Calibri"/>
                <a:ea typeface="Times New Roman"/>
                <a:cs typeface="Times New Roman"/>
              </a:rPr>
              <a:t>GALAD vs DCP, p=0.0089</a:t>
            </a:r>
          </a:p>
        </p:txBody>
      </p:sp>
      <p:graphicFrame>
        <p:nvGraphicFramePr>
          <p:cNvPr id="72" name="Chart 71"/>
          <p:cNvGraphicFramePr/>
          <p:nvPr>
            <p:extLst>
              <p:ext uri="{D42A27DB-BD31-4B8C-83A1-F6EECF244321}">
                <p14:modId xmlns:p14="http://schemas.microsoft.com/office/powerpoint/2010/main" val="52475997"/>
              </p:ext>
            </p:extLst>
          </p:nvPr>
        </p:nvGraphicFramePr>
        <p:xfrm>
          <a:off x="25744876" y="25230621"/>
          <a:ext cx="10845024" cy="623572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1604</TotalTime>
  <Words>1266</Words>
  <Application>Microsoft Office PowerPoint</Application>
  <PresentationFormat>Custom</PresentationFormat>
  <Paragraphs>133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Berhane, Sarah</cp:lastModifiedBy>
  <cp:revision>197</cp:revision>
  <dcterms:created xsi:type="dcterms:W3CDTF">2015-06-29T16:44:08Z</dcterms:created>
  <dcterms:modified xsi:type="dcterms:W3CDTF">2016-10-31T16:00:21Z</dcterms:modified>
</cp:coreProperties>
</file>