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7700"/>
    <a:srgbClr val="03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6586" autoAdjust="0"/>
  </p:normalViewPr>
  <p:slideViewPr>
    <p:cSldViewPr snapToGrid="0">
      <p:cViewPr varScale="1">
        <p:scale>
          <a:sx n="26" d="100"/>
          <a:sy n="26" d="100"/>
        </p:scale>
        <p:origin x="10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4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7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3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3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31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3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8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8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7699-7BD5-487A-B351-02238100D694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34F9-E8F4-42C6-8652-881171E6E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hyperlink" Target="mailto:L.Tidbury@Liverpool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9" y="306937"/>
            <a:ext cx="9361030" cy="240618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53234" y="3152956"/>
            <a:ext cx="11601516" cy="785420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risk of intractable diplopia is a concern during the treatment of </a:t>
            </a:r>
            <a:r>
              <a:rPr lang="en-GB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strabismic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amblyopia.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any neutral density filter (such as the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Sbisa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bar, NDF and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Bagolini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filter bar) placed in front of the healthy eye, will mimic certain aspects of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amblyopia,</a:t>
            </a:r>
            <a:r>
              <a:rPr lang="en-GB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allowing the level of suppression to be monitored.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appropriate filter is positioned over the healthy eye, the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to the two eyes is balanced,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restore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binocular function of at least simultaneous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perception.</a:t>
            </a:r>
            <a:r>
              <a:rPr lang="en-GB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commonly used filter bar in the UK is the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Sbisa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bar,</a:t>
            </a:r>
            <a:r>
              <a:rPr lang="en-GB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however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inspection alone, shows marked differences between filter gradations, with evidence of large jumps in light transmitted between some lower filters and small jumps between higher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filters.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6183" y="19693279"/>
            <a:ext cx="12402473" cy="97475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756" y="11303259"/>
            <a:ext cx="10783218" cy="7045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19" y="20551014"/>
            <a:ext cx="5884212" cy="384440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04177" y="15389724"/>
            <a:ext cx="6206050" cy="3341694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>
          <a:blip r:embed="rId6" cstate="print"/>
          <a:srcRect t="5791" r="28164" b="17761"/>
          <a:stretch>
            <a:fillRect/>
          </a:stretch>
        </p:blipFill>
        <p:spPr bwMode="auto">
          <a:xfrm>
            <a:off x="35760946" y="11720759"/>
            <a:ext cx="6206050" cy="31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7" cstate="print"/>
          <a:srcRect t="6178" r="28241" b="17761"/>
          <a:stretch>
            <a:fillRect/>
          </a:stretch>
        </p:blipFill>
        <p:spPr bwMode="auto">
          <a:xfrm>
            <a:off x="35760946" y="15331369"/>
            <a:ext cx="6206050" cy="34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8" cstate="print"/>
          <a:srcRect t="6178" r="28164" b="18147"/>
          <a:stretch>
            <a:fillRect/>
          </a:stretch>
        </p:blipFill>
        <p:spPr bwMode="auto">
          <a:xfrm>
            <a:off x="423492" y="19961530"/>
            <a:ext cx="5615584" cy="28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9" cstate="print"/>
          <a:srcRect t="6178" r="28241" b="18147"/>
          <a:stretch>
            <a:fillRect/>
          </a:stretch>
        </p:blipFill>
        <p:spPr bwMode="auto">
          <a:xfrm>
            <a:off x="434012" y="26271842"/>
            <a:ext cx="5594543" cy="28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2" y="11550588"/>
            <a:ext cx="9353700" cy="611116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38024" y="-188969"/>
            <a:ext cx="273538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Swis721 BT" panose="020B0504020202020204" pitchFamily="34" charset="0"/>
              </a:rPr>
              <a:t>Evaluation </a:t>
            </a:r>
            <a:r>
              <a:rPr lang="en-GB" sz="7200" dirty="0">
                <a:latin typeface="Swis721 BT" panose="020B0504020202020204" pitchFamily="34" charset="0"/>
              </a:rPr>
              <a:t>of a new method of assessing suppression in </a:t>
            </a:r>
            <a:r>
              <a:rPr lang="en-GB" sz="7200" dirty="0" smtClean="0">
                <a:latin typeface="Swis721 BT" panose="020B0504020202020204" pitchFamily="34" charset="0"/>
              </a:rPr>
              <a:t>amblyopia </a:t>
            </a:r>
            <a:r>
              <a:rPr lang="en-GB" sz="7200" dirty="0">
                <a:latin typeface="Swis721 BT" panose="020B0504020202020204" pitchFamily="34" charset="0"/>
              </a:rPr>
              <a:t>and the effect of light source variability.</a:t>
            </a:r>
          </a:p>
          <a:p>
            <a:pPr algn="ctr"/>
            <a:r>
              <a:rPr lang="en-GB" sz="4000" i="1" dirty="0">
                <a:latin typeface="Swis721 BT" panose="020B0504020202020204" pitchFamily="34" charset="0"/>
              </a:rPr>
              <a:t>L </a:t>
            </a:r>
            <a:r>
              <a:rPr lang="en-GB" sz="4000" i="1" dirty="0" smtClean="0">
                <a:latin typeface="Swis721 BT" panose="020B0504020202020204" pitchFamily="34" charset="0"/>
              </a:rPr>
              <a:t>Tidbury</a:t>
            </a:r>
            <a:r>
              <a:rPr lang="en-GB" sz="4000" i="1" baseline="30000" dirty="0" smtClean="0">
                <a:latin typeface="Swis721 BT" panose="020B0504020202020204" pitchFamily="34" charset="0"/>
              </a:rPr>
              <a:t>1,2</a:t>
            </a:r>
            <a:r>
              <a:rPr lang="en-GB" sz="4000" i="1" dirty="0" smtClean="0">
                <a:latin typeface="Swis721 BT" panose="020B0504020202020204" pitchFamily="34" charset="0"/>
              </a:rPr>
              <a:t>, </a:t>
            </a:r>
            <a:r>
              <a:rPr lang="en-GB" sz="4000" i="1" dirty="0">
                <a:latin typeface="Swis721 BT" panose="020B0504020202020204" pitchFamily="34" charset="0"/>
              </a:rPr>
              <a:t>A </a:t>
            </a:r>
            <a:r>
              <a:rPr lang="en-GB" sz="4000" i="1" dirty="0" smtClean="0">
                <a:latin typeface="Swis721 BT" panose="020B0504020202020204" pitchFamily="34" charset="0"/>
              </a:rPr>
              <a:t>O’Connor</a:t>
            </a:r>
            <a:r>
              <a:rPr lang="en-GB" sz="4000" i="1" baseline="30000" dirty="0" smtClean="0">
                <a:latin typeface="Swis721 BT" panose="020B0504020202020204" pitchFamily="34" charset="0"/>
              </a:rPr>
              <a:t>1</a:t>
            </a:r>
            <a:r>
              <a:rPr lang="en-GB" sz="4000" i="1" dirty="0" smtClean="0">
                <a:latin typeface="Swis721 BT" panose="020B0504020202020204" pitchFamily="34" charset="0"/>
              </a:rPr>
              <a:t> </a:t>
            </a:r>
            <a:r>
              <a:rPr lang="en-GB" sz="4000" i="1" dirty="0">
                <a:latin typeface="Swis721 BT" panose="020B0504020202020204" pitchFamily="34" charset="0"/>
              </a:rPr>
              <a:t>&amp; D </a:t>
            </a:r>
            <a:r>
              <a:rPr lang="en-GB" sz="4000" i="1" dirty="0" smtClean="0">
                <a:latin typeface="Swis721 BT" panose="020B0504020202020204" pitchFamily="34" charset="0"/>
              </a:rPr>
              <a:t>Newsham</a:t>
            </a:r>
            <a:r>
              <a:rPr lang="en-GB" sz="4000" i="1" baseline="30000" dirty="0" smtClean="0">
                <a:latin typeface="Swis721 BT" panose="020B0504020202020204" pitchFamily="34" charset="0"/>
              </a:rPr>
              <a:t>1 </a:t>
            </a:r>
          </a:p>
          <a:p>
            <a:pPr algn="ctr"/>
            <a:r>
              <a:rPr lang="en-GB" sz="2800" i="1" dirty="0" smtClean="0">
                <a:latin typeface="Swis721 BT" panose="020B0504020202020204" pitchFamily="34" charset="0"/>
              </a:rPr>
              <a:t>1) Directorate of Orthoptics &amp; Vision Science, University of Liverpool, Liverpool 2)  Psychological Science, </a:t>
            </a:r>
            <a:r>
              <a:rPr lang="en-GB" sz="2800" i="1" dirty="0">
                <a:latin typeface="Swis721 BT" panose="020B0504020202020204" pitchFamily="34" charset="0"/>
              </a:rPr>
              <a:t>University of Liverpool, Liverpool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442177" y="3314923"/>
            <a:ext cx="13868772" cy="1475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en-GB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investigate the use of crossed polarisers t</a:t>
            </a:r>
            <a:r>
              <a:rPr lang="en-GB" sz="4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GB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light transmission, in comparison with the </a:t>
            </a:r>
            <a:r>
              <a:rPr lang="en-GB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Sbisa</a:t>
            </a:r>
            <a:r>
              <a:rPr lang="en-GB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4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Bagolini</a:t>
            </a:r>
            <a:r>
              <a:rPr lang="en-GB" sz="4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714143" y="3576463"/>
            <a:ext cx="10383622" cy="72499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>
              <a:lnSpc>
                <a:spcPct val="107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Law of Malus states that when a second polariser is rotated towards 90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first polariser’s transmission orientation, the change in light intensity is proportional to the angle of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crossing (Fig. 1 &amp; 3). This predictability suggests a good method to control the amount of light entering the eye, and suitable for trial frame mounting.</a:t>
            </a:r>
          </a:p>
          <a:p>
            <a:pPr>
              <a:lnSpc>
                <a:spcPct val="107000"/>
              </a:lnSpc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dirty="0"/>
              <a:t>A </a:t>
            </a:r>
            <a:r>
              <a:rPr lang="en-GB" sz="3200" dirty="0" err="1"/>
              <a:t>spectroradiometer</a:t>
            </a:r>
            <a:r>
              <a:rPr lang="en-GB" sz="3200" dirty="0"/>
              <a:t> (</a:t>
            </a:r>
            <a:r>
              <a:rPr lang="en-GB" sz="3200" dirty="0" err="1"/>
              <a:t>SpectroCAL</a:t>
            </a:r>
            <a:r>
              <a:rPr lang="en-GB" sz="3200" dirty="0"/>
              <a:t> MKII) was used to measure the intensity of light from a stable light source </a:t>
            </a:r>
            <a:r>
              <a:rPr lang="en-GB" sz="3200" dirty="0" smtClean="0"/>
              <a:t>(D65 GTI GLE-m5/32 (Fig. 2)), </a:t>
            </a:r>
            <a:r>
              <a:rPr lang="en-GB" sz="3200" dirty="0"/>
              <a:t>repeated through each filter of </a:t>
            </a:r>
            <a:r>
              <a:rPr lang="en-GB" sz="3200" dirty="0" smtClean="0"/>
              <a:t>three separate </a:t>
            </a:r>
            <a:r>
              <a:rPr lang="en-GB" sz="3200" dirty="0" err="1"/>
              <a:t>Sbisa</a:t>
            </a:r>
            <a:r>
              <a:rPr lang="en-GB" sz="3200" dirty="0"/>
              <a:t> </a:t>
            </a:r>
            <a:r>
              <a:rPr lang="en-GB" sz="3200" dirty="0" smtClean="0"/>
              <a:t>bars , </a:t>
            </a:r>
            <a:r>
              <a:rPr lang="en-GB" sz="3200" dirty="0" err="1" smtClean="0"/>
              <a:t>Bagolini</a:t>
            </a:r>
            <a:r>
              <a:rPr lang="en-GB" sz="3200" dirty="0" smtClean="0"/>
              <a:t> </a:t>
            </a:r>
            <a:r>
              <a:rPr lang="en-GB" sz="3200" dirty="0"/>
              <a:t>bar and at 5</a:t>
            </a:r>
            <a:r>
              <a:rPr lang="en-GB" sz="3200" baseline="30000" dirty="0"/>
              <a:t>o</a:t>
            </a:r>
            <a:r>
              <a:rPr lang="en-GB" sz="3200" dirty="0"/>
              <a:t> intervals of a pair of crossed polarisers</a:t>
            </a:r>
            <a:r>
              <a:rPr lang="en-GB" sz="3200" dirty="0" smtClean="0"/>
              <a:t>. Common light sources (An LED and ophthalmoscope bulb) were also measured for comparison.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3591" y="9769293"/>
            <a:ext cx="14123978" cy="1179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</a:t>
            </a: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 of polarisation through two filters</a:t>
            </a:r>
            <a:r>
              <a:rPr lang="en-GB" sz="2200" dirty="0" smtClean="0"/>
              <a:t>. One orientation of unpolarised light is ‘filtered’ through the first polariser. Rotation of the transmission orientations of the second polariser towards 90</a:t>
            </a:r>
            <a:r>
              <a:rPr lang="en-GB" sz="2200" baseline="30000" dirty="0" smtClean="0"/>
              <a:t>o</a:t>
            </a:r>
            <a:r>
              <a:rPr lang="en-GB" sz="2200" dirty="0" smtClean="0"/>
              <a:t> from the first, reduces the transmission of light.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492" y="17772424"/>
            <a:ext cx="9353700" cy="12778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3: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of the predicted light transmission (%) according to the law of Malus, and the actual measured value, showing the applicability of the crossed polariser method.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291414" y="9473788"/>
            <a:ext cx="4781503" cy="15414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2: </a:t>
            </a:r>
            <a:r>
              <a:rPr lang="en-GB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set up, filter method (in this example the crossed polarisers) is placed between spectrometer and light source.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3234" y="10923577"/>
            <a:ext cx="1038362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17809" y="2934251"/>
            <a:ext cx="4663844" cy="6522244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12" cstate="print"/>
          <a:srcRect t="6178" r="27701" b="18147"/>
          <a:stretch>
            <a:fillRect/>
          </a:stretch>
        </p:blipFill>
        <p:spPr bwMode="auto">
          <a:xfrm>
            <a:off x="423492" y="23122037"/>
            <a:ext cx="5630925" cy="28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10253186" y="18503975"/>
            <a:ext cx="11709701" cy="8826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4: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Luminance levels measured through each filter/5</a:t>
            </a:r>
            <a:r>
              <a:rPr lang="en-GB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crossed polarisation. The top x-axis if for the Crossed Polarisers only, and the left y-axis is for the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agolini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filter bar only.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13" cstate="print"/>
          <a:srcRect t="6178" r="28164" b="17761"/>
          <a:stretch>
            <a:fillRect/>
          </a:stretch>
        </p:blipFill>
        <p:spPr bwMode="auto">
          <a:xfrm>
            <a:off x="22404177" y="11724324"/>
            <a:ext cx="6206050" cy="31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/>
          <p:nvPr/>
        </p:nvPicPr>
        <p:blipFill>
          <a:blip r:embed="rId14" cstate="print"/>
          <a:srcRect t="6178" r="28164" b="17761"/>
          <a:stretch>
            <a:fillRect/>
          </a:stretch>
        </p:blipFill>
        <p:spPr bwMode="auto">
          <a:xfrm>
            <a:off x="29113606" y="11756770"/>
            <a:ext cx="6206050" cy="31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9051517" y="15215703"/>
            <a:ext cx="6268139" cy="36313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 (a-e):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colour spectra of each filter for each bar. The colours represent the spectra at filter 1 / 0</a:t>
            </a:r>
            <a:r>
              <a:rPr lang="en-GB" sz="24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D65 light source. a-c are for the 3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bars. d for the crossed polarisers and e, the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Bagolini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filter bar. Note the large variation in luminance reduction across the spectra (a-c), the improved but still variable changes in e, and the proportional and even changes in d.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86736" y="12256077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a.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4711620" y="12256077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1344731" y="12256077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c.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27986736" y="15822101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41344731" y="15822101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6447419" y="24530619"/>
            <a:ext cx="5922314" cy="491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6 (a-d): a-c: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the colour spectra (at first measurement), with the black lines showing each measurement at 1 min intervals up to 10 minutes. a: D65 b: Halogen c:LED.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plot in ‘d ‘shows the percentage of initial luminance over time. The D65 </a:t>
            </a:r>
            <a:r>
              <a:rPr lang="en-GB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luminant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(daylight spectra) shows perfect stability over ten minutes, however, the LED pen touch and Halogen (ophthalmoscope bulb) show a reduction in luminance over this time – this variability would be greater across different appointments.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04662" y="19835041"/>
            <a:ext cx="380782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Source Stability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25970" y="20031557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a.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325970" y="23251104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325970" y="26364413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c.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6677825" y="23714125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12895280" y="19706530"/>
            <a:ext cx="29737865" cy="780290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Crossed polarisers, even with relatively large changes used here of 5</a:t>
            </a:r>
            <a:r>
              <a:rPr lang="en-GB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provide a predictable, consistent reduction in luminance across the entire spectrum of light.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Sbisa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bars show very little change between some filters (e.g. 9-12 are identical), and variability across the spectra, e.g. a change from 12 to 9 would be less alarming than a change from 9 to 8. These bars have been in the clinic for some time, which could suggest a degradation in the filters.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agolini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bar shows a consistent change in luminance across filters, but some variability across spectra. This is a newly ordered bar, with some colour variability.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have been approaches to measuring 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interocular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suppression that do not rely on filter bars, such as the use of a 3DTV to show varying contrast letters to each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eye,</a:t>
            </a:r>
            <a:r>
              <a:rPr lang="en-GB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dichoptic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mounted displays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displaying motion coherence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stimuli.</a:t>
            </a:r>
            <a:r>
              <a:rPr lang="en-GB" sz="3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Whilst the latter two approaches are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and designed for clinical use,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are limited to use in the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clinic,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restricted by departmental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budgets.</a:t>
            </a: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Whilst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inter-ocular luminance ratio remains constant, based on the filter placed before each eye, it has been suggested that the absolute luminance seen by the eye behind the filter, may have a marked effect on the balance of ocular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dominance.</a:t>
            </a:r>
            <a:r>
              <a:rPr lang="en-GB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put, variations in the light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will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 in a difference in contrast ratio required to elicit a diplopic response: A pen torch isn’t a suitable light to assess facultative suppression. </a:t>
            </a:r>
            <a:endParaRPr lang="en-GB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method of crossed polarisers introduced here is a cheap and simple solution (in association with a suitable light source), but further validation is needed to establish test/re-test variability.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crossed polarisers offer:</a:t>
            </a:r>
          </a:p>
          <a:p>
            <a:pPr marL="1828800" lvl="3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cheap and portable method</a:t>
            </a:r>
          </a:p>
          <a:p>
            <a:pPr marL="1828800" lvl="3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near continuous scale, offering more “filters” than traditional bars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3" indent="-4572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consistent decrease in luminance across the entire colour spectrum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762735" y="27781854"/>
            <a:ext cx="21399500" cy="2585323"/>
          </a:xfrm>
          <a:prstGeom prst="rect">
            <a:avLst/>
          </a:prstGeom>
        </p:spPr>
        <p:txBody>
          <a:bodyPr numCol="2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 Zhou J,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Jia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W, Huang C-, Hess RF. The effect of unilateral mean luminance on binocular combination in normal and amblyopic vision.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Sci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Rep 2013; .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2 Baker DH, Meese TS, Hess RF. Contrast masking in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strabismic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amblyopia: Attenuation, noise,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interocular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suppression and binocular summation. Vis Res 2008; 15 :1625-1640.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3 Hess RF,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Mansouri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B, Thompson B,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Gheorghiu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E. Latent stereopsis for motion in depth in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Strabismic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Amblyopia. Invest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Ophthalmol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Visual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Sci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2009; 10 :5006-5016.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4 Newsham D, O’Connor AR. Assessment of the density of suppression to identify risk of intractable diplopia in the United Kingdom. Strabismus 2016; 2 :45-50.</a:t>
            </a:r>
          </a:p>
          <a:p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5 Piano M, Newsham D. A pilot study examining density of suppression measurement in strabismus. Strabismus 2015; 1 :14-21.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6 Birch EE, Morale SE,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Jost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RM, De La Cruz A, Kelly KR, Wang Y-, et al. Assessing suppression in amblyopic children with a dichoptic eye chart. Invest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Ophthalmol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Vis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Sci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2016; 13 :5649-5654.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7 Black JM, Thompson B,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Maehara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G, Hess RF. A compact clinical instrument for quantifying suppression.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Optom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Vis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Sci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2011; 2 .</a:t>
            </a:r>
          </a:p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8 Zhou J, Hess RF. Neutral-density filters are not a patch on occlusion. Invest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Ophthalmol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Vis </a:t>
            </a:r>
            <a:r>
              <a:rPr lang="en-GB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Sci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2016; 10 :4450-4451.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682" y="153339"/>
            <a:ext cx="6952261" cy="2355322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36591277" y="27731342"/>
            <a:ext cx="6041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M</a:t>
            </a:r>
            <a:r>
              <a:rPr lang="en-GB" sz="28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r </a:t>
            </a:r>
            <a:r>
              <a:rPr lang="en-GB" sz="2800" b="1" dirty="0">
                <a:latin typeface="Tahoma" panose="020B0604030504040204" pitchFamily="34" charset="0"/>
                <a:ea typeface="Times New Roman" panose="02020603050405020304" pitchFamily="18" charset="0"/>
              </a:rPr>
              <a:t>Laurence Tidbury</a:t>
            </a:r>
            <a:br>
              <a:rPr lang="en-GB" sz="2800" b="1" dirty="0"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GB" sz="2800" dirty="0" smtClean="0">
                <a:latin typeface="Tahoma" panose="020B0604030504040204" pitchFamily="34" charset="0"/>
                <a:ea typeface="Times New Roman" panose="02020603050405020304" pitchFamily="18" charset="0"/>
                <a:hlinkClick r:id="rId16"/>
              </a:rPr>
              <a:t>L.Tidbury@Liverpool.ac.uk</a:t>
            </a:r>
            <a:r>
              <a:rPr lang="en-GB" sz="2800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2800" dirty="0">
              <a:effectLst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557492" y="27861459"/>
            <a:ext cx="3412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latin typeface="Swis721 BT" panose="020B0504020202020204" pitchFamily="34" charset="0"/>
              </a:rPr>
              <a:t>EP-PED-483 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695" y="29037473"/>
            <a:ext cx="8083997" cy="1121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6987" y="4799256"/>
            <a:ext cx="8983714" cy="4765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05728" y="4780846"/>
            <a:ext cx="8635128" cy="46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1798</TotalTime>
  <Words>1273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Swis721 BT</vt:lpstr>
      <vt:lpstr>Tahoma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Tidbury, Laurence</dc:creator>
  <cp:lastModifiedBy>Tidbury, Laurence</cp:lastModifiedBy>
  <cp:revision>43</cp:revision>
  <dcterms:created xsi:type="dcterms:W3CDTF">2017-05-27T21:14:52Z</dcterms:created>
  <dcterms:modified xsi:type="dcterms:W3CDTF">2017-06-05T10:06:18Z</dcterms:modified>
</cp:coreProperties>
</file>