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671" r:id="rId2"/>
    <p:sldId id="673" r:id="rId3"/>
    <p:sldId id="675" r:id="rId4"/>
    <p:sldId id="674" r:id="rId5"/>
    <p:sldId id="553" r:id="rId6"/>
    <p:sldId id="687" r:id="rId7"/>
    <p:sldId id="689" r:id="rId8"/>
    <p:sldId id="694" r:id="rId9"/>
    <p:sldId id="695" r:id="rId10"/>
    <p:sldId id="696" r:id="rId11"/>
    <p:sldId id="697" r:id="rId12"/>
    <p:sldId id="705" r:id="rId13"/>
    <p:sldId id="708" r:id="rId14"/>
    <p:sldId id="703" r:id="rId15"/>
    <p:sldId id="704" r:id="rId16"/>
    <p:sldId id="706" r:id="rId17"/>
    <p:sldId id="556" r:id="rId18"/>
    <p:sldId id="699" r:id="rId19"/>
    <p:sldId id="702" r:id="rId20"/>
    <p:sldId id="684" r:id="rId21"/>
    <p:sldId id="664" r:id="rId22"/>
    <p:sldId id="598" r:id="rId23"/>
    <p:sldId id="677" r:id="rId24"/>
    <p:sldId id="668" r:id="rId25"/>
    <p:sldId id="683" r:id="rId26"/>
    <p:sldId id="679" r:id="rId27"/>
    <p:sldId id="680" r:id="rId28"/>
    <p:sldId id="681" r:id="rId29"/>
    <p:sldId id="665" r:id="rId30"/>
    <p:sldId id="666" r:id="rId31"/>
    <p:sldId id="656" r:id="rId32"/>
    <p:sldId id="70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gray" frameSlides="1"/>
  <p:clrMru>
    <a:srgbClr val="FF0073"/>
    <a:srgbClr val="9E156E"/>
    <a:srgbClr val="9E15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54" autoAdjust="0"/>
  </p:normalViewPr>
  <p:slideViewPr>
    <p:cSldViewPr snapToGrid="0" snapToObjects="1">
      <p:cViewPr varScale="1">
        <p:scale>
          <a:sx n="77" d="100"/>
          <a:sy n="77" d="100"/>
        </p:scale>
        <p:origin x="-156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5D9422-7F3C-BA41-A837-AFB7F98A079E}" type="datetimeFigureOut">
              <a:rPr lang="en-US" smtClean="0"/>
              <a:t>29/06/17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B5777C-4C56-7C42-837E-19BD092F8AB1}" type="slidenum">
              <a:rPr lang="en-GB" smtClean="0"/>
              <a:t>‹#›</a:t>
            </a:fld>
            <a:endParaRPr lang="en-GB"/>
          </a:p>
        </p:txBody>
      </p:sp>
    </p:spTree>
    <p:extLst>
      <p:ext uri="{BB962C8B-B14F-4D97-AF65-F5344CB8AC3E}">
        <p14:creationId xmlns:p14="http://schemas.microsoft.com/office/powerpoint/2010/main" val="2408747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462C27-FAC6-5E45-8A6D-0C23E2E10F57}" type="datetimeFigureOut">
              <a:rPr lang="en-US" smtClean="0"/>
              <a:t>29/06/17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1A871F-E384-4A46-B332-CA941BBFFE94}" type="slidenum">
              <a:rPr lang="en-US" smtClean="0"/>
              <a:t>‹#›</a:t>
            </a:fld>
            <a:endParaRPr lang="en-US"/>
          </a:p>
        </p:txBody>
      </p:sp>
    </p:spTree>
    <p:extLst>
      <p:ext uri="{BB962C8B-B14F-4D97-AF65-F5344CB8AC3E}">
        <p14:creationId xmlns:p14="http://schemas.microsoft.com/office/powerpoint/2010/main" val="35027006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www.bmj.com/content/345/bmj.e5142"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chizophreniabulletin.oxfordjournals.org/content/early/2012/03/28/schbul.sbs050.full.pdf+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system is broken</a:t>
            </a:r>
            <a:r>
              <a:rPr lang="mr-IN" dirty="0" smtClean="0"/>
              <a:t>…</a:t>
            </a:r>
            <a:endParaRPr lang="en-GB" dirty="0"/>
          </a:p>
        </p:txBody>
      </p:sp>
      <p:sp>
        <p:nvSpPr>
          <p:cNvPr id="4" name="Slide Number Placeholder 3"/>
          <p:cNvSpPr>
            <a:spLocks noGrp="1"/>
          </p:cNvSpPr>
          <p:nvPr>
            <p:ph type="sldNum" sz="quarter" idx="10"/>
          </p:nvPr>
        </p:nvSpPr>
        <p:spPr/>
        <p:txBody>
          <a:bodyPr/>
          <a:lstStyle/>
          <a:p>
            <a:fld id="{151A871F-E384-4A46-B332-CA941BBFFE94}" type="slidenum">
              <a:rPr lang="en-US" smtClean="0"/>
              <a:t>2</a:t>
            </a:fld>
            <a:endParaRPr lang="en-US"/>
          </a:p>
        </p:txBody>
      </p:sp>
    </p:spTree>
    <p:extLst>
      <p:ext uri="{BB962C8B-B14F-4D97-AF65-F5344CB8AC3E}">
        <p14:creationId xmlns:p14="http://schemas.microsoft.com/office/powerpoint/2010/main" val="2987314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violates our fundamental rights</a:t>
            </a:r>
            <a:endParaRPr lang="en-GB" dirty="0"/>
          </a:p>
        </p:txBody>
      </p:sp>
      <p:sp>
        <p:nvSpPr>
          <p:cNvPr id="4" name="Slide Number Placeholder 3"/>
          <p:cNvSpPr>
            <a:spLocks noGrp="1"/>
          </p:cNvSpPr>
          <p:nvPr>
            <p:ph type="sldNum" sz="quarter" idx="10"/>
          </p:nvPr>
        </p:nvSpPr>
        <p:spPr/>
        <p:txBody>
          <a:bodyPr/>
          <a:lstStyle/>
          <a:p>
            <a:fld id="{151A871F-E384-4A46-B332-CA941BBFFE94}" type="slidenum">
              <a:rPr lang="en-US" smtClean="0"/>
              <a:t>3</a:t>
            </a:fld>
            <a:endParaRPr lang="en-US"/>
          </a:p>
        </p:txBody>
      </p:sp>
    </p:spTree>
    <p:extLst>
      <p:ext uri="{BB962C8B-B14F-4D97-AF65-F5344CB8AC3E}">
        <p14:creationId xmlns:p14="http://schemas.microsoft.com/office/powerpoint/2010/main" val="3865981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not a guild dispute</a:t>
            </a:r>
            <a:r>
              <a:rPr lang="en-GB" baseline="0" dirty="0" smtClean="0"/>
              <a:t> </a:t>
            </a:r>
            <a:r>
              <a:rPr lang="mr-IN" baseline="0" dirty="0" smtClean="0"/>
              <a:t>–</a:t>
            </a:r>
            <a:r>
              <a:rPr lang="en-GB" baseline="0" dirty="0" smtClean="0"/>
              <a:t> psychiatry is in “dissent”</a:t>
            </a:r>
            <a:r>
              <a:rPr lang="mr-IN" baseline="0" dirty="0" smtClean="0"/>
              <a:t>…</a:t>
            </a:r>
            <a:r>
              <a:rPr lang="en-GB" baseline="0" dirty="0" smtClean="0"/>
              <a:t> although I’m clearly on one side</a:t>
            </a:r>
            <a:endParaRPr lang="en-GB" dirty="0"/>
          </a:p>
        </p:txBody>
      </p:sp>
      <p:sp>
        <p:nvSpPr>
          <p:cNvPr id="4" name="Slide Number Placeholder 3"/>
          <p:cNvSpPr>
            <a:spLocks noGrp="1"/>
          </p:cNvSpPr>
          <p:nvPr>
            <p:ph type="sldNum" sz="quarter" idx="10"/>
          </p:nvPr>
        </p:nvSpPr>
        <p:spPr/>
        <p:txBody>
          <a:bodyPr/>
          <a:lstStyle/>
          <a:p>
            <a:fld id="{151A871F-E384-4A46-B332-CA941BBFFE94}" type="slidenum">
              <a:rPr lang="en-US" smtClean="0"/>
              <a:t>4</a:t>
            </a:fld>
            <a:endParaRPr lang="en-US"/>
          </a:p>
        </p:txBody>
      </p:sp>
    </p:spTree>
    <p:extLst>
      <p:ext uri="{BB962C8B-B14F-4D97-AF65-F5344CB8AC3E}">
        <p14:creationId xmlns:p14="http://schemas.microsoft.com/office/powerpoint/2010/main" val="3578850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My manifesto</a:t>
            </a:r>
            <a:endParaRPr lang="en-GB" dirty="0"/>
          </a:p>
        </p:txBody>
      </p:sp>
      <p:sp>
        <p:nvSpPr>
          <p:cNvPr id="4" name="Slide Number Placeholder 3"/>
          <p:cNvSpPr>
            <a:spLocks noGrp="1"/>
          </p:cNvSpPr>
          <p:nvPr>
            <p:ph type="sldNum" sz="quarter" idx="10"/>
          </p:nvPr>
        </p:nvSpPr>
        <p:spPr/>
        <p:txBody>
          <a:bodyPr/>
          <a:lstStyle/>
          <a:p>
            <a:fld id="{151A871F-E384-4A46-B332-CA941BBFFE94}" type="slidenum">
              <a:rPr lang="en-US" smtClean="0"/>
              <a:t>5</a:t>
            </a:fld>
            <a:endParaRPr lang="en-US"/>
          </a:p>
        </p:txBody>
      </p:sp>
    </p:spTree>
    <p:extLst>
      <p:ext uri="{BB962C8B-B14F-4D97-AF65-F5344CB8AC3E}">
        <p14:creationId xmlns:p14="http://schemas.microsoft.com/office/powerpoint/2010/main" val="612784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http://www.bmj.com/content/345/bmj.e5142</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51A871F-E384-4A46-B332-CA941BBFFE94}" type="slidenum">
              <a:rPr lang="en-US" smtClean="0"/>
              <a:t>8</a:t>
            </a:fld>
            <a:endParaRPr lang="en-US"/>
          </a:p>
        </p:txBody>
      </p:sp>
    </p:spTree>
    <p:extLst>
      <p:ext uri="{BB962C8B-B14F-4D97-AF65-F5344CB8AC3E}">
        <p14:creationId xmlns:p14="http://schemas.microsoft.com/office/powerpoint/2010/main" val="2953052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Risch</a:t>
            </a:r>
            <a:r>
              <a:rPr lang="en-US" sz="1200" kern="1200" dirty="0" smtClean="0">
                <a:solidFill>
                  <a:schemeClr val="tx1"/>
                </a:solidFill>
                <a:effectLst/>
                <a:latin typeface="+mn-lt"/>
                <a:ea typeface="+mn-ea"/>
                <a:cs typeface="+mn-cs"/>
              </a:rPr>
              <a:t> (2009)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10.1001/jama.2009.878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51A871F-E384-4A46-B332-CA941BBFFE94}" type="slidenum">
              <a:rPr lang="en-US" smtClean="0"/>
              <a:t>9</a:t>
            </a:fld>
            <a:endParaRPr lang="en-US"/>
          </a:p>
        </p:txBody>
      </p:sp>
    </p:spTree>
    <p:extLst>
      <p:ext uri="{BB962C8B-B14F-4D97-AF65-F5344CB8AC3E}">
        <p14:creationId xmlns:p14="http://schemas.microsoft.com/office/powerpoint/2010/main" val="3151832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http://schizophreniabulletin.oxfordjournals.org/content/early/2012/03/28/schbul.sbs050.full.pdf+html</a:t>
            </a:r>
            <a:endParaRPr lang="en-GB" sz="1200" kern="1200" dirty="0" smtClean="0">
              <a:solidFill>
                <a:schemeClr val="tx1"/>
              </a:solidFill>
              <a:effectLst/>
              <a:latin typeface="+mn-lt"/>
              <a:ea typeface="+mn-ea"/>
              <a:cs typeface="+mn-cs"/>
            </a:endParaRPr>
          </a:p>
          <a:p>
            <a:pPr defTabSz="1371600"/>
            <a:r>
              <a:rPr lang="en-US" sz="1200" dirty="0" smtClean="0">
                <a:solidFill>
                  <a:srgbClr val="404040"/>
                </a:solidFill>
                <a:latin typeface="Century Gothic"/>
                <a:cs typeface="Century Gothic"/>
              </a:rPr>
              <a:t>Varese et al - In the National Comorbidity Survey (</a:t>
            </a:r>
            <a:r>
              <a:rPr lang="en-US" sz="1200" dirty="0" err="1" smtClean="0">
                <a:solidFill>
                  <a:srgbClr val="404040"/>
                </a:solidFill>
                <a:latin typeface="Century Gothic"/>
                <a:cs typeface="Century Gothic"/>
              </a:rPr>
              <a:t>Shevlin</a:t>
            </a:r>
            <a:r>
              <a:rPr lang="en-US" sz="1200" dirty="0" smtClean="0">
                <a:solidFill>
                  <a:srgbClr val="404040"/>
                </a:solidFill>
                <a:latin typeface="Century Gothic"/>
                <a:cs typeface="Century Gothic"/>
              </a:rPr>
              <a:t> et al. 2007), which examined cumulative trauma, the odds ratios increased dramatically - from 2.53 for 1 type of trauma to 53.26 for 5 types of trauma.</a:t>
            </a:r>
          </a:p>
          <a:p>
            <a:endParaRPr lang="en-GB" dirty="0"/>
          </a:p>
        </p:txBody>
      </p:sp>
      <p:sp>
        <p:nvSpPr>
          <p:cNvPr id="4" name="Slide Number Placeholder 3"/>
          <p:cNvSpPr>
            <a:spLocks noGrp="1"/>
          </p:cNvSpPr>
          <p:nvPr>
            <p:ph type="sldNum" sz="quarter" idx="10"/>
          </p:nvPr>
        </p:nvSpPr>
        <p:spPr/>
        <p:txBody>
          <a:bodyPr/>
          <a:lstStyle/>
          <a:p>
            <a:fld id="{151A871F-E384-4A46-B332-CA941BBFFE94}" type="slidenum">
              <a:rPr lang="en-US" smtClean="0"/>
              <a:t>10</a:t>
            </a:fld>
            <a:endParaRPr lang="en-US"/>
          </a:p>
        </p:txBody>
      </p:sp>
    </p:spTree>
    <p:extLst>
      <p:ext uri="{BB962C8B-B14F-4D97-AF65-F5344CB8AC3E}">
        <p14:creationId xmlns:p14="http://schemas.microsoft.com/office/powerpoint/2010/main" val="1082930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2948852-25B0-47D4-9328-278B7FA68EDF}" type="slidenum">
              <a:rPr lang="en-GB" smtClean="0"/>
              <a:pPr/>
              <a:t>13</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F299F3B0-1F3F-694B-B6E7-B00FEEC6DB59}" type="datetimeFigureOut">
              <a:rPr lang="en-US" smtClean="0"/>
              <a:t>29/06/17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321FC-E5A3-9C4A-A962-0E2EDB3B9284}" type="slidenum">
              <a:rPr lang="en-US" smtClean="0"/>
              <a:t>‹#›</a:t>
            </a:fld>
            <a:endParaRPr lang="en-US"/>
          </a:p>
        </p:txBody>
      </p:sp>
    </p:spTree>
    <p:extLst>
      <p:ext uri="{BB962C8B-B14F-4D97-AF65-F5344CB8AC3E}">
        <p14:creationId xmlns:p14="http://schemas.microsoft.com/office/powerpoint/2010/main" val="3377484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299F3B0-1F3F-694B-B6E7-B00FEEC6DB59}" type="datetimeFigureOut">
              <a:rPr lang="en-US" smtClean="0"/>
              <a:t>29/06/17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321FC-E5A3-9C4A-A962-0E2EDB3B9284}" type="slidenum">
              <a:rPr lang="en-US" smtClean="0"/>
              <a:t>‹#›</a:t>
            </a:fld>
            <a:endParaRPr lang="en-US"/>
          </a:p>
        </p:txBody>
      </p:sp>
    </p:spTree>
    <p:extLst>
      <p:ext uri="{BB962C8B-B14F-4D97-AF65-F5344CB8AC3E}">
        <p14:creationId xmlns:p14="http://schemas.microsoft.com/office/powerpoint/2010/main" val="100884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299F3B0-1F3F-694B-B6E7-B00FEEC6DB59}" type="datetimeFigureOut">
              <a:rPr lang="en-US" smtClean="0"/>
              <a:t>29/06/17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321FC-E5A3-9C4A-A962-0E2EDB3B9284}" type="slidenum">
              <a:rPr lang="en-US" smtClean="0"/>
              <a:t>‹#›</a:t>
            </a:fld>
            <a:endParaRPr lang="en-US"/>
          </a:p>
        </p:txBody>
      </p:sp>
    </p:spTree>
    <p:extLst>
      <p:ext uri="{BB962C8B-B14F-4D97-AF65-F5344CB8AC3E}">
        <p14:creationId xmlns:p14="http://schemas.microsoft.com/office/powerpoint/2010/main" val="2236502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299F3B0-1F3F-694B-B6E7-B00FEEC6DB59}" type="datetimeFigureOut">
              <a:rPr lang="en-US" smtClean="0"/>
              <a:t>29/06/17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321FC-E5A3-9C4A-A962-0E2EDB3B9284}" type="slidenum">
              <a:rPr lang="en-US" smtClean="0"/>
              <a:t>‹#›</a:t>
            </a:fld>
            <a:endParaRPr lang="en-US"/>
          </a:p>
        </p:txBody>
      </p:sp>
    </p:spTree>
    <p:extLst>
      <p:ext uri="{BB962C8B-B14F-4D97-AF65-F5344CB8AC3E}">
        <p14:creationId xmlns:p14="http://schemas.microsoft.com/office/powerpoint/2010/main" val="1188316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299F3B0-1F3F-694B-B6E7-B00FEEC6DB59}" type="datetimeFigureOut">
              <a:rPr lang="en-US" smtClean="0"/>
              <a:t>29/06/17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321FC-E5A3-9C4A-A962-0E2EDB3B9284}" type="slidenum">
              <a:rPr lang="en-US" smtClean="0"/>
              <a:t>‹#›</a:t>
            </a:fld>
            <a:endParaRPr lang="en-US"/>
          </a:p>
        </p:txBody>
      </p:sp>
    </p:spTree>
    <p:extLst>
      <p:ext uri="{BB962C8B-B14F-4D97-AF65-F5344CB8AC3E}">
        <p14:creationId xmlns:p14="http://schemas.microsoft.com/office/powerpoint/2010/main" val="2769704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299F3B0-1F3F-694B-B6E7-B00FEEC6DB59}" type="datetimeFigureOut">
              <a:rPr lang="en-US" smtClean="0"/>
              <a:t>29/06/17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321FC-E5A3-9C4A-A962-0E2EDB3B9284}" type="slidenum">
              <a:rPr lang="en-US" smtClean="0"/>
              <a:t>‹#›</a:t>
            </a:fld>
            <a:endParaRPr lang="en-US"/>
          </a:p>
        </p:txBody>
      </p:sp>
    </p:spTree>
    <p:extLst>
      <p:ext uri="{BB962C8B-B14F-4D97-AF65-F5344CB8AC3E}">
        <p14:creationId xmlns:p14="http://schemas.microsoft.com/office/powerpoint/2010/main" val="3934522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299F3B0-1F3F-694B-B6E7-B00FEEC6DB59}" type="datetimeFigureOut">
              <a:rPr lang="en-US" smtClean="0"/>
              <a:t>29/06/17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9321FC-E5A3-9C4A-A962-0E2EDB3B9284}" type="slidenum">
              <a:rPr lang="en-US" smtClean="0"/>
              <a:t>‹#›</a:t>
            </a:fld>
            <a:endParaRPr lang="en-US"/>
          </a:p>
        </p:txBody>
      </p:sp>
    </p:spTree>
    <p:extLst>
      <p:ext uri="{BB962C8B-B14F-4D97-AF65-F5344CB8AC3E}">
        <p14:creationId xmlns:p14="http://schemas.microsoft.com/office/powerpoint/2010/main" val="3358821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299F3B0-1F3F-694B-B6E7-B00FEEC6DB59}" type="datetimeFigureOut">
              <a:rPr lang="en-US" smtClean="0"/>
              <a:t>29/06/17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9321FC-E5A3-9C4A-A962-0E2EDB3B9284}" type="slidenum">
              <a:rPr lang="en-US" smtClean="0"/>
              <a:t>‹#›</a:t>
            </a:fld>
            <a:endParaRPr lang="en-US"/>
          </a:p>
        </p:txBody>
      </p:sp>
    </p:spTree>
    <p:extLst>
      <p:ext uri="{BB962C8B-B14F-4D97-AF65-F5344CB8AC3E}">
        <p14:creationId xmlns:p14="http://schemas.microsoft.com/office/powerpoint/2010/main" val="1270234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99F3B0-1F3F-694B-B6E7-B00FEEC6DB59}" type="datetimeFigureOut">
              <a:rPr lang="en-US" smtClean="0"/>
              <a:t>29/06/17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9321FC-E5A3-9C4A-A962-0E2EDB3B9284}" type="slidenum">
              <a:rPr lang="en-US" smtClean="0"/>
              <a:t>‹#›</a:t>
            </a:fld>
            <a:endParaRPr lang="en-US"/>
          </a:p>
        </p:txBody>
      </p:sp>
    </p:spTree>
    <p:extLst>
      <p:ext uri="{BB962C8B-B14F-4D97-AF65-F5344CB8AC3E}">
        <p14:creationId xmlns:p14="http://schemas.microsoft.com/office/powerpoint/2010/main" val="2843170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299F3B0-1F3F-694B-B6E7-B00FEEC6DB59}" type="datetimeFigureOut">
              <a:rPr lang="en-US" smtClean="0"/>
              <a:t>29/06/17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321FC-E5A3-9C4A-A962-0E2EDB3B9284}" type="slidenum">
              <a:rPr lang="en-US" smtClean="0"/>
              <a:t>‹#›</a:t>
            </a:fld>
            <a:endParaRPr lang="en-US"/>
          </a:p>
        </p:txBody>
      </p:sp>
    </p:spTree>
    <p:extLst>
      <p:ext uri="{BB962C8B-B14F-4D97-AF65-F5344CB8AC3E}">
        <p14:creationId xmlns:p14="http://schemas.microsoft.com/office/powerpoint/2010/main" val="1077296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299F3B0-1F3F-694B-B6E7-B00FEEC6DB59}" type="datetimeFigureOut">
              <a:rPr lang="en-US" smtClean="0"/>
              <a:t>29/06/17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321FC-E5A3-9C4A-A962-0E2EDB3B9284}" type="slidenum">
              <a:rPr lang="en-US" smtClean="0"/>
              <a:t>‹#›</a:t>
            </a:fld>
            <a:endParaRPr lang="en-US"/>
          </a:p>
        </p:txBody>
      </p:sp>
    </p:spTree>
    <p:extLst>
      <p:ext uri="{BB962C8B-B14F-4D97-AF65-F5344CB8AC3E}">
        <p14:creationId xmlns:p14="http://schemas.microsoft.com/office/powerpoint/2010/main" val="3448434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9F3B0-1F3F-694B-B6E7-B00FEEC6DB59}" type="datetimeFigureOut">
              <a:rPr lang="en-US" smtClean="0"/>
              <a:t>29/06/17</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9321FC-E5A3-9C4A-A962-0E2EDB3B9284}" type="slidenum">
              <a:rPr lang="en-US" smtClean="0"/>
              <a:t>‹#›</a:t>
            </a:fld>
            <a:endParaRPr lang="en-US"/>
          </a:p>
        </p:txBody>
      </p:sp>
    </p:spTree>
    <p:extLst>
      <p:ext uri="{BB962C8B-B14F-4D97-AF65-F5344CB8AC3E}">
        <p14:creationId xmlns:p14="http://schemas.microsoft.com/office/powerpoint/2010/main" val="1125568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hyperlink" Target="http://www.amazon.com/Prescription-Psychiatry-Approach-Mental-Wellbeing/dp/1137408707/"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mazon.com/Prescription-Psychiatry-Approach-Mental-Wellbeing/dp/1137408707/" TargetMode="External"/><Relationship Id="rId3"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mazon.com/Prescription-Psychiatry-Approach-Mental-Wellbeing/dp/1137408707/" TargetMode="Externa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2.wdp"/><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mazon.com/Prescription-Psychiatry-Approach-Mental-Wellbeing/dp/1137408707/" TargetMode="External"/><Relationship Id="rId3"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mazon.com/Prescription-Psychiatry-Approach-Mental-Wellbeing/dp/1137408707/" TargetMode="External"/><Relationship Id="rId3" Type="http://schemas.openxmlformats.org/officeDocument/2006/relationships/image" Target="../media/image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1" Type="http://schemas.openxmlformats.org/officeDocument/2006/relationships/image" Target="../media/image33.emf"/><Relationship Id="rId12" Type="http://schemas.openxmlformats.org/officeDocument/2006/relationships/image" Target="../media/image34.emf"/><Relationship Id="rId13" Type="http://schemas.openxmlformats.org/officeDocument/2006/relationships/image" Target="../media/image35.emf"/><Relationship Id="rId14" Type="http://schemas.openxmlformats.org/officeDocument/2006/relationships/image" Target="../media/image36.png"/><Relationship Id="rId15"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png"/><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7" Type="http://schemas.openxmlformats.org/officeDocument/2006/relationships/image" Target="../media/image29.emf"/><Relationship Id="rId8" Type="http://schemas.openxmlformats.org/officeDocument/2006/relationships/image" Target="../media/image30.emf"/><Relationship Id="rId9" Type="http://schemas.openxmlformats.org/officeDocument/2006/relationships/image" Target="../media/image31.emf"/><Relationship Id="rId10" Type="http://schemas.openxmlformats.org/officeDocument/2006/relationships/image" Target="../media/image3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microsoft.com/office/2007/relationships/hdphoto" Target="../media/hdphoto3.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mazon.com/Prescription-Psychiatry-Approach-Mental-Wellbeing/dp/1137408707/" TargetMode="External"/><Relationship Id="rId3" Type="http://schemas.openxmlformats.org/officeDocument/2006/relationships/image" Target="../media/image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hyperlink" Target="http://www.amazon.com/Prescription-Psychiatry-Approach-Mental-Wellbeing/dp/1137408707/" TargetMode="External"/></Relationships>
</file>

<file path=ppt/slides/_rels/slide32.xml.rels><?xml version="1.0" encoding="UTF-8" standalone="yes"?>
<Relationships xmlns="http://schemas.openxmlformats.org/package/2006/relationships"><Relationship Id="rId11" Type="http://schemas.openxmlformats.org/officeDocument/2006/relationships/hyperlink" Target="http://www.bmj.com/content/346/bmj.f3352" TargetMode="External"/><Relationship Id="rId12" Type="http://schemas.openxmlformats.org/officeDocument/2006/relationships/hyperlink" Target="https://en.wikipedia.org/wiki/Diggs_(The_Simpsons" TargetMode="External"/><Relationship Id="rId13" Type="http://schemas.openxmlformats.org/officeDocument/2006/relationships/hyperlink" Target="http://compassionatementalhealth.co.uk/empathy-not-sympathy-peter-kinderman" TargetMode="External"/><Relationship Id="rId14" Type="http://schemas.openxmlformats.org/officeDocument/2006/relationships/hyperlink" Target="http://www.all-about-psychology.com/peter-kinderman.html" TargetMode="External"/><Relationship Id="rId15" Type="http://schemas.openxmlformats.org/officeDocument/2006/relationships/hyperlink" Target="https://www.indy100.com/article/trump-mumbai-homeless-slum-children-photograph-reddit-photoshop-fake-7503251" TargetMode="External"/><Relationship Id="rId16" Type="http://schemas.openxmlformats.org/officeDocument/2006/relationships/hyperlink" Target="http://ap.ohchr.org/documents/dpage_e.aspx?si=A/HRC/35/21" TargetMode="External"/><Relationship Id="rId17" Type="http://schemas.openxmlformats.org/officeDocument/2006/relationships/hyperlink" Target="https://twitter.com/OnlyUsCampaign" TargetMode="External"/><Relationship Id="rId18" Type="http://schemas.openxmlformats.org/officeDocument/2006/relationships/hyperlink" Target="http://www.jacquidillon.org/" TargetMode="External"/><Relationship Id="rId1" Type="http://schemas.openxmlformats.org/officeDocument/2006/relationships/slideLayout" Target="../slideLayouts/slideLayout2.xml"/><Relationship Id="rId2" Type="http://schemas.openxmlformats.org/officeDocument/2006/relationships/hyperlink" Target="http://www.amazon.com/dp/1137408707/" TargetMode="External"/><Relationship Id="rId3" Type="http://schemas.openxmlformats.org/officeDocument/2006/relationships/hyperlink" Target="https://www.rethink.org/about-us/the-schizophrenia-commission" TargetMode="External"/><Relationship Id="rId4" Type="http://schemas.openxmlformats.org/officeDocument/2006/relationships/hyperlink" Target="https://twitter.com/allyc375" TargetMode="External"/><Relationship Id="rId5" Type="http://schemas.openxmlformats.org/officeDocument/2006/relationships/hyperlink" Target="http://bjp.rcpsych.org/content/193/1/6" TargetMode="External"/><Relationship Id="rId6" Type="http://schemas.openxmlformats.org/officeDocument/2006/relationships/hyperlink" Target="http://bjp.rcpsych.org/content/201/6/430" TargetMode="External"/><Relationship Id="rId7" Type="http://schemas.openxmlformats.org/officeDocument/2006/relationships/hyperlink" Target="http://ajp.psychiatryonline.org/article.aspx?articleid=172780" TargetMode="External"/><Relationship Id="rId8" Type="http://schemas.openxmlformats.org/officeDocument/2006/relationships/hyperlink" Target="http://www.nimh.gov/about/director/2013/transforming-diagnosis.shtml" TargetMode="External"/><Relationship Id="rId9" Type="http://schemas.openxmlformats.org/officeDocument/2006/relationships/hyperlink" Target="http://www.bmj.com/content/345/bmj.e5142" TargetMode="External"/><Relationship Id="rId10" Type="http://schemas.openxmlformats.org/officeDocument/2006/relationships/hyperlink" Target="http://schizophreniabulletin.oxfordjournals.org/content/early/2012/03/28/schbul.sbs050.full.pdf+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hyperlink" Target="http://www.amazon.com/Prescription-Psychiatry-Approach-Mental-Wellbeing/dp/1137408707/" TargetMode="External"/><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mazon.com/Prescription-Psychiatry-Approach-Mental-Wellbeing/dp/1137408707/" TargetMode="Externa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6512" y="0"/>
            <a:ext cx="9162913" cy="6858000"/>
            <a:chOff x="-36512" y="0"/>
            <a:chExt cx="9162913" cy="6858000"/>
          </a:xfrm>
        </p:grpSpPr>
        <p:pic>
          <p:nvPicPr>
            <p:cNvPr id="4" name="Picture 3" descr="blurb.jpg">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83968" y="0"/>
              <a:ext cx="4842433" cy="6858000"/>
            </a:xfrm>
            <a:prstGeom prst="rect">
              <a:avLst/>
            </a:prstGeom>
          </p:spPr>
        </p:pic>
        <p:pic>
          <p:nvPicPr>
            <p:cNvPr id="5" name="Picture 4" descr="cover.jpg">
              <a:hlinkClick r:id="rId2"/>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0"/>
              <a:ext cx="4368800" cy="6858000"/>
            </a:xfrm>
            <a:prstGeom prst="rect">
              <a:avLst/>
            </a:prstGeom>
          </p:spPr>
        </p:pic>
        <p:sp>
          <p:nvSpPr>
            <p:cNvPr id="2" name="Rectangle 1"/>
            <p:cNvSpPr/>
            <p:nvPr/>
          </p:nvSpPr>
          <p:spPr>
            <a:xfrm>
              <a:off x="4338606" y="751908"/>
              <a:ext cx="1486765" cy="98666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hlinkClick r:id="rId2"/>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372" y="663396"/>
              <a:ext cx="1069769" cy="1075173"/>
            </a:xfrm>
            <a:prstGeom prst="rect">
              <a:avLst/>
            </a:prstGeom>
          </p:spPr>
        </p:pic>
      </p:grpSp>
      <p:grpSp>
        <p:nvGrpSpPr>
          <p:cNvPr id="29" name="Group 28"/>
          <p:cNvGrpSpPr/>
          <p:nvPr/>
        </p:nvGrpSpPr>
        <p:grpSpPr>
          <a:xfrm>
            <a:off x="-64463" y="1193871"/>
            <a:ext cx="9252000" cy="4400232"/>
            <a:chOff x="-64463" y="663396"/>
            <a:chExt cx="9252000" cy="5040000"/>
          </a:xfrm>
        </p:grpSpPr>
        <p:pic>
          <p:nvPicPr>
            <p:cNvPr id="30" name="Picture 8" descr="Marden%20%20Blue%20Painting%233C01F"/>
            <p:cNvPicPr>
              <a:picLocks noChangeArrowheads="1"/>
            </p:cNvPicPr>
            <p:nvPr/>
          </p:nvPicPr>
          <p:blipFill rotWithShape="1">
            <a:blip r:embed="rId6" cstate="print">
              <a:alphaModFix amt="80000"/>
              <a:extLst>
                <a:ext uri="{28A0092B-C50C-407E-A947-70E740481C1C}">
                  <a14:useLocalDpi xmlns:a14="http://schemas.microsoft.com/office/drawing/2010/main"/>
                </a:ext>
              </a:extLst>
            </a:blip>
            <a:srcRect/>
            <a:stretch/>
          </p:blipFill>
          <p:spPr bwMode="auto">
            <a:xfrm>
              <a:off x="-64463" y="663396"/>
              <a:ext cx="9252000" cy="504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1" name="Rectangle 30"/>
            <p:cNvSpPr>
              <a:spLocks noChangeArrowheads="1"/>
            </p:cNvSpPr>
            <p:nvPr/>
          </p:nvSpPr>
          <p:spPr bwMode="auto">
            <a:xfrm>
              <a:off x="-64463" y="663396"/>
              <a:ext cx="9252000" cy="5039987"/>
            </a:xfrm>
            <a:prstGeom prst="rect">
              <a:avLst/>
            </a:prstGeom>
            <a:blipFill dpi="0" rotWithShape="1">
              <a:blip r:embed="rId7">
                <a:alphaModFix amt="30000"/>
              </a:blip>
              <a:srcRect/>
              <a:stretch>
                <a:fillRect/>
              </a:stretch>
            </a:blipFill>
            <a:ln>
              <a:noFill/>
            </a:ln>
            <a:extLst>
              <a:ext uri="{91240B29-F687-4f45-9708-019B960494DF}">
                <a14:hiddenLine xmlns:a14="http://schemas.microsoft.com/office/drawing/2010/main" w="50800">
                  <a:solidFill>
                    <a:srgbClr val="000000"/>
                  </a:solidFill>
                  <a:miter lim="800000"/>
                  <a:headEnd/>
                  <a:tailEnd/>
                </a14:hiddenLine>
              </a:ext>
            </a:extLst>
          </p:spPr>
          <p:txBody>
            <a:bodyPr wrap="square" lIns="90000" tIns="46800" rIns="90000" bIns="46800" anchor="ctr">
              <a:spAutoFit/>
            </a:bodyPr>
            <a:lstStyle/>
            <a:p>
              <a:pPr eaLnBrk="0" hangingPunct="0">
                <a:defRPr/>
              </a:pPr>
              <a:endParaRPr lang="en-GB">
                <a:solidFill>
                  <a:schemeClr val="tx1">
                    <a:lumMod val="50000"/>
                    <a:lumOff val="50000"/>
                  </a:schemeClr>
                </a:solidFill>
                <a:latin typeface="Century Gothic" pitchFamily="34" charset="0"/>
                <a:ea typeface="+mn-ea"/>
              </a:endParaRPr>
            </a:p>
          </p:txBody>
        </p:sp>
      </p:grpSp>
      <p:sp>
        <p:nvSpPr>
          <p:cNvPr id="32" name="Rectangle 2"/>
          <p:cNvSpPr txBox="1">
            <a:spLocks noChangeArrowheads="1"/>
          </p:cNvSpPr>
          <p:nvPr/>
        </p:nvSpPr>
        <p:spPr>
          <a:xfrm>
            <a:off x="981333" y="1305915"/>
            <a:ext cx="7796160" cy="27522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020"/>
              </a:lnSpc>
            </a:pPr>
            <a:r>
              <a:rPr lang="en-US" sz="3200" dirty="0" smtClean="0">
                <a:solidFill>
                  <a:schemeClr val="bg1"/>
                </a:solidFill>
                <a:latin typeface="Century Gothic"/>
                <a:cs typeface="Century Gothic"/>
              </a:rPr>
              <a:t>A manifesto for mental health: </a:t>
            </a:r>
          </a:p>
          <a:p>
            <a:pPr algn="l">
              <a:lnSpc>
                <a:spcPts val="4020"/>
              </a:lnSpc>
            </a:pPr>
            <a:r>
              <a:rPr lang="en-US" sz="2800" dirty="0" smtClean="0">
                <a:solidFill>
                  <a:schemeClr val="bg1"/>
                </a:solidFill>
                <a:latin typeface="Century Gothic"/>
                <a:cs typeface="Century Gothic"/>
              </a:rPr>
              <a:t>why we need a whole new approach to mental health and wellbeing</a:t>
            </a:r>
            <a:endParaRPr lang="en-US" sz="2800" dirty="0">
              <a:solidFill>
                <a:schemeClr val="bg1"/>
              </a:solidFill>
              <a:latin typeface="Century Gothic"/>
              <a:cs typeface="Century Gothic"/>
            </a:endParaRPr>
          </a:p>
        </p:txBody>
      </p:sp>
      <p:sp>
        <p:nvSpPr>
          <p:cNvPr id="33" name="Rectangle 3"/>
          <p:cNvSpPr txBox="1">
            <a:spLocks noChangeArrowheads="1"/>
          </p:cNvSpPr>
          <p:nvPr/>
        </p:nvSpPr>
        <p:spPr>
          <a:xfrm>
            <a:off x="981333" y="3701616"/>
            <a:ext cx="8206204" cy="208823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400" dirty="0" smtClean="0">
              <a:solidFill>
                <a:schemeClr val="bg1"/>
              </a:solidFill>
              <a:latin typeface="Century Gothic"/>
              <a:cs typeface="Century Gothic"/>
            </a:endParaRPr>
          </a:p>
          <a:p>
            <a:pPr algn="l"/>
            <a:r>
              <a:rPr lang="en-US" sz="2400" dirty="0" smtClean="0">
                <a:solidFill>
                  <a:schemeClr val="bg1"/>
                </a:solidFill>
                <a:latin typeface="Century Gothic"/>
                <a:cs typeface="Century Gothic"/>
              </a:rPr>
              <a:t>Peter Kinderman</a:t>
            </a:r>
          </a:p>
          <a:p>
            <a:pPr algn="l"/>
            <a:r>
              <a:rPr lang="en-US" sz="2000" i="1" dirty="0" smtClean="0">
                <a:solidFill>
                  <a:schemeClr val="bg1"/>
                </a:solidFill>
                <a:latin typeface="Century Gothic"/>
                <a:cs typeface="Century Gothic"/>
              </a:rPr>
              <a:t>Professor of Clinical Psychology 	</a:t>
            </a:r>
          </a:p>
          <a:p>
            <a:pPr algn="l"/>
            <a:r>
              <a:rPr lang="en-US" sz="2000" i="1" dirty="0" smtClean="0">
                <a:solidFill>
                  <a:schemeClr val="bg1"/>
                </a:solidFill>
                <a:latin typeface="Century Gothic"/>
                <a:cs typeface="Century Gothic"/>
              </a:rPr>
              <a:t>University of Liverpool, UK	</a:t>
            </a:r>
          </a:p>
        </p:txBody>
      </p:sp>
    </p:spTree>
    <p:extLst>
      <p:ext uri="{BB962C8B-B14F-4D97-AF65-F5344CB8AC3E}">
        <p14:creationId xmlns:p14="http://schemas.microsoft.com/office/powerpoint/2010/main" val="3856779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4497660" y="294942"/>
            <a:ext cx="4449510" cy="284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5250" tIns="38100" rIns="95250" bIns="38100">
            <a:spAutoFit/>
          </a:bodyPr>
          <a:lstStyle/>
          <a:p>
            <a:pPr defTabSz="1371600"/>
            <a:r>
              <a:rPr lang="en-US" sz="2000" dirty="0" smtClean="0">
                <a:solidFill>
                  <a:srgbClr val="404040"/>
                </a:solidFill>
                <a:latin typeface="Century Gothic"/>
                <a:cs typeface="Century Gothic"/>
              </a:rPr>
              <a:t>“…There </a:t>
            </a:r>
            <a:r>
              <a:rPr lang="en-US" sz="2000" dirty="0">
                <a:solidFill>
                  <a:srgbClr val="404040"/>
                </a:solidFill>
                <a:latin typeface="Century Gothic"/>
                <a:cs typeface="Century Gothic"/>
              </a:rPr>
              <a:t>were significant associations between adversity and psychosis ... with an overall effect of [an odds ratio of ] = 2.78 … These findings indicate that childhood adversity is strongly associated with increased risk for psychosis…</a:t>
            </a:r>
            <a:r>
              <a:rPr lang="en-US" sz="2000" dirty="0" smtClean="0">
                <a:solidFill>
                  <a:srgbClr val="404040"/>
                </a:solidFill>
                <a:latin typeface="Century Gothic"/>
                <a:cs typeface="Century Gothic"/>
              </a:rPr>
              <a:t>”</a:t>
            </a:r>
          </a:p>
          <a:p>
            <a:pPr defTabSz="1371600"/>
            <a:endParaRPr lang="en-US" sz="2000" dirty="0" smtClean="0">
              <a:solidFill>
                <a:srgbClr val="404040"/>
              </a:solidFill>
              <a:latin typeface="Century Gothic"/>
              <a:cs typeface="Century Gothic"/>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08" y="394214"/>
            <a:ext cx="4278530" cy="5655856"/>
          </a:xfrm>
          <a:prstGeom prst="rect">
            <a:avLst/>
          </a:prstGeom>
          <a:solidFill>
            <a:schemeClr val="bg1"/>
          </a:solidFill>
          <a:ln w="3175" cmpd="sng">
            <a:noFill/>
          </a:ln>
        </p:spPr>
      </p:pic>
    </p:spTree>
    <p:extLst>
      <p:ext uri="{BB962C8B-B14F-4D97-AF65-F5344CB8AC3E}">
        <p14:creationId xmlns:p14="http://schemas.microsoft.com/office/powerpoint/2010/main" val="2470974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r.jpg">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0"/>
            <a:ext cx="4368800" cy="6858000"/>
          </a:xfrm>
          <a:prstGeom prst="rect">
            <a:avLst/>
          </a:prstGeom>
        </p:spPr>
      </p:pic>
      <p:sp>
        <p:nvSpPr>
          <p:cNvPr id="7" name="Rectangle 6"/>
          <p:cNvSpPr/>
          <p:nvPr/>
        </p:nvSpPr>
        <p:spPr>
          <a:xfrm>
            <a:off x="4533816" y="162195"/>
            <a:ext cx="4477682" cy="2046714"/>
          </a:xfrm>
          <a:prstGeom prst="rect">
            <a:avLst/>
          </a:prstGeom>
        </p:spPr>
        <p:txBody>
          <a:bodyPr wrap="square">
            <a:spAutoFit/>
          </a:bodyPr>
          <a:lstStyle/>
          <a:p>
            <a:pPr algn="ctr"/>
            <a:r>
              <a:rPr lang="en-GB" sz="2000" b="1" dirty="0" smtClean="0">
                <a:solidFill>
                  <a:srgbClr val="404040"/>
                </a:solidFill>
                <a:latin typeface="Century Gothic"/>
                <a:cs typeface="Century Gothic"/>
              </a:rPr>
              <a:t>A manifesto</a:t>
            </a:r>
          </a:p>
          <a:p>
            <a:pPr algn="ctr">
              <a:spcAft>
                <a:spcPts val="1200"/>
              </a:spcAft>
            </a:pPr>
            <a:r>
              <a:rPr lang="en-GB" sz="2000" b="1" dirty="0" smtClean="0">
                <a:solidFill>
                  <a:srgbClr val="404040"/>
                </a:solidFill>
                <a:latin typeface="Century Gothic"/>
                <a:cs typeface="Century Gothic"/>
              </a:rPr>
              <a:t>for mental health &amp; wellbeing</a:t>
            </a:r>
          </a:p>
          <a:p>
            <a:pPr>
              <a:spcAft>
                <a:spcPts val="600"/>
              </a:spcAft>
            </a:pPr>
            <a:r>
              <a:rPr lang="en-GB" dirty="0">
                <a:latin typeface="Century Gothic"/>
                <a:cs typeface="Century Gothic"/>
              </a:rPr>
              <a:t>Mental health problems are fundamentally social and psychological </a:t>
            </a:r>
            <a:r>
              <a:rPr lang="en-GB" dirty="0" smtClean="0">
                <a:latin typeface="Century Gothic"/>
                <a:cs typeface="Century Gothic"/>
              </a:rPr>
              <a:t>issues. </a:t>
            </a:r>
          </a:p>
          <a:p>
            <a:pPr>
              <a:spcAft>
                <a:spcPts val="600"/>
              </a:spcAft>
            </a:pPr>
            <a:endParaRPr lang="en-GB" dirty="0">
              <a:solidFill>
                <a:srgbClr val="404040"/>
              </a:solidFill>
              <a:latin typeface="Century Gothic"/>
              <a:cs typeface="Century Gothic"/>
            </a:endParaRPr>
          </a:p>
        </p:txBody>
      </p:sp>
    </p:spTree>
    <p:extLst>
      <p:ext uri="{BB962C8B-B14F-4D97-AF65-F5344CB8AC3E}">
        <p14:creationId xmlns:p14="http://schemas.microsoft.com/office/powerpoint/2010/main" val="2437847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r.jpg">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0"/>
            <a:ext cx="4368800" cy="6858000"/>
          </a:xfrm>
          <a:prstGeom prst="rect">
            <a:avLst/>
          </a:prstGeom>
        </p:spPr>
      </p:pic>
      <p:sp>
        <p:nvSpPr>
          <p:cNvPr id="7" name="Rectangle 6"/>
          <p:cNvSpPr/>
          <p:nvPr/>
        </p:nvSpPr>
        <p:spPr>
          <a:xfrm>
            <a:off x="4533817" y="162197"/>
            <a:ext cx="4477683" cy="3431709"/>
          </a:xfrm>
          <a:prstGeom prst="rect">
            <a:avLst/>
          </a:prstGeom>
        </p:spPr>
        <p:txBody>
          <a:bodyPr wrap="square">
            <a:spAutoFit/>
          </a:bodyPr>
          <a:lstStyle/>
          <a:p>
            <a:pPr algn="ctr"/>
            <a:r>
              <a:rPr lang="en-GB" sz="2000" b="1" dirty="0" smtClean="0">
                <a:solidFill>
                  <a:srgbClr val="404040"/>
                </a:solidFill>
                <a:latin typeface="Century Gothic"/>
                <a:cs typeface="Century Gothic"/>
              </a:rPr>
              <a:t>A manifesto</a:t>
            </a:r>
          </a:p>
          <a:p>
            <a:pPr algn="ctr">
              <a:spcAft>
                <a:spcPts val="1200"/>
              </a:spcAft>
            </a:pPr>
            <a:r>
              <a:rPr lang="en-GB" sz="2000" b="1" dirty="0" smtClean="0">
                <a:solidFill>
                  <a:srgbClr val="404040"/>
                </a:solidFill>
                <a:latin typeface="Century Gothic"/>
                <a:cs typeface="Century Gothic"/>
              </a:rPr>
              <a:t>for mental health &amp; wellbeing</a:t>
            </a:r>
          </a:p>
          <a:p>
            <a:pPr>
              <a:spcAft>
                <a:spcPts val="600"/>
              </a:spcAft>
            </a:pPr>
            <a:r>
              <a:rPr lang="en-GB" dirty="0">
                <a:solidFill>
                  <a:srgbClr val="404040"/>
                </a:solidFill>
                <a:latin typeface="Century Gothic"/>
                <a:cs typeface="Century Gothic"/>
              </a:rPr>
              <a:t>Mental health problems are fundamentally social and psychological </a:t>
            </a:r>
            <a:r>
              <a:rPr lang="en-GB" dirty="0" smtClean="0">
                <a:solidFill>
                  <a:srgbClr val="404040"/>
                </a:solidFill>
                <a:latin typeface="Century Gothic"/>
                <a:cs typeface="Century Gothic"/>
              </a:rPr>
              <a:t>issues. </a:t>
            </a:r>
            <a:endParaRPr lang="en-GB" dirty="0">
              <a:solidFill>
                <a:srgbClr val="404040"/>
              </a:solidFill>
              <a:latin typeface="Century Gothic"/>
              <a:cs typeface="Century Gothic"/>
            </a:endParaRPr>
          </a:p>
          <a:p>
            <a:pPr>
              <a:spcAft>
                <a:spcPts val="600"/>
              </a:spcAft>
            </a:pPr>
            <a:r>
              <a:rPr lang="en-GB" dirty="0">
                <a:solidFill>
                  <a:srgbClr val="404040"/>
                </a:solidFill>
                <a:latin typeface="Century Gothic"/>
                <a:cs typeface="Century Gothic"/>
              </a:rPr>
              <a:t>We should </a:t>
            </a:r>
            <a:r>
              <a:rPr lang="en-GB" dirty="0" smtClean="0">
                <a:solidFill>
                  <a:srgbClr val="404040"/>
                </a:solidFill>
                <a:latin typeface="Century Gothic"/>
                <a:cs typeface="Century Gothic"/>
              </a:rPr>
              <a:t>therefore </a:t>
            </a:r>
            <a:r>
              <a:rPr lang="en-GB" dirty="0">
                <a:solidFill>
                  <a:srgbClr val="404040"/>
                </a:solidFill>
                <a:latin typeface="Century Gothic"/>
                <a:cs typeface="Century Gothic"/>
              </a:rPr>
              <a:t>replace ‘diagnoses’ with straightforward descriptions of </a:t>
            </a:r>
            <a:r>
              <a:rPr lang="en-GB" dirty="0" smtClean="0">
                <a:solidFill>
                  <a:srgbClr val="404040"/>
                </a:solidFill>
                <a:latin typeface="Century Gothic"/>
                <a:cs typeface="Century Gothic"/>
              </a:rPr>
              <a:t>our problems</a:t>
            </a:r>
            <a:r>
              <a:rPr lang="en-GB" dirty="0">
                <a:solidFill>
                  <a:srgbClr val="404040"/>
                </a:solidFill>
                <a:latin typeface="Century Gothic"/>
                <a:cs typeface="Century Gothic"/>
              </a:rPr>
              <a:t>, radically reduce use of medication, and use it pragmatically rather than presenting it </a:t>
            </a:r>
            <a:r>
              <a:rPr lang="en-GB" dirty="0" smtClean="0">
                <a:solidFill>
                  <a:srgbClr val="404040"/>
                </a:solidFill>
                <a:latin typeface="Century Gothic"/>
                <a:cs typeface="Century Gothic"/>
              </a:rPr>
              <a:t>as a ‘cure’</a:t>
            </a:r>
            <a:r>
              <a:rPr lang="en-GB" dirty="0">
                <a:solidFill>
                  <a:srgbClr val="404040"/>
                </a:solidFill>
                <a:latin typeface="Century Gothic"/>
                <a:cs typeface="Century Gothic"/>
              </a:rPr>
              <a:t>. </a:t>
            </a:r>
            <a:endParaRPr lang="en-GB" dirty="0" smtClean="0">
              <a:solidFill>
                <a:srgbClr val="404040"/>
              </a:solidFill>
              <a:latin typeface="Century Gothic"/>
              <a:cs typeface="Century Gothic"/>
            </a:endParaRPr>
          </a:p>
        </p:txBody>
      </p:sp>
    </p:spTree>
    <p:extLst>
      <p:ext uri="{BB962C8B-B14F-4D97-AF65-F5344CB8AC3E}">
        <p14:creationId xmlns:p14="http://schemas.microsoft.com/office/powerpoint/2010/main" val="985012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graysc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 y="0"/>
            <a:ext cx="9144001" cy="6858000"/>
          </a:xfrm>
          <a:prstGeom prst="rect">
            <a:avLst/>
          </a:prstGeom>
          <a:noFill/>
          <a:ln w="9525">
            <a:noFill/>
            <a:miter lim="800000"/>
            <a:headEnd/>
            <a:tailEnd/>
          </a:ln>
          <a:effectLst/>
        </p:spPr>
      </p:pic>
      <p:grpSp>
        <p:nvGrpSpPr>
          <p:cNvPr id="2" name="Group 1"/>
          <p:cNvGrpSpPr/>
          <p:nvPr/>
        </p:nvGrpSpPr>
        <p:grpSpPr>
          <a:xfrm>
            <a:off x="598152" y="473820"/>
            <a:ext cx="7906861" cy="6270890"/>
            <a:chOff x="598152" y="473820"/>
            <a:chExt cx="7906861" cy="6270890"/>
          </a:xfrm>
        </p:grpSpPr>
        <p:sp>
          <p:nvSpPr>
            <p:cNvPr id="7" name="Rectangle 6"/>
            <p:cNvSpPr/>
            <p:nvPr/>
          </p:nvSpPr>
          <p:spPr>
            <a:xfrm>
              <a:off x="598152" y="473820"/>
              <a:ext cx="7906861" cy="6270890"/>
            </a:xfrm>
            <a:prstGeom prst="rect">
              <a:avLst/>
            </a:prstGeom>
            <a:solidFill>
              <a:schemeClr val="bg1"/>
            </a:solidFill>
            <a:ln>
              <a:solidFill>
                <a:srgbClr val="FFFFFF"/>
              </a:solid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8" name="Group 7"/>
            <p:cNvGrpSpPr>
              <a:grpSpLocks noChangeAspect="1"/>
            </p:cNvGrpSpPr>
            <p:nvPr/>
          </p:nvGrpSpPr>
          <p:grpSpPr>
            <a:xfrm>
              <a:off x="1047341" y="651108"/>
              <a:ext cx="6967866" cy="5883684"/>
              <a:chOff x="785786" y="142852"/>
              <a:chExt cx="7643866" cy="6454500"/>
            </a:xfrm>
          </p:grpSpPr>
          <p:pic>
            <p:nvPicPr>
              <p:cNvPr id="9" name="Picture 4"/>
              <p:cNvPicPr>
                <a:picLocks noChangeAspect="1" noChangeArrowheads="1"/>
              </p:cNvPicPr>
              <p:nvPr/>
            </p:nvPicPr>
            <p:blipFill>
              <a:blip r:embed="rId5" cstate="email">
                <a:biLevel thresh="50000"/>
                <a:extLst>
                  <a:ext uri="{28A0092B-C50C-407E-A947-70E740481C1C}">
                    <a14:useLocalDpi xmlns:a14="http://schemas.microsoft.com/office/drawing/2010/main"/>
                  </a:ext>
                </a:extLst>
              </a:blip>
              <a:srcRect/>
              <a:stretch>
                <a:fillRect/>
              </a:stretch>
            </p:blipFill>
            <p:spPr bwMode="auto">
              <a:xfrm>
                <a:off x="785786" y="142852"/>
                <a:ext cx="7643866" cy="6451703"/>
              </a:xfrm>
              <a:prstGeom prst="rect">
                <a:avLst/>
              </a:prstGeom>
              <a:noFill/>
              <a:ln w="9525">
                <a:noFill/>
                <a:miter lim="800000"/>
                <a:headEnd/>
                <a:tailEnd/>
              </a:ln>
              <a:effectLst/>
            </p:spPr>
          </p:pic>
          <p:sp>
            <p:nvSpPr>
              <p:cNvPr id="10" name="Rectangle 9"/>
              <p:cNvSpPr/>
              <p:nvPr/>
            </p:nvSpPr>
            <p:spPr>
              <a:xfrm>
                <a:off x="3857620" y="6240162"/>
                <a:ext cx="2857520"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857884" y="6309320"/>
                <a:ext cx="2357454" cy="286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797864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6242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1964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r.jpg">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0"/>
            <a:ext cx="4368800" cy="6858000"/>
          </a:xfrm>
          <a:prstGeom prst="rect">
            <a:avLst/>
          </a:prstGeom>
        </p:spPr>
      </p:pic>
      <p:sp>
        <p:nvSpPr>
          <p:cNvPr id="7" name="Rectangle 6"/>
          <p:cNvSpPr/>
          <p:nvPr/>
        </p:nvSpPr>
        <p:spPr>
          <a:xfrm>
            <a:off x="4533817" y="162197"/>
            <a:ext cx="4477683" cy="4616649"/>
          </a:xfrm>
          <a:prstGeom prst="rect">
            <a:avLst/>
          </a:prstGeom>
        </p:spPr>
        <p:txBody>
          <a:bodyPr wrap="square">
            <a:spAutoFit/>
          </a:bodyPr>
          <a:lstStyle/>
          <a:p>
            <a:pPr algn="ctr"/>
            <a:r>
              <a:rPr lang="en-GB" sz="2000" b="1" dirty="0" smtClean="0">
                <a:solidFill>
                  <a:srgbClr val="404040"/>
                </a:solidFill>
                <a:latin typeface="Century Gothic"/>
                <a:cs typeface="Century Gothic"/>
              </a:rPr>
              <a:t>A manifesto</a:t>
            </a:r>
          </a:p>
          <a:p>
            <a:pPr algn="ctr">
              <a:spcAft>
                <a:spcPts val="1200"/>
              </a:spcAft>
            </a:pPr>
            <a:r>
              <a:rPr lang="en-GB" sz="2000" b="1" dirty="0" smtClean="0">
                <a:solidFill>
                  <a:srgbClr val="404040"/>
                </a:solidFill>
                <a:latin typeface="Century Gothic"/>
                <a:cs typeface="Century Gothic"/>
              </a:rPr>
              <a:t>for mental health &amp; wellbeing</a:t>
            </a:r>
          </a:p>
          <a:p>
            <a:pPr>
              <a:spcAft>
                <a:spcPts val="600"/>
              </a:spcAft>
            </a:pPr>
            <a:r>
              <a:rPr lang="en-GB" dirty="0">
                <a:solidFill>
                  <a:srgbClr val="404040"/>
                </a:solidFill>
                <a:latin typeface="Century Gothic"/>
                <a:cs typeface="Century Gothic"/>
              </a:rPr>
              <a:t>Mental health problems are fundamentally social and psychological </a:t>
            </a:r>
            <a:r>
              <a:rPr lang="en-GB" dirty="0" smtClean="0">
                <a:solidFill>
                  <a:srgbClr val="404040"/>
                </a:solidFill>
                <a:latin typeface="Century Gothic"/>
                <a:cs typeface="Century Gothic"/>
              </a:rPr>
              <a:t>issues. </a:t>
            </a:r>
            <a:endParaRPr lang="en-GB" dirty="0">
              <a:solidFill>
                <a:srgbClr val="404040"/>
              </a:solidFill>
              <a:latin typeface="Century Gothic"/>
              <a:cs typeface="Century Gothic"/>
            </a:endParaRPr>
          </a:p>
          <a:p>
            <a:pPr>
              <a:spcAft>
                <a:spcPts val="600"/>
              </a:spcAft>
            </a:pPr>
            <a:r>
              <a:rPr lang="en-GB" dirty="0">
                <a:solidFill>
                  <a:srgbClr val="404040"/>
                </a:solidFill>
                <a:latin typeface="Century Gothic"/>
                <a:cs typeface="Century Gothic"/>
              </a:rPr>
              <a:t>We should </a:t>
            </a:r>
            <a:r>
              <a:rPr lang="en-GB" dirty="0" smtClean="0">
                <a:solidFill>
                  <a:srgbClr val="404040"/>
                </a:solidFill>
                <a:latin typeface="Century Gothic"/>
                <a:cs typeface="Century Gothic"/>
              </a:rPr>
              <a:t>therefore </a:t>
            </a:r>
            <a:r>
              <a:rPr lang="en-GB" dirty="0">
                <a:solidFill>
                  <a:srgbClr val="404040"/>
                </a:solidFill>
                <a:latin typeface="Century Gothic"/>
                <a:cs typeface="Century Gothic"/>
              </a:rPr>
              <a:t>replace ‘diagnoses’ with straightforward descriptions of </a:t>
            </a:r>
            <a:r>
              <a:rPr lang="en-GB" dirty="0" smtClean="0">
                <a:solidFill>
                  <a:srgbClr val="404040"/>
                </a:solidFill>
                <a:latin typeface="Century Gothic"/>
                <a:cs typeface="Century Gothic"/>
              </a:rPr>
              <a:t>our problems</a:t>
            </a:r>
            <a:r>
              <a:rPr lang="en-GB" dirty="0">
                <a:solidFill>
                  <a:srgbClr val="404040"/>
                </a:solidFill>
                <a:latin typeface="Century Gothic"/>
                <a:cs typeface="Century Gothic"/>
              </a:rPr>
              <a:t>, radically reduce use of medication, and use it pragmatically rather than presenting it </a:t>
            </a:r>
            <a:r>
              <a:rPr lang="en-GB" dirty="0" smtClean="0">
                <a:solidFill>
                  <a:srgbClr val="404040"/>
                </a:solidFill>
                <a:latin typeface="Century Gothic"/>
                <a:cs typeface="Century Gothic"/>
              </a:rPr>
              <a:t>as a ‘cure’</a:t>
            </a:r>
            <a:r>
              <a:rPr lang="en-GB" dirty="0">
                <a:solidFill>
                  <a:srgbClr val="404040"/>
                </a:solidFill>
                <a:latin typeface="Century Gothic"/>
                <a:cs typeface="Century Gothic"/>
              </a:rPr>
              <a:t>. </a:t>
            </a:r>
            <a:endParaRPr lang="en-GB" dirty="0" smtClean="0">
              <a:solidFill>
                <a:srgbClr val="404040"/>
              </a:solidFill>
              <a:latin typeface="Century Gothic"/>
              <a:cs typeface="Century Gothic"/>
            </a:endParaRPr>
          </a:p>
          <a:p>
            <a:pPr>
              <a:spcAft>
                <a:spcPts val="600"/>
              </a:spcAft>
            </a:pPr>
            <a:r>
              <a:rPr lang="en-GB" dirty="0" smtClean="0">
                <a:solidFill>
                  <a:srgbClr val="404040"/>
                </a:solidFill>
                <a:latin typeface="Century Gothic"/>
                <a:cs typeface="Century Gothic"/>
              </a:rPr>
              <a:t>Instead</a:t>
            </a:r>
            <a:r>
              <a:rPr lang="en-GB" dirty="0">
                <a:solidFill>
                  <a:srgbClr val="404040"/>
                </a:solidFill>
                <a:latin typeface="Century Gothic"/>
                <a:cs typeface="Century Gothic"/>
              </a:rPr>
              <a:t>, </a:t>
            </a:r>
            <a:r>
              <a:rPr lang="en-GB" dirty="0" smtClean="0">
                <a:solidFill>
                  <a:srgbClr val="404040"/>
                </a:solidFill>
                <a:latin typeface="Century Gothic"/>
                <a:cs typeface="Century Gothic"/>
              </a:rPr>
              <a:t>we need to understand </a:t>
            </a:r>
            <a:r>
              <a:rPr lang="en-GB" dirty="0">
                <a:solidFill>
                  <a:srgbClr val="404040"/>
                </a:solidFill>
                <a:latin typeface="Century Gothic"/>
                <a:cs typeface="Century Gothic"/>
              </a:rPr>
              <a:t>how each </a:t>
            </a:r>
            <a:r>
              <a:rPr lang="en-GB" dirty="0" smtClean="0">
                <a:solidFill>
                  <a:srgbClr val="404040"/>
                </a:solidFill>
                <a:latin typeface="Century Gothic"/>
                <a:cs typeface="Century Gothic"/>
              </a:rPr>
              <a:t>one of us has </a:t>
            </a:r>
            <a:r>
              <a:rPr lang="en-GB" dirty="0">
                <a:solidFill>
                  <a:srgbClr val="404040"/>
                </a:solidFill>
                <a:latin typeface="Century Gothic"/>
                <a:cs typeface="Century Gothic"/>
              </a:rPr>
              <a:t>learned to make sense of the world, </a:t>
            </a:r>
            <a:r>
              <a:rPr lang="en-GB" dirty="0" smtClean="0">
                <a:solidFill>
                  <a:srgbClr val="404040"/>
                </a:solidFill>
                <a:latin typeface="Century Gothic"/>
                <a:cs typeface="Century Gothic"/>
              </a:rPr>
              <a:t>and tailor </a:t>
            </a:r>
            <a:r>
              <a:rPr lang="en-GB" dirty="0">
                <a:solidFill>
                  <a:srgbClr val="404040"/>
                </a:solidFill>
                <a:latin typeface="Century Gothic"/>
                <a:cs typeface="Century Gothic"/>
              </a:rPr>
              <a:t>help to </a:t>
            </a:r>
            <a:r>
              <a:rPr lang="en-GB" dirty="0" smtClean="0">
                <a:solidFill>
                  <a:srgbClr val="404040"/>
                </a:solidFill>
                <a:latin typeface="Century Gothic"/>
                <a:cs typeface="Century Gothic"/>
              </a:rPr>
              <a:t>our </a:t>
            </a:r>
            <a:r>
              <a:rPr lang="en-GB" dirty="0">
                <a:solidFill>
                  <a:srgbClr val="404040"/>
                </a:solidFill>
                <a:latin typeface="Century Gothic"/>
                <a:cs typeface="Century Gothic"/>
              </a:rPr>
              <a:t>unique and complex </a:t>
            </a:r>
            <a:r>
              <a:rPr lang="en-GB" dirty="0" smtClean="0">
                <a:solidFill>
                  <a:srgbClr val="404040"/>
                </a:solidFill>
                <a:latin typeface="Century Gothic"/>
                <a:cs typeface="Century Gothic"/>
              </a:rPr>
              <a:t>needs.</a:t>
            </a:r>
          </a:p>
        </p:txBody>
      </p:sp>
    </p:spTree>
    <p:extLst>
      <p:ext uri="{BB962C8B-B14F-4D97-AF65-F5344CB8AC3E}">
        <p14:creationId xmlns:p14="http://schemas.microsoft.com/office/powerpoint/2010/main" val="985012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4693773" y="5565170"/>
            <a:ext cx="4205507" cy="10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6038" rIns="90488" bIns="46038" anchor="ctr">
            <a:spAutoFit/>
          </a:bodyPr>
          <a:lstStyle/>
          <a:p>
            <a:pPr eaLnBrk="0" hangingPunct="0"/>
            <a:r>
              <a:rPr lang="en-GB" sz="2000" dirty="0">
                <a:solidFill>
                  <a:srgbClr val="404040"/>
                </a:solidFill>
                <a:latin typeface="Times New Roman"/>
                <a:cs typeface="Times New Roman"/>
              </a:rPr>
              <a:t>Kinderman, P. (2005) A psychological model of mental disorder. </a:t>
            </a:r>
            <a:r>
              <a:rPr lang="en-GB" sz="2000" i="1" dirty="0">
                <a:solidFill>
                  <a:srgbClr val="404040"/>
                </a:solidFill>
                <a:latin typeface="Times New Roman"/>
                <a:cs typeface="Times New Roman"/>
              </a:rPr>
              <a:t>Harvard Review of Psychiatry</a:t>
            </a:r>
            <a:r>
              <a:rPr lang="en-GB" sz="2000" dirty="0">
                <a:solidFill>
                  <a:srgbClr val="404040"/>
                </a:solidFill>
                <a:latin typeface="Times New Roman"/>
                <a:cs typeface="Times New Roman"/>
              </a:rPr>
              <a:t>. 13: 206–217. </a:t>
            </a:r>
          </a:p>
        </p:txBody>
      </p:sp>
      <p:grpSp>
        <p:nvGrpSpPr>
          <p:cNvPr id="5" name="Group 7"/>
          <p:cNvGrpSpPr>
            <a:grpSpLocks/>
          </p:cNvGrpSpPr>
          <p:nvPr/>
        </p:nvGrpSpPr>
        <p:grpSpPr bwMode="auto">
          <a:xfrm>
            <a:off x="539555" y="510743"/>
            <a:ext cx="8033519" cy="3536603"/>
            <a:chOff x="1269" y="1494"/>
            <a:chExt cx="4086" cy="1533"/>
          </a:xfrm>
        </p:grpSpPr>
        <p:sp>
          <p:nvSpPr>
            <p:cNvPr id="6" name="Freeform 8"/>
            <p:cNvSpPr>
              <a:spLocks/>
            </p:cNvSpPr>
            <p:nvPr/>
          </p:nvSpPr>
          <p:spPr bwMode="auto">
            <a:xfrm>
              <a:off x="2638" y="2261"/>
              <a:ext cx="167" cy="536"/>
            </a:xfrm>
            <a:custGeom>
              <a:avLst/>
              <a:gdLst>
                <a:gd name="T0" fmla="*/ 0 w 167"/>
                <a:gd name="T1" fmla="*/ 535 h 536"/>
                <a:gd name="T2" fmla="*/ 166 w 167"/>
                <a:gd name="T3" fmla="*/ 0 h 536"/>
                <a:gd name="T4" fmla="*/ 0 60000 65536"/>
                <a:gd name="T5" fmla="*/ 0 60000 65536"/>
                <a:gd name="T6" fmla="*/ 0 w 167"/>
                <a:gd name="T7" fmla="*/ 0 h 536"/>
                <a:gd name="T8" fmla="*/ 167 w 167"/>
                <a:gd name="T9" fmla="*/ 536 h 536"/>
              </a:gdLst>
              <a:ahLst/>
              <a:cxnLst>
                <a:cxn ang="T4">
                  <a:pos x="T0" y="T1"/>
                </a:cxn>
                <a:cxn ang="T5">
                  <a:pos x="T2" y="T3"/>
                </a:cxn>
              </a:cxnLst>
              <a:rect l="T6" t="T7" r="T8" b="T9"/>
              <a:pathLst>
                <a:path w="167" h="536">
                  <a:moveTo>
                    <a:pt x="0" y="535"/>
                  </a:moveTo>
                  <a:lnTo>
                    <a:pt x="166" y="0"/>
                  </a:lnTo>
                </a:path>
              </a:pathLst>
            </a:custGeom>
            <a:noFill/>
            <a:ln w="25400" cap="rnd">
              <a:solidFill>
                <a:srgbClr val="5F5F5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000"/>
            </a:p>
          </p:txBody>
        </p:sp>
        <p:grpSp>
          <p:nvGrpSpPr>
            <p:cNvPr id="7" name="Group 9"/>
            <p:cNvGrpSpPr>
              <a:grpSpLocks/>
            </p:cNvGrpSpPr>
            <p:nvPr/>
          </p:nvGrpSpPr>
          <p:grpSpPr bwMode="auto">
            <a:xfrm>
              <a:off x="1269" y="1494"/>
              <a:ext cx="1361" cy="1533"/>
              <a:chOff x="1269" y="1494"/>
              <a:chExt cx="1361" cy="1533"/>
            </a:xfrm>
          </p:grpSpPr>
          <p:sp>
            <p:nvSpPr>
              <p:cNvPr id="12" name="Rectangle 10"/>
              <p:cNvSpPr>
                <a:spLocks noChangeArrowheads="1"/>
              </p:cNvSpPr>
              <p:nvPr/>
            </p:nvSpPr>
            <p:spPr bwMode="auto">
              <a:xfrm>
                <a:off x="1270" y="1494"/>
                <a:ext cx="1360" cy="463"/>
              </a:xfrm>
              <a:prstGeom prst="rect">
                <a:avLst/>
              </a:prstGeom>
              <a:solidFill>
                <a:srgbClr val="5F5F5F"/>
              </a:solidFill>
              <a:ln w="25400">
                <a:solidFill>
                  <a:srgbClr val="5F5F5F"/>
                </a:solidFill>
                <a:miter lim="800000"/>
                <a:headEnd/>
                <a:tailEnd/>
              </a:ln>
            </p:spPr>
            <p:txBody>
              <a:bodyPr lIns="92075" tIns="46038" rIns="92075" bIns="46038" anchor="ctr" anchorCtr="1"/>
              <a:lstStyle/>
              <a:p>
                <a:pPr algn="ctr" eaLnBrk="0" hangingPunct="0"/>
                <a:r>
                  <a:rPr lang="en-GB" sz="2000">
                    <a:solidFill>
                      <a:schemeClr val="bg1"/>
                    </a:solidFill>
                    <a:latin typeface="Century Gothic" charset="0"/>
                  </a:rPr>
                  <a:t>Biological factors</a:t>
                </a:r>
              </a:p>
            </p:txBody>
          </p:sp>
          <p:sp>
            <p:nvSpPr>
              <p:cNvPr id="13" name="Rectangle 11"/>
              <p:cNvSpPr>
                <a:spLocks noChangeArrowheads="1"/>
              </p:cNvSpPr>
              <p:nvPr/>
            </p:nvSpPr>
            <p:spPr bwMode="auto">
              <a:xfrm>
                <a:off x="1269" y="2031"/>
                <a:ext cx="1361" cy="462"/>
              </a:xfrm>
              <a:prstGeom prst="rect">
                <a:avLst/>
              </a:prstGeom>
              <a:solidFill>
                <a:srgbClr val="5F5F5F"/>
              </a:solidFill>
              <a:ln w="25400">
                <a:solidFill>
                  <a:srgbClr val="5F5F5F"/>
                </a:solidFill>
                <a:miter lim="800000"/>
                <a:headEnd/>
                <a:tailEnd/>
              </a:ln>
            </p:spPr>
            <p:txBody>
              <a:bodyPr lIns="90488" tIns="46038" rIns="90488" bIns="46038" anchor="ctr" anchorCtr="1"/>
              <a:lstStyle/>
              <a:p>
                <a:pPr algn="ctr" eaLnBrk="0" hangingPunct="0"/>
                <a:r>
                  <a:rPr lang="en-GB" sz="2000">
                    <a:solidFill>
                      <a:schemeClr val="bg1"/>
                    </a:solidFill>
                    <a:latin typeface="Century Gothic" charset="0"/>
                  </a:rPr>
                  <a:t>Social factors</a:t>
                </a:r>
              </a:p>
            </p:txBody>
          </p:sp>
          <p:sp>
            <p:nvSpPr>
              <p:cNvPr id="14" name="Rectangle 12"/>
              <p:cNvSpPr>
                <a:spLocks noChangeArrowheads="1"/>
              </p:cNvSpPr>
              <p:nvPr/>
            </p:nvSpPr>
            <p:spPr bwMode="auto">
              <a:xfrm>
                <a:off x="1270" y="2564"/>
                <a:ext cx="1360" cy="463"/>
              </a:xfrm>
              <a:prstGeom prst="rect">
                <a:avLst/>
              </a:prstGeom>
              <a:solidFill>
                <a:srgbClr val="5F5F5F"/>
              </a:solidFill>
              <a:ln w="25400">
                <a:solidFill>
                  <a:srgbClr val="5F5F5F"/>
                </a:solidFill>
                <a:miter lim="800000"/>
                <a:headEnd/>
                <a:tailEnd/>
              </a:ln>
            </p:spPr>
            <p:txBody>
              <a:bodyPr lIns="92075" tIns="46038" rIns="92075" bIns="46038" anchor="ctr" anchorCtr="1"/>
              <a:lstStyle/>
              <a:p>
                <a:pPr algn="ctr" eaLnBrk="0" hangingPunct="0"/>
                <a:r>
                  <a:rPr lang="en-GB" sz="2000">
                    <a:solidFill>
                      <a:schemeClr val="bg1"/>
                    </a:solidFill>
                    <a:latin typeface="Century Gothic" charset="0"/>
                  </a:rPr>
                  <a:t>Circumstantial factors</a:t>
                </a:r>
              </a:p>
            </p:txBody>
          </p:sp>
        </p:grpSp>
        <p:sp>
          <p:nvSpPr>
            <p:cNvPr id="8" name="Freeform 13"/>
            <p:cNvSpPr>
              <a:spLocks/>
            </p:cNvSpPr>
            <p:nvPr/>
          </p:nvSpPr>
          <p:spPr bwMode="auto">
            <a:xfrm>
              <a:off x="2638" y="1726"/>
              <a:ext cx="167" cy="536"/>
            </a:xfrm>
            <a:custGeom>
              <a:avLst/>
              <a:gdLst>
                <a:gd name="T0" fmla="*/ 0 w 167"/>
                <a:gd name="T1" fmla="*/ 0 h 536"/>
                <a:gd name="T2" fmla="*/ 166 w 167"/>
                <a:gd name="T3" fmla="*/ 535 h 536"/>
                <a:gd name="T4" fmla="*/ 0 60000 65536"/>
                <a:gd name="T5" fmla="*/ 0 60000 65536"/>
                <a:gd name="T6" fmla="*/ 0 w 167"/>
                <a:gd name="T7" fmla="*/ 0 h 536"/>
                <a:gd name="T8" fmla="*/ 167 w 167"/>
                <a:gd name="T9" fmla="*/ 536 h 536"/>
              </a:gdLst>
              <a:ahLst/>
              <a:cxnLst>
                <a:cxn ang="T4">
                  <a:pos x="T0" y="T1"/>
                </a:cxn>
                <a:cxn ang="T5">
                  <a:pos x="T2" y="T3"/>
                </a:cxn>
              </a:cxnLst>
              <a:rect l="T6" t="T7" r="T8" b="T9"/>
              <a:pathLst>
                <a:path w="167" h="536">
                  <a:moveTo>
                    <a:pt x="0" y="0"/>
                  </a:moveTo>
                  <a:lnTo>
                    <a:pt x="166" y="535"/>
                  </a:lnTo>
                </a:path>
              </a:pathLst>
            </a:custGeom>
            <a:noFill/>
            <a:ln w="25400" cap="rnd">
              <a:solidFill>
                <a:srgbClr val="5F5F5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000"/>
            </a:p>
          </p:txBody>
        </p:sp>
        <p:sp>
          <p:nvSpPr>
            <p:cNvPr id="9" name="Freeform 14"/>
            <p:cNvSpPr>
              <a:spLocks/>
            </p:cNvSpPr>
            <p:nvPr/>
          </p:nvSpPr>
          <p:spPr bwMode="auto">
            <a:xfrm>
              <a:off x="2638" y="2261"/>
              <a:ext cx="1529" cy="2"/>
            </a:xfrm>
            <a:custGeom>
              <a:avLst/>
              <a:gdLst>
                <a:gd name="T0" fmla="*/ 0 w 1529"/>
                <a:gd name="T1" fmla="*/ 1 h 2"/>
                <a:gd name="T2" fmla="*/ 1528 w 1529"/>
                <a:gd name="T3" fmla="*/ 0 h 2"/>
                <a:gd name="T4" fmla="*/ 0 60000 65536"/>
                <a:gd name="T5" fmla="*/ 0 60000 65536"/>
                <a:gd name="T6" fmla="*/ 0 w 1529"/>
                <a:gd name="T7" fmla="*/ 0 h 2"/>
                <a:gd name="T8" fmla="*/ 1529 w 1529"/>
                <a:gd name="T9" fmla="*/ 2 h 2"/>
              </a:gdLst>
              <a:ahLst/>
              <a:cxnLst>
                <a:cxn ang="T4">
                  <a:pos x="T0" y="T1"/>
                </a:cxn>
                <a:cxn ang="T5">
                  <a:pos x="T2" y="T3"/>
                </a:cxn>
              </a:cxnLst>
              <a:rect l="T6" t="T7" r="T8" b="T9"/>
              <a:pathLst>
                <a:path w="1529" h="2">
                  <a:moveTo>
                    <a:pt x="0" y="1"/>
                  </a:moveTo>
                  <a:lnTo>
                    <a:pt x="1528" y="0"/>
                  </a:lnTo>
                </a:path>
              </a:pathLst>
            </a:custGeom>
            <a:noFill/>
            <a:ln w="25400" cap="rnd">
              <a:solidFill>
                <a:srgbClr val="5F5F5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000"/>
            </a:p>
          </p:txBody>
        </p:sp>
        <p:sp>
          <p:nvSpPr>
            <p:cNvPr id="10" name="Rectangle 15"/>
            <p:cNvSpPr>
              <a:spLocks noChangeArrowheads="1"/>
            </p:cNvSpPr>
            <p:nvPr/>
          </p:nvSpPr>
          <p:spPr bwMode="auto">
            <a:xfrm>
              <a:off x="4174" y="1859"/>
              <a:ext cx="1181" cy="803"/>
            </a:xfrm>
            <a:prstGeom prst="rect">
              <a:avLst/>
            </a:prstGeom>
            <a:solidFill>
              <a:srgbClr val="5F5F5F"/>
            </a:solidFill>
            <a:ln w="25400">
              <a:solidFill>
                <a:srgbClr val="5F5F5F"/>
              </a:solidFill>
              <a:miter lim="800000"/>
              <a:headEnd/>
              <a:tailEnd/>
            </a:ln>
          </p:spPr>
          <p:txBody>
            <a:bodyPr lIns="92075" tIns="46038" rIns="92075" bIns="46038" anchor="ctr" anchorCtr="1"/>
            <a:lstStyle/>
            <a:p>
              <a:pPr algn="ctr" eaLnBrk="0" hangingPunct="0"/>
              <a:r>
                <a:rPr lang="en-GB" sz="2000">
                  <a:solidFill>
                    <a:schemeClr val="bg1"/>
                  </a:solidFill>
                  <a:latin typeface="Century Gothic" charset="0"/>
                </a:rPr>
                <a:t>Psychological and social problems</a:t>
              </a:r>
            </a:p>
          </p:txBody>
        </p:sp>
        <p:sp>
          <p:nvSpPr>
            <p:cNvPr id="11" name="Rectangle 16"/>
            <p:cNvSpPr>
              <a:spLocks noChangeArrowheads="1"/>
            </p:cNvSpPr>
            <p:nvPr/>
          </p:nvSpPr>
          <p:spPr bwMode="auto">
            <a:xfrm>
              <a:off x="2812" y="1859"/>
              <a:ext cx="1181" cy="803"/>
            </a:xfrm>
            <a:prstGeom prst="rect">
              <a:avLst/>
            </a:prstGeom>
            <a:solidFill>
              <a:srgbClr val="5F5F5F"/>
            </a:solidFill>
            <a:ln w="25400">
              <a:solidFill>
                <a:srgbClr val="5F5F5F"/>
              </a:solidFill>
              <a:miter lim="800000"/>
              <a:headEnd/>
              <a:tailEnd/>
            </a:ln>
          </p:spPr>
          <p:txBody>
            <a:bodyPr lIns="92075" tIns="46038" rIns="92075" bIns="46038" anchor="ctr" anchorCtr="1"/>
            <a:lstStyle/>
            <a:p>
              <a:pPr algn="ctr" eaLnBrk="0" hangingPunct="0"/>
              <a:r>
                <a:rPr lang="en-GB" sz="2000">
                  <a:solidFill>
                    <a:schemeClr val="bg1"/>
                  </a:solidFill>
                  <a:latin typeface="Century Gothic" charset="0"/>
                </a:rPr>
                <a:t>Mediating psychological processes</a:t>
              </a:r>
            </a:p>
          </p:txBody>
        </p:sp>
      </p:gr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0445" y="4525206"/>
            <a:ext cx="1577539" cy="2052637"/>
          </a:xfrm>
          <a:prstGeom prst="rect">
            <a:avLst/>
          </a:prstGeom>
          <a:solidFill>
            <a:schemeClr val="bg1"/>
          </a:solidFill>
          <a:ln>
            <a:solidFill>
              <a:srgbClr val="7F7F7F"/>
            </a:solidFill>
          </a:ln>
        </p:spPr>
      </p:pic>
    </p:spTree>
    <p:extLst>
      <p:ext uri="{BB962C8B-B14F-4D97-AF65-F5344CB8AC3E}">
        <p14:creationId xmlns:p14="http://schemas.microsoft.com/office/powerpoint/2010/main" val="322531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377" y="346405"/>
            <a:ext cx="8871174" cy="6136323"/>
          </a:xfrm>
          <a:prstGeom prst="rect">
            <a:avLst/>
          </a:prstGeom>
        </p:spPr>
      </p:pic>
    </p:spTree>
    <p:extLst>
      <p:ext uri="{BB962C8B-B14F-4D97-AF65-F5344CB8AC3E}">
        <p14:creationId xmlns:p14="http://schemas.microsoft.com/office/powerpoint/2010/main" val="3710099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1963" y="761993"/>
            <a:ext cx="5316308" cy="4120672"/>
          </a:xfrm>
          <a:prstGeom prst="rect">
            <a:avLst/>
          </a:prstGeom>
        </p:spPr>
      </p:pic>
    </p:spTree>
    <p:extLst>
      <p:ext uri="{BB962C8B-B14F-4D97-AF65-F5344CB8AC3E}">
        <p14:creationId xmlns:p14="http://schemas.microsoft.com/office/powerpoint/2010/main" val="292859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6672"/>
            <a:ext cx="9144000" cy="25922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699792" y="474695"/>
            <a:ext cx="6192688" cy="3312368"/>
          </a:xfrm>
        </p:spPr>
        <p:txBody>
          <a:bodyPr>
            <a:normAutofit/>
          </a:bodyPr>
          <a:lstStyle/>
          <a:p>
            <a:pPr marL="0" indent="0">
              <a:spcBef>
                <a:spcPts val="600"/>
              </a:spcBef>
              <a:buNone/>
            </a:pPr>
            <a:r>
              <a:rPr lang="en-US" sz="2800" dirty="0" smtClean="0">
                <a:solidFill>
                  <a:srgbClr val="404040"/>
                </a:solidFill>
                <a:latin typeface="Times New Roman"/>
                <a:cs typeface="Times New Roman"/>
              </a:rPr>
              <a:t>“… </a:t>
            </a:r>
            <a:r>
              <a:rPr lang="en-US" sz="2800" i="1" dirty="0" smtClean="0">
                <a:solidFill>
                  <a:srgbClr val="404040"/>
                </a:solidFill>
                <a:latin typeface="Times New Roman"/>
                <a:cs typeface="Times New Roman"/>
              </a:rPr>
              <a:t>the </a:t>
            </a:r>
            <a:r>
              <a:rPr lang="en-US" sz="2800" i="1" dirty="0">
                <a:solidFill>
                  <a:srgbClr val="404040"/>
                </a:solidFill>
                <a:latin typeface="Times New Roman"/>
                <a:cs typeface="Times New Roman"/>
              </a:rPr>
              <a:t>message that comes through loud and clear is that people are being badly let down by the system in every area of their lives</a:t>
            </a:r>
            <a:r>
              <a:rPr lang="en-US" sz="2800" dirty="0">
                <a:solidFill>
                  <a:srgbClr val="404040"/>
                </a:solidFill>
                <a:latin typeface="Times New Roman"/>
                <a:cs typeface="Times New Roman"/>
              </a:rPr>
              <a:t>.</a:t>
            </a:r>
            <a:r>
              <a:rPr lang="en-US" sz="2800" dirty="0" smtClean="0">
                <a:solidFill>
                  <a:srgbClr val="404040"/>
                </a:solidFill>
                <a:latin typeface="Times New Roman"/>
                <a:cs typeface="Times New Roman"/>
              </a:rPr>
              <a:t>”</a:t>
            </a:r>
          </a:p>
          <a:p>
            <a:pPr marL="0" indent="0">
              <a:spcBef>
                <a:spcPts val="600"/>
              </a:spcBef>
              <a:buNone/>
            </a:pPr>
            <a:endParaRPr lang="en-US" sz="2800" dirty="0">
              <a:latin typeface="Times New Roman"/>
              <a:cs typeface="Times New Roman"/>
            </a:endParaRPr>
          </a:p>
          <a:p>
            <a:pPr marL="0" indent="0">
              <a:spcBef>
                <a:spcPts val="600"/>
              </a:spcBef>
              <a:buNone/>
            </a:pPr>
            <a:endParaRPr lang="en-US" sz="2800" dirty="0" smtClean="0">
              <a:latin typeface="Times New Roman"/>
              <a:cs typeface="Times New Roman"/>
            </a:endParaRPr>
          </a:p>
          <a:p>
            <a:pPr marL="0" indent="0">
              <a:spcBef>
                <a:spcPts val="600"/>
              </a:spcBef>
              <a:buNone/>
            </a:pPr>
            <a:endParaRPr lang="en-US" sz="2800" dirty="0">
              <a:latin typeface="Times New Roman"/>
              <a:cs typeface="Times New Roman"/>
            </a:endParaRPr>
          </a:p>
        </p:txBody>
      </p:sp>
      <p:sp>
        <p:nvSpPr>
          <p:cNvPr id="2" name="TextBox 1"/>
          <p:cNvSpPr txBox="1"/>
          <p:nvPr/>
        </p:nvSpPr>
        <p:spPr>
          <a:xfrm>
            <a:off x="323528" y="690719"/>
            <a:ext cx="2160240" cy="1200328"/>
          </a:xfrm>
          <a:prstGeom prst="rect">
            <a:avLst/>
          </a:prstGeom>
          <a:noFill/>
        </p:spPr>
        <p:txBody>
          <a:bodyPr wrap="square" rtlCol="0">
            <a:spAutoFit/>
          </a:bodyPr>
          <a:lstStyle/>
          <a:p>
            <a:r>
              <a:rPr lang="en-US" sz="2400" b="1" dirty="0" smtClean="0"/>
              <a:t>The </a:t>
            </a:r>
          </a:p>
          <a:p>
            <a:r>
              <a:rPr lang="en-US" sz="2400" b="1" dirty="0" smtClean="0"/>
              <a:t>Schizophrenia </a:t>
            </a:r>
          </a:p>
          <a:p>
            <a:r>
              <a:rPr lang="en-US" sz="2400" b="1" dirty="0" smtClean="0"/>
              <a:t>Commission </a:t>
            </a:r>
            <a:endParaRPr lang="en-US" sz="2400" b="1" dirty="0"/>
          </a:p>
        </p:txBody>
      </p:sp>
      <p:sp>
        <p:nvSpPr>
          <p:cNvPr id="8" name="Rectangle 7"/>
          <p:cNvSpPr/>
          <p:nvPr/>
        </p:nvSpPr>
        <p:spPr>
          <a:xfrm>
            <a:off x="251520" y="258671"/>
            <a:ext cx="2160248" cy="2160231"/>
          </a:xfrm>
          <a:prstGeom prst="rect">
            <a:avLst/>
          </a:prstGeom>
          <a:noFill/>
          <a:ln w="152400" cmpd="sng">
            <a:solidFill>
              <a:srgbClr val="691A7B"/>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alphaModFix amt="20000"/>
          </a:blip>
          <a:stretch>
            <a:fillRect/>
          </a:stretch>
        </p:blipFill>
        <p:spPr>
          <a:xfrm>
            <a:off x="500375" y="2690724"/>
            <a:ext cx="7893372" cy="4049643"/>
          </a:xfrm>
          <a:prstGeom prst="rect">
            <a:avLst/>
          </a:prstGeom>
        </p:spPr>
      </p:pic>
    </p:spTree>
    <p:extLst>
      <p:ext uri="{BB962C8B-B14F-4D97-AF65-F5344CB8AC3E}">
        <p14:creationId xmlns:p14="http://schemas.microsoft.com/office/powerpoint/2010/main" val="1304177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r.jpg">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0"/>
            <a:ext cx="4368800" cy="6858000"/>
          </a:xfrm>
          <a:prstGeom prst="rect">
            <a:avLst/>
          </a:prstGeom>
        </p:spPr>
      </p:pic>
      <p:sp>
        <p:nvSpPr>
          <p:cNvPr id="7" name="Rectangle 6"/>
          <p:cNvSpPr/>
          <p:nvPr/>
        </p:nvSpPr>
        <p:spPr>
          <a:xfrm>
            <a:off x="4533817" y="162197"/>
            <a:ext cx="4477683" cy="6355587"/>
          </a:xfrm>
          <a:prstGeom prst="rect">
            <a:avLst/>
          </a:prstGeom>
        </p:spPr>
        <p:txBody>
          <a:bodyPr wrap="square">
            <a:spAutoFit/>
          </a:bodyPr>
          <a:lstStyle/>
          <a:p>
            <a:pPr algn="ctr"/>
            <a:r>
              <a:rPr lang="en-GB" sz="2000" b="1" dirty="0" smtClean="0">
                <a:solidFill>
                  <a:srgbClr val="404040"/>
                </a:solidFill>
                <a:latin typeface="Century Gothic"/>
                <a:cs typeface="Century Gothic"/>
              </a:rPr>
              <a:t>A manifesto</a:t>
            </a:r>
          </a:p>
          <a:p>
            <a:pPr algn="ctr">
              <a:spcAft>
                <a:spcPts val="1200"/>
              </a:spcAft>
            </a:pPr>
            <a:r>
              <a:rPr lang="en-GB" sz="2000" b="1" dirty="0" smtClean="0">
                <a:solidFill>
                  <a:srgbClr val="404040"/>
                </a:solidFill>
                <a:latin typeface="Century Gothic"/>
                <a:cs typeface="Century Gothic"/>
              </a:rPr>
              <a:t>for mental health &amp; wellbeing</a:t>
            </a:r>
          </a:p>
          <a:p>
            <a:pPr>
              <a:spcAft>
                <a:spcPts val="600"/>
              </a:spcAft>
            </a:pPr>
            <a:r>
              <a:rPr lang="en-GB" dirty="0">
                <a:solidFill>
                  <a:srgbClr val="404040"/>
                </a:solidFill>
                <a:latin typeface="Century Gothic"/>
                <a:cs typeface="Century Gothic"/>
              </a:rPr>
              <a:t>Mental health problems are fundamentally social and psychological </a:t>
            </a:r>
            <a:r>
              <a:rPr lang="en-GB" dirty="0" smtClean="0">
                <a:solidFill>
                  <a:srgbClr val="404040"/>
                </a:solidFill>
                <a:latin typeface="Century Gothic"/>
                <a:cs typeface="Century Gothic"/>
              </a:rPr>
              <a:t>issues. </a:t>
            </a:r>
            <a:endParaRPr lang="en-GB" dirty="0">
              <a:solidFill>
                <a:srgbClr val="404040"/>
              </a:solidFill>
              <a:latin typeface="Century Gothic"/>
              <a:cs typeface="Century Gothic"/>
            </a:endParaRPr>
          </a:p>
          <a:p>
            <a:pPr>
              <a:spcAft>
                <a:spcPts val="600"/>
              </a:spcAft>
            </a:pPr>
            <a:r>
              <a:rPr lang="en-GB" dirty="0">
                <a:solidFill>
                  <a:srgbClr val="404040"/>
                </a:solidFill>
                <a:latin typeface="Century Gothic"/>
                <a:cs typeface="Century Gothic"/>
              </a:rPr>
              <a:t>We should </a:t>
            </a:r>
            <a:r>
              <a:rPr lang="en-GB" dirty="0" smtClean="0">
                <a:solidFill>
                  <a:srgbClr val="404040"/>
                </a:solidFill>
                <a:latin typeface="Century Gothic"/>
                <a:cs typeface="Century Gothic"/>
              </a:rPr>
              <a:t>therefore </a:t>
            </a:r>
            <a:r>
              <a:rPr lang="en-GB" dirty="0">
                <a:solidFill>
                  <a:srgbClr val="404040"/>
                </a:solidFill>
                <a:latin typeface="Century Gothic"/>
                <a:cs typeface="Century Gothic"/>
              </a:rPr>
              <a:t>replace ‘diagnoses’ with straightforward descriptions of </a:t>
            </a:r>
            <a:r>
              <a:rPr lang="en-GB" dirty="0" smtClean="0">
                <a:solidFill>
                  <a:srgbClr val="404040"/>
                </a:solidFill>
                <a:latin typeface="Century Gothic"/>
                <a:cs typeface="Century Gothic"/>
              </a:rPr>
              <a:t>our problems</a:t>
            </a:r>
            <a:r>
              <a:rPr lang="en-GB" dirty="0">
                <a:solidFill>
                  <a:srgbClr val="404040"/>
                </a:solidFill>
                <a:latin typeface="Century Gothic"/>
                <a:cs typeface="Century Gothic"/>
              </a:rPr>
              <a:t>, radically reduce use of medication, and use it pragmatically rather than presenting it </a:t>
            </a:r>
            <a:r>
              <a:rPr lang="en-GB" dirty="0" smtClean="0">
                <a:solidFill>
                  <a:srgbClr val="404040"/>
                </a:solidFill>
                <a:latin typeface="Century Gothic"/>
                <a:cs typeface="Century Gothic"/>
              </a:rPr>
              <a:t>as a ‘cure’</a:t>
            </a:r>
            <a:r>
              <a:rPr lang="en-GB" dirty="0">
                <a:solidFill>
                  <a:srgbClr val="404040"/>
                </a:solidFill>
                <a:latin typeface="Century Gothic"/>
                <a:cs typeface="Century Gothic"/>
              </a:rPr>
              <a:t>. </a:t>
            </a:r>
            <a:endParaRPr lang="en-GB" dirty="0" smtClean="0">
              <a:solidFill>
                <a:srgbClr val="404040"/>
              </a:solidFill>
              <a:latin typeface="Century Gothic"/>
              <a:cs typeface="Century Gothic"/>
            </a:endParaRPr>
          </a:p>
          <a:p>
            <a:pPr>
              <a:spcAft>
                <a:spcPts val="600"/>
              </a:spcAft>
            </a:pPr>
            <a:r>
              <a:rPr lang="en-GB" dirty="0" smtClean="0">
                <a:solidFill>
                  <a:srgbClr val="404040"/>
                </a:solidFill>
                <a:latin typeface="Century Gothic"/>
                <a:cs typeface="Century Gothic"/>
              </a:rPr>
              <a:t>Instead</a:t>
            </a:r>
            <a:r>
              <a:rPr lang="en-GB" dirty="0">
                <a:solidFill>
                  <a:srgbClr val="404040"/>
                </a:solidFill>
                <a:latin typeface="Century Gothic"/>
                <a:cs typeface="Century Gothic"/>
              </a:rPr>
              <a:t>, </a:t>
            </a:r>
            <a:r>
              <a:rPr lang="en-GB" dirty="0" smtClean="0">
                <a:solidFill>
                  <a:srgbClr val="404040"/>
                </a:solidFill>
                <a:latin typeface="Century Gothic"/>
                <a:cs typeface="Century Gothic"/>
              </a:rPr>
              <a:t>we need to understand </a:t>
            </a:r>
            <a:r>
              <a:rPr lang="en-GB" dirty="0">
                <a:solidFill>
                  <a:srgbClr val="404040"/>
                </a:solidFill>
                <a:latin typeface="Century Gothic"/>
                <a:cs typeface="Century Gothic"/>
              </a:rPr>
              <a:t>how each </a:t>
            </a:r>
            <a:r>
              <a:rPr lang="en-GB" dirty="0" smtClean="0">
                <a:solidFill>
                  <a:srgbClr val="404040"/>
                </a:solidFill>
                <a:latin typeface="Century Gothic"/>
                <a:cs typeface="Century Gothic"/>
              </a:rPr>
              <a:t>one of us has </a:t>
            </a:r>
            <a:r>
              <a:rPr lang="en-GB" dirty="0">
                <a:solidFill>
                  <a:srgbClr val="404040"/>
                </a:solidFill>
                <a:latin typeface="Century Gothic"/>
                <a:cs typeface="Century Gothic"/>
              </a:rPr>
              <a:t>learned to make sense of the world, </a:t>
            </a:r>
            <a:r>
              <a:rPr lang="en-GB" dirty="0" smtClean="0">
                <a:solidFill>
                  <a:srgbClr val="404040"/>
                </a:solidFill>
                <a:latin typeface="Century Gothic"/>
                <a:cs typeface="Century Gothic"/>
              </a:rPr>
              <a:t>and tailor </a:t>
            </a:r>
            <a:r>
              <a:rPr lang="en-GB" dirty="0">
                <a:solidFill>
                  <a:srgbClr val="404040"/>
                </a:solidFill>
                <a:latin typeface="Century Gothic"/>
                <a:cs typeface="Century Gothic"/>
              </a:rPr>
              <a:t>help to </a:t>
            </a:r>
            <a:r>
              <a:rPr lang="en-GB" dirty="0" smtClean="0">
                <a:solidFill>
                  <a:srgbClr val="404040"/>
                </a:solidFill>
                <a:latin typeface="Century Gothic"/>
                <a:cs typeface="Century Gothic"/>
              </a:rPr>
              <a:t>our </a:t>
            </a:r>
            <a:r>
              <a:rPr lang="en-GB" dirty="0">
                <a:solidFill>
                  <a:srgbClr val="404040"/>
                </a:solidFill>
                <a:latin typeface="Century Gothic"/>
                <a:cs typeface="Century Gothic"/>
              </a:rPr>
              <a:t>unique and complex </a:t>
            </a:r>
            <a:r>
              <a:rPr lang="en-GB" dirty="0" smtClean="0">
                <a:solidFill>
                  <a:srgbClr val="404040"/>
                </a:solidFill>
                <a:latin typeface="Century Gothic"/>
                <a:cs typeface="Century Gothic"/>
              </a:rPr>
              <a:t>needs.</a:t>
            </a:r>
          </a:p>
          <a:p>
            <a:pPr>
              <a:spcAft>
                <a:spcPts val="600"/>
              </a:spcAft>
            </a:pPr>
            <a:r>
              <a:rPr lang="en-GB" dirty="0" smtClean="0">
                <a:solidFill>
                  <a:srgbClr val="404040"/>
                </a:solidFill>
                <a:latin typeface="Century Gothic"/>
                <a:cs typeface="Century Gothic"/>
              </a:rPr>
              <a:t>We need to </a:t>
            </a:r>
            <a:r>
              <a:rPr lang="en-GB" dirty="0">
                <a:solidFill>
                  <a:srgbClr val="404040"/>
                </a:solidFill>
                <a:latin typeface="Century Gothic"/>
                <a:cs typeface="Century Gothic"/>
              </a:rPr>
              <a:t>offer care rather than coercion, </a:t>
            </a:r>
            <a:r>
              <a:rPr lang="en-GB" dirty="0" smtClean="0">
                <a:solidFill>
                  <a:srgbClr val="404040"/>
                </a:solidFill>
                <a:latin typeface="Century Gothic"/>
                <a:cs typeface="Century Gothic"/>
              </a:rPr>
              <a:t>to fight for social justice, equity and fundamental human rights, and to establish </a:t>
            </a:r>
            <a:r>
              <a:rPr lang="en-GB" dirty="0">
                <a:solidFill>
                  <a:srgbClr val="404040"/>
                </a:solidFill>
                <a:latin typeface="Century Gothic"/>
                <a:cs typeface="Century Gothic"/>
              </a:rPr>
              <a:t>the social prerequisites for genuine mental health and wellbeing. </a:t>
            </a:r>
          </a:p>
        </p:txBody>
      </p:sp>
    </p:spTree>
    <p:extLst>
      <p:ext uri="{BB962C8B-B14F-4D97-AF65-F5344CB8AC3E}">
        <p14:creationId xmlns:p14="http://schemas.microsoft.com/office/powerpoint/2010/main" val="3052714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1-17 at 11.10.06.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7288" y="43270"/>
            <a:ext cx="7336117" cy="866091"/>
          </a:xfrm>
          <a:prstGeom prst="rect">
            <a:avLst/>
          </a:prstGeom>
        </p:spPr>
      </p:pic>
      <p:pic>
        <p:nvPicPr>
          <p:cNvPr id="5" name="Picture 4" descr="Screen Shot 2016-11-17 at 11.10.06.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7287" y="870557"/>
            <a:ext cx="7679765" cy="5981837"/>
          </a:xfrm>
          <a:prstGeom prst="rect">
            <a:avLst/>
          </a:prstGeom>
        </p:spPr>
      </p:pic>
    </p:spTree>
    <p:extLst>
      <p:ext uri="{BB962C8B-B14F-4D97-AF65-F5344CB8AC3E}">
        <p14:creationId xmlns:p14="http://schemas.microsoft.com/office/powerpoint/2010/main" val="1698753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7913" y="1366613"/>
            <a:ext cx="6316411" cy="4525963"/>
          </a:xfrm>
        </p:spPr>
        <p:txBody>
          <a:bodyPr>
            <a:normAutofit/>
          </a:bodyPr>
          <a:lstStyle/>
          <a:p>
            <a:pPr marL="0" indent="0" algn="ctr">
              <a:buNone/>
            </a:pPr>
            <a:r>
              <a:rPr lang="en-GB" sz="9600" dirty="0" smtClean="0">
                <a:latin typeface="Times New Roman"/>
                <a:cs typeface="Times New Roman"/>
              </a:rPr>
              <a:t>1 </a:t>
            </a:r>
            <a:r>
              <a:rPr lang="en-GB" sz="9600" dirty="0">
                <a:latin typeface="Times New Roman"/>
                <a:cs typeface="Times New Roman"/>
              </a:rPr>
              <a:t>:</a:t>
            </a:r>
            <a:r>
              <a:rPr lang="en-GB" sz="9600" dirty="0" smtClean="0">
                <a:latin typeface="Times New Roman"/>
                <a:cs typeface="Times New Roman"/>
              </a:rPr>
              <a:t> 4	</a:t>
            </a:r>
          </a:p>
          <a:p>
            <a:pPr marL="0" indent="0" algn="ctr">
              <a:buNone/>
            </a:pPr>
            <a:r>
              <a:rPr lang="en-GB" sz="9600" dirty="0" smtClean="0">
                <a:latin typeface="Times New Roman"/>
                <a:cs typeface="Times New Roman"/>
              </a:rPr>
              <a:t>4 : 4</a:t>
            </a:r>
            <a:endParaRPr lang="en-GB" sz="9600" dirty="0">
              <a:latin typeface="Times New Roman"/>
              <a:cs typeface="Times New Roman"/>
            </a:endParaRPr>
          </a:p>
        </p:txBody>
      </p:sp>
    </p:spTree>
    <p:extLst>
      <p:ext uri="{BB962C8B-B14F-4D97-AF65-F5344CB8AC3E}">
        <p14:creationId xmlns:p14="http://schemas.microsoft.com/office/powerpoint/2010/main" val="75402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52156" y="0"/>
            <a:ext cx="3891844" cy="6858000"/>
          </a:xfrm>
          <a:prstGeom prst="rect">
            <a:avLst/>
          </a:prstGeom>
        </p:spPr>
      </p:pic>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891844" cy="685800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506492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3305"/>
            <a:ext cx="9168928" cy="6916588"/>
            <a:chOff x="0" y="-23305"/>
            <a:chExt cx="9168928" cy="6916588"/>
          </a:xfrm>
        </p:grpSpPr>
        <p:pic>
          <p:nvPicPr>
            <p:cNvPr id="5" name="Picture 4" descr="mind your language v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7098" y="-2"/>
              <a:ext cx="1224000" cy="1748571"/>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28196" y="1"/>
              <a:ext cx="1224000" cy="174857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43314" y="1"/>
              <a:ext cx="1224000" cy="1748571"/>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47098" y="1713421"/>
              <a:ext cx="1224000" cy="1748571"/>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9398" y="1713421"/>
              <a:ext cx="1224000" cy="1748571"/>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43314" y="1707348"/>
              <a:ext cx="1224000" cy="1748571"/>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47098" y="3414695"/>
              <a:ext cx="1224000" cy="1748571"/>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18178" y="3424496"/>
              <a:ext cx="1224000" cy="1748571"/>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43314" y="3414695"/>
              <a:ext cx="1224000" cy="1748571"/>
            </a:xfrm>
            <a:prstGeom prst="rect">
              <a:avLst/>
            </a:prstGeom>
          </p:spPr>
        </p:pic>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547098" y="5144711"/>
              <a:ext cx="1224000" cy="1748571"/>
            </a:xfrm>
            <a:prstGeom prst="rect">
              <a:avLst/>
            </a:prstGeom>
          </p:spPr>
        </p:pic>
        <p:pic>
          <p:nvPicPr>
            <p:cNvPr id="16" name="Picture 1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737091" y="5135692"/>
              <a:ext cx="1224000" cy="1748571"/>
            </a:xfrm>
            <a:prstGeom prst="rect">
              <a:avLst/>
            </a:prstGeom>
          </p:spPr>
        </p:pic>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943314" y="5139682"/>
              <a:ext cx="1224000" cy="1748571"/>
            </a:xfrm>
            <a:prstGeom prst="rect">
              <a:avLst/>
            </a:prstGeom>
          </p:spPr>
        </p:pic>
        <p:pic>
          <p:nvPicPr>
            <p:cNvPr id="18" name="Picture 17" descr="Screen Shot 2017-03-29 at 08.46.02.png"/>
            <p:cNvPicPr>
              <a:picLocks/>
            </p:cNvPicPr>
            <p:nvPr/>
          </p:nvPicPr>
          <p:blipFill rotWithShape="1">
            <a:blip r:embed="rId14" cstate="email">
              <a:extLst>
                <a:ext uri="{28A0092B-C50C-407E-A947-70E740481C1C}">
                  <a14:useLocalDpi xmlns:a14="http://schemas.microsoft.com/office/drawing/2010/main"/>
                </a:ext>
              </a:extLst>
            </a:blip>
            <a:srcRect/>
            <a:stretch/>
          </p:blipFill>
          <p:spPr>
            <a:xfrm>
              <a:off x="6702674" y="-23305"/>
              <a:ext cx="108000" cy="6876000"/>
            </a:xfrm>
            <a:prstGeom prst="rect">
              <a:avLst/>
            </a:prstGeom>
          </p:spPr>
        </p:pic>
        <p:pic>
          <p:nvPicPr>
            <p:cNvPr id="19" name="Picture 18" descr="Screen Shot 2017-03-29 at 08.46.02.png"/>
            <p:cNvPicPr>
              <a:picLocks/>
            </p:cNvPicPr>
            <p:nvPr/>
          </p:nvPicPr>
          <p:blipFill rotWithShape="1">
            <a:blip r:embed="rId14" cstate="email">
              <a:extLst>
                <a:ext uri="{28A0092B-C50C-407E-A947-70E740481C1C}">
                  <a14:useLocalDpi xmlns:a14="http://schemas.microsoft.com/office/drawing/2010/main"/>
                </a:ext>
              </a:extLst>
            </a:blip>
            <a:srcRect/>
            <a:stretch/>
          </p:blipFill>
          <p:spPr>
            <a:xfrm>
              <a:off x="7904447" y="-8364"/>
              <a:ext cx="108000" cy="6876000"/>
            </a:xfrm>
            <a:prstGeom prst="rect">
              <a:avLst/>
            </a:prstGeom>
          </p:spPr>
        </p:pic>
        <p:pic>
          <p:nvPicPr>
            <p:cNvPr id="20" name="Picture 19" descr="Screen Shot 2017-03-29 at 08.46.02.png"/>
            <p:cNvPicPr>
              <a:picLocks/>
            </p:cNvPicPr>
            <p:nvPr/>
          </p:nvPicPr>
          <p:blipFill rotWithShape="1">
            <a:blip r:embed="rId14" cstate="email">
              <a:extLst>
                <a:ext uri="{28A0092B-C50C-407E-A947-70E740481C1C}">
                  <a14:useLocalDpi xmlns:a14="http://schemas.microsoft.com/office/drawing/2010/main"/>
                </a:ext>
              </a:extLst>
            </a:blip>
            <a:srcRect/>
            <a:stretch/>
          </p:blipFill>
          <p:spPr>
            <a:xfrm rot="16200000">
              <a:off x="5675314" y="-1743431"/>
              <a:ext cx="108000" cy="6876000"/>
            </a:xfrm>
            <a:prstGeom prst="rect">
              <a:avLst/>
            </a:prstGeom>
          </p:spPr>
        </p:pic>
        <p:pic>
          <p:nvPicPr>
            <p:cNvPr id="21" name="Picture 20" descr="Screen Shot 2017-03-29 at 08.46.02.png"/>
            <p:cNvPicPr>
              <a:picLocks/>
            </p:cNvPicPr>
            <p:nvPr/>
          </p:nvPicPr>
          <p:blipFill rotWithShape="1">
            <a:blip r:embed="rId14" cstate="email">
              <a:extLst>
                <a:ext uri="{28A0092B-C50C-407E-A947-70E740481C1C}">
                  <a14:useLocalDpi xmlns:a14="http://schemas.microsoft.com/office/drawing/2010/main"/>
                </a:ext>
              </a:extLst>
            </a:blip>
            <a:srcRect/>
            <a:stretch/>
          </p:blipFill>
          <p:spPr>
            <a:xfrm rot="16200000">
              <a:off x="5693363" y="1696709"/>
              <a:ext cx="75129" cy="6876000"/>
            </a:xfrm>
            <a:prstGeom prst="rect">
              <a:avLst/>
            </a:prstGeom>
          </p:spPr>
        </p:pic>
        <p:pic>
          <p:nvPicPr>
            <p:cNvPr id="22" name="Picture 21" descr="Screen Shot 2017-03-29 at 08.46.02.png"/>
            <p:cNvPicPr>
              <a:picLocks/>
            </p:cNvPicPr>
            <p:nvPr/>
          </p:nvPicPr>
          <p:blipFill rotWithShape="1">
            <a:blip r:embed="rId14" cstate="email">
              <a:extLst>
                <a:ext uri="{28A0092B-C50C-407E-A947-70E740481C1C}">
                  <a14:useLocalDpi xmlns:a14="http://schemas.microsoft.com/office/drawing/2010/main"/>
                </a:ext>
              </a:extLst>
            </a:blip>
            <a:srcRect/>
            <a:stretch/>
          </p:blipFill>
          <p:spPr>
            <a:xfrm rot="16200000">
              <a:off x="5675314" y="-30008"/>
              <a:ext cx="108000" cy="6876000"/>
            </a:xfrm>
            <a:prstGeom prst="rect">
              <a:avLst/>
            </a:prstGeom>
          </p:spPr>
        </p:pic>
        <p:pic>
          <p:nvPicPr>
            <p:cNvPr id="4" name="Picture 3" descr="mind your language v5.jpg"/>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0" y="-23305"/>
              <a:ext cx="5547099" cy="6916588"/>
            </a:xfrm>
            <a:prstGeom prst="rect">
              <a:avLst/>
            </a:prstGeom>
          </p:spPr>
        </p:pic>
        <p:pic>
          <p:nvPicPr>
            <p:cNvPr id="23" name="Picture 22" descr="Screen Shot 2017-03-29 at 08.46.02.png"/>
            <p:cNvPicPr>
              <a:picLocks/>
            </p:cNvPicPr>
            <p:nvPr/>
          </p:nvPicPr>
          <p:blipFill rotWithShape="1">
            <a:blip r:embed="rId14" cstate="email">
              <a:extLst>
                <a:ext uri="{28A0092B-C50C-407E-A947-70E740481C1C}">
                  <a14:useLocalDpi xmlns:a14="http://schemas.microsoft.com/office/drawing/2010/main"/>
                </a:ext>
              </a:extLst>
            </a:blip>
            <a:srcRect/>
            <a:stretch/>
          </p:blipFill>
          <p:spPr>
            <a:xfrm>
              <a:off x="5498862" y="6576"/>
              <a:ext cx="108000" cy="6876000"/>
            </a:xfrm>
            <a:prstGeom prst="rect">
              <a:avLst/>
            </a:prstGeom>
          </p:spPr>
        </p:pic>
      </p:grpSp>
    </p:spTree>
    <p:extLst>
      <p:ext uri="{BB962C8B-B14F-4D97-AF65-F5344CB8AC3E}">
        <p14:creationId xmlns:p14="http://schemas.microsoft.com/office/powerpoint/2010/main" val="106982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5000"/>
                    </a14:imgEffect>
                  </a14:imgLayer>
                </a14:imgProps>
              </a:ext>
              <a:ext uri="{28A0092B-C50C-407E-A947-70E740481C1C}">
                <a14:useLocalDpi xmlns:a14="http://schemas.microsoft.com/office/drawing/2010/main"/>
              </a:ext>
            </a:extLst>
          </a:blip>
          <a:srcRect r="2151"/>
          <a:stretch/>
        </p:blipFill>
        <p:spPr>
          <a:xfrm>
            <a:off x="2210" y="-1"/>
            <a:ext cx="9141793" cy="6858001"/>
          </a:xfrm>
          <a:prstGeom prst="rect">
            <a:avLst/>
          </a:prstGeom>
        </p:spPr>
      </p:pic>
    </p:spTree>
    <p:extLst>
      <p:ext uri="{BB962C8B-B14F-4D97-AF65-F5344CB8AC3E}">
        <p14:creationId xmlns:p14="http://schemas.microsoft.com/office/powerpoint/2010/main" val="2966420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72224" y="54746"/>
            <a:ext cx="7877604" cy="6803999"/>
          </a:xfrm>
          <a:prstGeom prst="rect">
            <a:avLst/>
          </a:prstGeom>
        </p:spPr>
      </p:pic>
    </p:spTree>
    <p:extLst>
      <p:ext uri="{BB962C8B-B14F-4D97-AF65-F5344CB8AC3E}">
        <p14:creationId xmlns:p14="http://schemas.microsoft.com/office/powerpoint/2010/main" val="1919660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8735" y="593838"/>
            <a:ext cx="7867757" cy="4154983"/>
          </a:xfrm>
          <a:prstGeom prst="rect">
            <a:avLst/>
          </a:prstGeom>
        </p:spPr>
        <p:txBody>
          <a:bodyPr wrap="square">
            <a:spAutoFit/>
          </a:bodyPr>
          <a:lstStyle/>
          <a:p>
            <a:r>
              <a:rPr lang="en-GB" sz="2400" dirty="0" smtClean="0">
                <a:latin typeface="Book Antiqua"/>
                <a:cs typeface="Book Antiqua"/>
              </a:rPr>
              <a:t>The </a:t>
            </a:r>
            <a:r>
              <a:rPr lang="en-GB" sz="2400" dirty="0">
                <a:latin typeface="Book Antiqua"/>
                <a:cs typeface="Book Antiqua"/>
              </a:rPr>
              <a:t>crisis in mental health should be managed not as a crisis of individual conditions, but as a crisis of social obstacles which hinders individual rights. Mental health policies should address the “power imbalance” rather than “chemical imbalance”.</a:t>
            </a:r>
          </a:p>
          <a:p>
            <a:r>
              <a:rPr lang="en-GB" sz="2400" dirty="0">
                <a:latin typeface="Book Antiqua"/>
                <a:cs typeface="Book Antiqua"/>
              </a:rPr>
              <a:t> </a:t>
            </a:r>
          </a:p>
          <a:p>
            <a:r>
              <a:rPr lang="en-GB" sz="2400" dirty="0">
                <a:latin typeface="Book Antiqua"/>
                <a:cs typeface="Book Antiqua"/>
              </a:rPr>
              <a:t>The urgent need for a shift in approach should prioritize policy innovation at the population level, targeting social determinants and abandon the predominant medical model that seeks to cure individuals by targeting “disorders”.</a:t>
            </a:r>
          </a:p>
        </p:txBody>
      </p:sp>
    </p:spTree>
    <p:extLst>
      <p:ext uri="{BB962C8B-B14F-4D97-AF65-F5344CB8AC3E}">
        <p14:creationId xmlns:p14="http://schemas.microsoft.com/office/powerpoint/2010/main" val="2259275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r.jpg">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0"/>
            <a:ext cx="4368800" cy="6858000"/>
          </a:xfrm>
          <a:prstGeom prst="rect">
            <a:avLst/>
          </a:prstGeom>
        </p:spPr>
      </p:pic>
      <p:sp>
        <p:nvSpPr>
          <p:cNvPr id="7" name="Rectangle 6"/>
          <p:cNvSpPr/>
          <p:nvPr/>
        </p:nvSpPr>
        <p:spPr>
          <a:xfrm>
            <a:off x="4533817" y="162197"/>
            <a:ext cx="4477683" cy="6617198"/>
          </a:xfrm>
          <a:prstGeom prst="rect">
            <a:avLst/>
          </a:prstGeom>
        </p:spPr>
        <p:txBody>
          <a:bodyPr wrap="square">
            <a:spAutoFit/>
          </a:bodyPr>
          <a:lstStyle/>
          <a:p>
            <a:pPr>
              <a:spcAft>
                <a:spcPts val="600"/>
              </a:spcAft>
            </a:pPr>
            <a:r>
              <a:rPr lang="en-GB" dirty="0" smtClean="0">
                <a:solidFill>
                  <a:srgbClr val="404040"/>
                </a:solidFill>
                <a:latin typeface="Century Gothic"/>
                <a:cs typeface="Century Gothic"/>
              </a:rPr>
              <a:t>“</a:t>
            </a:r>
            <a:r>
              <a:rPr lang="mr-IN" dirty="0" smtClean="0">
                <a:solidFill>
                  <a:srgbClr val="404040"/>
                </a:solidFill>
                <a:latin typeface="Century Gothic"/>
                <a:cs typeface="Century Gothic"/>
              </a:rPr>
              <a:t>…</a:t>
            </a:r>
            <a:r>
              <a:rPr lang="en-GB" dirty="0" smtClean="0">
                <a:solidFill>
                  <a:srgbClr val="404040"/>
                </a:solidFill>
                <a:latin typeface="Century Gothic"/>
                <a:cs typeface="Century Gothic"/>
              </a:rPr>
              <a:t>To </a:t>
            </a:r>
            <a:r>
              <a:rPr lang="en-GB" dirty="0">
                <a:solidFill>
                  <a:srgbClr val="404040"/>
                </a:solidFill>
                <a:latin typeface="Century Gothic"/>
                <a:cs typeface="Century Gothic"/>
              </a:rPr>
              <a:t>promote genuine mental health and wellbeing we need to protect and promote universal human rights, as enshrined in the United Nations’ Universal Declaration of Human Rights. Because experiences of neglect, rejection and abuse are hugely important in the genesis of many problems, we need to redouble our efforts to protect children from emotional, physical or sexual abuse and </a:t>
            </a:r>
            <a:r>
              <a:rPr lang="en-GB" dirty="0" smtClean="0">
                <a:solidFill>
                  <a:srgbClr val="404040"/>
                </a:solidFill>
                <a:latin typeface="Century Gothic"/>
                <a:cs typeface="Century Gothic"/>
              </a:rPr>
              <a:t>neglect.</a:t>
            </a:r>
            <a:r>
              <a:rPr lang="en-GB" dirty="0">
                <a:solidFill>
                  <a:srgbClr val="404040"/>
                </a:solidFill>
                <a:latin typeface="Century Gothic"/>
                <a:cs typeface="Century Gothic"/>
              </a:rPr>
              <a:t>.. </a:t>
            </a:r>
            <a:endParaRPr lang="en-GB" dirty="0" smtClean="0">
              <a:solidFill>
                <a:srgbClr val="404040"/>
              </a:solidFill>
              <a:latin typeface="Century Gothic"/>
              <a:cs typeface="Century Gothic"/>
            </a:endParaRPr>
          </a:p>
          <a:p>
            <a:pPr>
              <a:spcAft>
                <a:spcPts val="600"/>
              </a:spcAft>
            </a:pPr>
            <a:r>
              <a:rPr lang="en-GB" dirty="0" smtClean="0">
                <a:solidFill>
                  <a:srgbClr val="404040"/>
                </a:solidFill>
                <a:latin typeface="Century Gothic"/>
                <a:cs typeface="Century Gothic"/>
              </a:rPr>
              <a:t>More </a:t>
            </a:r>
            <a:r>
              <a:rPr lang="en-GB" dirty="0">
                <a:solidFill>
                  <a:srgbClr val="404040"/>
                </a:solidFill>
                <a:latin typeface="Century Gothic"/>
                <a:cs typeface="Century Gothic"/>
              </a:rPr>
              <a:t>generally, if we are serious about preventing mental health problems from developing, and about promoting genuine psychological well-being, we must work collectively to create a more humane society: to reduce or eliminate poverty, especially childhood poverty, and to reduce financial and social </a:t>
            </a:r>
            <a:r>
              <a:rPr lang="en-GB" dirty="0" smtClean="0">
                <a:solidFill>
                  <a:srgbClr val="404040"/>
                </a:solidFill>
                <a:latin typeface="Century Gothic"/>
                <a:cs typeface="Century Gothic"/>
              </a:rPr>
              <a:t>inequalities...”</a:t>
            </a:r>
            <a:endParaRPr lang="en-GB" dirty="0">
              <a:solidFill>
                <a:srgbClr val="404040"/>
              </a:solidFill>
              <a:latin typeface="Century Gothic"/>
              <a:cs typeface="Century Gothic"/>
            </a:endParaRPr>
          </a:p>
          <a:p>
            <a:pPr>
              <a:spcAft>
                <a:spcPts val="600"/>
              </a:spcAft>
            </a:pPr>
            <a:r>
              <a:rPr lang="en-GB" dirty="0" smtClean="0">
                <a:solidFill>
                  <a:srgbClr val="404040"/>
                </a:solidFill>
                <a:latin typeface="Century Gothic"/>
                <a:cs typeface="Century Gothic"/>
              </a:rPr>
              <a:t> </a:t>
            </a:r>
            <a:endParaRPr lang="en-GB" dirty="0">
              <a:solidFill>
                <a:srgbClr val="404040"/>
              </a:solidFill>
              <a:latin typeface="Century Gothic"/>
              <a:cs typeface="Century Gothic"/>
            </a:endParaRPr>
          </a:p>
        </p:txBody>
      </p:sp>
    </p:spTree>
    <p:extLst>
      <p:ext uri="{BB962C8B-B14F-4D97-AF65-F5344CB8AC3E}">
        <p14:creationId xmlns:p14="http://schemas.microsoft.com/office/powerpoint/2010/main" val="793038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1304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wQIsOoW8AIoS-2.jpg"/>
          <p:cNvPicPr>
            <a:picLocks noChangeAspect="1"/>
          </p:cNvPicPr>
          <p:nvPr/>
        </p:nvPicPr>
        <p:blipFill>
          <a:blip r:embed="rId3" cstate="email">
            <a:extLst>
              <a:ext uri="{BEBA8EAE-BF5A-486C-A8C5-ECC9F3942E4B}">
                <a14:imgProps xmlns:a14="http://schemas.microsoft.com/office/drawing/2010/main">
                  <a14:imgLayer r:embed="rId4">
                    <a14:imgEffect>
                      <a14:sharpenSoften amount="85000"/>
                    </a14:imgEffect>
                    <a14:imgEffect>
                      <a14:brightnessContrast contrast="22000"/>
                    </a14:imgEffect>
                  </a14:imgLayer>
                </a14:imgProps>
              </a:ext>
              <a:ext uri="{28A0092B-C50C-407E-A947-70E740481C1C}">
                <a14:useLocalDpi xmlns:a14="http://schemas.microsoft.com/office/drawing/2010/main"/>
              </a:ext>
            </a:extLst>
          </a:blip>
          <a:stretch>
            <a:fillRect/>
          </a:stretch>
        </p:blipFill>
        <p:spPr>
          <a:xfrm>
            <a:off x="0" y="0"/>
            <a:ext cx="9144000" cy="6833214"/>
          </a:xfrm>
          <a:prstGeom prst="rect">
            <a:avLst/>
          </a:prstGeom>
        </p:spPr>
      </p:pic>
    </p:spTree>
    <p:extLst>
      <p:ext uri="{BB962C8B-B14F-4D97-AF65-F5344CB8AC3E}">
        <p14:creationId xmlns:p14="http://schemas.microsoft.com/office/powerpoint/2010/main" val="4024475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858000"/>
            <a:chOff x="0" y="0"/>
            <a:chExt cx="9144000" cy="685800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Freeform 7"/>
            <p:cNvSpPr/>
            <p:nvPr/>
          </p:nvSpPr>
          <p:spPr>
            <a:xfrm>
              <a:off x="3776029" y="1510178"/>
              <a:ext cx="4411091" cy="1939203"/>
            </a:xfrm>
            <a:custGeom>
              <a:avLst/>
              <a:gdLst>
                <a:gd name="connsiteX0" fmla="*/ 0 w 4411090"/>
                <a:gd name="connsiteY0" fmla="*/ 0 h 1939203"/>
                <a:gd name="connsiteX1" fmla="*/ 17164 w 4411090"/>
                <a:gd name="connsiteY1" fmla="*/ 1149793 h 1939203"/>
                <a:gd name="connsiteX2" fmla="*/ 4411090 w 4411090"/>
                <a:gd name="connsiteY2" fmla="*/ 1939203 h 1939203"/>
                <a:gd name="connsiteX3" fmla="*/ 4393926 w 4411090"/>
                <a:gd name="connsiteY3" fmla="*/ 1132632 h 1939203"/>
                <a:gd name="connsiteX4" fmla="*/ 0 w 4411090"/>
                <a:gd name="connsiteY4" fmla="*/ 0 h 1939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1090" h="1939203">
                  <a:moveTo>
                    <a:pt x="0" y="0"/>
                  </a:moveTo>
                  <a:lnTo>
                    <a:pt x="17164" y="1149793"/>
                  </a:lnTo>
                  <a:lnTo>
                    <a:pt x="4411090" y="1939203"/>
                  </a:lnTo>
                  <a:lnTo>
                    <a:pt x="4393926" y="1132632"/>
                  </a:lnTo>
                  <a:lnTo>
                    <a:pt x="0" y="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174051">
              <a:off x="3894530" y="2224776"/>
              <a:ext cx="5083529" cy="830997"/>
            </a:xfrm>
            <a:prstGeom prst="rect">
              <a:avLst/>
            </a:prstGeom>
            <a:noFill/>
            <a:scene3d>
              <a:camera prst="perspectiveHeroicExtremeRightFacing"/>
              <a:lightRig rig="threePt" dir="t"/>
            </a:scene3d>
          </p:spPr>
          <p:txBody>
            <a:bodyPr wrap="square" rtlCol="0">
              <a:spAutoFit/>
            </a:bodyPr>
            <a:lstStyle/>
            <a:p>
              <a:r>
                <a:rPr lang="en-US" sz="2400" dirty="0" smtClean="0">
                  <a:latin typeface="Century Gothic"/>
                  <a:cs typeface="Century Gothic"/>
                </a:rPr>
                <a:t>Don’t ask what’s wrong with me,</a:t>
              </a:r>
            </a:p>
            <a:p>
              <a:r>
                <a:rPr lang="en-US" sz="2400" dirty="0" smtClean="0">
                  <a:latin typeface="Century Gothic"/>
                  <a:cs typeface="Century Gothic"/>
                </a:rPr>
                <a:t> ask what’s happened to me</a:t>
              </a:r>
              <a:endParaRPr lang="en-US" sz="2400" dirty="0">
                <a:latin typeface="Century Gothic"/>
                <a:cs typeface="Century Gothic"/>
              </a:endParaRPr>
            </a:p>
          </p:txBody>
        </p:sp>
      </p:grpSp>
    </p:spTree>
    <p:extLst>
      <p:ext uri="{BB962C8B-B14F-4D97-AF65-F5344CB8AC3E}">
        <p14:creationId xmlns:p14="http://schemas.microsoft.com/office/powerpoint/2010/main" val="3845759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6510" y="0"/>
            <a:ext cx="9162913" cy="6858000"/>
            <a:chOff x="-36512" y="0"/>
            <a:chExt cx="9162913" cy="6858000"/>
          </a:xfrm>
        </p:grpSpPr>
        <p:pic>
          <p:nvPicPr>
            <p:cNvPr id="4" name="Picture 3" descr="blurb.jpg">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83968" y="0"/>
              <a:ext cx="4842433" cy="6858000"/>
            </a:xfrm>
            <a:prstGeom prst="rect">
              <a:avLst/>
            </a:prstGeom>
          </p:spPr>
        </p:pic>
        <p:pic>
          <p:nvPicPr>
            <p:cNvPr id="5" name="Picture 4" descr="cover.jpg">
              <a:hlinkClick r:id="rId2"/>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0"/>
              <a:ext cx="4368800" cy="6858000"/>
            </a:xfrm>
            <a:prstGeom prst="rect">
              <a:avLst/>
            </a:prstGeom>
          </p:spPr>
        </p:pic>
        <p:sp>
          <p:nvSpPr>
            <p:cNvPr id="2" name="Rectangle 1"/>
            <p:cNvSpPr/>
            <p:nvPr/>
          </p:nvSpPr>
          <p:spPr>
            <a:xfrm>
              <a:off x="4338606" y="751908"/>
              <a:ext cx="1486765" cy="98666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hlinkClick r:id="rId2"/>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372" y="663396"/>
              <a:ext cx="1069769" cy="1075173"/>
            </a:xfrm>
            <a:prstGeom prst="rect">
              <a:avLst/>
            </a:prstGeom>
          </p:spPr>
        </p:pic>
      </p:grpSp>
      <p:grpSp>
        <p:nvGrpSpPr>
          <p:cNvPr id="29" name="Group 28"/>
          <p:cNvGrpSpPr/>
          <p:nvPr/>
        </p:nvGrpSpPr>
        <p:grpSpPr>
          <a:xfrm>
            <a:off x="-78895" y="1439181"/>
            <a:ext cx="9252000" cy="4400232"/>
            <a:chOff x="-64463" y="663396"/>
            <a:chExt cx="9252000" cy="5040000"/>
          </a:xfrm>
        </p:grpSpPr>
        <p:pic>
          <p:nvPicPr>
            <p:cNvPr id="30" name="Picture 8" descr="Marden%20%20Blue%20Painting%233C01F"/>
            <p:cNvPicPr>
              <a:picLocks noChangeArrowheads="1"/>
            </p:cNvPicPr>
            <p:nvPr/>
          </p:nvPicPr>
          <p:blipFill rotWithShape="1">
            <a:blip r:embed="rId6" cstate="print">
              <a:alphaModFix amt="80000"/>
              <a:extLst>
                <a:ext uri="{28A0092B-C50C-407E-A947-70E740481C1C}">
                  <a14:useLocalDpi xmlns:a14="http://schemas.microsoft.com/office/drawing/2010/main"/>
                </a:ext>
              </a:extLst>
            </a:blip>
            <a:srcRect/>
            <a:stretch/>
          </p:blipFill>
          <p:spPr bwMode="auto">
            <a:xfrm>
              <a:off x="-64463" y="663396"/>
              <a:ext cx="9252000" cy="504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1" name="Rectangle 30"/>
            <p:cNvSpPr>
              <a:spLocks noChangeArrowheads="1"/>
            </p:cNvSpPr>
            <p:nvPr/>
          </p:nvSpPr>
          <p:spPr bwMode="auto">
            <a:xfrm>
              <a:off x="-64463" y="2970624"/>
              <a:ext cx="9252000" cy="425529"/>
            </a:xfrm>
            <a:prstGeom prst="rect">
              <a:avLst/>
            </a:prstGeom>
            <a:blipFill dpi="0" rotWithShape="1">
              <a:blip r:embed="rId7">
                <a:alphaModFix amt="30000"/>
              </a:blip>
              <a:srcRect/>
              <a:stretch>
                <a:fillRect/>
              </a:stretch>
            </a:blipFill>
            <a:ln>
              <a:noFill/>
            </a:ln>
            <a:extLst>
              <a:ext uri="{91240B29-F687-4f45-9708-019B960494DF}">
                <a14:hiddenLine xmlns:a14="http://schemas.microsoft.com/office/drawing/2010/main" w="50800">
                  <a:solidFill>
                    <a:srgbClr val="000000"/>
                  </a:solidFill>
                  <a:miter lim="800000"/>
                  <a:headEnd/>
                  <a:tailEnd/>
                </a14:hiddenLine>
              </a:ext>
            </a:extLst>
          </p:spPr>
          <p:txBody>
            <a:bodyPr wrap="square" lIns="90000" tIns="46800" rIns="90000" bIns="46800" anchor="ctr">
              <a:spAutoFit/>
            </a:bodyPr>
            <a:lstStyle/>
            <a:p>
              <a:pPr eaLnBrk="0" hangingPunct="0">
                <a:defRPr/>
              </a:pPr>
              <a:endParaRPr lang="en-GB">
                <a:solidFill>
                  <a:schemeClr val="tx1">
                    <a:lumMod val="50000"/>
                    <a:lumOff val="50000"/>
                  </a:schemeClr>
                </a:solidFill>
                <a:latin typeface="Century Gothic" pitchFamily="34" charset="0"/>
                <a:ea typeface="+mn-ea"/>
              </a:endParaRPr>
            </a:p>
          </p:txBody>
        </p:sp>
      </p:grpSp>
      <p:sp>
        <p:nvSpPr>
          <p:cNvPr id="12" name="Rectangle 3"/>
          <p:cNvSpPr txBox="1">
            <a:spLocks noChangeArrowheads="1"/>
          </p:cNvSpPr>
          <p:nvPr/>
        </p:nvSpPr>
        <p:spPr>
          <a:xfrm>
            <a:off x="5130229" y="2225032"/>
            <a:ext cx="3999343" cy="229675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00" dirty="0" smtClean="0">
                <a:solidFill>
                  <a:srgbClr val="FFFFFF"/>
                </a:solidFill>
                <a:latin typeface="Century Gothic"/>
                <a:cs typeface="Century Gothic"/>
              </a:rPr>
              <a:t>Peter Kinderman</a:t>
            </a:r>
          </a:p>
          <a:p>
            <a:pPr algn="l"/>
            <a:r>
              <a:rPr lang="en-US" sz="1800" i="1" dirty="0">
                <a:solidFill>
                  <a:srgbClr val="FFFFFF"/>
                </a:solidFill>
                <a:latin typeface="Century Gothic"/>
                <a:cs typeface="Century Gothic"/>
              </a:rPr>
              <a:t>Professor of Clinical Psychology</a:t>
            </a:r>
          </a:p>
          <a:p>
            <a:pPr algn="l"/>
            <a:r>
              <a:rPr lang="en-US" sz="1800" i="1" dirty="0">
                <a:solidFill>
                  <a:srgbClr val="FFFFFF"/>
                </a:solidFill>
                <a:latin typeface="Century Gothic"/>
                <a:cs typeface="Century Gothic"/>
              </a:rPr>
              <a:t>University of Liverpool, UK</a:t>
            </a:r>
          </a:p>
          <a:p>
            <a:pPr algn="l"/>
            <a:endParaRPr lang="en-US" sz="1800" i="1" dirty="0">
              <a:solidFill>
                <a:srgbClr val="FFFFFF"/>
              </a:solidFill>
              <a:latin typeface="Century Gothic"/>
              <a:cs typeface="Century Gothic"/>
            </a:endParaRPr>
          </a:p>
          <a:p>
            <a:pPr algn="l"/>
            <a:r>
              <a:rPr lang="en-US" sz="1800" i="1" dirty="0">
                <a:solidFill>
                  <a:srgbClr val="FFFFFF"/>
                </a:solidFill>
                <a:latin typeface="Century Gothic"/>
                <a:cs typeface="Century Gothic"/>
              </a:rPr>
              <a:t>p.kinderman@liverpool.ac.uk</a:t>
            </a:r>
          </a:p>
          <a:p>
            <a:pPr algn="l"/>
            <a:r>
              <a:rPr lang="en-US" sz="1800" i="1" dirty="0">
                <a:solidFill>
                  <a:srgbClr val="FFFFFF"/>
                </a:solidFill>
                <a:latin typeface="Century Gothic"/>
                <a:cs typeface="Century Gothic"/>
              </a:rPr>
              <a:t>@peterkinderman</a:t>
            </a:r>
          </a:p>
          <a:p>
            <a:pPr algn="l"/>
            <a:r>
              <a:rPr lang="en-US" sz="1800" i="1" dirty="0">
                <a:solidFill>
                  <a:srgbClr val="FFFFFF"/>
                </a:solidFill>
                <a:latin typeface="Century Gothic"/>
                <a:cs typeface="Century Gothic"/>
              </a:rPr>
              <a:t>www.peterkinderman.com</a:t>
            </a:r>
          </a:p>
          <a:p>
            <a:pPr algn="l"/>
            <a:endParaRPr lang="en-US" sz="1800" i="1" dirty="0" smtClean="0">
              <a:solidFill>
                <a:srgbClr val="FFFFFF"/>
              </a:solidFill>
              <a:latin typeface="Century Gothic"/>
              <a:cs typeface="Century Gothic"/>
            </a:endParaRPr>
          </a:p>
        </p:txBody>
      </p:sp>
    </p:spTree>
    <p:extLst>
      <p:ext uri="{BB962C8B-B14F-4D97-AF65-F5344CB8AC3E}">
        <p14:creationId xmlns:p14="http://schemas.microsoft.com/office/powerpoint/2010/main" val="3603048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118" y="85130"/>
            <a:ext cx="8794750" cy="6740305"/>
          </a:xfrm>
          <a:prstGeom prst="rect">
            <a:avLst/>
          </a:prstGeom>
          <a:noFill/>
        </p:spPr>
        <p:txBody>
          <a:bodyPr wrap="square" rtlCol="0">
            <a:spAutoFit/>
          </a:bodyPr>
          <a:lstStyle/>
          <a:p>
            <a:r>
              <a:rPr lang="en-GB" sz="1200" b="1" dirty="0" smtClean="0"/>
              <a:t>Citations, credits and image sources:</a:t>
            </a:r>
          </a:p>
          <a:p>
            <a:endParaRPr lang="en-GB" sz="1200" dirty="0" smtClean="0"/>
          </a:p>
          <a:p>
            <a:pPr marL="342900" indent="-342900">
              <a:buAutoNum type="arabicPeriod"/>
            </a:pPr>
            <a:r>
              <a:rPr lang="en-GB" sz="1200" dirty="0" smtClean="0"/>
              <a:t>All images </a:t>
            </a:r>
            <a:r>
              <a:rPr lang="de-DE" sz="1200" dirty="0" smtClean="0"/>
              <a:t>© </a:t>
            </a:r>
            <a:r>
              <a:rPr lang="en-GB" sz="1200" dirty="0" smtClean="0"/>
              <a:t>Palgrave </a:t>
            </a:r>
            <a:r>
              <a:rPr lang="en-GB" sz="1200" dirty="0"/>
              <a:t>Macmillan </a:t>
            </a:r>
            <a:r>
              <a:rPr lang="en-GB" sz="1200"/>
              <a:t>and </a:t>
            </a:r>
            <a:r>
              <a:rPr lang="en-GB" sz="1200" smtClean="0">
                <a:hlinkClick r:id="rId2"/>
              </a:rPr>
              <a:t>http</a:t>
            </a:r>
            <a:r>
              <a:rPr lang="en-GB" sz="1200" dirty="0">
                <a:hlinkClick r:id="rId2"/>
              </a:rPr>
              <a:t>://www.amazon.com/dp/1137408707/</a:t>
            </a:r>
            <a:r>
              <a:rPr lang="en-GB" sz="1200" dirty="0"/>
              <a:t> </a:t>
            </a:r>
            <a:endParaRPr lang="en-GB" sz="1200" dirty="0" smtClean="0"/>
          </a:p>
          <a:p>
            <a:pPr marL="342900" indent="-342900">
              <a:buAutoNum type="arabicPeriod"/>
            </a:pPr>
            <a:r>
              <a:rPr lang="en-GB" sz="1200" dirty="0" smtClean="0">
                <a:hlinkClick r:id="rId3"/>
              </a:rPr>
              <a:t>https://www.rethink.org/about-us/the-schizophrenia-commission</a:t>
            </a:r>
            <a:r>
              <a:rPr lang="en-GB" sz="1200" dirty="0" smtClean="0"/>
              <a:t> </a:t>
            </a:r>
          </a:p>
          <a:p>
            <a:pPr marL="342900" indent="-342900">
              <a:buAutoNum type="arabicPeriod"/>
            </a:pPr>
            <a:r>
              <a:rPr lang="en-GB" sz="1200" dirty="0" smtClean="0"/>
              <a:t>© Alison Cameron </a:t>
            </a:r>
            <a:r>
              <a:rPr lang="en-GB" sz="1200" dirty="0" smtClean="0">
                <a:hlinkClick r:id="rId4"/>
              </a:rPr>
              <a:t>https://twitter.com/allyc375</a:t>
            </a:r>
            <a:endParaRPr lang="en-GB" sz="1200" dirty="0" smtClean="0"/>
          </a:p>
          <a:p>
            <a:pPr marL="342900" indent="-342900">
              <a:buAutoNum type="arabicPeriod"/>
            </a:pPr>
            <a:r>
              <a:rPr lang="en-GB" sz="1200" dirty="0" smtClean="0">
                <a:hlinkClick r:id="rId5"/>
              </a:rPr>
              <a:t>http://bjp.rcpsych.org/content/193/1/6</a:t>
            </a:r>
            <a:r>
              <a:rPr lang="en-GB" sz="1200" dirty="0" smtClean="0"/>
              <a:t> and </a:t>
            </a:r>
            <a:r>
              <a:rPr lang="en-GB" sz="1200" dirty="0" smtClean="0">
                <a:hlinkClick r:id="rId6"/>
              </a:rPr>
              <a:t>http://bjp.rcpsych.org/content/201/6/430</a:t>
            </a:r>
            <a:endParaRPr lang="en-GB" sz="1200" dirty="0" smtClean="0"/>
          </a:p>
          <a:p>
            <a:pPr marL="342900" indent="-342900">
              <a:buAutoNum type="arabicPeriod"/>
            </a:pPr>
            <a:r>
              <a:rPr lang="en-GB" sz="1200" dirty="0" smtClean="0"/>
              <a:t>All images </a:t>
            </a:r>
            <a:r>
              <a:rPr lang="de-DE" sz="1200" dirty="0" smtClean="0"/>
              <a:t>© </a:t>
            </a:r>
            <a:r>
              <a:rPr lang="en-GB" sz="1200" dirty="0" smtClean="0"/>
              <a:t>Palgrave Macmillan, text </a:t>
            </a:r>
            <a:r>
              <a:rPr lang="en-US" sz="1200" dirty="0" smtClean="0">
                <a:hlinkClick r:id="rId2"/>
              </a:rPr>
              <a:t>http://www.amazon.com/dp/1137408707/</a:t>
            </a:r>
            <a:r>
              <a:rPr lang="en-US" sz="1200" dirty="0" smtClean="0"/>
              <a:t> </a:t>
            </a:r>
            <a:endParaRPr lang="de-DE" sz="1200" dirty="0" smtClean="0"/>
          </a:p>
          <a:p>
            <a:pPr marL="342900" indent="-342900">
              <a:buFontTx/>
              <a:buAutoNum type="arabicPeriod"/>
            </a:pPr>
            <a:r>
              <a:rPr lang="en-GB" sz="1200" dirty="0" smtClean="0"/>
              <a:t>All images </a:t>
            </a:r>
            <a:r>
              <a:rPr lang="de-DE" sz="1200" dirty="0" smtClean="0"/>
              <a:t>© </a:t>
            </a:r>
            <a:r>
              <a:rPr lang="en-GB" sz="1200" dirty="0" smtClean="0"/>
              <a:t>Palgrave Macmillan, text </a:t>
            </a:r>
            <a:r>
              <a:rPr lang="en-US" sz="1200" dirty="0" smtClean="0">
                <a:hlinkClick r:id="rId2"/>
              </a:rPr>
              <a:t>http://www.amazon.com/dp/1137408707/</a:t>
            </a:r>
            <a:r>
              <a:rPr lang="de-DE" sz="1200" dirty="0" smtClean="0"/>
              <a:t>, </a:t>
            </a:r>
            <a:r>
              <a:rPr lang="de-DE" sz="1200" dirty="0" smtClean="0">
                <a:hlinkClick r:id="rId7"/>
              </a:rPr>
              <a:t>http://ajp.psychiatryonline.org/article.aspx?articleid=172780</a:t>
            </a:r>
            <a:r>
              <a:rPr lang="de-DE" sz="1200" dirty="0" smtClean="0"/>
              <a:t> </a:t>
            </a:r>
            <a:r>
              <a:rPr lang="de-DE" sz="1200" dirty="0" err="1" smtClean="0"/>
              <a:t>and</a:t>
            </a:r>
            <a:r>
              <a:rPr lang="de-DE" sz="1200" dirty="0" smtClean="0"/>
              <a:t> </a:t>
            </a:r>
            <a:r>
              <a:rPr lang="de-DE" sz="1200" dirty="0" smtClean="0">
                <a:hlinkClick r:id="rId8"/>
              </a:rPr>
              <a:t>www.nimh.gov/about</a:t>
            </a:r>
            <a:r>
              <a:rPr lang="de-DE" sz="1200" dirty="0">
                <a:hlinkClick r:id="rId8"/>
              </a:rPr>
              <a:t>/</a:t>
            </a:r>
            <a:r>
              <a:rPr lang="de-DE" sz="1200" dirty="0" smtClean="0">
                <a:hlinkClick r:id="rId8"/>
              </a:rPr>
              <a:t>director/2013/transforming-diagnosis.shtml</a:t>
            </a:r>
            <a:r>
              <a:rPr lang="de-DE" sz="1200" dirty="0" smtClean="0"/>
              <a:t>  </a:t>
            </a:r>
          </a:p>
          <a:p>
            <a:pPr marL="342900" indent="-342900">
              <a:buFontTx/>
              <a:buAutoNum type="arabicPeriod"/>
            </a:pPr>
            <a:r>
              <a:rPr lang="de-DE" sz="1200" dirty="0" smtClean="0"/>
              <a:t>-</a:t>
            </a:r>
          </a:p>
          <a:p>
            <a:pPr marL="342900" indent="-342900">
              <a:buFontTx/>
              <a:buAutoNum type="arabicPeriod"/>
            </a:pPr>
            <a:r>
              <a:rPr lang="en-GB" sz="1200" u="sng" dirty="0">
                <a:hlinkClick r:id="rId9"/>
              </a:rPr>
              <a:t>http://www.bmj.com/content/345/bmj.e5142</a:t>
            </a:r>
            <a:endParaRPr lang="en-GB" sz="1200" dirty="0"/>
          </a:p>
          <a:p>
            <a:pPr marL="342900" indent="-342900">
              <a:buFontTx/>
              <a:buAutoNum type="arabicPeriod"/>
            </a:pPr>
            <a:r>
              <a:rPr lang="en-US" sz="1200" dirty="0" err="1"/>
              <a:t>Risch</a:t>
            </a:r>
            <a:r>
              <a:rPr lang="en-US" sz="1200" dirty="0"/>
              <a:t> (2009) doi</a:t>
            </a:r>
            <a:r>
              <a:rPr lang="en-US" sz="1200" dirty="0" smtClean="0"/>
              <a:t>:10.1001</a:t>
            </a:r>
            <a:r>
              <a:rPr lang="en-US" sz="1200" dirty="0"/>
              <a:t>/jama.</a:t>
            </a:r>
            <a:r>
              <a:rPr lang="en-US" sz="1200" dirty="0" smtClean="0"/>
              <a:t>2009.878 </a:t>
            </a:r>
          </a:p>
          <a:p>
            <a:pPr marL="342900" indent="-342900">
              <a:buFontTx/>
              <a:buAutoNum type="arabicPeriod"/>
            </a:pPr>
            <a:r>
              <a:rPr lang="en-GB" sz="1200" u="sng" dirty="0">
                <a:hlinkClick r:id="rId10"/>
              </a:rPr>
              <a:t>http://schizophreniabulletin.oxfordjournals.org/content/early/2012/03/28/schbul.sbs050.full.pdf+html</a:t>
            </a:r>
            <a:endParaRPr lang="en-GB" sz="1200" dirty="0"/>
          </a:p>
          <a:p>
            <a:pPr marL="342900" indent="-342900">
              <a:buFontTx/>
              <a:buAutoNum type="arabicPeriod"/>
            </a:pPr>
            <a:r>
              <a:rPr lang="en-GB" sz="1200" dirty="0" smtClean="0"/>
              <a:t>All images </a:t>
            </a:r>
            <a:r>
              <a:rPr lang="de-DE" sz="1200" dirty="0" smtClean="0"/>
              <a:t>© </a:t>
            </a:r>
            <a:r>
              <a:rPr lang="en-GB" sz="1200" dirty="0" smtClean="0"/>
              <a:t>Palgrave Macmillan, text </a:t>
            </a:r>
            <a:r>
              <a:rPr lang="en-US" sz="1200" dirty="0" smtClean="0">
                <a:hlinkClick r:id="rId2"/>
              </a:rPr>
              <a:t>http://www.amazon.com/dp/1137408707/</a:t>
            </a:r>
            <a:r>
              <a:rPr lang="en-US" sz="1200" dirty="0" smtClean="0"/>
              <a:t> </a:t>
            </a:r>
          </a:p>
          <a:p>
            <a:pPr marL="342900" indent="-342900">
              <a:buFontTx/>
              <a:buAutoNum type="arabicPeriod"/>
            </a:pPr>
            <a:r>
              <a:rPr lang="en-GB" sz="1200" dirty="0" smtClean="0"/>
              <a:t>All images </a:t>
            </a:r>
            <a:r>
              <a:rPr lang="de-DE" sz="1200" dirty="0" smtClean="0"/>
              <a:t>© </a:t>
            </a:r>
            <a:r>
              <a:rPr lang="en-GB" sz="1200" dirty="0" smtClean="0"/>
              <a:t>Palgrave Macmillan, text </a:t>
            </a:r>
            <a:r>
              <a:rPr lang="en-US" sz="1200" dirty="0" smtClean="0">
                <a:hlinkClick r:id="rId2"/>
              </a:rPr>
              <a:t>http://www.amazon.com/dp/1137408707/</a:t>
            </a:r>
            <a:r>
              <a:rPr lang="en-US" sz="1200" dirty="0" smtClean="0"/>
              <a:t> </a:t>
            </a:r>
          </a:p>
          <a:p>
            <a:pPr marL="342900" indent="-342900">
              <a:buFontTx/>
              <a:buAutoNum type="arabicPeriod"/>
            </a:pPr>
            <a:r>
              <a:rPr lang="en-US" sz="1200" dirty="0" smtClean="0"/>
              <a:t>The Times Editorial Saturday, 22 July 1854, p. 8.</a:t>
            </a:r>
            <a:endParaRPr lang="de-DE" sz="1200" dirty="0" smtClean="0"/>
          </a:p>
          <a:p>
            <a:pPr marL="342900" indent="-342900">
              <a:buAutoNum type="arabicPeriod"/>
            </a:pPr>
            <a:r>
              <a:rPr lang="en-GB" sz="1200" dirty="0" smtClean="0">
                <a:hlinkClick r:id="rId11"/>
              </a:rPr>
              <a:t>http://www.bmj.com/content/346/bmj.f3352</a:t>
            </a:r>
            <a:endParaRPr lang="en-GB" sz="1200" dirty="0" smtClean="0"/>
          </a:p>
          <a:p>
            <a:pPr marL="342900" indent="-342900">
              <a:buAutoNum type="arabicPeriod"/>
            </a:pPr>
            <a:r>
              <a:rPr lang="en-GB" sz="1200" dirty="0" smtClean="0">
                <a:hlinkClick r:id="rId12"/>
              </a:rPr>
              <a:t>https://en.wikipedia.org/wiki/Diggs_(The_Simpsons</a:t>
            </a:r>
            <a:r>
              <a:rPr lang="en-GB" sz="1200" dirty="0" smtClean="0"/>
              <a:t>)</a:t>
            </a:r>
          </a:p>
          <a:p>
            <a:pPr marL="342900" indent="-342900">
              <a:buFontTx/>
              <a:buAutoNum type="arabicPeriod"/>
            </a:pPr>
            <a:r>
              <a:rPr lang="en-GB" sz="1200" dirty="0" smtClean="0"/>
              <a:t>All images </a:t>
            </a:r>
            <a:r>
              <a:rPr lang="de-DE" sz="1200" dirty="0" smtClean="0"/>
              <a:t>© </a:t>
            </a:r>
            <a:r>
              <a:rPr lang="en-GB" sz="1200" dirty="0" smtClean="0"/>
              <a:t>Palgrave Macmillan, text </a:t>
            </a:r>
            <a:r>
              <a:rPr lang="en-US" sz="1200" dirty="0" smtClean="0">
                <a:hlinkClick r:id="rId2"/>
              </a:rPr>
              <a:t>http://www.amazon.com/dp/1137408707/</a:t>
            </a:r>
            <a:r>
              <a:rPr lang="en-US" sz="1200" dirty="0" smtClean="0"/>
              <a:t> </a:t>
            </a:r>
          </a:p>
          <a:p>
            <a:pPr marL="342900" indent="-342900">
              <a:buFontTx/>
              <a:buAutoNum type="arabicPeriod"/>
            </a:pPr>
            <a:r>
              <a:rPr lang="de-DE" sz="1200" dirty="0" smtClean="0"/>
              <a:t>© Peter Kinderman </a:t>
            </a:r>
          </a:p>
          <a:p>
            <a:pPr marL="342900" indent="-342900">
              <a:buFontTx/>
              <a:buAutoNum type="arabicPeriod"/>
            </a:pPr>
            <a:r>
              <a:rPr lang="pt-BR" sz="1200" dirty="0" err="1" smtClean="0"/>
              <a:t>doi</a:t>
            </a:r>
            <a:r>
              <a:rPr lang="pt-BR" sz="1200" dirty="0" smtClean="0"/>
              <a:t>: 10.1192/bjp.bp.114.147553</a:t>
            </a:r>
          </a:p>
          <a:p>
            <a:pPr marL="342900" indent="-342900">
              <a:buFontTx/>
              <a:buAutoNum type="arabicPeriod"/>
            </a:pPr>
            <a:r>
              <a:rPr lang="pt-BR" sz="1200" dirty="0" err="1" smtClean="0"/>
              <a:t>doi</a:t>
            </a:r>
            <a:r>
              <a:rPr lang="pt-BR" sz="1200" dirty="0" smtClean="0"/>
              <a:t>: 10.1192/bjp.bp.114.147553</a:t>
            </a:r>
            <a:endParaRPr lang="en-US" sz="1200" dirty="0" smtClean="0"/>
          </a:p>
          <a:p>
            <a:pPr marL="342900" indent="-342900">
              <a:buFontTx/>
              <a:buAutoNum type="arabicPeriod"/>
            </a:pPr>
            <a:r>
              <a:rPr lang="en-GB" sz="1200" dirty="0" smtClean="0"/>
              <a:t>All images </a:t>
            </a:r>
            <a:r>
              <a:rPr lang="de-DE" sz="1200" dirty="0" smtClean="0"/>
              <a:t>© </a:t>
            </a:r>
            <a:r>
              <a:rPr lang="en-GB" sz="1200" dirty="0" smtClean="0"/>
              <a:t>Palgrave Macmillan, text </a:t>
            </a:r>
            <a:r>
              <a:rPr lang="en-US" sz="1200" dirty="0" smtClean="0">
                <a:hlinkClick r:id="rId2"/>
              </a:rPr>
              <a:t>http://www.amazon.com/dp/1137408707/</a:t>
            </a:r>
            <a:r>
              <a:rPr lang="en-US" sz="1200" dirty="0" smtClean="0"/>
              <a:t> </a:t>
            </a:r>
          </a:p>
          <a:p>
            <a:pPr marL="342900" indent="-342900">
              <a:buFontTx/>
              <a:buAutoNum type="arabicPeriod"/>
            </a:pPr>
            <a:r>
              <a:rPr lang="en-GB" sz="1200" dirty="0" smtClean="0">
                <a:hlinkClick r:id="rId13"/>
              </a:rPr>
              <a:t>http://compassionatementalhealth.co.uk/empathy-not-sympathy-peter-kinderman</a:t>
            </a:r>
            <a:endParaRPr lang="en-GB" sz="1200" dirty="0" smtClean="0"/>
          </a:p>
          <a:p>
            <a:pPr marL="342900" indent="-342900">
              <a:buAutoNum type="arabicPeriod"/>
            </a:pPr>
            <a:r>
              <a:rPr lang="de-DE" sz="1200" dirty="0" smtClean="0"/>
              <a:t>© Peter Kinderman </a:t>
            </a:r>
          </a:p>
          <a:p>
            <a:pPr marL="342900" indent="-342900">
              <a:buFontTx/>
              <a:buAutoNum type="arabicPeriod"/>
            </a:pPr>
            <a:r>
              <a:rPr lang="en-GB" sz="1200" dirty="0" smtClean="0">
                <a:hlinkClick r:id="rId14"/>
              </a:rPr>
              <a:t>http://www.all-about-psychology.com/peter-kinderman.html</a:t>
            </a:r>
            <a:endParaRPr lang="en-GB" sz="1200" dirty="0" smtClean="0"/>
          </a:p>
          <a:p>
            <a:pPr marL="342900" indent="-342900">
              <a:buFontTx/>
              <a:buAutoNum type="arabicPeriod"/>
            </a:pPr>
            <a:r>
              <a:rPr lang="en-GB" sz="1200" dirty="0" smtClean="0"/>
              <a:t>© Peter Kinderman</a:t>
            </a:r>
          </a:p>
          <a:p>
            <a:pPr marL="342900" indent="-342900">
              <a:buAutoNum type="arabicPeriod"/>
            </a:pPr>
            <a:r>
              <a:rPr lang="en-GB" sz="1200" dirty="0" smtClean="0">
                <a:hlinkClick r:id="rId15"/>
              </a:rPr>
              <a:t>https://www.indy100.com/article/trump-mumbai-homeless-slum-children-photograph-reddit-photoshop-fake-7503251</a:t>
            </a:r>
            <a:endParaRPr lang="en-GB" sz="1200" dirty="0" smtClean="0"/>
          </a:p>
          <a:p>
            <a:pPr marL="342900" indent="-342900">
              <a:buAutoNum type="arabicPeriod"/>
            </a:pPr>
            <a:r>
              <a:rPr lang="en-GB" sz="1200" dirty="0" smtClean="0">
                <a:hlinkClick r:id="rId16"/>
              </a:rPr>
              <a:t>http://ap.ohchr.org/documents/dpage_e.aspx?si=A/HRC/35/21</a:t>
            </a:r>
            <a:endParaRPr lang="en-GB" sz="1200" dirty="0" smtClean="0"/>
          </a:p>
          <a:p>
            <a:pPr marL="342900" indent="-342900">
              <a:buFontTx/>
              <a:buAutoNum type="arabicPeriod"/>
            </a:pPr>
            <a:r>
              <a:rPr lang="en-GB" sz="1200" dirty="0" smtClean="0">
                <a:hlinkClick r:id="rId16"/>
              </a:rPr>
              <a:t>http://ap.ohchr.org/documents/dpage_e.aspx?si=A/HRC/35/21</a:t>
            </a:r>
            <a:endParaRPr lang="en-GB" sz="1200" dirty="0" smtClean="0"/>
          </a:p>
          <a:p>
            <a:pPr marL="342900" indent="-342900">
              <a:buFontTx/>
              <a:buAutoNum type="arabicPeriod"/>
            </a:pPr>
            <a:r>
              <a:rPr lang="en-GB" sz="1200" dirty="0" smtClean="0"/>
              <a:t>All images </a:t>
            </a:r>
            <a:r>
              <a:rPr lang="de-DE" sz="1200" dirty="0" smtClean="0"/>
              <a:t>© </a:t>
            </a:r>
            <a:r>
              <a:rPr lang="en-GB" sz="1200" dirty="0" smtClean="0"/>
              <a:t>Palgrave Macmillan, text </a:t>
            </a:r>
            <a:r>
              <a:rPr lang="en-US" sz="1200" dirty="0" smtClean="0">
                <a:hlinkClick r:id="rId2"/>
              </a:rPr>
              <a:t>http://www.amazon.com/dp/1137408707/</a:t>
            </a:r>
            <a:r>
              <a:rPr lang="en-US" sz="1200" dirty="0" smtClean="0"/>
              <a:t> </a:t>
            </a:r>
          </a:p>
          <a:p>
            <a:pPr marL="342900" indent="-342900">
              <a:buAutoNum type="arabicPeriod"/>
            </a:pPr>
            <a:r>
              <a:rPr lang="en-GB" sz="1200" dirty="0" smtClean="0">
                <a:hlinkClick r:id="rId17"/>
              </a:rPr>
              <a:t>https://twitter.com/OnlyUsCampaign</a:t>
            </a:r>
            <a:endParaRPr lang="en-GB" sz="1200" dirty="0" smtClean="0"/>
          </a:p>
          <a:p>
            <a:pPr marL="342900" indent="-342900">
              <a:buAutoNum type="arabicPeriod"/>
            </a:pPr>
            <a:r>
              <a:rPr lang="en-GB" sz="1200" dirty="0" smtClean="0"/>
              <a:t>Image © Peter Kinderman, text </a:t>
            </a:r>
            <a:r>
              <a:rPr lang="de-DE" sz="1200" dirty="0" smtClean="0">
                <a:hlinkClick r:id="rId18"/>
              </a:rPr>
              <a:t>http://www.jacquidillon.org/</a:t>
            </a:r>
            <a:r>
              <a:rPr lang="de-DE" sz="1200" dirty="0" smtClean="0"/>
              <a:t> </a:t>
            </a:r>
            <a:endParaRPr lang="en-GB" sz="1200" dirty="0" smtClean="0"/>
          </a:p>
          <a:p>
            <a:pPr marL="342900" indent="-342900">
              <a:buAutoNum type="arabicPeriod"/>
            </a:pPr>
            <a:r>
              <a:rPr lang="en-GB" sz="1200" dirty="0" smtClean="0"/>
              <a:t>All images </a:t>
            </a:r>
            <a:r>
              <a:rPr lang="de-DE" sz="1200" dirty="0" smtClean="0"/>
              <a:t>© </a:t>
            </a:r>
            <a:r>
              <a:rPr lang="en-GB" sz="1200" dirty="0"/>
              <a:t>Palgrave </a:t>
            </a:r>
            <a:r>
              <a:rPr lang="en-GB" sz="1200" dirty="0" smtClean="0"/>
              <a:t>Macmillan</a:t>
            </a:r>
            <a:endParaRPr lang="en-GB" sz="1200" dirty="0"/>
          </a:p>
          <a:p>
            <a:pPr marL="342900" indent="-342900">
              <a:buAutoNum type="arabicPeriod"/>
            </a:pPr>
            <a:r>
              <a:rPr lang="de-DE" sz="1200" dirty="0" smtClean="0"/>
              <a:t>© Peter Kinderman</a:t>
            </a:r>
            <a:endParaRPr lang="en-GB" sz="1200" dirty="0"/>
          </a:p>
        </p:txBody>
      </p:sp>
    </p:spTree>
    <p:extLst>
      <p:ext uri="{BB962C8B-B14F-4D97-AF65-F5344CB8AC3E}">
        <p14:creationId xmlns:p14="http://schemas.microsoft.com/office/powerpoint/2010/main" val="1766679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588" y="192448"/>
            <a:ext cx="4499998" cy="6479998"/>
          </a:xfrm>
          <a:prstGeom prst="rect">
            <a:avLst/>
          </a:prstGeom>
          <a:solidFill>
            <a:schemeClr val="bg1"/>
          </a:solidFill>
          <a:ln>
            <a:no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0774" y="163250"/>
            <a:ext cx="4564030" cy="6479981"/>
          </a:xfrm>
          <a:prstGeom prst="rect">
            <a:avLst/>
          </a:prstGeom>
          <a:solidFill>
            <a:schemeClr val="bg1"/>
          </a:solidFill>
          <a:ln>
            <a:noFill/>
          </a:ln>
        </p:spPr>
      </p:pic>
    </p:spTree>
    <p:extLst>
      <p:ext uri="{BB962C8B-B14F-4D97-AF65-F5344CB8AC3E}">
        <p14:creationId xmlns:p14="http://schemas.microsoft.com/office/powerpoint/2010/main" val="3120216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r.jpg">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0"/>
            <a:ext cx="4368800" cy="6858000"/>
          </a:xfrm>
          <a:prstGeom prst="rect">
            <a:avLst/>
          </a:prstGeom>
        </p:spPr>
      </p:pic>
      <p:sp>
        <p:nvSpPr>
          <p:cNvPr id="7" name="Rectangle 6"/>
          <p:cNvSpPr/>
          <p:nvPr/>
        </p:nvSpPr>
        <p:spPr>
          <a:xfrm>
            <a:off x="4533817" y="162197"/>
            <a:ext cx="4477683" cy="6355587"/>
          </a:xfrm>
          <a:prstGeom prst="rect">
            <a:avLst/>
          </a:prstGeom>
        </p:spPr>
        <p:txBody>
          <a:bodyPr wrap="square">
            <a:spAutoFit/>
          </a:bodyPr>
          <a:lstStyle/>
          <a:p>
            <a:pPr algn="ctr"/>
            <a:r>
              <a:rPr lang="en-GB" sz="2000" b="1" dirty="0" smtClean="0">
                <a:solidFill>
                  <a:srgbClr val="404040"/>
                </a:solidFill>
                <a:latin typeface="Century Gothic"/>
                <a:cs typeface="Century Gothic"/>
              </a:rPr>
              <a:t>A manifesto</a:t>
            </a:r>
          </a:p>
          <a:p>
            <a:pPr algn="ctr">
              <a:spcAft>
                <a:spcPts val="1200"/>
              </a:spcAft>
            </a:pPr>
            <a:r>
              <a:rPr lang="en-GB" sz="2000" b="1" dirty="0" smtClean="0">
                <a:solidFill>
                  <a:srgbClr val="404040"/>
                </a:solidFill>
                <a:latin typeface="Century Gothic"/>
                <a:cs typeface="Century Gothic"/>
              </a:rPr>
              <a:t>for mental health &amp; wellbeing</a:t>
            </a:r>
          </a:p>
          <a:p>
            <a:pPr>
              <a:spcAft>
                <a:spcPts val="600"/>
              </a:spcAft>
            </a:pPr>
            <a:r>
              <a:rPr lang="en-GB" dirty="0">
                <a:solidFill>
                  <a:srgbClr val="404040"/>
                </a:solidFill>
                <a:latin typeface="Century Gothic"/>
                <a:cs typeface="Century Gothic"/>
              </a:rPr>
              <a:t>Mental health problems are fundamentally social and psychological </a:t>
            </a:r>
            <a:r>
              <a:rPr lang="en-GB" dirty="0" smtClean="0">
                <a:solidFill>
                  <a:srgbClr val="404040"/>
                </a:solidFill>
                <a:latin typeface="Century Gothic"/>
                <a:cs typeface="Century Gothic"/>
              </a:rPr>
              <a:t>issues. </a:t>
            </a:r>
            <a:endParaRPr lang="en-GB" dirty="0">
              <a:solidFill>
                <a:srgbClr val="404040"/>
              </a:solidFill>
              <a:latin typeface="Century Gothic"/>
              <a:cs typeface="Century Gothic"/>
            </a:endParaRPr>
          </a:p>
          <a:p>
            <a:pPr>
              <a:spcAft>
                <a:spcPts val="600"/>
              </a:spcAft>
            </a:pPr>
            <a:r>
              <a:rPr lang="en-GB" dirty="0">
                <a:solidFill>
                  <a:srgbClr val="404040"/>
                </a:solidFill>
                <a:latin typeface="Century Gothic"/>
                <a:cs typeface="Century Gothic"/>
              </a:rPr>
              <a:t>We should </a:t>
            </a:r>
            <a:r>
              <a:rPr lang="en-GB" dirty="0" smtClean="0">
                <a:solidFill>
                  <a:srgbClr val="404040"/>
                </a:solidFill>
                <a:latin typeface="Century Gothic"/>
                <a:cs typeface="Century Gothic"/>
              </a:rPr>
              <a:t>therefore </a:t>
            </a:r>
            <a:r>
              <a:rPr lang="en-GB" dirty="0">
                <a:solidFill>
                  <a:srgbClr val="404040"/>
                </a:solidFill>
                <a:latin typeface="Century Gothic"/>
                <a:cs typeface="Century Gothic"/>
              </a:rPr>
              <a:t>replace ‘diagnoses’ with straightforward descriptions of </a:t>
            </a:r>
            <a:r>
              <a:rPr lang="en-GB" dirty="0" smtClean="0">
                <a:solidFill>
                  <a:srgbClr val="404040"/>
                </a:solidFill>
                <a:latin typeface="Century Gothic"/>
                <a:cs typeface="Century Gothic"/>
              </a:rPr>
              <a:t>our problems</a:t>
            </a:r>
            <a:r>
              <a:rPr lang="en-GB" dirty="0">
                <a:solidFill>
                  <a:srgbClr val="404040"/>
                </a:solidFill>
                <a:latin typeface="Century Gothic"/>
                <a:cs typeface="Century Gothic"/>
              </a:rPr>
              <a:t>, radically reduce use of medication, and use it pragmatically rather than presenting it </a:t>
            </a:r>
            <a:r>
              <a:rPr lang="en-GB" dirty="0" smtClean="0">
                <a:solidFill>
                  <a:srgbClr val="404040"/>
                </a:solidFill>
                <a:latin typeface="Century Gothic"/>
                <a:cs typeface="Century Gothic"/>
              </a:rPr>
              <a:t>as a ‘cure’</a:t>
            </a:r>
            <a:r>
              <a:rPr lang="en-GB" dirty="0">
                <a:solidFill>
                  <a:srgbClr val="404040"/>
                </a:solidFill>
                <a:latin typeface="Century Gothic"/>
                <a:cs typeface="Century Gothic"/>
              </a:rPr>
              <a:t>. </a:t>
            </a:r>
            <a:endParaRPr lang="en-GB" dirty="0" smtClean="0">
              <a:solidFill>
                <a:srgbClr val="404040"/>
              </a:solidFill>
              <a:latin typeface="Century Gothic"/>
              <a:cs typeface="Century Gothic"/>
            </a:endParaRPr>
          </a:p>
          <a:p>
            <a:pPr>
              <a:spcAft>
                <a:spcPts val="600"/>
              </a:spcAft>
            </a:pPr>
            <a:r>
              <a:rPr lang="en-GB" dirty="0" smtClean="0">
                <a:solidFill>
                  <a:srgbClr val="404040"/>
                </a:solidFill>
                <a:latin typeface="Century Gothic"/>
                <a:cs typeface="Century Gothic"/>
              </a:rPr>
              <a:t>Instead</a:t>
            </a:r>
            <a:r>
              <a:rPr lang="en-GB" dirty="0">
                <a:solidFill>
                  <a:srgbClr val="404040"/>
                </a:solidFill>
                <a:latin typeface="Century Gothic"/>
                <a:cs typeface="Century Gothic"/>
              </a:rPr>
              <a:t>, </a:t>
            </a:r>
            <a:r>
              <a:rPr lang="en-GB" dirty="0" smtClean="0">
                <a:solidFill>
                  <a:srgbClr val="404040"/>
                </a:solidFill>
                <a:latin typeface="Century Gothic"/>
                <a:cs typeface="Century Gothic"/>
              </a:rPr>
              <a:t>we need to understand </a:t>
            </a:r>
            <a:r>
              <a:rPr lang="en-GB" dirty="0">
                <a:solidFill>
                  <a:srgbClr val="404040"/>
                </a:solidFill>
                <a:latin typeface="Century Gothic"/>
                <a:cs typeface="Century Gothic"/>
              </a:rPr>
              <a:t>how each </a:t>
            </a:r>
            <a:r>
              <a:rPr lang="en-GB" dirty="0" smtClean="0">
                <a:solidFill>
                  <a:srgbClr val="404040"/>
                </a:solidFill>
                <a:latin typeface="Century Gothic"/>
                <a:cs typeface="Century Gothic"/>
              </a:rPr>
              <a:t>one of us has </a:t>
            </a:r>
            <a:r>
              <a:rPr lang="en-GB" dirty="0">
                <a:solidFill>
                  <a:srgbClr val="404040"/>
                </a:solidFill>
                <a:latin typeface="Century Gothic"/>
                <a:cs typeface="Century Gothic"/>
              </a:rPr>
              <a:t>learned to make sense of the world, </a:t>
            </a:r>
            <a:r>
              <a:rPr lang="en-GB" dirty="0" smtClean="0">
                <a:solidFill>
                  <a:srgbClr val="404040"/>
                </a:solidFill>
                <a:latin typeface="Century Gothic"/>
                <a:cs typeface="Century Gothic"/>
              </a:rPr>
              <a:t>and tailor </a:t>
            </a:r>
            <a:r>
              <a:rPr lang="en-GB" dirty="0">
                <a:solidFill>
                  <a:srgbClr val="404040"/>
                </a:solidFill>
                <a:latin typeface="Century Gothic"/>
                <a:cs typeface="Century Gothic"/>
              </a:rPr>
              <a:t>help to </a:t>
            </a:r>
            <a:r>
              <a:rPr lang="en-GB" dirty="0" smtClean="0">
                <a:solidFill>
                  <a:srgbClr val="404040"/>
                </a:solidFill>
                <a:latin typeface="Century Gothic"/>
                <a:cs typeface="Century Gothic"/>
              </a:rPr>
              <a:t>our </a:t>
            </a:r>
            <a:r>
              <a:rPr lang="en-GB" dirty="0">
                <a:solidFill>
                  <a:srgbClr val="404040"/>
                </a:solidFill>
                <a:latin typeface="Century Gothic"/>
                <a:cs typeface="Century Gothic"/>
              </a:rPr>
              <a:t>unique and complex </a:t>
            </a:r>
            <a:r>
              <a:rPr lang="en-GB" dirty="0" smtClean="0">
                <a:solidFill>
                  <a:srgbClr val="404040"/>
                </a:solidFill>
                <a:latin typeface="Century Gothic"/>
                <a:cs typeface="Century Gothic"/>
              </a:rPr>
              <a:t>needs.</a:t>
            </a:r>
          </a:p>
          <a:p>
            <a:pPr>
              <a:spcAft>
                <a:spcPts val="600"/>
              </a:spcAft>
            </a:pPr>
            <a:r>
              <a:rPr lang="en-GB" dirty="0" smtClean="0">
                <a:solidFill>
                  <a:srgbClr val="404040"/>
                </a:solidFill>
                <a:latin typeface="Century Gothic"/>
                <a:cs typeface="Century Gothic"/>
              </a:rPr>
              <a:t>We need to </a:t>
            </a:r>
            <a:r>
              <a:rPr lang="en-GB" dirty="0">
                <a:solidFill>
                  <a:srgbClr val="404040"/>
                </a:solidFill>
                <a:latin typeface="Century Gothic"/>
                <a:cs typeface="Century Gothic"/>
              </a:rPr>
              <a:t>offer care rather than coercion, </a:t>
            </a:r>
            <a:r>
              <a:rPr lang="en-GB" dirty="0" smtClean="0">
                <a:solidFill>
                  <a:srgbClr val="404040"/>
                </a:solidFill>
                <a:latin typeface="Century Gothic"/>
                <a:cs typeface="Century Gothic"/>
              </a:rPr>
              <a:t>to fight for social justice, equity and fundamental human rights, and to establish </a:t>
            </a:r>
            <a:r>
              <a:rPr lang="en-GB" dirty="0">
                <a:solidFill>
                  <a:srgbClr val="404040"/>
                </a:solidFill>
                <a:latin typeface="Century Gothic"/>
                <a:cs typeface="Century Gothic"/>
              </a:rPr>
              <a:t>the social prerequisites for genuine mental health and wellbeing. </a:t>
            </a:r>
          </a:p>
        </p:txBody>
      </p:sp>
    </p:spTree>
    <p:extLst>
      <p:ext uri="{BB962C8B-B14F-4D97-AF65-F5344CB8AC3E}">
        <p14:creationId xmlns:p14="http://schemas.microsoft.com/office/powerpoint/2010/main" val="662914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r.jpg">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0"/>
            <a:ext cx="4368800" cy="6858000"/>
          </a:xfrm>
          <a:prstGeom prst="rect">
            <a:avLst/>
          </a:prstGeom>
        </p:spPr>
      </p:pic>
      <p:sp>
        <p:nvSpPr>
          <p:cNvPr id="7" name="Rectangle 6"/>
          <p:cNvSpPr/>
          <p:nvPr/>
        </p:nvSpPr>
        <p:spPr>
          <a:xfrm>
            <a:off x="4533816" y="162195"/>
            <a:ext cx="4477682" cy="4339650"/>
          </a:xfrm>
          <a:prstGeom prst="rect">
            <a:avLst/>
          </a:prstGeom>
        </p:spPr>
        <p:txBody>
          <a:bodyPr wrap="square">
            <a:spAutoFit/>
          </a:bodyPr>
          <a:lstStyle/>
          <a:p>
            <a:pPr algn="ctr"/>
            <a:r>
              <a:rPr lang="en-GB" sz="2000" b="1" dirty="0" smtClean="0">
                <a:solidFill>
                  <a:srgbClr val="404040"/>
                </a:solidFill>
                <a:latin typeface="Century Gothic"/>
                <a:cs typeface="Century Gothic"/>
              </a:rPr>
              <a:t>A manifesto</a:t>
            </a:r>
          </a:p>
          <a:p>
            <a:pPr algn="ctr">
              <a:spcAft>
                <a:spcPts val="1200"/>
              </a:spcAft>
            </a:pPr>
            <a:r>
              <a:rPr lang="en-GB" sz="2000" b="1" dirty="0" smtClean="0">
                <a:solidFill>
                  <a:srgbClr val="404040"/>
                </a:solidFill>
                <a:latin typeface="Century Gothic"/>
                <a:cs typeface="Century Gothic"/>
              </a:rPr>
              <a:t>for mental health &amp; wellbeing</a:t>
            </a:r>
          </a:p>
          <a:p>
            <a:pPr>
              <a:spcAft>
                <a:spcPts val="600"/>
              </a:spcAft>
            </a:pPr>
            <a:r>
              <a:rPr lang="en-GB" dirty="0">
                <a:solidFill>
                  <a:srgbClr val="FF0000"/>
                </a:solidFill>
                <a:latin typeface="Century Gothic"/>
                <a:cs typeface="Century Gothic"/>
              </a:rPr>
              <a:t>Mental health problems are fundamentally social and psychological </a:t>
            </a:r>
            <a:r>
              <a:rPr lang="en-GB" dirty="0" smtClean="0">
                <a:solidFill>
                  <a:srgbClr val="FF0000"/>
                </a:solidFill>
                <a:latin typeface="Century Gothic"/>
                <a:cs typeface="Century Gothic"/>
              </a:rPr>
              <a:t>issues. </a:t>
            </a:r>
          </a:p>
          <a:p>
            <a:pPr>
              <a:spcAft>
                <a:spcPts val="600"/>
              </a:spcAft>
            </a:pPr>
            <a:endParaRPr lang="en-GB" dirty="0">
              <a:solidFill>
                <a:srgbClr val="404040"/>
              </a:solidFill>
              <a:latin typeface="Century Gothic"/>
              <a:cs typeface="Century Gothic"/>
            </a:endParaRPr>
          </a:p>
          <a:p>
            <a:r>
              <a:rPr lang="en-GB" i="1" dirty="0">
                <a:solidFill>
                  <a:srgbClr val="404040"/>
                </a:solidFill>
                <a:latin typeface="Century Gothic"/>
                <a:cs typeface="Century Gothic"/>
              </a:rPr>
              <a:t>“All mental processes, even the most complex psychological processes, derive from operations of the brain”. </a:t>
            </a:r>
            <a:r>
              <a:rPr lang="en-GB" sz="1200" i="1" dirty="0">
                <a:solidFill>
                  <a:srgbClr val="404040"/>
                </a:solidFill>
                <a:latin typeface="Century Gothic"/>
                <a:cs typeface="Century Gothic"/>
              </a:rPr>
              <a:t>Eric </a:t>
            </a:r>
            <a:r>
              <a:rPr lang="en-GB" sz="1200" i="1" dirty="0" err="1">
                <a:solidFill>
                  <a:srgbClr val="404040"/>
                </a:solidFill>
                <a:latin typeface="Century Gothic"/>
                <a:cs typeface="Century Gothic"/>
              </a:rPr>
              <a:t>Kandel</a:t>
            </a:r>
            <a:r>
              <a:rPr lang="en-GB" sz="1200" i="1" dirty="0">
                <a:solidFill>
                  <a:srgbClr val="404040"/>
                </a:solidFill>
                <a:latin typeface="Century Gothic"/>
                <a:cs typeface="Century Gothic"/>
              </a:rPr>
              <a:t> (1989</a:t>
            </a:r>
            <a:r>
              <a:rPr lang="en-GB" sz="1200" i="1" dirty="0" smtClean="0">
                <a:solidFill>
                  <a:srgbClr val="404040"/>
                </a:solidFill>
                <a:latin typeface="Century Gothic"/>
                <a:cs typeface="Century Gothic"/>
              </a:rPr>
              <a:t>)</a:t>
            </a:r>
          </a:p>
          <a:p>
            <a:endParaRPr lang="en-GB" sz="1200" i="1" dirty="0">
              <a:solidFill>
                <a:srgbClr val="404040"/>
              </a:solidFill>
              <a:latin typeface="Century Gothic"/>
              <a:cs typeface="Century Gothic"/>
            </a:endParaRPr>
          </a:p>
          <a:p>
            <a:r>
              <a:rPr lang="en-GB" i="1" dirty="0">
                <a:solidFill>
                  <a:srgbClr val="404040"/>
                </a:solidFill>
                <a:latin typeface="Century Gothic"/>
                <a:cs typeface="Century Gothic"/>
              </a:rPr>
              <a:t>“No one doubts that the brain is the organ of affect and </a:t>
            </a:r>
            <a:r>
              <a:rPr lang="en-GB" i="1" dirty="0" err="1">
                <a:solidFill>
                  <a:srgbClr val="404040"/>
                </a:solidFill>
                <a:latin typeface="Century Gothic"/>
                <a:cs typeface="Century Gothic"/>
              </a:rPr>
              <a:t>behavior</a:t>
            </a:r>
            <a:r>
              <a:rPr lang="en-GB" i="1" dirty="0">
                <a:solidFill>
                  <a:srgbClr val="404040"/>
                </a:solidFill>
                <a:latin typeface="Century Gothic"/>
                <a:cs typeface="Century Gothic"/>
              </a:rPr>
              <a:t>...” </a:t>
            </a:r>
            <a:endParaRPr lang="en-GB" i="1" dirty="0" smtClean="0">
              <a:solidFill>
                <a:srgbClr val="404040"/>
              </a:solidFill>
              <a:latin typeface="Century Gothic"/>
              <a:cs typeface="Century Gothic"/>
            </a:endParaRPr>
          </a:p>
          <a:p>
            <a:r>
              <a:rPr lang="en-GB" sz="1200" i="1" dirty="0" smtClean="0">
                <a:solidFill>
                  <a:srgbClr val="404040"/>
                </a:solidFill>
                <a:latin typeface="Century Gothic"/>
                <a:cs typeface="Century Gothic"/>
              </a:rPr>
              <a:t>Tom </a:t>
            </a:r>
            <a:r>
              <a:rPr lang="en-GB" sz="1200" i="1" dirty="0" err="1">
                <a:solidFill>
                  <a:srgbClr val="404040"/>
                </a:solidFill>
                <a:latin typeface="Century Gothic"/>
                <a:cs typeface="Century Gothic"/>
              </a:rPr>
              <a:t>Insel</a:t>
            </a:r>
            <a:r>
              <a:rPr lang="en-GB" sz="1200" i="1" dirty="0">
                <a:solidFill>
                  <a:srgbClr val="404040"/>
                </a:solidFill>
                <a:latin typeface="Century Gothic"/>
                <a:cs typeface="Century Gothic"/>
              </a:rPr>
              <a:t> (2015)</a:t>
            </a:r>
          </a:p>
          <a:p>
            <a:pPr>
              <a:spcAft>
                <a:spcPts val="600"/>
              </a:spcAft>
            </a:pPr>
            <a:endParaRPr lang="en-GB" dirty="0">
              <a:solidFill>
                <a:srgbClr val="404040"/>
              </a:solidFill>
              <a:latin typeface="Century Gothic"/>
              <a:cs typeface="Century Gothic"/>
            </a:endParaRPr>
          </a:p>
        </p:txBody>
      </p:sp>
    </p:spTree>
    <p:extLst>
      <p:ext uri="{BB962C8B-B14F-4D97-AF65-F5344CB8AC3E}">
        <p14:creationId xmlns:p14="http://schemas.microsoft.com/office/powerpoint/2010/main" val="1109959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2911" y="1671923"/>
            <a:ext cx="8084279" cy="2800766"/>
          </a:xfrm>
        </p:spPr>
        <p:txBody>
          <a:bodyPr wrap="square">
            <a:spAutoFit/>
          </a:bodyPr>
          <a:lstStyle/>
          <a:p>
            <a:r>
              <a:rPr lang="en-US" dirty="0" err="1" smtClean="0">
                <a:solidFill>
                  <a:srgbClr val="404040"/>
                </a:solidFill>
                <a:latin typeface="Century Gothic"/>
                <a:cs typeface="Century Gothic"/>
              </a:rPr>
              <a:t>Ψ</a:t>
            </a:r>
            <a:r>
              <a:rPr lang="en-US" dirty="0" smtClean="0">
                <a:solidFill>
                  <a:srgbClr val="404040"/>
                </a:solidFill>
                <a:latin typeface="Century Gothic"/>
                <a:cs typeface="Century Gothic"/>
              </a:rPr>
              <a:t> = </a:t>
            </a:r>
            <a:r>
              <a:rPr lang="en-GB" dirty="0">
                <a:solidFill>
                  <a:srgbClr val="404040"/>
                </a:solidFill>
                <a:latin typeface="Century Gothic"/>
                <a:cs typeface="Century Gothic"/>
                <a:sym typeface="Symbol"/>
              </a:rPr>
              <a:t></a:t>
            </a:r>
            <a:r>
              <a:rPr lang="en-GB" dirty="0">
                <a:solidFill>
                  <a:srgbClr val="404040"/>
                </a:solidFill>
                <a:latin typeface="Century Gothic"/>
                <a:cs typeface="Century Gothic"/>
              </a:rPr>
              <a:t> </a:t>
            </a:r>
            <a:r>
              <a:rPr lang="en-US" dirty="0" smtClean="0">
                <a:solidFill>
                  <a:srgbClr val="404040"/>
                </a:solidFill>
                <a:latin typeface="Century Gothic"/>
                <a:cs typeface="Century Gothic"/>
              </a:rPr>
              <a:t>(</a:t>
            </a:r>
            <a:r>
              <a:rPr lang="en-US" dirty="0" err="1" smtClean="0">
                <a:solidFill>
                  <a:srgbClr val="404040"/>
                </a:solidFill>
                <a:latin typeface="Century Gothic"/>
                <a:cs typeface="Century Gothic"/>
              </a:rPr>
              <a:t>g,e</a:t>
            </a:r>
            <a:r>
              <a:rPr lang="en-US" dirty="0" smtClean="0">
                <a:solidFill>
                  <a:srgbClr val="404040"/>
                </a:solidFill>
                <a:latin typeface="Century Gothic"/>
                <a:cs typeface="Century Gothic"/>
              </a:rPr>
              <a:t>)</a:t>
            </a:r>
          </a:p>
          <a:p>
            <a:r>
              <a:rPr lang="en-US" dirty="0" smtClean="0">
                <a:solidFill>
                  <a:srgbClr val="404040"/>
                </a:solidFill>
                <a:latin typeface="Century Gothic"/>
                <a:cs typeface="Century Gothic"/>
              </a:rPr>
              <a:t>ΔΨ </a:t>
            </a:r>
            <a:r>
              <a:rPr lang="en-US" dirty="0">
                <a:solidFill>
                  <a:srgbClr val="404040"/>
                </a:solidFill>
                <a:latin typeface="Century Gothic"/>
                <a:cs typeface="Century Gothic"/>
              </a:rPr>
              <a:t>= </a:t>
            </a:r>
            <a:r>
              <a:rPr lang="en-GB" dirty="0">
                <a:solidFill>
                  <a:srgbClr val="404040"/>
                </a:solidFill>
                <a:latin typeface="Century Gothic"/>
                <a:cs typeface="Century Gothic"/>
                <a:sym typeface="Symbol"/>
              </a:rPr>
              <a:t></a:t>
            </a:r>
            <a:r>
              <a:rPr lang="en-GB" dirty="0">
                <a:solidFill>
                  <a:srgbClr val="404040"/>
                </a:solidFill>
                <a:latin typeface="Century Gothic"/>
                <a:cs typeface="Century Gothic"/>
              </a:rPr>
              <a:t> </a:t>
            </a:r>
            <a:r>
              <a:rPr lang="en-US" dirty="0" smtClean="0">
                <a:solidFill>
                  <a:srgbClr val="404040"/>
                </a:solidFill>
                <a:latin typeface="Century Gothic"/>
                <a:cs typeface="Century Gothic"/>
              </a:rPr>
              <a:t>(</a:t>
            </a:r>
            <a:r>
              <a:rPr lang="en-US" dirty="0" err="1" smtClean="0">
                <a:solidFill>
                  <a:srgbClr val="404040"/>
                </a:solidFill>
                <a:latin typeface="Century Gothic"/>
                <a:cs typeface="Century Gothic"/>
              </a:rPr>
              <a:t>Δg,Δe</a:t>
            </a:r>
            <a:r>
              <a:rPr lang="en-US" dirty="0" smtClean="0">
                <a:solidFill>
                  <a:srgbClr val="404040"/>
                </a:solidFill>
                <a:latin typeface="Century Gothic"/>
                <a:cs typeface="Century Gothic"/>
              </a:rPr>
              <a:t>)</a:t>
            </a:r>
          </a:p>
          <a:p>
            <a:endParaRPr lang="en-US" dirty="0" smtClean="0">
              <a:solidFill>
                <a:srgbClr val="404040"/>
              </a:solidFill>
              <a:latin typeface="Century Gothic"/>
              <a:cs typeface="Century Gothic"/>
            </a:endParaRPr>
          </a:p>
          <a:p>
            <a:r>
              <a:rPr lang="en-US" dirty="0" err="1" smtClean="0">
                <a:solidFill>
                  <a:srgbClr val="404040"/>
                </a:solidFill>
                <a:latin typeface="Century Gothic"/>
                <a:cs typeface="Century Gothic"/>
              </a:rPr>
              <a:t>Δg</a:t>
            </a:r>
            <a:r>
              <a:rPr lang="en-US" dirty="0" smtClean="0">
                <a:solidFill>
                  <a:srgbClr val="404040"/>
                </a:solidFill>
                <a:latin typeface="Century Gothic"/>
                <a:cs typeface="Century Gothic"/>
              </a:rPr>
              <a:t> &gt;</a:t>
            </a:r>
            <a:r>
              <a:rPr lang="en-US" dirty="0" err="1" smtClean="0">
                <a:solidFill>
                  <a:srgbClr val="404040"/>
                </a:solidFill>
                <a:latin typeface="Century Gothic"/>
                <a:cs typeface="Century Gothic"/>
              </a:rPr>
              <a:t>Δe</a:t>
            </a:r>
            <a:endParaRPr lang="en-US" dirty="0">
              <a:solidFill>
                <a:srgbClr val="404040"/>
              </a:solidFill>
              <a:latin typeface="Century Gothic"/>
              <a:cs typeface="Century Gothic"/>
            </a:endParaRPr>
          </a:p>
          <a:p>
            <a:endParaRPr lang="en-US" sz="2400" dirty="0" smtClean="0">
              <a:solidFill>
                <a:srgbClr val="404040"/>
              </a:solidFill>
              <a:latin typeface="Century Gothic"/>
              <a:cs typeface="Century Gothic"/>
            </a:endParaRPr>
          </a:p>
        </p:txBody>
      </p:sp>
    </p:spTree>
    <p:extLst>
      <p:ext uri="{BB962C8B-B14F-4D97-AF65-F5344CB8AC3E}">
        <p14:creationId xmlns:p14="http://schemas.microsoft.com/office/powerpoint/2010/main" val="1787803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8" y="337645"/>
            <a:ext cx="4342196" cy="6104140"/>
          </a:xfrm>
          <a:prstGeom prst="rect">
            <a:avLst/>
          </a:prstGeom>
          <a:solidFill>
            <a:schemeClr val="bg1"/>
          </a:solidFill>
          <a:ln w="3175" cmpd="sng">
            <a:noFill/>
          </a:ln>
        </p:spPr>
      </p:pic>
      <p:sp>
        <p:nvSpPr>
          <p:cNvPr id="6" name="Rectangle 3"/>
          <p:cNvSpPr>
            <a:spLocks noChangeArrowheads="1"/>
          </p:cNvSpPr>
          <p:nvPr/>
        </p:nvSpPr>
        <p:spPr bwMode="auto">
          <a:xfrm>
            <a:off x="4497660" y="294942"/>
            <a:ext cx="4449510" cy="592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5250" tIns="38100" rIns="95250" bIns="38100">
            <a:spAutoFit/>
          </a:bodyPr>
          <a:lstStyle/>
          <a:p>
            <a:pPr defTabSz="1371600"/>
            <a:r>
              <a:rPr lang="en-US" sz="2000" dirty="0" smtClean="0">
                <a:solidFill>
                  <a:srgbClr val="404040"/>
                </a:solidFill>
                <a:latin typeface="Century Gothic"/>
                <a:cs typeface="Century Gothic"/>
              </a:rPr>
              <a:t>“</a:t>
            </a:r>
            <a:r>
              <a:rPr lang="en-US" sz="2000" dirty="0">
                <a:solidFill>
                  <a:srgbClr val="404040"/>
                </a:solidFill>
                <a:latin typeface="Century Gothic"/>
                <a:cs typeface="Century Gothic"/>
              </a:rPr>
              <a:t>… The study provides evidence linking the recent increase in suicides in England with the financial crisis that began in 2008. English regions with the largest rises in unemployment have had the largest increases in suicides, particularly among </a:t>
            </a:r>
            <a:r>
              <a:rPr lang="en-US" sz="2000" dirty="0" smtClean="0">
                <a:solidFill>
                  <a:srgbClr val="404040"/>
                </a:solidFill>
                <a:latin typeface="Century Gothic"/>
                <a:cs typeface="Century Gothic"/>
              </a:rPr>
              <a:t>men</a:t>
            </a:r>
            <a:r>
              <a:rPr lang="en-US" sz="2000" dirty="0">
                <a:solidFill>
                  <a:srgbClr val="404040"/>
                </a:solidFill>
                <a:latin typeface="Century Gothic"/>
                <a:cs typeface="Century Gothic"/>
              </a:rPr>
              <a:t>… </a:t>
            </a:r>
            <a:endParaRPr lang="en-US" sz="2000" dirty="0" smtClean="0">
              <a:solidFill>
                <a:srgbClr val="404040"/>
              </a:solidFill>
              <a:latin typeface="Century Gothic"/>
              <a:cs typeface="Century Gothic"/>
            </a:endParaRPr>
          </a:p>
          <a:p>
            <a:pPr defTabSz="1371600"/>
            <a:r>
              <a:rPr lang="en-US" sz="2000" dirty="0" smtClean="0">
                <a:solidFill>
                  <a:srgbClr val="404040"/>
                </a:solidFill>
                <a:latin typeface="Century Gothic"/>
                <a:cs typeface="Century Gothic"/>
              </a:rPr>
              <a:t>We </a:t>
            </a:r>
            <a:r>
              <a:rPr lang="en-US" sz="2000" dirty="0">
                <a:solidFill>
                  <a:srgbClr val="404040"/>
                </a:solidFill>
                <a:latin typeface="Century Gothic"/>
                <a:cs typeface="Century Gothic"/>
              </a:rPr>
              <a:t>estimated that each 10% increase in the number of unemployed men was significantly associated with a 1.4% </a:t>
            </a:r>
            <a:r>
              <a:rPr lang="en-US" sz="2000" dirty="0" smtClean="0">
                <a:solidFill>
                  <a:srgbClr val="404040"/>
                </a:solidFill>
                <a:latin typeface="Century Gothic"/>
                <a:cs typeface="Century Gothic"/>
              </a:rPr>
              <a:t>increase </a:t>
            </a:r>
            <a:r>
              <a:rPr lang="en-US" sz="2000" dirty="0">
                <a:solidFill>
                  <a:srgbClr val="404040"/>
                </a:solidFill>
                <a:latin typeface="Century Gothic"/>
                <a:cs typeface="Century Gothic"/>
              </a:rPr>
              <a:t>in male suicides. These findings suggest that about two fifths of the recent increase in suicides among men </a:t>
            </a:r>
            <a:r>
              <a:rPr lang="en-US" sz="2000" dirty="0" smtClean="0">
                <a:solidFill>
                  <a:srgbClr val="404040"/>
                </a:solidFill>
                <a:latin typeface="Century Gothic"/>
                <a:cs typeface="Century Gothic"/>
              </a:rPr>
              <a:t>during </a:t>
            </a:r>
            <a:r>
              <a:rPr lang="en-US" sz="2000" dirty="0">
                <a:solidFill>
                  <a:srgbClr val="404040"/>
                </a:solidFill>
                <a:latin typeface="Century Gothic"/>
                <a:cs typeface="Century Gothic"/>
              </a:rPr>
              <a:t>the 2008-10 recession can be attributed to rising </a:t>
            </a:r>
            <a:r>
              <a:rPr lang="en-US" sz="2000" dirty="0" smtClean="0">
                <a:solidFill>
                  <a:srgbClr val="404040"/>
                </a:solidFill>
                <a:latin typeface="Century Gothic"/>
                <a:cs typeface="Century Gothic"/>
              </a:rPr>
              <a:t>unemployment</a:t>
            </a:r>
            <a:r>
              <a:rPr lang="mr-IN" sz="2000" dirty="0" smtClean="0">
                <a:solidFill>
                  <a:srgbClr val="404040"/>
                </a:solidFill>
                <a:latin typeface="Century Gothic"/>
                <a:cs typeface="Century Gothic"/>
              </a:rPr>
              <a:t>…</a:t>
            </a:r>
            <a:r>
              <a:rPr lang="en-US" sz="2000" dirty="0" smtClean="0">
                <a:solidFill>
                  <a:srgbClr val="404040"/>
                </a:solidFill>
                <a:latin typeface="Century Gothic"/>
                <a:cs typeface="Century Gothic"/>
              </a:rPr>
              <a:t>”</a:t>
            </a:r>
          </a:p>
          <a:p>
            <a:pPr defTabSz="1371600"/>
            <a:endParaRPr lang="en-US" sz="2000" dirty="0" smtClean="0">
              <a:solidFill>
                <a:srgbClr val="404040"/>
              </a:solidFill>
              <a:latin typeface="Century Gothic"/>
              <a:cs typeface="Century Gothic"/>
            </a:endParaRPr>
          </a:p>
        </p:txBody>
      </p:sp>
    </p:spTree>
    <p:extLst>
      <p:ext uri="{BB962C8B-B14F-4D97-AF65-F5344CB8AC3E}">
        <p14:creationId xmlns:p14="http://schemas.microsoft.com/office/powerpoint/2010/main" val="799496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51" y="238675"/>
            <a:ext cx="4387601" cy="5695930"/>
          </a:xfrm>
          <a:prstGeom prst="rect">
            <a:avLst/>
          </a:prstGeom>
          <a:solidFill>
            <a:schemeClr val="bg1"/>
          </a:solidFill>
          <a:ln w="3175" cmpd="sng">
            <a:noFill/>
          </a:ln>
        </p:spPr>
      </p:pic>
      <p:sp>
        <p:nvSpPr>
          <p:cNvPr id="6" name="Rectangle 3"/>
          <p:cNvSpPr>
            <a:spLocks noChangeArrowheads="1"/>
          </p:cNvSpPr>
          <p:nvPr/>
        </p:nvSpPr>
        <p:spPr bwMode="auto">
          <a:xfrm>
            <a:off x="4497660" y="294942"/>
            <a:ext cx="4449510"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5250" tIns="38100" rIns="95250" bIns="38100">
            <a:spAutoFit/>
          </a:bodyPr>
          <a:lstStyle/>
          <a:p>
            <a:pPr defTabSz="1371600"/>
            <a:r>
              <a:rPr lang="en-US" sz="2000" dirty="0" smtClean="0">
                <a:solidFill>
                  <a:srgbClr val="404040"/>
                </a:solidFill>
                <a:latin typeface="Century Gothic"/>
                <a:cs typeface="Century Gothic"/>
              </a:rPr>
              <a:t>“… </a:t>
            </a:r>
            <a:r>
              <a:rPr lang="en-US" sz="2000" dirty="0">
                <a:solidFill>
                  <a:srgbClr val="404040"/>
                </a:solidFill>
                <a:latin typeface="Century Gothic"/>
                <a:cs typeface="Century Gothic"/>
              </a:rPr>
              <a:t>the number of stressful life events was significantly associated with depression … </a:t>
            </a:r>
            <a:endParaRPr lang="en-US" sz="2000" dirty="0" smtClean="0">
              <a:solidFill>
                <a:srgbClr val="404040"/>
              </a:solidFill>
              <a:latin typeface="Century Gothic"/>
              <a:cs typeface="Century Gothic"/>
            </a:endParaRPr>
          </a:p>
          <a:p>
            <a:pPr defTabSz="1371600"/>
            <a:r>
              <a:rPr lang="en-US" sz="2000" dirty="0" smtClean="0">
                <a:solidFill>
                  <a:srgbClr val="404040"/>
                </a:solidFill>
                <a:latin typeface="Century Gothic"/>
                <a:cs typeface="Century Gothic"/>
              </a:rPr>
              <a:t>No </a:t>
            </a:r>
            <a:r>
              <a:rPr lang="en-US" sz="2000" dirty="0">
                <a:solidFill>
                  <a:srgbClr val="404040"/>
                </a:solidFill>
                <a:latin typeface="Century Gothic"/>
                <a:cs typeface="Century Gothic"/>
              </a:rPr>
              <a:t>association was found between 5-HTTLPR genotype and depression … and no interaction effect between genotype and stressful life events on depression was observed … no evidence that the serotonin transporter genotype alone or in interaction with stressful life events is associated with an elevated risk of </a:t>
            </a:r>
            <a:r>
              <a:rPr lang="en-US" sz="2000" dirty="0" smtClean="0">
                <a:solidFill>
                  <a:srgbClr val="404040"/>
                </a:solidFill>
                <a:latin typeface="Century Gothic"/>
                <a:cs typeface="Century Gothic"/>
              </a:rPr>
              <a:t>depression</a:t>
            </a:r>
            <a:r>
              <a:rPr lang="mr-IN" sz="2000" dirty="0" smtClean="0">
                <a:solidFill>
                  <a:srgbClr val="404040"/>
                </a:solidFill>
                <a:latin typeface="Century Gothic"/>
                <a:cs typeface="Century Gothic"/>
              </a:rPr>
              <a:t>…</a:t>
            </a:r>
            <a:r>
              <a:rPr lang="en-US" sz="2000" dirty="0" smtClean="0">
                <a:solidFill>
                  <a:srgbClr val="404040"/>
                </a:solidFill>
                <a:latin typeface="Century Gothic"/>
                <a:cs typeface="Century Gothic"/>
              </a:rPr>
              <a:t>”</a:t>
            </a:r>
          </a:p>
          <a:p>
            <a:pPr defTabSz="1371600"/>
            <a:endParaRPr lang="en-US" sz="2000" dirty="0" smtClean="0">
              <a:solidFill>
                <a:srgbClr val="404040"/>
              </a:solidFill>
              <a:latin typeface="Century Gothic"/>
              <a:cs typeface="Century Gothic"/>
            </a:endParaRPr>
          </a:p>
        </p:txBody>
      </p:sp>
    </p:spTree>
    <p:extLst>
      <p:ext uri="{BB962C8B-B14F-4D97-AF65-F5344CB8AC3E}">
        <p14:creationId xmlns:p14="http://schemas.microsoft.com/office/powerpoint/2010/main" val="2960682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53069</TotalTime>
  <Words>1537</Words>
  <Application>Microsoft Macintosh PowerPoint</Application>
  <PresentationFormat>On-screen Show (4:3)</PresentationFormat>
  <Paragraphs>125</Paragraphs>
  <Slides>32</Slides>
  <Notes>8</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Liverpool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london</dc:title>
  <dc:creator>Peter Kinderman</dc:creator>
  <cp:lastModifiedBy>Peter Kinderman</cp:lastModifiedBy>
  <cp:revision>248</cp:revision>
  <cp:lastPrinted>2016-10-06T20:31:10Z</cp:lastPrinted>
  <dcterms:created xsi:type="dcterms:W3CDTF">2015-02-25T13:33:55Z</dcterms:created>
  <dcterms:modified xsi:type="dcterms:W3CDTF">2017-06-29T15:19:03Z</dcterms:modified>
</cp:coreProperties>
</file>