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B"/>
    <a:srgbClr val="A6B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21" autoAdjust="0"/>
    <p:restoredTop sz="94660"/>
  </p:normalViewPr>
  <p:slideViewPr>
    <p:cSldViewPr snapToGrid="0">
      <p:cViewPr varScale="1">
        <p:scale>
          <a:sx n="12" d="100"/>
          <a:sy n="12" d="100"/>
        </p:scale>
        <p:origin x="2670" y="126"/>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200" b="1" i="0" u="none" strike="noStrike" kern="1200" baseline="0">
                <a:solidFill>
                  <a:schemeClr val="dk1">
                    <a:lumMod val="75000"/>
                    <a:lumOff val="25000"/>
                  </a:schemeClr>
                </a:solidFill>
                <a:latin typeface="+mn-lt"/>
                <a:ea typeface="+mn-ea"/>
                <a:cs typeface="+mn-cs"/>
              </a:defRPr>
            </a:pPr>
            <a:r>
              <a:rPr lang="en-US" sz="4200" dirty="0"/>
              <a:t>The proportion of time expected</a:t>
            </a:r>
            <a:r>
              <a:rPr lang="en-US" sz="4200" baseline="0" dirty="0"/>
              <a:t> to be spent on each core function by Ford</a:t>
            </a:r>
            <a:r>
              <a:rPr lang="en-US" sz="4200" baseline="30000" dirty="0"/>
              <a:t>[7]</a:t>
            </a:r>
            <a:endParaRPr lang="en-US" sz="4200" dirty="0"/>
          </a:p>
        </c:rich>
      </c:tx>
      <c:layout/>
      <c:overlay val="0"/>
      <c:spPr>
        <a:noFill/>
        <a:ln>
          <a:noFill/>
        </a:ln>
        <a:effectLst/>
      </c:spPr>
      <c:txPr>
        <a:bodyPr rot="0" spcFirstLastPara="1" vertOverflow="ellipsis" vert="horz" wrap="square" anchor="ctr" anchorCtr="1"/>
        <a:lstStyle/>
        <a:p>
          <a:pPr>
            <a:defRPr sz="4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Perecentage of time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3B9B-414C-86AF-15048AE9E20E}"/>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3B9B-414C-86AF-15048AE9E20E}"/>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3B9B-414C-86AF-15048AE9E20E}"/>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3B9B-414C-86AF-15048AE9E20E}"/>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3B9B-414C-86AF-15048AE9E20E}"/>
              </c:ext>
            </c:extLst>
          </c:dPt>
          <c:dLbls>
            <c:dLbl>
              <c:idx val="4"/>
              <c:layout>
                <c:manualLayout>
                  <c:x val="1.3721648918253357E-2"/>
                  <c:y val="0.1559296222809377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3B9B-414C-86AF-15048AE9E20E}"/>
                </c:ex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3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Sheet1!$A$2:$A$6</c:f>
              <c:strCache>
                <c:ptCount val="5"/>
                <c:pt idx="0">
                  <c:v>Expert Practice</c:v>
                </c:pt>
                <c:pt idx="1">
                  <c:v>Education, Training and development</c:v>
                </c:pt>
                <c:pt idx="2">
                  <c:v>Leadership</c:v>
                </c:pt>
                <c:pt idx="3">
                  <c:v>Research</c:v>
                </c:pt>
                <c:pt idx="4">
                  <c:v>Other Activities</c:v>
                </c:pt>
              </c:strCache>
            </c:strRef>
          </c:cat>
          <c:val>
            <c:numRef>
              <c:f>Sheet1!$B$2:$B$6</c:f>
              <c:numCache>
                <c:formatCode>0%</c:formatCode>
                <c:ptCount val="5"/>
                <c:pt idx="0">
                  <c:v>0.5</c:v>
                </c:pt>
                <c:pt idx="1">
                  <c:v>0.26</c:v>
                </c:pt>
                <c:pt idx="2">
                  <c:v>0.11</c:v>
                </c:pt>
                <c:pt idx="3">
                  <c:v>0.11</c:v>
                </c:pt>
                <c:pt idx="4">
                  <c:v>0.02</c:v>
                </c:pt>
              </c:numCache>
            </c:numRef>
          </c:val>
          <c:extLst xmlns:c16r2="http://schemas.microsoft.com/office/drawing/2015/06/chart">
            <c:ext xmlns:c16="http://schemas.microsoft.com/office/drawing/2014/chart" uri="{C3380CC4-5D6E-409C-BE32-E72D297353CC}">
              <c16:uniqueId val="{00000000-5C61-430C-BFC9-0C3F9E9820A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229442332868068"/>
          <c:y val="0.19589735781638967"/>
          <c:w val="0.37491143638684954"/>
          <c:h val="0.7934696362278836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4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C6677F-7660-4B22-8725-20FD66D4A04B}"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298575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6677F-7660-4B22-8725-20FD66D4A04B}"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382223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6677F-7660-4B22-8725-20FD66D4A04B}"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138964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6677F-7660-4B22-8725-20FD66D4A04B}"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260809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6677F-7660-4B22-8725-20FD66D4A04B}"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173800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C6677F-7660-4B22-8725-20FD66D4A04B}"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29468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6677F-7660-4B22-8725-20FD66D4A04B}" type="datetimeFigureOut">
              <a:rPr lang="en-US" smtClean="0"/>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381654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6677F-7660-4B22-8725-20FD66D4A04B}" type="datetimeFigureOut">
              <a:rPr lang="en-US" smtClean="0"/>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47881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6677F-7660-4B22-8725-20FD66D4A04B}" type="datetimeFigureOut">
              <a:rPr lang="en-US" smtClean="0"/>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278861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BAC6677F-7660-4B22-8725-20FD66D4A04B}"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146645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BAC6677F-7660-4B22-8725-20FD66D4A04B}"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FFC61-DAD1-4664-8A19-EF6FB6D7700C}" type="slidenum">
              <a:rPr lang="en-US" smtClean="0"/>
              <a:t>‹#›</a:t>
            </a:fld>
            <a:endParaRPr lang="en-US"/>
          </a:p>
        </p:txBody>
      </p:sp>
    </p:spTree>
    <p:extLst>
      <p:ext uri="{BB962C8B-B14F-4D97-AF65-F5344CB8AC3E}">
        <p14:creationId xmlns:p14="http://schemas.microsoft.com/office/powerpoint/2010/main" val="3515161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AC6677F-7660-4B22-8725-20FD66D4A04B}" type="datetimeFigureOut">
              <a:rPr lang="en-US" smtClean="0"/>
              <a:t>8/6/2017</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BEFFC61-DAD1-4664-8A19-EF6FB6D7700C}" type="slidenum">
              <a:rPr lang="en-US" smtClean="0"/>
              <a:t>‹#›</a:t>
            </a:fld>
            <a:endParaRPr lang="en-US"/>
          </a:p>
        </p:txBody>
      </p:sp>
    </p:spTree>
    <p:extLst>
      <p:ext uri="{BB962C8B-B14F-4D97-AF65-F5344CB8AC3E}">
        <p14:creationId xmlns:p14="http://schemas.microsoft.com/office/powerpoint/2010/main" val="3021315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archive.nationalarchives.gov.uk/20130107105354/http:/www.dh.gov.uk/prod_consum_dh/groups/dh_digitalassets/@dh/@en/@ps/documents/digitalasset/dh_118522.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hyperlink" Target="https://www.sor.org/career-progression/consultants" TargetMode="External"/><Relationship Id="rId4" Type="http://schemas.openxmlformats.org/officeDocument/2006/relationships/hyperlink" Target="http://webarchive.nationalarchives.gov.uk/+/www.dh.gov.uk/assetRoot/04/05/51/80/0405518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BBE2"/>
        </a:solidFill>
        <a:effectLst/>
      </p:bgPr>
    </p:bg>
    <p:spTree>
      <p:nvGrpSpPr>
        <p:cNvPr id="1" name=""/>
        <p:cNvGrpSpPr/>
        <p:nvPr/>
      </p:nvGrpSpPr>
      <p:grpSpPr>
        <a:xfrm>
          <a:off x="0" y="0"/>
          <a:ext cx="0" cy="0"/>
          <a:chOff x="0" y="0"/>
          <a:chExt cx="0" cy="0"/>
        </a:xfrm>
      </p:grpSpPr>
      <p:grpSp>
        <p:nvGrpSpPr>
          <p:cNvPr id="30" name="Group 29"/>
          <p:cNvGrpSpPr/>
          <p:nvPr/>
        </p:nvGrpSpPr>
        <p:grpSpPr>
          <a:xfrm>
            <a:off x="-99076" y="0"/>
            <a:ext cx="30374289" cy="42803763"/>
            <a:chOff x="97497" y="-1"/>
            <a:chExt cx="30177714" cy="42803763"/>
          </a:xfrm>
        </p:grpSpPr>
        <p:sp>
          <p:nvSpPr>
            <p:cNvPr id="31" name="Rectangle: Diagonal Corners Rounded 30"/>
            <p:cNvSpPr/>
            <p:nvPr/>
          </p:nvSpPr>
          <p:spPr>
            <a:xfrm>
              <a:off x="97497" y="-1"/>
              <a:ext cx="30177714" cy="42803763"/>
            </a:xfrm>
            <a:prstGeom prst="round2DiagRect">
              <a:avLst>
                <a:gd name="adj1" fmla="val 482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Diagonal Corners Rounded 31"/>
            <p:cNvSpPr/>
            <p:nvPr/>
          </p:nvSpPr>
          <p:spPr>
            <a:xfrm>
              <a:off x="616890" y="430306"/>
              <a:ext cx="29181792" cy="41954823"/>
            </a:xfrm>
            <a:prstGeom prst="round2DiagRect">
              <a:avLst>
                <a:gd name="adj1" fmla="val 4989"/>
                <a:gd name="adj2" fmla="val 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Top Corners Rounded 36"/>
          <p:cNvSpPr/>
          <p:nvPr/>
        </p:nvSpPr>
        <p:spPr>
          <a:xfrm>
            <a:off x="813688" y="649849"/>
            <a:ext cx="28449688" cy="6121466"/>
          </a:xfrm>
          <a:prstGeom prst="round2SameRect">
            <a:avLst>
              <a:gd name="adj1" fmla="val 29403"/>
              <a:gd name="adj2"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69118" y="923346"/>
            <a:ext cx="27403425" cy="4708981"/>
          </a:xfrm>
          <a:prstGeom prst="rect">
            <a:avLst/>
          </a:prstGeom>
          <a:noFill/>
        </p:spPr>
        <p:txBody>
          <a:bodyPr wrap="square" rtlCol="0">
            <a:spAutoFit/>
          </a:bodyPr>
          <a:lstStyle/>
          <a:p>
            <a:pPr algn="ctr"/>
            <a:r>
              <a:rPr lang="en-GB" sz="10000" b="1" dirty="0">
                <a:cs typeface="Arial" panose="020B0604020202020204" pitchFamily="34" charset="0"/>
              </a:rPr>
              <a:t>The Role of the Consultant Radiographer in Diagnostic Imaging Services in the United Kingdom and Barriers to their practice.</a:t>
            </a:r>
            <a:endParaRPr lang="en-US" sz="10000" b="1" dirty="0">
              <a:cs typeface="Arial" panose="020B0604020202020204" pitchFamily="34" charset="0"/>
            </a:endParaRPr>
          </a:p>
        </p:txBody>
      </p:sp>
      <p:sp>
        <p:nvSpPr>
          <p:cNvPr id="39" name="TextBox 38"/>
          <p:cNvSpPr txBox="1"/>
          <p:nvPr/>
        </p:nvSpPr>
        <p:spPr>
          <a:xfrm>
            <a:off x="813688" y="6989523"/>
            <a:ext cx="28855852" cy="5940088"/>
          </a:xfrm>
          <a:prstGeom prst="rect">
            <a:avLst/>
          </a:prstGeom>
          <a:noFill/>
        </p:spPr>
        <p:txBody>
          <a:bodyPr wrap="square" rtlCol="0">
            <a:spAutoFit/>
          </a:bodyPr>
          <a:lstStyle/>
          <a:p>
            <a:r>
              <a:rPr lang="en-GB" sz="4400" u="sng" dirty="0"/>
              <a:t>Introduction: </a:t>
            </a:r>
            <a:r>
              <a:rPr lang="en-GB" sz="4200" dirty="0"/>
              <a:t>The role of the nurse consultant was introduced in early 2000, with the intention of creating 1000 posts by the end of 2004. At the end of 2001 there were 130 appointees and 528 by the end of 2004</a:t>
            </a:r>
            <a:r>
              <a:rPr lang="en-GB" sz="4200" baseline="30000" dirty="0"/>
              <a:t>[1,2]</a:t>
            </a:r>
            <a:r>
              <a:rPr lang="en-GB" sz="4200" dirty="0"/>
              <a:t>. Similar roles for AHPs were proposed in both the NHS Plan and Meeting the Challenge, published in late 2000</a:t>
            </a:r>
            <a:r>
              <a:rPr lang="en-GB" sz="4200" baseline="30000" dirty="0"/>
              <a:t>[3,4,5]</a:t>
            </a:r>
            <a:r>
              <a:rPr lang="en-GB" sz="4200" dirty="0"/>
              <a:t>. They detailed plans to reduce waiting times, fast track cancer patients and generally improve services. The consultant radiographer was first introduced into practice in 2001 as a result of the </a:t>
            </a:r>
            <a:r>
              <a:rPr lang="en-GB" sz="4200" dirty="0">
                <a:cs typeface="Arial" panose="020B0604020202020204" pitchFamily="34" charset="0"/>
              </a:rPr>
              <a:t>Advance Letter Professions Allied to Medicine(Professional and Technical Council ‘A’) 2/2001.</a:t>
            </a:r>
            <a:r>
              <a:rPr lang="en-GB" sz="4200" dirty="0"/>
              <a:t> This detailed the governments approval to introduce the role of the consultant AHP into practice; it contained a basic job description and the four core functions that formed the basis of the review; these can be seen in Figure 1</a:t>
            </a:r>
            <a:r>
              <a:rPr lang="en-GB" sz="4200" baseline="30000" dirty="0"/>
              <a:t>[6]</a:t>
            </a:r>
            <a:r>
              <a:rPr lang="en-GB" sz="4200" dirty="0"/>
              <a:t>. The time that was expected to be spent on each of the core functions varied widely, the DoH stipulated at least 50% should be spent on expert practice; Ford’s 2010 </a:t>
            </a:r>
            <a:r>
              <a:rPr lang="en-GB" sz="4200" baseline="30000" dirty="0"/>
              <a:t>[7] </a:t>
            </a:r>
            <a:r>
              <a:rPr lang="en-GB" sz="4200" dirty="0"/>
              <a:t>study attempted to quantify this and their findings can be seen in Figure 1. </a:t>
            </a:r>
          </a:p>
        </p:txBody>
      </p:sp>
      <p:sp>
        <p:nvSpPr>
          <p:cNvPr id="5" name="TextBox 4"/>
          <p:cNvSpPr txBox="1"/>
          <p:nvPr/>
        </p:nvSpPr>
        <p:spPr>
          <a:xfrm>
            <a:off x="6582802" y="5447661"/>
            <a:ext cx="22680574" cy="1200329"/>
          </a:xfrm>
          <a:prstGeom prst="rect">
            <a:avLst/>
          </a:prstGeom>
          <a:noFill/>
        </p:spPr>
        <p:txBody>
          <a:bodyPr wrap="square" rtlCol="0">
            <a:spAutoFit/>
          </a:bodyPr>
          <a:lstStyle/>
          <a:p>
            <a:r>
              <a:rPr lang="en-GB" sz="4000" dirty="0">
                <a:cs typeface="Arial" panose="020B0604020202020204" pitchFamily="34" charset="0"/>
              </a:rPr>
              <a:t>Authors: Jack Williams and Vicki Pickering, </a:t>
            </a:r>
          </a:p>
          <a:p>
            <a:r>
              <a:rPr lang="en-GB" sz="3200" dirty="0">
                <a:cs typeface="Arial" pitchFamily="34" charset="0"/>
              </a:rPr>
              <a:t>Directorate of Medical Imaging &amp; Radiotherapy, School of Health Sciences, University of Liverpool, Brownlow Hill, Liverpool, L69 3GB UK</a:t>
            </a:r>
          </a:p>
        </p:txBody>
      </p:sp>
      <p:pic>
        <p:nvPicPr>
          <p:cNvPr id="1028" name="Picture 4" descr="Image result for university of liverpool"/>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197" t="24865" r="11520" b="27534"/>
          <a:stretch/>
        </p:blipFill>
        <p:spPr bwMode="auto">
          <a:xfrm>
            <a:off x="828170" y="5324338"/>
            <a:ext cx="5754632" cy="14469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961633" y="13060710"/>
            <a:ext cx="14576612" cy="7201972"/>
          </a:xfrm>
          <a:prstGeom prst="rect">
            <a:avLst/>
          </a:prstGeom>
          <a:noFill/>
        </p:spPr>
        <p:txBody>
          <a:bodyPr wrap="square" rtlCol="0">
            <a:spAutoFit/>
          </a:bodyPr>
          <a:lstStyle/>
          <a:p>
            <a:r>
              <a:rPr lang="en-GB" sz="4200" u="sng" dirty="0"/>
              <a:t>Aims and purpose:</a:t>
            </a:r>
            <a:r>
              <a:rPr lang="en-GB" sz="4200" dirty="0"/>
              <a:t> The aim of this review was to assess the role of consultant radiographers in clinical practice and the barriers to their practice. </a:t>
            </a:r>
          </a:p>
          <a:p>
            <a:r>
              <a:rPr lang="en-GB" sz="4200" u="sng" dirty="0"/>
              <a:t>The objectives of the review were:</a:t>
            </a:r>
          </a:p>
          <a:p>
            <a:pPr marL="685800" lvl="0" indent="-685800">
              <a:buFont typeface="Arial" panose="020B0604020202020204" pitchFamily="34" charset="0"/>
              <a:buChar char="•"/>
            </a:pPr>
            <a:r>
              <a:rPr lang="en-GB" sz="4200" dirty="0"/>
              <a:t>Examine the role of the consultant radiographer in relation to the four core functions.</a:t>
            </a:r>
            <a:endParaRPr lang="en-US" sz="4200" dirty="0"/>
          </a:p>
          <a:p>
            <a:pPr marL="685800" lvl="0" indent="-685800">
              <a:buFont typeface="Arial" panose="020B0604020202020204" pitchFamily="34" charset="0"/>
              <a:buChar char="•"/>
            </a:pPr>
            <a:r>
              <a:rPr lang="en-GB" sz="4200" dirty="0"/>
              <a:t>Examine the degree to which the four core functions are met in practice with respect to the Department of Health guidance and expectations.</a:t>
            </a:r>
            <a:endParaRPr lang="en-US" sz="4200" dirty="0"/>
          </a:p>
          <a:p>
            <a:pPr marL="685800" indent="-685800">
              <a:buFont typeface="Arial" panose="020B0604020202020204" pitchFamily="34" charset="0"/>
              <a:buChar char="•"/>
            </a:pPr>
            <a:r>
              <a:rPr lang="en-GB" sz="4200" dirty="0"/>
              <a:t>Evaluate the major barriers to the continued growth of the consultant radiographer role. </a:t>
            </a:r>
            <a:endParaRPr lang="en-US" sz="4200" dirty="0"/>
          </a:p>
        </p:txBody>
      </p:sp>
      <p:sp>
        <p:nvSpPr>
          <p:cNvPr id="50" name="Rectangle: Top Corners Rounded 49"/>
          <p:cNvSpPr/>
          <p:nvPr/>
        </p:nvSpPr>
        <p:spPr>
          <a:xfrm rot="10800000">
            <a:off x="939184" y="40292248"/>
            <a:ext cx="28324192" cy="1961221"/>
          </a:xfrm>
          <a:prstGeom prst="round2SameRect">
            <a:avLst>
              <a:gd name="adj1" fmla="val 50000"/>
              <a:gd name="adj2"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32851" y="35468489"/>
            <a:ext cx="28846072" cy="4616648"/>
          </a:xfrm>
          <a:prstGeom prst="rect">
            <a:avLst/>
          </a:prstGeom>
          <a:noFill/>
        </p:spPr>
        <p:txBody>
          <a:bodyPr wrap="square" rtlCol="0">
            <a:spAutoFit/>
          </a:bodyPr>
          <a:lstStyle/>
          <a:p>
            <a:r>
              <a:rPr lang="en-GB" sz="4200" u="sng" dirty="0"/>
              <a:t>Conclusions</a:t>
            </a:r>
          </a:p>
          <a:p>
            <a:r>
              <a:rPr lang="en-GB" sz="4200" dirty="0"/>
              <a:t>This review was limited by the relatively low number of primary research papers (9) available at the time of writing (2016). </a:t>
            </a:r>
          </a:p>
          <a:p>
            <a:pPr marL="571500" indent="-571500">
              <a:buFont typeface="Arial" panose="020B0604020202020204" pitchFamily="34" charset="0"/>
              <a:buChar char="•"/>
            </a:pPr>
            <a:r>
              <a:rPr lang="en-GB" sz="4200" b="1" u="sng" dirty="0"/>
              <a:t>An education and training pathway </a:t>
            </a:r>
            <a:r>
              <a:rPr lang="en-GB" sz="4200" dirty="0"/>
              <a:t>would allow talented and ambitious individuals a clearly defined target to aim for in their field</a:t>
            </a:r>
            <a:r>
              <a:rPr lang="en-GB" sz="4200" baseline="30000" dirty="0"/>
              <a:t>[11]</a:t>
            </a:r>
            <a:r>
              <a:rPr lang="en-GB" sz="4200" dirty="0"/>
              <a:t>. </a:t>
            </a:r>
          </a:p>
          <a:p>
            <a:pPr marL="571500" indent="-571500">
              <a:buFont typeface="Arial" panose="020B0604020202020204" pitchFamily="34" charset="0"/>
              <a:buChar char="•"/>
            </a:pPr>
            <a:r>
              <a:rPr lang="en-GB" sz="4200" b="1" u="sng" dirty="0"/>
              <a:t>A review of the initial guidelines</a:t>
            </a:r>
            <a:r>
              <a:rPr lang="en-GB" sz="4200" dirty="0"/>
              <a:t>, that have been in place since 2001, allowing adaption to the modern health service in the UK. </a:t>
            </a:r>
          </a:p>
          <a:p>
            <a:pPr marL="571500" indent="-571500">
              <a:buFont typeface="Arial" panose="020B0604020202020204" pitchFamily="34" charset="0"/>
              <a:buChar char="•"/>
            </a:pPr>
            <a:r>
              <a:rPr lang="en-GB" sz="4200" b="1" u="sng" dirty="0"/>
              <a:t>Research</a:t>
            </a:r>
            <a:r>
              <a:rPr lang="en-GB" sz="4200" dirty="0"/>
              <a:t> into the positive influence and the cost-effectiveness of consultant radiographer lead services would ensure a case is put forward for development in the future, research into the role as a follow up to previous studies may be of interest.</a:t>
            </a:r>
            <a:endParaRPr lang="en-US" sz="4200" dirty="0"/>
          </a:p>
        </p:txBody>
      </p:sp>
      <p:sp>
        <p:nvSpPr>
          <p:cNvPr id="52" name="TextBox 51"/>
          <p:cNvSpPr txBox="1"/>
          <p:nvPr/>
        </p:nvSpPr>
        <p:spPr>
          <a:xfrm>
            <a:off x="1569118" y="40292249"/>
            <a:ext cx="27403426" cy="2185214"/>
          </a:xfrm>
          <a:prstGeom prst="rect">
            <a:avLst/>
          </a:prstGeom>
          <a:noFill/>
        </p:spPr>
        <p:txBody>
          <a:bodyPr wrap="square" rtlCol="0">
            <a:spAutoFit/>
          </a:bodyPr>
          <a:lstStyle/>
          <a:p>
            <a:r>
              <a:rPr lang="en-GB" sz="1700" u="sng" dirty="0"/>
              <a:t>References</a:t>
            </a:r>
            <a:r>
              <a:rPr lang="en-GB" sz="1700" dirty="0"/>
              <a:t>: </a:t>
            </a:r>
            <a:r>
              <a:rPr lang="en-US" sz="1700" dirty="0"/>
              <a:t>1. Hardy M, </a:t>
            </a:r>
            <a:r>
              <a:rPr lang="en-US" sz="1700" dirty="0" err="1"/>
              <a:t>Snaith</a:t>
            </a:r>
            <a:r>
              <a:rPr lang="en-US" sz="1700" dirty="0"/>
              <a:t> B. How to achieve consultant practitioner status: a discussion paper. Radiography 2006; 13(4): 265-270. 2. Franks H, </a:t>
            </a:r>
            <a:r>
              <a:rPr lang="en-US" sz="1700" dirty="0" err="1"/>
              <a:t>Howarth</a:t>
            </a:r>
            <a:r>
              <a:rPr lang="en-US" sz="1700" dirty="0"/>
              <a:t> M. Daring to be different; a qualitative study exploring the education needs of the nurse consultant. Nurse Education Today 2012; 32(4): 406-411. 3. </a:t>
            </a:r>
            <a:r>
              <a:rPr lang="en-US" sz="1700" dirty="0" err="1"/>
              <a:t>Henwood</a:t>
            </a:r>
            <a:r>
              <a:rPr lang="en-US" sz="1700" dirty="0"/>
              <a:t> S, Booth L, Miller P. Reflections on the role of consultant radiographers in the UK: The perceived impact on practice and factors that support and hinder the role. Radiography 2015; 22(1): 44-49. 4. Crown Copyright. The NHS Plan: A plan for investment, a plan for reform [internet]. 2000 [cited 27 Apr 2017]. Available from: </a:t>
            </a:r>
            <a:r>
              <a:rPr lang="en-US" sz="1700" u="sng" dirty="0">
                <a:hlinkClick r:id="rId3"/>
              </a:rPr>
              <a:t>http://webarchive.nationalarchives.gov.uk/20130107105354/http://www.dh.gov.uk/prod_consum_dh/groups/dh_digitalassets/@dh/@en/@ps/documents/digitalasset/dh_118522.pdf</a:t>
            </a:r>
            <a:r>
              <a:rPr lang="en-US" sz="1700" dirty="0"/>
              <a:t> . 5. Department of Health. Meeting the Challenge: A strategy for the allied health professions [internet]. 2000 [cited 27 Apr 2017]. Available from: </a:t>
            </a:r>
            <a:r>
              <a:rPr lang="en-US" sz="1700" u="sng" dirty="0">
                <a:hlinkClick r:id="rId4"/>
              </a:rPr>
              <a:t>http://webarchive.nationalarchives.gov.uk/+/www.dh.gov.uk/assetRoot/04/05/51/80/04055180.pdf</a:t>
            </a:r>
            <a:r>
              <a:rPr lang="en-US" sz="1700" dirty="0"/>
              <a:t>. 6. Society of Radiographers. Consultants [internet]. 2016 [cited 27 Apr 2017]. Available from: </a:t>
            </a:r>
            <a:r>
              <a:rPr lang="en-US" sz="1700" u="sng" dirty="0">
                <a:hlinkClick r:id="rId5"/>
              </a:rPr>
              <a:t>https://www.sor.org/career-progression/consultants</a:t>
            </a:r>
            <a:r>
              <a:rPr lang="en-US" sz="1700" dirty="0"/>
              <a:t> . 7. Ford P. The role of the consultant radiographer- Experience of appointees. Radiography 2010; 16(3): 189-197. 8. Jones HC, Robinson, L. A reflection on the role of an emergency care Consultant Radiographer in achieving appropriate imaging conditions for nasogastric tube positioning. Radiography 2008; 14(1): e11-e14. 9. Rees Z. Consultant breast radiographers: Where are we now? An evaluation of the current role of the consultant breast radiographer. Radiography 2014; 20(2): 121-125. 10. Booth L, </a:t>
            </a:r>
            <a:r>
              <a:rPr lang="en-US" sz="1700" dirty="0" err="1"/>
              <a:t>Henwood</a:t>
            </a:r>
            <a:r>
              <a:rPr lang="en-US" sz="1700" dirty="0"/>
              <a:t> S, Miller P. Reflections on the role of consultant radiographers in the UK: What is a consultant radiographer? Radiography 2015; 22(1): 38-43. 11. Roberts N. A development framework for the consultant radiographer in oncology: The Leeds experience. Journal of Radiotherapy in Practice 2016; 15(2): 282-286.</a:t>
            </a:r>
          </a:p>
          <a:p>
            <a:endParaRPr lang="en-US" sz="1700" dirty="0"/>
          </a:p>
        </p:txBody>
      </p:sp>
      <p:grpSp>
        <p:nvGrpSpPr>
          <p:cNvPr id="20" name="Group 19"/>
          <p:cNvGrpSpPr/>
          <p:nvPr/>
        </p:nvGrpSpPr>
        <p:grpSpPr>
          <a:xfrm>
            <a:off x="836591" y="28780763"/>
            <a:ext cx="28529378" cy="6397268"/>
            <a:chOff x="868763" y="29587494"/>
            <a:chExt cx="28330092" cy="5284514"/>
          </a:xfrm>
          <a:solidFill>
            <a:srgbClr val="FF4B4B"/>
          </a:solidFill>
        </p:grpSpPr>
        <p:sp>
          <p:nvSpPr>
            <p:cNvPr id="18" name="Rectangle: Diagonal Corners Rounded 17"/>
            <p:cNvSpPr/>
            <p:nvPr/>
          </p:nvSpPr>
          <p:spPr>
            <a:xfrm>
              <a:off x="868763" y="29631767"/>
              <a:ext cx="8989322" cy="5234549"/>
            </a:xfrm>
            <a:prstGeom prst="round2Diag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Diagonal Corners Rounded 52"/>
            <p:cNvSpPr/>
            <p:nvPr/>
          </p:nvSpPr>
          <p:spPr>
            <a:xfrm>
              <a:off x="10533525" y="29587494"/>
              <a:ext cx="9010014" cy="5234549"/>
            </a:xfrm>
            <a:prstGeom prst="round2Diag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Diagonal Corners Rounded 53"/>
            <p:cNvSpPr/>
            <p:nvPr/>
          </p:nvSpPr>
          <p:spPr>
            <a:xfrm>
              <a:off x="20218979" y="29637459"/>
              <a:ext cx="8979876" cy="5234549"/>
            </a:xfrm>
            <a:prstGeom prst="round2Diag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extBox 14"/>
          <p:cNvSpPr txBox="1"/>
          <p:nvPr/>
        </p:nvSpPr>
        <p:spPr>
          <a:xfrm>
            <a:off x="1019905" y="29132676"/>
            <a:ext cx="8838564" cy="5262979"/>
          </a:xfrm>
          <a:prstGeom prst="rect">
            <a:avLst/>
          </a:prstGeom>
          <a:noFill/>
        </p:spPr>
        <p:txBody>
          <a:bodyPr wrap="square" rtlCol="0">
            <a:spAutoFit/>
          </a:bodyPr>
          <a:lstStyle/>
          <a:p>
            <a:r>
              <a:rPr lang="en-GB" sz="4200" u="sng" dirty="0"/>
              <a:t>Pressure of service delivery</a:t>
            </a:r>
          </a:p>
          <a:p>
            <a:pPr marL="685800" indent="-685800">
              <a:buFont typeface="Arial" panose="020B0604020202020204" pitchFamily="34" charset="0"/>
              <a:buChar char="•"/>
            </a:pPr>
            <a:r>
              <a:rPr lang="en-GB" sz="4200" dirty="0"/>
              <a:t>Expert practice was found to take up to 80-100% of a consultants time</a:t>
            </a:r>
            <a:r>
              <a:rPr lang="en-GB" sz="4200" baseline="30000" dirty="0"/>
              <a:t>[9]</a:t>
            </a:r>
            <a:r>
              <a:rPr lang="en-GB" sz="4200" dirty="0"/>
              <a:t>. </a:t>
            </a:r>
          </a:p>
          <a:p>
            <a:pPr marL="685800" indent="-685800">
              <a:buFont typeface="Arial" panose="020B0604020202020204" pitchFamily="34" charset="0"/>
              <a:buChar char="•"/>
            </a:pPr>
            <a:r>
              <a:rPr lang="en-GB" sz="4200" dirty="0"/>
              <a:t>The pressure of clinical practice affected consultant radiographers’ ability to fulfil the other roles. Therefore functions such as research and education were given less focus</a:t>
            </a:r>
            <a:r>
              <a:rPr lang="en-GB" sz="4000" dirty="0"/>
              <a:t>.</a:t>
            </a:r>
          </a:p>
        </p:txBody>
      </p:sp>
      <p:sp>
        <p:nvSpPr>
          <p:cNvPr id="22" name="TextBox 21"/>
          <p:cNvSpPr txBox="1"/>
          <p:nvPr/>
        </p:nvSpPr>
        <p:spPr>
          <a:xfrm>
            <a:off x="10751802" y="29091275"/>
            <a:ext cx="9130747" cy="5539978"/>
          </a:xfrm>
          <a:prstGeom prst="rect">
            <a:avLst/>
          </a:prstGeom>
          <a:noFill/>
        </p:spPr>
        <p:txBody>
          <a:bodyPr wrap="square" rtlCol="0">
            <a:spAutoFit/>
          </a:bodyPr>
          <a:lstStyle/>
          <a:p>
            <a:r>
              <a:rPr lang="en-GB" sz="4200" u="sng" dirty="0"/>
              <a:t>Radiologists</a:t>
            </a:r>
          </a:p>
          <a:p>
            <a:pPr marL="685800" indent="-685800">
              <a:buFont typeface="Arial" panose="020B0604020202020204" pitchFamily="34" charset="0"/>
              <a:buChar char="•"/>
            </a:pPr>
            <a:r>
              <a:rPr lang="en-GB" sz="4200" dirty="0"/>
              <a:t>An established ‘medical hierarchy’ was well described by some authors that displayed resistance to radiographer role development, this was found to be decreasing as the radiologists’ workload was increasing</a:t>
            </a:r>
            <a:r>
              <a:rPr lang="en-GB" sz="4200" baseline="30000" dirty="0"/>
              <a:t>[10]</a:t>
            </a:r>
            <a:r>
              <a:rPr lang="en-GB" sz="4200" dirty="0"/>
              <a:t>.</a:t>
            </a:r>
          </a:p>
          <a:p>
            <a:endParaRPr lang="en-GB" dirty="0"/>
          </a:p>
        </p:txBody>
      </p:sp>
      <p:sp>
        <p:nvSpPr>
          <p:cNvPr id="19" name="TextBox 18"/>
          <p:cNvSpPr txBox="1"/>
          <p:nvPr/>
        </p:nvSpPr>
        <p:spPr>
          <a:xfrm>
            <a:off x="20480156" y="29085963"/>
            <a:ext cx="8745621" cy="5909310"/>
          </a:xfrm>
          <a:prstGeom prst="rect">
            <a:avLst/>
          </a:prstGeom>
          <a:noFill/>
        </p:spPr>
        <p:txBody>
          <a:bodyPr wrap="square" rtlCol="0">
            <a:spAutoFit/>
          </a:bodyPr>
          <a:lstStyle/>
          <a:p>
            <a:r>
              <a:rPr lang="en-GB" sz="4200" u="sng" dirty="0"/>
              <a:t>Education and development</a:t>
            </a:r>
          </a:p>
          <a:p>
            <a:pPr marL="571500" indent="-571500">
              <a:buFont typeface="Arial" panose="020B0604020202020204" pitchFamily="34" charset="0"/>
              <a:buChar char="•"/>
            </a:pPr>
            <a:r>
              <a:rPr lang="en-GB" sz="4200" dirty="0"/>
              <a:t>There was no standardised level of formal education; the most common qualification was the Masters, however, this varied in practice</a:t>
            </a:r>
            <a:r>
              <a:rPr lang="en-GB" sz="4200" baseline="30000" dirty="0"/>
              <a:t>[11]</a:t>
            </a:r>
            <a:r>
              <a:rPr lang="en-GB" sz="4200" dirty="0"/>
              <a:t>.</a:t>
            </a:r>
          </a:p>
          <a:p>
            <a:pPr marL="571500" indent="-571500">
              <a:buFont typeface="Arial" panose="020B0604020202020204" pitchFamily="34" charset="0"/>
              <a:buChar char="•"/>
            </a:pPr>
            <a:r>
              <a:rPr lang="en-GB" sz="4200" dirty="0"/>
              <a:t>The Society and College of Radiographers’ accreditation of consultant radiographers was seen as a step in the right direction.</a:t>
            </a:r>
          </a:p>
        </p:txBody>
      </p:sp>
      <p:grpSp>
        <p:nvGrpSpPr>
          <p:cNvPr id="24" name="Group 23"/>
          <p:cNvGrpSpPr/>
          <p:nvPr/>
        </p:nvGrpSpPr>
        <p:grpSpPr>
          <a:xfrm>
            <a:off x="985986" y="21026665"/>
            <a:ext cx="28394867" cy="7335100"/>
            <a:chOff x="985986" y="21691736"/>
            <a:chExt cx="28394867" cy="7335100"/>
          </a:xfrm>
        </p:grpSpPr>
        <p:sp>
          <p:nvSpPr>
            <p:cNvPr id="14" name="Rectangle 13"/>
            <p:cNvSpPr/>
            <p:nvPr/>
          </p:nvSpPr>
          <p:spPr>
            <a:xfrm>
              <a:off x="985986" y="21767550"/>
              <a:ext cx="6636956" cy="725928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8182625" y="21696011"/>
              <a:ext cx="6636956" cy="731647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15463261" y="21691736"/>
              <a:ext cx="6636956" cy="731647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p:cNvSpPr/>
            <p:nvPr/>
          </p:nvSpPr>
          <p:spPr>
            <a:xfrm>
              <a:off x="22743897" y="21710364"/>
              <a:ext cx="6636956" cy="731647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TextBox 24"/>
          <p:cNvSpPr txBox="1"/>
          <p:nvPr/>
        </p:nvSpPr>
        <p:spPr>
          <a:xfrm>
            <a:off x="22795404" y="21099708"/>
            <a:ext cx="6634722" cy="8032968"/>
          </a:xfrm>
          <a:prstGeom prst="rect">
            <a:avLst/>
          </a:prstGeom>
          <a:noFill/>
        </p:spPr>
        <p:txBody>
          <a:bodyPr wrap="square" rtlCol="0">
            <a:spAutoFit/>
          </a:bodyPr>
          <a:lstStyle/>
          <a:p>
            <a:r>
              <a:rPr lang="en-GB" sz="5400" u="sng" dirty="0"/>
              <a:t>Research</a:t>
            </a:r>
          </a:p>
          <a:p>
            <a:pPr marL="685800" indent="-685800">
              <a:buFont typeface="Arial" panose="020B0604020202020204" pitchFamily="34" charset="0"/>
              <a:buChar char="•"/>
            </a:pPr>
            <a:r>
              <a:rPr lang="en-GB" sz="4200" dirty="0"/>
              <a:t>Audit and service delivery improvement, were most common due to the pressure of the other core functions however Jones and Robinson </a:t>
            </a:r>
            <a:r>
              <a:rPr lang="en-GB" sz="4200" baseline="30000" dirty="0"/>
              <a:t>[8] </a:t>
            </a:r>
            <a:r>
              <a:rPr lang="en-GB" sz="4200" dirty="0"/>
              <a:t>showed that consultant based research can impact patient outcomes and reduce waiting times. </a:t>
            </a:r>
          </a:p>
          <a:p>
            <a:endParaRPr lang="en-GB" sz="4200" dirty="0"/>
          </a:p>
        </p:txBody>
      </p:sp>
      <p:sp>
        <p:nvSpPr>
          <p:cNvPr id="12" name="TextBox 11"/>
          <p:cNvSpPr txBox="1"/>
          <p:nvPr/>
        </p:nvSpPr>
        <p:spPr>
          <a:xfrm>
            <a:off x="15447578" y="20924419"/>
            <a:ext cx="6636956" cy="8248412"/>
          </a:xfrm>
          <a:prstGeom prst="rect">
            <a:avLst/>
          </a:prstGeom>
          <a:noFill/>
        </p:spPr>
        <p:txBody>
          <a:bodyPr wrap="square" rtlCol="0">
            <a:spAutoFit/>
          </a:bodyPr>
          <a:lstStyle/>
          <a:p>
            <a:r>
              <a:rPr lang="en-GB" sz="5400" u="sng" dirty="0"/>
              <a:t>Education, training and development</a:t>
            </a:r>
          </a:p>
          <a:p>
            <a:pPr marL="685800" indent="-685800">
              <a:buFont typeface="Arial" panose="020B0604020202020204" pitchFamily="34" charset="0"/>
              <a:buChar char="•"/>
            </a:pPr>
            <a:r>
              <a:rPr lang="en-GB" sz="4200" dirty="0"/>
              <a:t>Mainly took the form of lecturing, mentoring trainee advanced practitioners and providing CPD opportunities to other staff.</a:t>
            </a:r>
          </a:p>
          <a:p>
            <a:pPr marL="685800" indent="-685800">
              <a:buFont typeface="Arial" panose="020B0604020202020204" pitchFamily="34" charset="0"/>
              <a:buChar char="•"/>
            </a:pPr>
            <a:r>
              <a:rPr lang="en-GB" sz="4200" dirty="0"/>
              <a:t>Service development was also undertaken by a few.</a:t>
            </a:r>
          </a:p>
          <a:p>
            <a:endParaRPr lang="en-GB" sz="4400" dirty="0"/>
          </a:p>
        </p:txBody>
      </p:sp>
      <p:sp>
        <p:nvSpPr>
          <p:cNvPr id="11" name="TextBox 10"/>
          <p:cNvSpPr txBox="1"/>
          <p:nvPr/>
        </p:nvSpPr>
        <p:spPr>
          <a:xfrm>
            <a:off x="8237544" y="20975632"/>
            <a:ext cx="6435737" cy="7328073"/>
          </a:xfrm>
          <a:prstGeom prst="rect">
            <a:avLst/>
          </a:prstGeom>
          <a:noFill/>
        </p:spPr>
        <p:txBody>
          <a:bodyPr wrap="square" rtlCol="0">
            <a:spAutoFit/>
          </a:bodyPr>
          <a:lstStyle/>
          <a:p>
            <a:r>
              <a:rPr lang="en-GB" sz="5400" u="sng" dirty="0"/>
              <a:t>Leadership</a:t>
            </a:r>
          </a:p>
          <a:p>
            <a:pPr marL="571500" indent="-571500">
              <a:buFont typeface="Arial" panose="020B0604020202020204" pitchFamily="34" charset="0"/>
              <a:buChar char="•"/>
            </a:pPr>
            <a:r>
              <a:rPr lang="en-GB" sz="4200" dirty="0"/>
              <a:t>Appointees were often senior radiographers who had moved from managing their department.</a:t>
            </a:r>
          </a:p>
          <a:p>
            <a:pPr marL="571500" indent="-571500">
              <a:buFont typeface="Arial" panose="020B0604020202020204" pitchFamily="34" charset="0"/>
              <a:buChar char="•"/>
            </a:pPr>
            <a:r>
              <a:rPr lang="en-GB" sz="4200" dirty="0"/>
              <a:t>It was noted that leadership also meant acting as a role model and a mentor to junior staff in their departments</a:t>
            </a:r>
            <a:r>
              <a:rPr lang="en-GB" sz="4200" baseline="30000" dirty="0"/>
              <a:t>[7].</a:t>
            </a:r>
            <a:endParaRPr lang="en-GB" sz="4400" u="sng" dirty="0"/>
          </a:p>
        </p:txBody>
      </p:sp>
      <p:sp>
        <p:nvSpPr>
          <p:cNvPr id="10" name="TextBox 9"/>
          <p:cNvSpPr txBox="1"/>
          <p:nvPr/>
        </p:nvSpPr>
        <p:spPr>
          <a:xfrm>
            <a:off x="985986" y="21038803"/>
            <a:ext cx="6652639" cy="7386638"/>
          </a:xfrm>
          <a:prstGeom prst="rect">
            <a:avLst/>
          </a:prstGeom>
          <a:noFill/>
          <a:ln>
            <a:noFill/>
          </a:ln>
        </p:spPr>
        <p:txBody>
          <a:bodyPr wrap="square" rtlCol="0">
            <a:spAutoFit/>
          </a:bodyPr>
          <a:lstStyle/>
          <a:p>
            <a:r>
              <a:rPr lang="en-GB" sz="5400" u="sng" dirty="0"/>
              <a:t>Expert Practice</a:t>
            </a:r>
          </a:p>
          <a:p>
            <a:pPr marL="685800" indent="-685800">
              <a:buFont typeface="Arial" panose="020B0604020202020204" pitchFamily="34" charset="0"/>
              <a:buChar char="•"/>
            </a:pPr>
            <a:r>
              <a:rPr lang="en-GB" sz="4200" dirty="0"/>
              <a:t>Consultants mainly operate in breast imaging due to the high demand on services, other areas included ; US, MRI, CT, nuclear medicine, interventional and general imaging.</a:t>
            </a:r>
          </a:p>
          <a:p>
            <a:pPr marL="685800" indent="-685800">
              <a:buFont typeface="Arial" panose="020B0604020202020204" pitchFamily="34" charset="0"/>
              <a:buChar char="•"/>
            </a:pPr>
            <a:r>
              <a:rPr lang="en-GB" sz="4200" dirty="0"/>
              <a:t>Often took up 80% of the individuals’ time.</a:t>
            </a:r>
          </a:p>
        </p:txBody>
      </p:sp>
      <p:graphicFrame>
        <p:nvGraphicFramePr>
          <p:cNvPr id="28" name="Chart 27"/>
          <p:cNvGraphicFramePr/>
          <p:nvPr>
            <p:extLst>
              <p:ext uri="{D42A27DB-BD31-4B8C-83A1-F6EECF244321}">
                <p14:modId xmlns:p14="http://schemas.microsoft.com/office/powerpoint/2010/main" val="1437352882"/>
              </p:ext>
            </p:extLst>
          </p:nvPr>
        </p:nvGraphicFramePr>
        <p:xfrm>
          <a:off x="985986" y="13166418"/>
          <a:ext cx="13635679" cy="7303391"/>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985986" y="19918573"/>
            <a:ext cx="2482428" cy="738664"/>
          </a:xfrm>
          <a:prstGeom prst="rect">
            <a:avLst/>
          </a:prstGeom>
          <a:noFill/>
        </p:spPr>
        <p:txBody>
          <a:bodyPr wrap="square" rtlCol="0">
            <a:spAutoFit/>
          </a:bodyPr>
          <a:lstStyle/>
          <a:p>
            <a:r>
              <a:rPr lang="en-GB" sz="4200" u="sng" dirty="0"/>
              <a:t>Figure 1</a:t>
            </a:r>
          </a:p>
        </p:txBody>
      </p:sp>
    </p:spTree>
    <p:extLst>
      <p:ext uri="{BB962C8B-B14F-4D97-AF65-F5344CB8AC3E}">
        <p14:creationId xmlns:p14="http://schemas.microsoft.com/office/powerpoint/2010/main" val="7986771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1127</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Williams</dc:creator>
  <cp:lastModifiedBy>Vicki Pickering</cp:lastModifiedBy>
  <cp:revision>41</cp:revision>
  <dcterms:created xsi:type="dcterms:W3CDTF">2017-02-25T13:34:44Z</dcterms:created>
  <dcterms:modified xsi:type="dcterms:W3CDTF">2017-08-06T07:27:22Z</dcterms:modified>
</cp:coreProperties>
</file>