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30257750" cy="42811700"/>
  <p:notesSz cx="6858000" cy="9144000"/>
  <p:defaultTextStyle>
    <a:defPPr>
      <a:defRPr lang="en-US"/>
    </a:defPPr>
    <a:lvl1pPr marL="0" algn="l" defTabSz="2078359" rtl="0" eaLnBrk="1" latinLnBrk="0" hangingPunct="1">
      <a:defRPr sz="8200" kern="1200">
        <a:solidFill>
          <a:schemeClr val="tx1"/>
        </a:solidFill>
        <a:latin typeface="+mn-lt"/>
        <a:ea typeface="+mn-ea"/>
        <a:cs typeface="+mn-cs"/>
      </a:defRPr>
    </a:lvl1pPr>
    <a:lvl2pPr marL="2078359" algn="l" defTabSz="2078359" rtl="0" eaLnBrk="1" latinLnBrk="0" hangingPunct="1">
      <a:defRPr sz="8200" kern="1200">
        <a:solidFill>
          <a:schemeClr val="tx1"/>
        </a:solidFill>
        <a:latin typeface="+mn-lt"/>
        <a:ea typeface="+mn-ea"/>
        <a:cs typeface="+mn-cs"/>
      </a:defRPr>
    </a:lvl2pPr>
    <a:lvl3pPr marL="4156721" algn="l" defTabSz="2078359" rtl="0" eaLnBrk="1" latinLnBrk="0" hangingPunct="1">
      <a:defRPr sz="8200" kern="1200">
        <a:solidFill>
          <a:schemeClr val="tx1"/>
        </a:solidFill>
        <a:latin typeface="+mn-lt"/>
        <a:ea typeface="+mn-ea"/>
        <a:cs typeface="+mn-cs"/>
      </a:defRPr>
    </a:lvl3pPr>
    <a:lvl4pPr marL="6235080" algn="l" defTabSz="2078359" rtl="0" eaLnBrk="1" latinLnBrk="0" hangingPunct="1">
      <a:defRPr sz="8200" kern="1200">
        <a:solidFill>
          <a:schemeClr val="tx1"/>
        </a:solidFill>
        <a:latin typeface="+mn-lt"/>
        <a:ea typeface="+mn-ea"/>
        <a:cs typeface="+mn-cs"/>
      </a:defRPr>
    </a:lvl4pPr>
    <a:lvl5pPr marL="8313440" algn="l" defTabSz="2078359" rtl="0" eaLnBrk="1" latinLnBrk="0" hangingPunct="1">
      <a:defRPr sz="8200" kern="1200">
        <a:solidFill>
          <a:schemeClr val="tx1"/>
        </a:solidFill>
        <a:latin typeface="+mn-lt"/>
        <a:ea typeface="+mn-ea"/>
        <a:cs typeface="+mn-cs"/>
      </a:defRPr>
    </a:lvl5pPr>
    <a:lvl6pPr marL="10391801" algn="l" defTabSz="2078359" rtl="0" eaLnBrk="1" latinLnBrk="0" hangingPunct="1">
      <a:defRPr sz="8200" kern="1200">
        <a:solidFill>
          <a:schemeClr val="tx1"/>
        </a:solidFill>
        <a:latin typeface="+mn-lt"/>
        <a:ea typeface="+mn-ea"/>
        <a:cs typeface="+mn-cs"/>
      </a:defRPr>
    </a:lvl6pPr>
    <a:lvl7pPr marL="12470161" algn="l" defTabSz="2078359" rtl="0" eaLnBrk="1" latinLnBrk="0" hangingPunct="1">
      <a:defRPr sz="8200" kern="1200">
        <a:solidFill>
          <a:schemeClr val="tx1"/>
        </a:solidFill>
        <a:latin typeface="+mn-lt"/>
        <a:ea typeface="+mn-ea"/>
        <a:cs typeface="+mn-cs"/>
      </a:defRPr>
    </a:lvl7pPr>
    <a:lvl8pPr marL="14548521" algn="l" defTabSz="2078359" rtl="0" eaLnBrk="1" latinLnBrk="0" hangingPunct="1">
      <a:defRPr sz="8200" kern="1200">
        <a:solidFill>
          <a:schemeClr val="tx1"/>
        </a:solidFill>
        <a:latin typeface="+mn-lt"/>
        <a:ea typeface="+mn-ea"/>
        <a:cs typeface="+mn-cs"/>
      </a:defRPr>
    </a:lvl8pPr>
    <a:lvl9pPr marL="16626880" algn="l" defTabSz="2078359"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8" d="100"/>
          <a:sy n="18" d="100"/>
        </p:scale>
        <p:origin x="-2952" y="-176"/>
      </p:cViewPr>
      <p:guideLst>
        <p:guide orient="horz" pos="13485"/>
        <p:guide pos="95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97657-87C3-744E-A3ED-23C8117391BF}" type="datetimeFigureOut">
              <a:rPr lang="en-US" smtClean="0"/>
              <a:t>07/08/17</a:t>
            </a:fld>
            <a:endParaRPr lang="en-US"/>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B7994-FA3F-C149-BE1B-343BA241C96D}" type="slidenum">
              <a:rPr lang="en-US" smtClean="0"/>
              <a:t>‹#›</a:t>
            </a:fld>
            <a:endParaRPr lang="en-US"/>
          </a:p>
        </p:txBody>
      </p:sp>
    </p:spTree>
    <p:extLst>
      <p:ext uri="{BB962C8B-B14F-4D97-AF65-F5344CB8AC3E}">
        <p14:creationId xmlns:p14="http://schemas.microsoft.com/office/powerpoint/2010/main" val="1995780330"/>
      </p:ext>
    </p:extLst>
  </p:cSld>
  <p:clrMap bg1="lt1" tx1="dk1" bg2="lt2" tx2="dk2" accent1="accent1" accent2="accent2" accent3="accent3" accent4="accent4" accent5="accent5" accent6="accent6" hlink="hlink" folHlink="folHlink"/>
  <p:notesStyle>
    <a:lvl1pPr marL="0" algn="l" defTabSz="2078359" rtl="0" eaLnBrk="1" latinLnBrk="0" hangingPunct="1">
      <a:defRPr sz="5500" kern="1200">
        <a:solidFill>
          <a:schemeClr val="tx1"/>
        </a:solidFill>
        <a:latin typeface="+mn-lt"/>
        <a:ea typeface="+mn-ea"/>
        <a:cs typeface="+mn-cs"/>
      </a:defRPr>
    </a:lvl1pPr>
    <a:lvl2pPr marL="2078359" algn="l" defTabSz="2078359" rtl="0" eaLnBrk="1" latinLnBrk="0" hangingPunct="1">
      <a:defRPr sz="5500" kern="1200">
        <a:solidFill>
          <a:schemeClr val="tx1"/>
        </a:solidFill>
        <a:latin typeface="+mn-lt"/>
        <a:ea typeface="+mn-ea"/>
        <a:cs typeface="+mn-cs"/>
      </a:defRPr>
    </a:lvl2pPr>
    <a:lvl3pPr marL="4156721" algn="l" defTabSz="2078359" rtl="0" eaLnBrk="1" latinLnBrk="0" hangingPunct="1">
      <a:defRPr sz="5500" kern="1200">
        <a:solidFill>
          <a:schemeClr val="tx1"/>
        </a:solidFill>
        <a:latin typeface="+mn-lt"/>
        <a:ea typeface="+mn-ea"/>
        <a:cs typeface="+mn-cs"/>
      </a:defRPr>
    </a:lvl3pPr>
    <a:lvl4pPr marL="6235080" algn="l" defTabSz="2078359" rtl="0" eaLnBrk="1" latinLnBrk="0" hangingPunct="1">
      <a:defRPr sz="5500" kern="1200">
        <a:solidFill>
          <a:schemeClr val="tx1"/>
        </a:solidFill>
        <a:latin typeface="+mn-lt"/>
        <a:ea typeface="+mn-ea"/>
        <a:cs typeface="+mn-cs"/>
      </a:defRPr>
    </a:lvl4pPr>
    <a:lvl5pPr marL="8313440" algn="l" defTabSz="2078359" rtl="0" eaLnBrk="1" latinLnBrk="0" hangingPunct="1">
      <a:defRPr sz="5500" kern="1200">
        <a:solidFill>
          <a:schemeClr val="tx1"/>
        </a:solidFill>
        <a:latin typeface="+mn-lt"/>
        <a:ea typeface="+mn-ea"/>
        <a:cs typeface="+mn-cs"/>
      </a:defRPr>
    </a:lvl5pPr>
    <a:lvl6pPr marL="10391801" algn="l" defTabSz="2078359" rtl="0" eaLnBrk="1" latinLnBrk="0" hangingPunct="1">
      <a:defRPr sz="5500" kern="1200">
        <a:solidFill>
          <a:schemeClr val="tx1"/>
        </a:solidFill>
        <a:latin typeface="+mn-lt"/>
        <a:ea typeface="+mn-ea"/>
        <a:cs typeface="+mn-cs"/>
      </a:defRPr>
    </a:lvl6pPr>
    <a:lvl7pPr marL="12470161" algn="l" defTabSz="2078359" rtl="0" eaLnBrk="1" latinLnBrk="0" hangingPunct="1">
      <a:defRPr sz="5500" kern="1200">
        <a:solidFill>
          <a:schemeClr val="tx1"/>
        </a:solidFill>
        <a:latin typeface="+mn-lt"/>
        <a:ea typeface="+mn-ea"/>
        <a:cs typeface="+mn-cs"/>
      </a:defRPr>
    </a:lvl7pPr>
    <a:lvl8pPr marL="14548521" algn="l" defTabSz="2078359" rtl="0" eaLnBrk="1" latinLnBrk="0" hangingPunct="1">
      <a:defRPr sz="5500" kern="1200">
        <a:solidFill>
          <a:schemeClr val="tx1"/>
        </a:solidFill>
        <a:latin typeface="+mn-lt"/>
        <a:ea typeface="+mn-ea"/>
        <a:cs typeface="+mn-cs"/>
      </a:defRPr>
    </a:lvl8pPr>
    <a:lvl9pPr marL="16626880" algn="l" defTabSz="2078359"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F6C23-62E3-B94E-84D7-16CFF7F5F3EA}" type="slidenum">
              <a:rPr lang="en-US" smtClean="0"/>
              <a:t>1</a:t>
            </a:fld>
            <a:endParaRPr lang="en-US"/>
          </a:p>
        </p:txBody>
      </p:sp>
    </p:spTree>
    <p:extLst>
      <p:ext uri="{BB962C8B-B14F-4D97-AF65-F5344CB8AC3E}">
        <p14:creationId xmlns:p14="http://schemas.microsoft.com/office/powerpoint/2010/main" val="166216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9331" y="13299380"/>
            <a:ext cx="25719088" cy="9176767"/>
          </a:xfrm>
        </p:spPr>
        <p:txBody>
          <a:bodyPr/>
          <a:lstStyle/>
          <a:p>
            <a:r>
              <a:rPr lang="en-GB" smtClean="0"/>
              <a:t>Click to edit Master title style</a:t>
            </a:r>
            <a:endParaRPr lang="en-US"/>
          </a:p>
        </p:txBody>
      </p:sp>
      <p:sp>
        <p:nvSpPr>
          <p:cNvPr id="3" name="Subtitle 2"/>
          <p:cNvSpPr>
            <a:spLocks noGrp="1"/>
          </p:cNvSpPr>
          <p:nvPr>
            <p:ph type="subTitle" idx="1"/>
          </p:nvPr>
        </p:nvSpPr>
        <p:spPr>
          <a:xfrm>
            <a:off x="4538664" y="24259966"/>
            <a:ext cx="21180425" cy="10940767"/>
          </a:xfrm>
        </p:spPr>
        <p:txBody>
          <a:bodyPr/>
          <a:lstStyle>
            <a:lvl1pPr marL="0" indent="0" algn="ctr">
              <a:buNone/>
              <a:defRPr>
                <a:solidFill>
                  <a:schemeClr val="tx1">
                    <a:tint val="75000"/>
                  </a:schemeClr>
                </a:solidFill>
              </a:defRPr>
            </a:lvl1pPr>
            <a:lvl2pPr marL="2078359" indent="0" algn="ctr">
              <a:buNone/>
              <a:defRPr>
                <a:solidFill>
                  <a:schemeClr val="tx1">
                    <a:tint val="75000"/>
                  </a:schemeClr>
                </a:solidFill>
              </a:defRPr>
            </a:lvl2pPr>
            <a:lvl3pPr marL="4156721" indent="0" algn="ctr">
              <a:buNone/>
              <a:defRPr>
                <a:solidFill>
                  <a:schemeClr val="tx1">
                    <a:tint val="75000"/>
                  </a:schemeClr>
                </a:solidFill>
              </a:defRPr>
            </a:lvl3pPr>
            <a:lvl4pPr marL="6235080" indent="0" algn="ctr">
              <a:buNone/>
              <a:defRPr>
                <a:solidFill>
                  <a:schemeClr val="tx1">
                    <a:tint val="75000"/>
                  </a:schemeClr>
                </a:solidFill>
              </a:defRPr>
            </a:lvl4pPr>
            <a:lvl5pPr marL="8313440" indent="0" algn="ctr">
              <a:buNone/>
              <a:defRPr>
                <a:solidFill>
                  <a:schemeClr val="tx1">
                    <a:tint val="75000"/>
                  </a:schemeClr>
                </a:solidFill>
              </a:defRPr>
            </a:lvl5pPr>
            <a:lvl6pPr marL="10391801" indent="0" algn="ctr">
              <a:buNone/>
              <a:defRPr>
                <a:solidFill>
                  <a:schemeClr val="tx1">
                    <a:tint val="75000"/>
                  </a:schemeClr>
                </a:solidFill>
              </a:defRPr>
            </a:lvl6pPr>
            <a:lvl7pPr marL="12470161" indent="0" algn="ctr">
              <a:buNone/>
              <a:defRPr>
                <a:solidFill>
                  <a:schemeClr val="tx1">
                    <a:tint val="75000"/>
                  </a:schemeClr>
                </a:solidFill>
              </a:defRPr>
            </a:lvl7pPr>
            <a:lvl8pPr marL="14548521" indent="0" algn="ctr">
              <a:buNone/>
              <a:defRPr>
                <a:solidFill>
                  <a:schemeClr val="tx1">
                    <a:tint val="75000"/>
                  </a:schemeClr>
                </a:solidFill>
              </a:defRPr>
            </a:lvl8pPr>
            <a:lvl9pPr marL="1662688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FED2DF6-C3FA-D24F-82B7-6DAABE74A40E}" type="datetimeFigureOut">
              <a:rPr lang="en-US" smtClean="0"/>
              <a:t>07/08/17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355271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ED2DF6-C3FA-D24F-82B7-6DAABE74A40E}" type="datetimeFigureOut">
              <a:rPr lang="en-US" smtClean="0"/>
              <a:t>07/08/17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348664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92336" y="10623648"/>
            <a:ext cx="22525214" cy="2263371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006190" y="10623648"/>
            <a:ext cx="67081852" cy="226337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ED2DF6-C3FA-D24F-82B7-6DAABE74A40E}" type="datetimeFigureOut">
              <a:rPr lang="en-US" smtClean="0"/>
              <a:t>07/08/17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38539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ED2DF6-C3FA-D24F-82B7-6DAABE74A40E}" type="datetimeFigureOut">
              <a:rPr lang="en-US" smtClean="0"/>
              <a:t>07/08/17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425026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154" y="27510486"/>
            <a:ext cx="25719088" cy="8502879"/>
          </a:xfrm>
        </p:spPr>
        <p:txBody>
          <a:bodyPr anchor="t"/>
          <a:lstStyle>
            <a:lvl1pPr algn="l">
              <a:defRPr sz="18200" b="1" cap="all"/>
            </a:lvl1pPr>
          </a:lstStyle>
          <a:p>
            <a:r>
              <a:rPr lang="en-GB" smtClean="0"/>
              <a:t>Click to edit Master title style</a:t>
            </a:r>
            <a:endParaRPr lang="en-US"/>
          </a:p>
        </p:txBody>
      </p:sp>
      <p:sp>
        <p:nvSpPr>
          <p:cNvPr id="3" name="Text Placeholder 2"/>
          <p:cNvSpPr>
            <a:spLocks noGrp="1"/>
          </p:cNvSpPr>
          <p:nvPr>
            <p:ph type="body" idx="1"/>
          </p:nvPr>
        </p:nvSpPr>
        <p:spPr>
          <a:xfrm>
            <a:off x="2390154" y="18145428"/>
            <a:ext cx="25719088" cy="9365056"/>
          </a:xfrm>
        </p:spPr>
        <p:txBody>
          <a:bodyPr anchor="b"/>
          <a:lstStyle>
            <a:lvl1pPr marL="0" indent="0">
              <a:buNone/>
              <a:defRPr sz="9100">
                <a:solidFill>
                  <a:schemeClr val="tx1">
                    <a:tint val="75000"/>
                  </a:schemeClr>
                </a:solidFill>
              </a:defRPr>
            </a:lvl1pPr>
            <a:lvl2pPr marL="2078359" indent="0">
              <a:buNone/>
              <a:defRPr sz="8200">
                <a:solidFill>
                  <a:schemeClr val="tx1">
                    <a:tint val="75000"/>
                  </a:schemeClr>
                </a:solidFill>
              </a:defRPr>
            </a:lvl2pPr>
            <a:lvl3pPr marL="4156721" indent="0">
              <a:buNone/>
              <a:defRPr sz="7300">
                <a:solidFill>
                  <a:schemeClr val="tx1">
                    <a:tint val="75000"/>
                  </a:schemeClr>
                </a:solidFill>
              </a:defRPr>
            </a:lvl3pPr>
            <a:lvl4pPr marL="6235080" indent="0">
              <a:buNone/>
              <a:defRPr sz="6400">
                <a:solidFill>
                  <a:schemeClr val="tx1">
                    <a:tint val="75000"/>
                  </a:schemeClr>
                </a:solidFill>
              </a:defRPr>
            </a:lvl4pPr>
            <a:lvl5pPr marL="8313440" indent="0">
              <a:buNone/>
              <a:defRPr sz="6400">
                <a:solidFill>
                  <a:schemeClr val="tx1">
                    <a:tint val="75000"/>
                  </a:schemeClr>
                </a:solidFill>
              </a:defRPr>
            </a:lvl5pPr>
            <a:lvl6pPr marL="10391801" indent="0">
              <a:buNone/>
              <a:defRPr sz="6400">
                <a:solidFill>
                  <a:schemeClr val="tx1">
                    <a:tint val="75000"/>
                  </a:schemeClr>
                </a:solidFill>
              </a:defRPr>
            </a:lvl6pPr>
            <a:lvl7pPr marL="12470161" indent="0">
              <a:buNone/>
              <a:defRPr sz="6400">
                <a:solidFill>
                  <a:schemeClr val="tx1">
                    <a:tint val="75000"/>
                  </a:schemeClr>
                </a:solidFill>
              </a:defRPr>
            </a:lvl7pPr>
            <a:lvl8pPr marL="14548521" indent="0">
              <a:buNone/>
              <a:defRPr sz="6400">
                <a:solidFill>
                  <a:schemeClr val="tx1">
                    <a:tint val="75000"/>
                  </a:schemeClr>
                </a:solidFill>
              </a:defRPr>
            </a:lvl8pPr>
            <a:lvl9pPr marL="16626880" indent="0">
              <a:buNone/>
              <a:defRPr sz="6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FED2DF6-C3FA-D24F-82B7-6DAABE74A40E}" type="datetimeFigureOut">
              <a:rPr lang="en-US" smtClean="0"/>
              <a:t>07/08/17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404471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006192" y="61898583"/>
            <a:ext cx="44803531" cy="175062198"/>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14017" y="61898583"/>
            <a:ext cx="44803535" cy="175062198"/>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FED2DF6-C3FA-D24F-82B7-6DAABE74A40E}" type="datetimeFigureOut">
              <a:rPr lang="en-US" smtClean="0"/>
              <a:t>07/08/17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201322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889" y="1714453"/>
            <a:ext cx="27231975" cy="7135283"/>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512888" y="9583086"/>
            <a:ext cx="13369094" cy="3993774"/>
          </a:xfrm>
        </p:spPr>
        <p:txBody>
          <a:bodyPr anchor="b"/>
          <a:lstStyle>
            <a:lvl1pPr marL="0" indent="0">
              <a:buNone/>
              <a:defRPr sz="10900" b="1"/>
            </a:lvl1pPr>
            <a:lvl2pPr marL="2078359" indent="0">
              <a:buNone/>
              <a:defRPr sz="9100" b="1"/>
            </a:lvl2pPr>
            <a:lvl3pPr marL="4156721" indent="0">
              <a:buNone/>
              <a:defRPr sz="8200" b="1"/>
            </a:lvl3pPr>
            <a:lvl4pPr marL="6235080" indent="0">
              <a:buNone/>
              <a:defRPr sz="7300" b="1"/>
            </a:lvl4pPr>
            <a:lvl5pPr marL="8313440" indent="0">
              <a:buNone/>
              <a:defRPr sz="7300" b="1"/>
            </a:lvl5pPr>
            <a:lvl6pPr marL="10391801" indent="0">
              <a:buNone/>
              <a:defRPr sz="7300" b="1"/>
            </a:lvl6pPr>
            <a:lvl7pPr marL="12470161" indent="0">
              <a:buNone/>
              <a:defRPr sz="7300" b="1"/>
            </a:lvl7pPr>
            <a:lvl8pPr marL="14548521" indent="0">
              <a:buNone/>
              <a:defRPr sz="7300" b="1"/>
            </a:lvl8pPr>
            <a:lvl9pPr marL="16626880" indent="0">
              <a:buNone/>
              <a:defRPr sz="7300" b="1"/>
            </a:lvl9pPr>
          </a:lstStyle>
          <a:p>
            <a:pPr lvl="0"/>
            <a:r>
              <a:rPr lang="en-GB" smtClean="0"/>
              <a:t>Click to edit Master text styles</a:t>
            </a:r>
          </a:p>
        </p:txBody>
      </p:sp>
      <p:sp>
        <p:nvSpPr>
          <p:cNvPr id="4" name="Content Placeholder 3"/>
          <p:cNvSpPr>
            <a:spLocks noGrp="1"/>
          </p:cNvSpPr>
          <p:nvPr>
            <p:ph sz="half" idx="2"/>
          </p:nvPr>
        </p:nvSpPr>
        <p:spPr>
          <a:xfrm>
            <a:off x="1512888" y="13576861"/>
            <a:ext cx="13369094" cy="24666281"/>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15370519" y="9583086"/>
            <a:ext cx="13374346" cy="3993774"/>
          </a:xfrm>
        </p:spPr>
        <p:txBody>
          <a:bodyPr anchor="b"/>
          <a:lstStyle>
            <a:lvl1pPr marL="0" indent="0">
              <a:buNone/>
              <a:defRPr sz="10900" b="1"/>
            </a:lvl1pPr>
            <a:lvl2pPr marL="2078359" indent="0">
              <a:buNone/>
              <a:defRPr sz="9100" b="1"/>
            </a:lvl2pPr>
            <a:lvl3pPr marL="4156721" indent="0">
              <a:buNone/>
              <a:defRPr sz="8200" b="1"/>
            </a:lvl3pPr>
            <a:lvl4pPr marL="6235080" indent="0">
              <a:buNone/>
              <a:defRPr sz="7300" b="1"/>
            </a:lvl4pPr>
            <a:lvl5pPr marL="8313440" indent="0">
              <a:buNone/>
              <a:defRPr sz="7300" b="1"/>
            </a:lvl5pPr>
            <a:lvl6pPr marL="10391801" indent="0">
              <a:buNone/>
              <a:defRPr sz="7300" b="1"/>
            </a:lvl6pPr>
            <a:lvl7pPr marL="12470161" indent="0">
              <a:buNone/>
              <a:defRPr sz="7300" b="1"/>
            </a:lvl7pPr>
            <a:lvl8pPr marL="14548521" indent="0">
              <a:buNone/>
              <a:defRPr sz="7300" b="1"/>
            </a:lvl8pPr>
            <a:lvl9pPr marL="16626880" indent="0">
              <a:buNone/>
              <a:defRPr sz="7300" b="1"/>
            </a:lvl9pPr>
          </a:lstStyle>
          <a:p>
            <a:pPr lvl="0"/>
            <a:r>
              <a:rPr lang="en-GB" smtClean="0"/>
              <a:t>Click to edit Master text styles</a:t>
            </a:r>
          </a:p>
        </p:txBody>
      </p:sp>
      <p:sp>
        <p:nvSpPr>
          <p:cNvPr id="6" name="Content Placeholder 5"/>
          <p:cNvSpPr>
            <a:spLocks noGrp="1"/>
          </p:cNvSpPr>
          <p:nvPr>
            <p:ph sz="quarter" idx="4"/>
          </p:nvPr>
        </p:nvSpPr>
        <p:spPr>
          <a:xfrm>
            <a:off x="15370519" y="13576861"/>
            <a:ext cx="13374346" cy="24666281"/>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FED2DF6-C3FA-D24F-82B7-6DAABE74A40E}" type="datetimeFigureOut">
              <a:rPr lang="en-US" smtClean="0"/>
              <a:t>07/08/17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357412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FED2DF6-C3FA-D24F-82B7-6DAABE74A40E}" type="datetimeFigureOut">
              <a:rPr lang="en-US" smtClean="0"/>
              <a:t>07/08/17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379104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D2DF6-C3FA-D24F-82B7-6DAABE74A40E}" type="datetimeFigureOut">
              <a:rPr lang="en-US" smtClean="0"/>
              <a:t>07/08/17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330248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891" y="1704542"/>
            <a:ext cx="9954591" cy="7254205"/>
          </a:xfrm>
        </p:spPr>
        <p:txBody>
          <a:bodyPr anchor="b"/>
          <a:lstStyle>
            <a:lvl1pPr algn="l">
              <a:defRPr sz="9100" b="1"/>
            </a:lvl1pPr>
          </a:lstStyle>
          <a:p>
            <a:r>
              <a:rPr lang="en-GB" smtClean="0"/>
              <a:t>Click to edit Master title style</a:t>
            </a:r>
            <a:endParaRPr lang="en-US"/>
          </a:p>
        </p:txBody>
      </p:sp>
      <p:sp>
        <p:nvSpPr>
          <p:cNvPr id="3" name="Content Placeholder 2"/>
          <p:cNvSpPr>
            <a:spLocks noGrp="1"/>
          </p:cNvSpPr>
          <p:nvPr>
            <p:ph idx="1"/>
          </p:nvPr>
        </p:nvSpPr>
        <p:spPr>
          <a:xfrm>
            <a:off x="11829942" y="1704543"/>
            <a:ext cx="16914923" cy="36538600"/>
          </a:xfrm>
        </p:spPr>
        <p:txBody>
          <a:bodyPr/>
          <a:lstStyle>
            <a:lvl1pPr>
              <a:defRPr sz="145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512891" y="8958750"/>
            <a:ext cx="9954591" cy="29284395"/>
          </a:xfrm>
        </p:spPr>
        <p:txBody>
          <a:bodyPr/>
          <a:lstStyle>
            <a:lvl1pPr marL="0" indent="0">
              <a:buNone/>
              <a:defRPr sz="6400"/>
            </a:lvl1pPr>
            <a:lvl2pPr marL="2078359" indent="0">
              <a:buNone/>
              <a:defRPr sz="5500"/>
            </a:lvl2pPr>
            <a:lvl3pPr marL="4156721" indent="0">
              <a:buNone/>
              <a:defRPr sz="4500"/>
            </a:lvl3pPr>
            <a:lvl4pPr marL="6235080" indent="0">
              <a:buNone/>
              <a:defRPr sz="4100"/>
            </a:lvl4pPr>
            <a:lvl5pPr marL="8313440" indent="0">
              <a:buNone/>
              <a:defRPr sz="4100"/>
            </a:lvl5pPr>
            <a:lvl6pPr marL="10391801" indent="0">
              <a:buNone/>
              <a:defRPr sz="4100"/>
            </a:lvl6pPr>
            <a:lvl7pPr marL="12470161" indent="0">
              <a:buNone/>
              <a:defRPr sz="4100"/>
            </a:lvl7pPr>
            <a:lvl8pPr marL="14548521" indent="0">
              <a:buNone/>
              <a:defRPr sz="4100"/>
            </a:lvl8pPr>
            <a:lvl9pPr marL="16626880" indent="0">
              <a:buNone/>
              <a:defRPr sz="41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ED2DF6-C3FA-D24F-82B7-6DAABE74A40E}" type="datetimeFigureOut">
              <a:rPr lang="en-US" smtClean="0"/>
              <a:t>07/08/17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208256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0731" y="29968190"/>
            <a:ext cx="18154650" cy="3537914"/>
          </a:xfrm>
        </p:spPr>
        <p:txBody>
          <a:bodyPr anchor="b"/>
          <a:lstStyle>
            <a:lvl1pPr algn="l">
              <a:defRPr sz="9100" b="1"/>
            </a:lvl1pPr>
          </a:lstStyle>
          <a:p>
            <a:r>
              <a:rPr lang="en-GB" smtClean="0"/>
              <a:t>Click to edit Master title style</a:t>
            </a:r>
            <a:endParaRPr lang="en-US"/>
          </a:p>
        </p:txBody>
      </p:sp>
      <p:sp>
        <p:nvSpPr>
          <p:cNvPr id="3" name="Picture Placeholder 2"/>
          <p:cNvSpPr>
            <a:spLocks noGrp="1"/>
          </p:cNvSpPr>
          <p:nvPr>
            <p:ph type="pic" idx="1"/>
          </p:nvPr>
        </p:nvSpPr>
        <p:spPr>
          <a:xfrm>
            <a:off x="5930731" y="3825305"/>
            <a:ext cx="18154650" cy="25687020"/>
          </a:xfrm>
        </p:spPr>
        <p:txBody>
          <a:bodyPr/>
          <a:lstStyle>
            <a:lvl1pPr marL="0" indent="0">
              <a:buNone/>
              <a:defRPr sz="14500"/>
            </a:lvl1pPr>
            <a:lvl2pPr marL="2078359" indent="0">
              <a:buNone/>
              <a:defRPr sz="12700"/>
            </a:lvl2pPr>
            <a:lvl3pPr marL="4156721" indent="0">
              <a:buNone/>
              <a:defRPr sz="10900"/>
            </a:lvl3pPr>
            <a:lvl4pPr marL="6235080" indent="0">
              <a:buNone/>
              <a:defRPr sz="9100"/>
            </a:lvl4pPr>
            <a:lvl5pPr marL="8313440" indent="0">
              <a:buNone/>
              <a:defRPr sz="9100"/>
            </a:lvl5pPr>
            <a:lvl6pPr marL="10391801" indent="0">
              <a:buNone/>
              <a:defRPr sz="9100"/>
            </a:lvl6pPr>
            <a:lvl7pPr marL="12470161" indent="0">
              <a:buNone/>
              <a:defRPr sz="9100"/>
            </a:lvl7pPr>
            <a:lvl8pPr marL="14548521" indent="0">
              <a:buNone/>
              <a:defRPr sz="9100"/>
            </a:lvl8pPr>
            <a:lvl9pPr marL="16626880" indent="0">
              <a:buNone/>
              <a:defRPr sz="9100"/>
            </a:lvl9pPr>
          </a:lstStyle>
          <a:p>
            <a:endParaRPr lang="en-US"/>
          </a:p>
        </p:txBody>
      </p:sp>
      <p:sp>
        <p:nvSpPr>
          <p:cNvPr id="4" name="Text Placeholder 3"/>
          <p:cNvSpPr>
            <a:spLocks noGrp="1"/>
          </p:cNvSpPr>
          <p:nvPr>
            <p:ph type="body" sz="half" idx="2"/>
          </p:nvPr>
        </p:nvSpPr>
        <p:spPr>
          <a:xfrm>
            <a:off x="5930731" y="33506107"/>
            <a:ext cx="18154650" cy="5024425"/>
          </a:xfrm>
        </p:spPr>
        <p:txBody>
          <a:bodyPr/>
          <a:lstStyle>
            <a:lvl1pPr marL="0" indent="0">
              <a:buNone/>
              <a:defRPr sz="6400"/>
            </a:lvl1pPr>
            <a:lvl2pPr marL="2078359" indent="0">
              <a:buNone/>
              <a:defRPr sz="5500"/>
            </a:lvl2pPr>
            <a:lvl3pPr marL="4156721" indent="0">
              <a:buNone/>
              <a:defRPr sz="4500"/>
            </a:lvl3pPr>
            <a:lvl4pPr marL="6235080" indent="0">
              <a:buNone/>
              <a:defRPr sz="4100"/>
            </a:lvl4pPr>
            <a:lvl5pPr marL="8313440" indent="0">
              <a:buNone/>
              <a:defRPr sz="4100"/>
            </a:lvl5pPr>
            <a:lvl6pPr marL="10391801" indent="0">
              <a:buNone/>
              <a:defRPr sz="4100"/>
            </a:lvl6pPr>
            <a:lvl7pPr marL="12470161" indent="0">
              <a:buNone/>
              <a:defRPr sz="4100"/>
            </a:lvl7pPr>
            <a:lvl8pPr marL="14548521" indent="0">
              <a:buNone/>
              <a:defRPr sz="4100"/>
            </a:lvl8pPr>
            <a:lvl9pPr marL="16626880" indent="0">
              <a:buNone/>
              <a:defRPr sz="41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ED2DF6-C3FA-D24F-82B7-6DAABE74A40E}" type="datetimeFigureOut">
              <a:rPr lang="en-US" smtClean="0"/>
              <a:t>07/08/17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35E58-AC17-E047-8D9F-D9C42D03A581}" type="slidenum">
              <a:rPr lang="en-US" smtClean="0"/>
              <a:t>‹#›</a:t>
            </a:fld>
            <a:endParaRPr lang="en-US"/>
          </a:p>
        </p:txBody>
      </p:sp>
    </p:spTree>
    <p:extLst>
      <p:ext uri="{BB962C8B-B14F-4D97-AF65-F5344CB8AC3E}">
        <p14:creationId xmlns:p14="http://schemas.microsoft.com/office/powerpoint/2010/main" val="10046746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889" y="1714453"/>
            <a:ext cx="27231975" cy="7135283"/>
          </a:xfrm>
          <a:prstGeom prst="rect">
            <a:avLst/>
          </a:prstGeom>
        </p:spPr>
        <p:txBody>
          <a:bodyPr vert="horz" lIns="415672" tIns="207836" rIns="415672" bIns="207836"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1512889" y="9989400"/>
            <a:ext cx="27231975" cy="28253743"/>
          </a:xfrm>
          <a:prstGeom prst="rect">
            <a:avLst/>
          </a:prstGeom>
        </p:spPr>
        <p:txBody>
          <a:bodyPr vert="horz" lIns="415672" tIns="207836" rIns="415672" bIns="207836"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1512887" y="39680107"/>
            <a:ext cx="7060142" cy="2279326"/>
          </a:xfrm>
          <a:prstGeom prst="rect">
            <a:avLst/>
          </a:prstGeom>
        </p:spPr>
        <p:txBody>
          <a:bodyPr vert="horz" lIns="415672" tIns="207836" rIns="415672" bIns="207836" rtlCol="0" anchor="ctr"/>
          <a:lstStyle>
            <a:lvl1pPr algn="l">
              <a:defRPr sz="5500">
                <a:solidFill>
                  <a:schemeClr val="tx1">
                    <a:tint val="75000"/>
                  </a:schemeClr>
                </a:solidFill>
              </a:defRPr>
            </a:lvl1pPr>
          </a:lstStyle>
          <a:p>
            <a:fld id="{7FED2DF6-C3FA-D24F-82B7-6DAABE74A40E}" type="datetimeFigureOut">
              <a:rPr lang="en-US" smtClean="0"/>
              <a:t>07/08/17</a:t>
            </a:fld>
            <a:endParaRPr lang="en-US"/>
          </a:p>
        </p:txBody>
      </p:sp>
      <p:sp>
        <p:nvSpPr>
          <p:cNvPr id="5" name="Footer Placeholder 4"/>
          <p:cNvSpPr>
            <a:spLocks noGrp="1"/>
          </p:cNvSpPr>
          <p:nvPr>
            <p:ph type="ftr" sz="quarter" idx="3"/>
          </p:nvPr>
        </p:nvSpPr>
        <p:spPr>
          <a:xfrm>
            <a:off x="10338066" y="39680107"/>
            <a:ext cx="9581621" cy="2279326"/>
          </a:xfrm>
          <a:prstGeom prst="rect">
            <a:avLst/>
          </a:prstGeom>
        </p:spPr>
        <p:txBody>
          <a:bodyPr vert="horz" lIns="415672" tIns="207836" rIns="415672" bIns="207836"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84721" y="39680107"/>
            <a:ext cx="7060142" cy="2279326"/>
          </a:xfrm>
          <a:prstGeom prst="rect">
            <a:avLst/>
          </a:prstGeom>
        </p:spPr>
        <p:txBody>
          <a:bodyPr vert="horz" lIns="415672" tIns="207836" rIns="415672" bIns="207836" rtlCol="0" anchor="ctr"/>
          <a:lstStyle>
            <a:lvl1pPr algn="r">
              <a:defRPr sz="5500">
                <a:solidFill>
                  <a:schemeClr val="tx1">
                    <a:tint val="75000"/>
                  </a:schemeClr>
                </a:solidFill>
              </a:defRPr>
            </a:lvl1pPr>
          </a:lstStyle>
          <a:p>
            <a:fld id="{3F035E58-AC17-E047-8D9F-D9C42D03A581}" type="slidenum">
              <a:rPr lang="en-US" smtClean="0"/>
              <a:t>‹#›</a:t>
            </a:fld>
            <a:endParaRPr lang="en-US"/>
          </a:p>
        </p:txBody>
      </p:sp>
    </p:spTree>
    <p:extLst>
      <p:ext uri="{BB962C8B-B14F-4D97-AF65-F5344CB8AC3E}">
        <p14:creationId xmlns:p14="http://schemas.microsoft.com/office/powerpoint/2010/main" val="232850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8359" rtl="0" eaLnBrk="1" latinLnBrk="0" hangingPunct="1">
        <a:spcBef>
          <a:spcPct val="0"/>
        </a:spcBef>
        <a:buNone/>
        <a:defRPr sz="20000" kern="1200">
          <a:solidFill>
            <a:schemeClr val="tx1"/>
          </a:solidFill>
          <a:latin typeface="+mj-lt"/>
          <a:ea typeface="+mj-ea"/>
          <a:cs typeface="+mj-cs"/>
        </a:defRPr>
      </a:lvl1pPr>
    </p:titleStyle>
    <p:bodyStyle>
      <a:lvl1pPr marL="1558770" indent="-1558770" algn="l" defTabSz="2078359" rtl="0" eaLnBrk="1" latinLnBrk="0" hangingPunct="1">
        <a:spcBef>
          <a:spcPct val="20000"/>
        </a:spcBef>
        <a:buFont typeface="Arial"/>
        <a:buChar char="•"/>
        <a:defRPr sz="14500" kern="1200">
          <a:solidFill>
            <a:schemeClr val="tx1"/>
          </a:solidFill>
          <a:latin typeface="+mn-lt"/>
          <a:ea typeface="+mn-ea"/>
          <a:cs typeface="+mn-cs"/>
        </a:defRPr>
      </a:lvl1pPr>
      <a:lvl2pPr marL="3377335" indent="-1298975" algn="l" defTabSz="2078359" rtl="0" eaLnBrk="1" latinLnBrk="0" hangingPunct="1">
        <a:spcBef>
          <a:spcPct val="20000"/>
        </a:spcBef>
        <a:buFont typeface="Arial"/>
        <a:buChar char="–"/>
        <a:defRPr sz="12700" kern="1200">
          <a:solidFill>
            <a:schemeClr val="tx1"/>
          </a:solidFill>
          <a:latin typeface="+mn-lt"/>
          <a:ea typeface="+mn-ea"/>
          <a:cs typeface="+mn-cs"/>
        </a:defRPr>
      </a:lvl2pPr>
      <a:lvl3pPr marL="5195901" indent="-1039180" algn="l" defTabSz="2078359" rtl="0" eaLnBrk="1" latinLnBrk="0" hangingPunct="1">
        <a:spcBef>
          <a:spcPct val="20000"/>
        </a:spcBef>
        <a:buFont typeface="Arial"/>
        <a:buChar char="•"/>
        <a:defRPr sz="10900" kern="1200">
          <a:solidFill>
            <a:schemeClr val="tx1"/>
          </a:solidFill>
          <a:latin typeface="+mn-lt"/>
          <a:ea typeface="+mn-ea"/>
          <a:cs typeface="+mn-cs"/>
        </a:defRPr>
      </a:lvl3pPr>
      <a:lvl4pPr marL="7274260" indent="-1039180" algn="l" defTabSz="2078359" rtl="0" eaLnBrk="1" latinLnBrk="0" hangingPunct="1">
        <a:spcBef>
          <a:spcPct val="20000"/>
        </a:spcBef>
        <a:buFont typeface="Arial"/>
        <a:buChar char="–"/>
        <a:defRPr sz="9100" kern="1200">
          <a:solidFill>
            <a:schemeClr val="tx1"/>
          </a:solidFill>
          <a:latin typeface="+mn-lt"/>
          <a:ea typeface="+mn-ea"/>
          <a:cs typeface="+mn-cs"/>
        </a:defRPr>
      </a:lvl4pPr>
      <a:lvl5pPr marL="9352620" indent="-1039180" algn="l" defTabSz="2078359" rtl="0" eaLnBrk="1" latinLnBrk="0" hangingPunct="1">
        <a:spcBef>
          <a:spcPct val="20000"/>
        </a:spcBef>
        <a:buFont typeface="Arial"/>
        <a:buChar char="»"/>
        <a:defRPr sz="9100" kern="1200">
          <a:solidFill>
            <a:schemeClr val="tx1"/>
          </a:solidFill>
          <a:latin typeface="+mn-lt"/>
          <a:ea typeface="+mn-ea"/>
          <a:cs typeface="+mn-cs"/>
        </a:defRPr>
      </a:lvl5pPr>
      <a:lvl6pPr marL="11430981" indent="-1039180" algn="l" defTabSz="2078359" rtl="0" eaLnBrk="1" latinLnBrk="0" hangingPunct="1">
        <a:spcBef>
          <a:spcPct val="20000"/>
        </a:spcBef>
        <a:buFont typeface="Arial"/>
        <a:buChar char="•"/>
        <a:defRPr sz="9100" kern="1200">
          <a:solidFill>
            <a:schemeClr val="tx1"/>
          </a:solidFill>
          <a:latin typeface="+mn-lt"/>
          <a:ea typeface="+mn-ea"/>
          <a:cs typeface="+mn-cs"/>
        </a:defRPr>
      </a:lvl6pPr>
      <a:lvl7pPr marL="13509340" indent="-1039180" algn="l" defTabSz="2078359" rtl="0" eaLnBrk="1" latinLnBrk="0" hangingPunct="1">
        <a:spcBef>
          <a:spcPct val="20000"/>
        </a:spcBef>
        <a:buFont typeface="Arial"/>
        <a:buChar char="•"/>
        <a:defRPr sz="9100" kern="1200">
          <a:solidFill>
            <a:schemeClr val="tx1"/>
          </a:solidFill>
          <a:latin typeface="+mn-lt"/>
          <a:ea typeface="+mn-ea"/>
          <a:cs typeface="+mn-cs"/>
        </a:defRPr>
      </a:lvl7pPr>
      <a:lvl8pPr marL="15587701" indent="-1039180" algn="l" defTabSz="2078359" rtl="0" eaLnBrk="1" latinLnBrk="0" hangingPunct="1">
        <a:spcBef>
          <a:spcPct val="20000"/>
        </a:spcBef>
        <a:buFont typeface="Arial"/>
        <a:buChar char="•"/>
        <a:defRPr sz="9100" kern="1200">
          <a:solidFill>
            <a:schemeClr val="tx1"/>
          </a:solidFill>
          <a:latin typeface="+mn-lt"/>
          <a:ea typeface="+mn-ea"/>
          <a:cs typeface="+mn-cs"/>
        </a:defRPr>
      </a:lvl8pPr>
      <a:lvl9pPr marL="17666061" indent="-1039180" algn="l" defTabSz="2078359"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8359" rtl="0" eaLnBrk="1" latinLnBrk="0" hangingPunct="1">
        <a:defRPr sz="8200" kern="1200">
          <a:solidFill>
            <a:schemeClr val="tx1"/>
          </a:solidFill>
          <a:latin typeface="+mn-lt"/>
          <a:ea typeface="+mn-ea"/>
          <a:cs typeface="+mn-cs"/>
        </a:defRPr>
      </a:lvl1pPr>
      <a:lvl2pPr marL="2078359" algn="l" defTabSz="2078359" rtl="0" eaLnBrk="1" latinLnBrk="0" hangingPunct="1">
        <a:defRPr sz="8200" kern="1200">
          <a:solidFill>
            <a:schemeClr val="tx1"/>
          </a:solidFill>
          <a:latin typeface="+mn-lt"/>
          <a:ea typeface="+mn-ea"/>
          <a:cs typeface="+mn-cs"/>
        </a:defRPr>
      </a:lvl2pPr>
      <a:lvl3pPr marL="4156721" algn="l" defTabSz="2078359" rtl="0" eaLnBrk="1" latinLnBrk="0" hangingPunct="1">
        <a:defRPr sz="8200" kern="1200">
          <a:solidFill>
            <a:schemeClr val="tx1"/>
          </a:solidFill>
          <a:latin typeface="+mn-lt"/>
          <a:ea typeface="+mn-ea"/>
          <a:cs typeface="+mn-cs"/>
        </a:defRPr>
      </a:lvl3pPr>
      <a:lvl4pPr marL="6235080" algn="l" defTabSz="2078359" rtl="0" eaLnBrk="1" latinLnBrk="0" hangingPunct="1">
        <a:defRPr sz="8200" kern="1200">
          <a:solidFill>
            <a:schemeClr val="tx1"/>
          </a:solidFill>
          <a:latin typeface="+mn-lt"/>
          <a:ea typeface="+mn-ea"/>
          <a:cs typeface="+mn-cs"/>
        </a:defRPr>
      </a:lvl4pPr>
      <a:lvl5pPr marL="8313440" algn="l" defTabSz="2078359" rtl="0" eaLnBrk="1" latinLnBrk="0" hangingPunct="1">
        <a:defRPr sz="8200" kern="1200">
          <a:solidFill>
            <a:schemeClr val="tx1"/>
          </a:solidFill>
          <a:latin typeface="+mn-lt"/>
          <a:ea typeface="+mn-ea"/>
          <a:cs typeface="+mn-cs"/>
        </a:defRPr>
      </a:lvl5pPr>
      <a:lvl6pPr marL="10391801" algn="l" defTabSz="2078359" rtl="0" eaLnBrk="1" latinLnBrk="0" hangingPunct="1">
        <a:defRPr sz="8200" kern="1200">
          <a:solidFill>
            <a:schemeClr val="tx1"/>
          </a:solidFill>
          <a:latin typeface="+mn-lt"/>
          <a:ea typeface="+mn-ea"/>
          <a:cs typeface="+mn-cs"/>
        </a:defRPr>
      </a:lvl6pPr>
      <a:lvl7pPr marL="12470161" algn="l" defTabSz="2078359" rtl="0" eaLnBrk="1" latinLnBrk="0" hangingPunct="1">
        <a:defRPr sz="8200" kern="1200">
          <a:solidFill>
            <a:schemeClr val="tx1"/>
          </a:solidFill>
          <a:latin typeface="+mn-lt"/>
          <a:ea typeface="+mn-ea"/>
          <a:cs typeface="+mn-cs"/>
        </a:defRPr>
      </a:lvl7pPr>
      <a:lvl8pPr marL="14548521" algn="l" defTabSz="2078359" rtl="0" eaLnBrk="1" latinLnBrk="0" hangingPunct="1">
        <a:defRPr sz="8200" kern="1200">
          <a:solidFill>
            <a:schemeClr val="tx1"/>
          </a:solidFill>
          <a:latin typeface="+mn-lt"/>
          <a:ea typeface="+mn-ea"/>
          <a:cs typeface="+mn-cs"/>
        </a:defRPr>
      </a:lvl8pPr>
      <a:lvl9pPr marL="16626880" algn="l" defTabSz="2078359"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emf"/><Relationship Id="rId20" Type="http://schemas.openxmlformats.org/officeDocument/2006/relationships/image" Target="../media/image17.emf"/><Relationship Id="rId21" Type="http://schemas.openxmlformats.org/officeDocument/2006/relationships/image" Target="../media/image18.emf"/><Relationship Id="rId22" Type="http://schemas.openxmlformats.org/officeDocument/2006/relationships/image" Target="../media/image19.emf"/><Relationship Id="rId10" Type="http://schemas.openxmlformats.org/officeDocument/2006/relationships/image" Target="../media/image7.emf"/><Relationship Id="rId11" Type="http://schemas.openxmlformats.org/officeDocument/2006/relationships/image" Target="../media/image8.emf"/><Relationship Id="rId12" Type="http://schemas.openxmlformats.org/officeDocument/2006/relationships/image" Target="../media/image9.emf"/><Relationship Id="rId13" Type="http://schemas.openxmlformats.org/officeDocument/2006/relationships/image" Target="../media/image10.emf"/><Relationship Id="rId14" Type="http://schemas.openxmlformats.org/officeDocument/2006/relationships/image" Target="../media/image11.emf"/><Relationship Id="rId15" Type="http://schemas.openxmlformats.org/officeDocument/2006/relationships/image" Target="../media/image12.emf"/><Relationship Id="rId16" Type="http://schemas.openxmlformats.org/officeDocument/2006/relationships/image" Target="../media/image13.emf"/><Relationship Id="rId17" Type="http://schemas.openxmlformats.org/officeDocument/2006/relationships/image" Target="../media/image14.emf"/><Relationship Id="rId18" Type="http://schemas.openxmlformats.org/officeDocument/2006/relationships/image" Target="../media/image15.emf"/><Relationship Id="rId19"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mailto:vickym@liv.ac.uk" TargetMode="External"/><Relationship Id="rId6" Type="http://schemas.openxmlformats.org/officeDocument/2006/relationships/image" Target="../media/image3.jpg"/><Relationship Id="rId7" Type="http://schemas.openxmlformats.org/officeDocument/2006/relationships/image" Target="../media/image4.emf"/><Relationship Id="rId8"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26715745" y="818786"/>
            <a:ext cx="2536939" cy="4766019"/>
          </a:xfrm>
          <a:prstGeom prst="rect">
            <a:avLst/>
          </a:prstGeom>
          <a:noFill/>
          <a:ln>
            <a:noFill/>
          </a:ln>
        </p:spPr>
      </p:pic>
      <p:sp>
        <p:nvSpPr>
          <p:cNvPr id="3" name="TextBox 2"/>
          <p:cNvSpPr txBox="1"/>
          <p:nvPr/>
        </p:nvSpPr>
        <p:spPr>
          <a:xfrm>
            <a:off x="904811" y="971118"/>
            <a:ext cx="24884739" cy="4321677"/>
          </a:xfrm>
          <a:prstGeom prst="rect">
            <a:avLst/>
          </a:prstGeom>
          <a:solidFill>
            <a:schemeClr val="bg1"/>
          </a:solidFill>
        </p:spPr>
        <p:txBody>
          <a:bodyPr wrap="square" lIns="90736" tIns="45370" rIns="90736" bIns="45370" rtlCol="0">
            <a:spAutoFit/>
          </a:bodyPr>
          <a:lstStyle/>
          <a:p>
            <a:pPr algn="ctr"/>
            <a:r>
              <a:rPr lang="en-US" sz="9600" b="1" dirty="0"/>
              <a:t>DCD and associated characteristics: what facilitates participation in physical activity?</a:t>
            </a:r>
          </a:p>
          <a:p>
            <a:pPr algn="ctr"/>
            <a:endParaRPr lang="en-US" sz="2400" b="1" dirty="0"/>
          </a:p>
          <a:p>
            <a:pPr algn="ctr"/>
            <a:r>
              <a:rPr lang="en-US" sz="5900" dirty="0"/>
              <a:t>Vicky McQuillan   David Sugden   Mary Chambers    Ruth Swanwick</a:t>
            </a:r>
          </a:p>
        </p:txBody>
      </p:sp>
      <p:sp>
        <p:nvSpPr>
          <p:cNvPr id="4" name="Rounded Rectangle 3"/>
          <p:cNvSpPr/>
          <p:nvPr/>
        </p:nvSpPr>
        <p:spPr>
          <a:xfrm>
            <a:off x="1167380" y="6722752"/>
            <a:ext cx="14105427" cy="14683098"/>
          </a:xfrm>
          <a:prstGeom prst="roundRect">
            <a:avLst/>
          </a:prstGeom>
        </p:spPr>
        <p:style>
          <a:lnRef idx="2">
            <a:schemeClr val="accent1"/>
          </a:lnRef>
          <a:fillRef idx="1">
            <a:schemeClr val="lt1"/>
          </a:fillRef>
          <a:effectRef idx="0">
            <a:schemeClr val="accent1"/>
          </a:effectRef>
          <a:fontRef idx="minor">
            <a:schemeClr val="dk1"/>
          </a:fontRef>
        </p:style>
        <p:txBody>
          <a:bodyPr lIns="90736" tIns="45370" rIns="90736" bIns="45370" spcCol="0" rtlCol="0" anchor="ctr"/>
          <a:lstStyle/>
          <a:p>
            <a:pPr algn="ctr"/>
            <a:endParaRPr lang="en-US" dirty="0"/>
          </a:p>
        </p:txBody>
      </p:sp>
      <p:sp>
        <p:nvSpPr>
          <p:cNvPr id="5" name="Rounded Rectangle 4"/>
          <p:cNvSpPr/>
          <p:nvPr/>
        </p:nvSpPr>
        <p:spPr>
          <a:xfrm>
            <a:off x="16784103" y="6722752"/>
            <a:ext cx="12162333" cy="30445947"/>
          </a:xfrm>
          <a:prstGeom prst="roundRect">
            <a:avLst/>
          </a:prstGeom>
        </p:spPr>
        <p:style>
          <a:lnRef idx="2">
            <a:schemeClr val="accent1"/>
          </a:lnRef>
          <a:fillRef idx="1">
            <a:schemeClr val="lt1"/>
          </a:fillRef>
          <a:effectRef idx="0">
            <a:schemeClr val="accent1"/>
          </a:effectRef>
          <a:fontRef idx="minor">
            <a:schemeClr val="dk1"/>
          </a:fontRef>
        </p:style>
        <p:txBody>
          <a:bodyPr lIns="90736" tIns="45370" rIns="90736" bIns="45370" spcCol="0" rtlCol="0" anchor="ctr"/>
          <a:lstStyle/>
          <a:p>
            <a:pPr algn="ctr"/>
            <a:endParaRPr lang="en-US"/>
          </a:p>
        </p:txBody>
      </p:sp>
      <p:sp>
        <p:nvSpPr>
          <p:cNvPr id="7" name="Rounded Rectangle 6"/>
          <p:cNvSpPr/>
          <p:nvPr/>
        </p:nvSpPr>
        <p:spPr>
          <a:xfrm>
            <a:off x="1032448" y="22485490"/>
            <a:ext cx="14240359" cy="12451843"/>
          </a:xfrm>
          <a:prstGeom prst="roundRect">
            <a:avLst/>
          </a:prstGeom>
        </p:spPr>
        <p:style>
          <a:lnRef idx="2">
            <a:schemeClr val="accent1"/>
          </a:lnRef>
          <a:fillRef idx="1">
            <a:schemeClr val="lt1"/>
          </a:fillRef>
          <a:effectRef idx="0">
            <a:schemeClr val="accent1"/>
          </a:effectRef>
          <a:fontRef idx="minor">
            <a:schemeClr val="dk1"/>
          </a:fontRef>
        </p:style>
        <p:txBody>
          <a:bodyPr lIns="90736" tIns="45370" rIns="90736" bIns="45370" spcCol="0" rtlCol="0" anchor="ctr"/>
          <a:lstStyle/>
          <a:p>
            <a:pPr algn="ctr"/>
            <a:endParaRPr lang="en-US"/>
          </a:p>
        </p:txBody>
      </p:sp>
      <p:sp>
        <p:nvSpPr>
          <p:cNvPr id="8" name="Rounded Rectangle 7"/>
          <p:cNvSpPr/>
          <p:nvPr/>
        </p:nvSpPr>
        <p:spPr>
          <a:xfrm>
            <a:off x="1104415" y="36160928"/>
            <a:ext cx="14168393" cy="3454844"/>
          </a:xfrm>
          <a:prstGeom prst="roundRect">
            <a:avLst/>
          </a:prstGeom>
        </p:spPr>
        <p:style>
          <a:lnRef idx="2">
            <a:schemeClr val="accent1"/>
          </a:lnRef>
          <a:fillRef idx="1">
            <a:schemeClr val="lt1"/>
          </a:fillRef>
          <a:effectRef idx="0">
            <a:schemeClr val="accent1"/>
          </a:effectRef>
          <a:fontRef idx="minor">
            <a:schemeClr val="dk1"/>
          </a:fontRef>
        </p:style>
        <p:txBody>
          <a:bodyPr lIns="90736" tIns="45370" rIns="90736" bIns="45370" spcCol="0" rtlCol="0" anchor="ctr"/>
          <a:lstStyle/>
          <a:p>
            <a:pPr algn="ctr"/>
            <a:endParaRPr lang="en-US"/>
          </a:p>
        </p:txBody>
      </p:sp>
      <p:pic>
        <p:nvPicPr>
          <p:cNvPr id="10" name="Picture 9" descr="black_white_logo_184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052" y="40220965"/>
            <a:ext cx="4798851" cy="195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6784103" y="38470922"/>
            <a:ext cx="12162333" cy="3160176"/>
          </a:xfrm>
          <a:prstGeom prst="roundRect">
            <a:avLst/>
          </a:prstGeom>
        </p:spPr>
        <p:style>
          <a:lnRef idx="2">
            <a:schemeClr val="accent1"/>
          </a:lnRef>
          <a:fillRef idx="1">
            <a:schemeClr val="lt1"/>
          </a:fillRef>
          <a:effectRef idx="0">
            <a:schemeClr val="accent1"/>
          </a:effectRef>
          <a:fontRef idx="minor">
            <a:schemeClr val="dk1"/>
          </a:fontRef>
        </p:style>
        <p:txBody>
          <a:bodyPr lIns="90736" tIns="45370" rIns="90736" bIns="45370" spcCol="0" rtlCol="0" anchor="ctr"/>
          <a:lstStyle/>
          <a:p>
            <a:pPr algn="ctr"/>
            <a:r>
              <a:rPr lang="en-US" sz="2800" dirty="0"/>
              <a:t>Acknowledgements: Thank you to all the children, parents &amp; staff involved in the study </a:t>
            </a:r>
          </a:p>
          <a:p>
            <a:r>
              <a:rPr lang="en-US" sz="2800" dirty="0"/>
              <a:t> Grants: </a:t>
            </a:r>
          </a:p>
          <a:p>
            <a:pPr marL="567019" indent="-567019">
              <a:buFont typeface="Arial"/>
              <a:buChar char="•"/>
            </a:pPr>
            <a:r>
              <a:rPr lang="en-US" sz="2800" dirty="0"/>
              <a:t>RCOT Constance Owens Trust</a:t>
            </a:r>
          </a:p>
          <a:p>
            <a:pPr marL="567019" indent="-567019">
              <a:buFont typeface="Arial"/>
              <a:buChar char="•"/>
            </a:pPr>
            <a:r>
              <a:rPr lang="en-US" sz="2800" dirty="0"/>
              <a:t>University of Liverpool  School of Health Sciences</a:t>
            </a:r>
          </a:p>
          <a:p>
            <a:pPr lvl="4"/>
            <a:r>
              <a:rPr lang="en-US" sz="3200" dirty="0">
                <a:hlinkClick r:id="rId5"/>
              </a:rPr>
              <a:t>vickym@liv.ac.uk</a:t>
            </a:r>
            <a:r>
              <a:rPr lang="en-US" sz="3200" dirty="0"/>
              <a:t> </a:t>
            </a:r>
          </a:p>
        </p:txBody>
      </p:sp>
      <p:pic>
        <p:nvPicPr>
          <p:cNvPr id="14" name="Picture 13" descr="COT_logo-thumb-288x122-1112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5723" y="40631457"/>
            <a:ext cx="3655489" cy="1548712"/>
          </a:xfrm>
          <a:prstGeom prst="rect">
            <a:avLst/>
          </a:prstGeom>
        </p:spPr>
      </p:pic>
      <p:sp>
        <p:nvSpPr>
          <p:cNvPr id="11" name="TextBox 10"/>
          <p:cNvSpPr txBox="1"/>
          <p:nvPr/>
        </p:nvSpPr>
        <p:spPr>
          <a:xfrm>
            <a:off x="2219169" y="7302426"/>
            <a:ext cx="7704502" cy="1353615"/>
          </a:xfrm>
          <a:prstGeom prst="rect">
            <a:avLst/>
          </a:prstGeom>
          <a:noFill/>
        </p:spPr>
        <p:txBody>
          <a:bodyPr wrap="square" lIns="91394" tIns="45697" rIns="91394" bIns="45697" rtlCol="0">
            <a:spAutoFit/>
          </a:bodyPr>
          <a:lstStyle/>
          <a:p>
            <a:r>
              <a:rPr lang="en-US" b="1" dirty="0"/>
              <a:t>Background</a:t>
            </a:r>
          </a:p>
        </p:txBody>
      </p:sp>
      <p:sp>
        <p:nvSpPr>
          <p:cNvPr id="13" name="TextBox 12"/>
          <p:cNvSpPr txBox="1"/>
          <p:nvPr/>
        </p:nvSpPr>
        <p:spPr>
          <a:xfrm>
            <a:off x="17696204" y="7416675"/>
            <a:ext cx="9283674" cy="1353615"/>
          </a:xfrm>
          <a:prstGeom prst="rect">
            <a:avLst/>
          </a:prstGeom>
          <a:noFill/>
        </p:spPr>
        <p:txBody>
          <a:bodyPr wrap="square" lIns="91394" tIns="45697" rIns="91394" bIns="45697" rtlCol="0">
            <a:spAutoFit/>
          </a:bodyPr>
          <a:lstStyle/>
          <a:p>
            <a:r>
              <a:rPr lang="en-US" b="1" dirty="0"/>
              <a:t>Results</a:t>
            </a:r>
          </a:p>
        </p:txBody>
      </p:sp>
      <p:sp>
        <p:nvSpPr>
          <p:cNvPr id="15" name="TextBox 14"/>
          <p:cNvSpPr txBox="1"/>
          <p:nvPr/>
        </p:nvSpPr>
        <p:spPr>
          <a:xfrm>
            <a:off x="2082043" y="12459673"/>
            <a:ext cx="4677820" cy="1353615"/>
          </a:xfrm>
          <a:prstGeom prst="rect">
            <a:avLst/>
          </a:prstGeom>
          <a:noFill/>
        </p:spPr>
        <p:txBody>
          <a:bodyPr wrap="square" lIns="91394" tIns="45697" rIns="91394" bIns="45697" rtlCol="0">
            <a:spAutoFit/>
          </a:bodyPr>
          <a:lstStyle/>
          <a:p>
            <a:r>
              <a:rPr lang="en-US" b="1" dirty="0"/>
              <a:t>Method</a:t>
            </a:r>
          </a:p>
        </p:txBody>
      </p:sp>
      <p:sp>
        <p:nvSpPr>
          <p:cNvPr id="16" name="TextBox 15"/>
          <p:cNvSpPr txBox="1"/>
          <p:nvPr/>
        </p:nvSpPr>
        <p:spPr>
          <a:xfrm>
            <a:off x="2822609" y="15575797"/>
            <a:ext cx="5613384" cy="1353615"/>
          </a:xfrm>
          <a:prstGeom prst="rect">
            <a:avLst/>
          </a:prstGeom>
          <a:noFill/>
        </p:spPr>
        <p:txBody>
          <a:bodyPr wrap="square" lIns="91394" tIns="45697" rIns="91394" bIns="45697" rtlCol="0">
            <a:spAutoFit/>
          </a:bodyPr>
          <a:lstStyle/>
          <a:p>
            <a:endParaRPr lang="en-US" dirty="0"/>
          </a:p>
        </p:txBody>
      </p:sp>
      <p:pic>
        <p:nvPicPr>
          <p:cNvPr id="17" name="Picture 16"/>
          <p:cNvPicPr/>
          <p:nvPr/>
        </p:nvPicPr>
        <p:blipFill>
          <a:blip r:embed="rId7">
            <a:extLst>
              <a:ext uri="{28A0092B-C50C-407E-A947-70E740481C1C}">
                <a14:useLocalDpi xmlns:a14="http://schemas.microsoft.com/office/drawing/2010/main" val="0"/>
              </a:ext>
            </a:extLst>
          </a:blip>
          <a:srcRect/>
          <a:stretch>
            <a:fillRect/>
          </a:stretch>
        </p:blipFill>
        <p:spPr bwMode="auto">
          <a:xfrm>
            <a:off x="2066779" y="16927919"/>
            <a:ext cx="5267460" cy="3951117"/>
          </a:xfrm>
          <a:prstGeom prst="rect">
            <a:avLst/>
          </a:prstGeom>
          <a:noFill/>
          <a:ln>
            <a:noFill/>
          </a:ln>
        </p:spPr>
      </p:pic>
      <p:pic>
        <p:nvPicPr>
          <p:cNvPr id="19" name="Picture 18"/>
          <p:cNvPicPr/>
          <p:nvPr/>
        </p:nvPicPr>
        <p:blipFill>
          <a:blip r:embed="rId8">
            <a:extLst>
              <a:ext uri="{28A0092B-C50C-407E-A947-70E740481C1C}">
                <a14:useLocalDpi xmlns:a14="http://schemas.microsoft.com/office/drawing/2010/main" val="0"/>
              </a:ext>
            </a:extLst>
          </a:blip>
          <a:srcRect/>
          <a:stretch>
            <a:fillRect/>
          </a:stretch>
        </p:blipFill>
        <p:spPr bwMode="auto">
          <a:xfrm>
            <a:off x="6543215" y="13709900"/>
            <a:ext cx="5267460" cy="3951117"/>
          </a:xfrm>
          <a:prstGeom prst="rect">
            <a:avLst/>
          </a:prstGeom>
          <a:noFill/>
          <a:ln>
            <a:noFill/>
          </a:ln>
        </p:spPr>
      </p:pic>
      <p:sp>
        <p:nvSpPr>
          <p:cNvPr id="21" name="TextBox 20"/>
          <p:cNvSpPr txBox="1"/>
          <p:nvPr/>
        </p:nvSpPr>
        <p:spPr>
          <a:xfrm>
            <a:off x="2064954" y="13709670"/>
            <a:ext cx="4677820" cy="522987"/>
          </a:xfrm>
          <a:prstGeom prst="rect">
            <a:avLst/>
          </a:prstGeom>
          <a:noFill/>
        </p:spPr>
        <p:txBody>
          <a:bodyPr wrap="square" lIns="91394" tIns="45697" rIns="91394" bIns="45697" rtlCol="0">
            <a:spAutoFit/>
          </a:bodyPr>
          <a:lstStyle/>
          <a:p>
            <a:r>
              <a:rPr lang="en-US" sz="2800" dirty="0"/>
              <a:t>Purposive sampling strategy</a:t>
            </a:r>
          </a:p>
        </p:txBody>
      </p:sp>
      <p:pic>
        <p:nvPicPr>
          <p:cNvPr id="22" name="Picture 21"/>
          <p:cNvPicPr/>
          <p:nvPr/>
        </p:nvPicPr>
        <p:blipFill>
          <a:blip r:embed="rId9">
            <a:extLst>
              <a:ext uri="{28A0092B-C50C-407E-A947-70E740481C1C}">
                <a14:useLocalDpi xmlns:a14="http://schemas.microsoft.com/office/drawing/2010/main" val="0"/>
              </a:ext>
            </a:extLst>
          </a:blip>
          <a:srcRect/>
          <a:stretch>
            <a:fillRect/>
          </a:stretch>
        </p:blipFill>
        <p:spPr bwMode="auto">
          <a:xfrm>
            <a:off x="11419671" y="13728942"/>
            <a:ext cx="2902760" cy="2127620"/>
          </a:xfrm>
          <a:prstGeom prst="rect">
            <a:avLst/>
          </a:prstGeom>
          <a:noFill/>
          <a:ln>
            <a:noFill/>
          </a:ln>
        </p:spPr>
      </p:pic>
      <p:pic>
        <p:nvPicPr>
          <p:cNvPr id="23" name="Picture 22"/>
          <p:cNvPicPr/>
          <p:nvPr/>
        </p:nvPicPr>
        <p:blipFill>
          <a:blip r:embed="rId10">
            <a:extLst>
              <a:ext uri="{28A0092B-C50C-407E-A947-70E740481C1C}">
                <a14:useLocalDpi xmlns:a14="http://schemas.microsoft.com/office/drawing/2010/main" val="0"/>
              </a:ext>
            </a:extLst>
          </a:blip>
          <a:srcRect/>
          <a:stretch>
            <a:fillRect/>
          </a:stretch>
        </p:blipFill>
        <p:spPr bwMode="auto">
          <a:xfrm>
            <a:off x="22925060" y="20688619"/>
            <a:ext cx="5267460" cy="3951117"/>
          </a:xfrm>
          <a:prstGeom prst="rect">
            <a:avLst/>
          </a:prstGeom>
          <a:noFill/>
          <a:ln>
            <a:noFill/>
          </a:ln>
        </p:spPr>
      </p:pic>
      <p:pic>
        <p:nvPicPr>
          <p:cNvPr id="24" name="Picture 23"/>
          <p:cNvPicPr/>
          <p:nvPr/>
        </p:nvPicPr>
        <p:blipFill>
          <a:blip r:embed="rId11">
            <a:extLst>
              <a:ext uri="{28A0092B-C50C-407E-A947-70E740481C1C}">
                <a14:useLocalDpi xmlns:a14="http://schemas.microsoft.com/office/drawing/2010/main" val="0"/>
              </a:ext>
            </a:extLst>
          </a:blip>
          <a:srcRect/>
          <a:stretch>
            <a:fillRect/>
          </a:stretch>
        </p:blipFill>
        <p:spPr bwMode="auto">
          <a:xfrm>
            <a:off x="17543815" y="20688619"/>
            <a:ext cx="5267460" cy="3951117"/>
          </a:xfrm>
          <a:prstGeom prst="rect">
            <a:avLst/>
          </a:prstGeom>
          <a:noFill/>
          <a:ln>
            <a:noFill/>
          </a:ln>
        </p:spPr>
      </p:pic>
      <p:pic>
        <p:nvPicPr>
          <p:cNvPr id="25" name="Picture 24"/>
          <p:cNvPicPr/>
          <p:nvPr/>
        </p:nvPicPr>
        <p:blipFill>
          <a:blip r:embed="rId12">
            <a:extLst>
              <a:ext uri="{28A0092B-C50C-407E-A947-70E740481C1C}">
                <a14:useLocalDpi xmlns:a14="http://schemas.microsoft.com/office/drawing/2010/main" val="0"/>
              </a:ext>
            </a:extLst>
          </a:blip>
          <a:srcRect/>
          <a:stretch>
            <a:fillRect/>
          </a:stretch>
        </p:blipFill>
        <p:spPr bwMode="auto">
          <a:xfrm>
            <a:off x="22848867" y="24611175"/>
            <a:ext cx="5267460" cy="3951117"/>
          </a:xfrm>
          <a:prstGeom prst="rect">
            <a:avLst/>
          </a:prstGeom>
          <a:noFill/>
          <a:ln>
            <a:noFill/>
          </a:ln>
        </p:spPr>
      </p:pic>
      <p:pic>
        <p:nvPicPr>
          <p:cNvPr id="27" name="Picture 26"/>
          <p:cNvPicPr/>
          <p:nvPr/>
        </p:nvPicPr>
        <p:blipFill>
          <a:blip r:embed="rId13">
            <a:extLst>
              <a:ext uri="{28A0092B-C50C-407E-A947-70E740481C1C}">
                <a14:useLocalDpi xmlns:a14="http://schemas.microsoft.com/office/drawing/2010/main" val="0"/>
              </a:ext>
            </a:extLst>
          </a:blip>
          <a:srcRect/>
          <a:stretch>
            <a:fillRect/>
          </a:stretch>
        </p:blipFill>
        <p:spPr bwMode="auto">
          <a:xfrm>
            <a:off x="17505718" y="24734944"/>
            <a:ext cx="5267460" cy="3951117"/>
          </a:xfrm>
          <a:prstGeom prst="rect">
            <a:avLst/>
          </a:prstGeom>
          <a:noFill/>
          <a:ln>
            <a:noFill/>
          </a:ln>
        </p:spPr>
      </p:pic>
      <p:pic>
        <p:nvPicPr>
          <p:cNvPr id="29" name="Picture 28"/>
          <p:cNvPicPr/>
          <p:nvPr/>
        </p:nvPicPr>
        <p:blipFill>
          <a:blip r:embed="rId14">
            <a:extLst>
              <a:ext uri="{28A0092B-C50C-407E-A947-70E740481C1C}">
                <a14:useLocalDpi xmlns:a14="http://schemas.microsoft.com/office/drawing/2010/main" val="0"/>
              </a:ext>
            </a:extLst>
          </a:blip>
          <a:srcRect/>
          <a:stretch>
            <a:fillRect/>
          </a:stretch>
        </p:blipFill>
        <p:spPr bwMode="auto">
          <a:xfrm>
            <a:off x="24353710" y="16842232"/>
            <a:ext cx="4248337" cy="3140807"/>
          </a:xfrm>
          <a:prstGeom prst="rect">
            <a:avLst/>
          </a:prstGeom>
          <a:noFill/>
          <a:ln>
            <a:noFill/>
          </a:ln>
        </p:spPr>
      </p:pic>
      <p:sp>
        <p:nvSpPr>
          <p:cNvPr id="31" name="TextBox 30"/>
          <p:cNvSpPr txBox="1"/>
          <p:nvPr/>
        </p:nvSpPr>
        <p:spPr>
          <a:xfrm>
            <a:off x="17576181" y="15885395"/>
            <a:ext cx="6151056" cy="1353615"/>
          </a:xfrm>
          <a:prstGeom prst="rect">
            <a:avLst/>
          </a:prstGeom>
          <a:noFill/>
        </p:spPr>
        <p:txBody>
          <a:bodyPr wrap="square" lIns="91394" tIns="45697" rIns="91394" bIns="45697" rtlCol="0">
            <a:spAutoFit/>
          </a:bodyPr>
          <a:lstStyle/>
          <a:p>
            <a:r>
              <a:rPr lang="en-US" b="1" dirty="0"/>
              <a:t>Discussion</a:t>
            </a:r>
          </a:p>
        </p:txBody>
      </p:sp>
      <p:pic>
        <p:nvPicPr>
          <p:cNvPr id="32" name="Picture 31"/>
          <p:cNvPicPr/>
          <p:nvPr/>
        </p:nvPicPr>
        <p:blipFill>
          <a:blip r:embed="rId15">
            <a:extLst>
              <a:ext uri="{28A0092B-C50C-407E-A947-70E740481C1C}">
                <a14:useLocalDpi xmlns:a14="http://schemas.microsoft.com/office/drawing/2010/main" val="0"/>
              </a:ext>
            </a:extLst>
          </a:blip>
          <a:srcRect/>
          <a:stretch>
            <a:fillRect/>
          </a:stretch>
        </p:blipFill>
        <p:spPr bwMode="auto">
          <a:xfrm>
            <a:off x="2038467" y="24377917"/>
            <a:ext cx="3698867" cy="2570083"/>
          </a:xfrm>
          <a:prstGeom prst="rect">
            <a:avLst/>
          </a:prstGeom>
          <a:noFill/>
          <a:ln>
            <a:noFill/>
          </a:ln>
        </p:spPr>
      </p:pic>
      <p:pic>
        <p:nvPicPr>
          <p:cNvPr id="33" name="Picture 32"/>
          <p:cNvPicPr/>
          <p:nvPr/>
        </p:nvPicPr>
        <p:blipFill>
          <a:blip r:embed="rId16">
            <a:extLst>
              <a:ext uri="{28A0092B-C50C-407E-A947-70E740481C1C}">
                <a14:useLocalDpi xmlns:a14="http://schemas.microsoft.com/office/drawing/2010/main" val="0"/>
              </a:ext>
            </a:extLst>
          </a:blip>
          <a:srcRect/>
          <a:stretch>
            <a:fillRect/>
          </a:stretch>
        </p:blipFill>
        <p:spPr bwMode="auto">
          <a:xfrm>
            <a:off x="6182045" y="24377915"/>
            <a:ext cx="3435499" cy="2562150"/>
          </a:xfrm>
          <a:prstGeom prst="rect">
            <a:avLst/>
          </a:prstGeom>
          <a:noFill/>
          <a:ln>
            <a:noFill/>
          </a:ln>
        </p:spPr>
      </p:pic>
      <p:pic>
        <p:nvPicPr>
          <p:cNvPr id="35" name="Picture 34"/>
          <p:cNvPicPr/>
          <p:nvPr/>
        </p:nvPicPr>
        <p:blipFill>
          <a:blip r:embed="rId17">
            <a:extLst>
              <a:ext uri="{28A0092B-C50C-407E-A947-70E740481C1C}">
                <a14:useLocalDpi xmlns:a14="http://schemas.microsoft.com/office/drawing/2010/main" val="0"/>
              </a:ext>
            </a:extLst>
          </a:blip>
          <a:srcRect/>
          <a:stretch>
            <a:fillRect/>
          </a:stretch>
        </p:blipFill>
        <p:spPr bwMode="auto">
          <a:xfrm>
            <a:off x="10311212" y="24377916"/>
            <a:ext cx="3739579" cy="2570084"/>
          </a:xfrm>
          <a:prstGeom prst="rect">
            <a:avLst/>
          </a:prstGeom>
          <a:noFill/>
          <a:ln>
            <a:noFill/>
          </a:ln>
        </p:spPr>
      </p:pic>
      <p:sp>
        <p:nvSpPr>
          <p:cNvPr id="36" name="TextBox 35"/>
          <p:cNvSpPr txBox="1"/>
          <p:nvPr/>
        </p:nvSpPr>
        <p:spPr>
          <a:xfrm>
            <a:off x="2103605" y="22946941"/>
            <a:ext cx="9635372" cy="1353615"/>
          </a:xfrm>
          <a:prstGeom prst="rect">
            <a:avLst/>
          </a:prstGeom>
          <a:noFill/>
        </p:spPr>
        <p:txBody>
          <a:bodyPr wrap="square" lIns="91394" tIns="45697" rIns="91394" bIns="45697" rtlCol="0">
            <a:spAutoFit/>
          </a:bodyPr>
          <a:lstStyle/>
          <a:p>
            <a:r>
              <a:rPr lang="en-US" dirty="0"/>
              <a:t>Case study</a:t>
            </a:r>
          </a:p>
        </p:txBody>
      </p:sp>
      <p:sp>
        <p:nvSpPr>
          <p:cNvPr id="37" name="TextBox 36"/>
          <p:cNvSpPr txBox="1"/>
          <p:nvPr/>
        </p:nvSpPr>
        <p:spPr>
          <a:xfrm>
            <a:off x="2085829" y="27315070"/>
            <a:ext cx="11962177" cy="7414116"/>
          </a:xfrm>
          <a:prstGeom prst="rect">
            <a:avLst/>
          </a:prstGeom>
          <a:noFill/>
        </p:spPr>
        <p:txBody>
          <a:bodyPr wrap="square" lIns="91394" tIns="45697" rIns="91394" bIns="45697" rtlCol="0">
            <a:spAutoFit/>
          </a:bodyPr>
          <a:lstStyle/>
          <a:p>
            <a:pPr algn="just"/>
            <a:r>
              <a:rPr lang="en-US" sz="2800" dirty="0"/>
              <a:t>3 boys with DCD &amp; IQ &gt; 80 in the RED group all display motor skills ≤5</a:t>
            </a:r>
            <a:r>
              <a:rPr lang="en-US" sz="2800" baseline="30000" dirty="0"/>
              <a:t>th</a:t>
            </a:r>
            <a:r>
              <a:rPr lang="en-US" sz="2800" dirty="0"/>
              <a:t> C on MABC2 over time, yet 2 have high levels of participation and score CSAPPA &amp; enjoyment of PA very high.  They all attend the same school, with an inclusive policy on P.E.   2 also have ASD &amp; ADHD and yet one is able to participate in PA and the other not.  What were the other differences between them?</a:t>
            </a:r>
            <a:endParaRPr lang="en-US" sz="2800" b="1" dirty="0"/>
          </a:p>
          <a:p>
            <a:pPr algn="just"/>
            <a:r>
              <a:rPr lang="en-US" sz="2800" b="1" dirty="0"/>
              <a:t>Child 1</a:t>
            </a:r>
            <a:r>
              <a:rPr lang="en-US" sz="2800" dirty="0"/>
              <a:t>: DCD+ASD+ADHD, scores low on CSAPPA &amp; scores very low on enjoyment, both parents work FT, parents do weekly PA, but have no car &amp; another child with DCD+ASD+ADHD. He has low interest &amp; confidence &amp; does not participate in PA.</a:t>
            </a:r>
          </a:p>
          <a:p>
            <a:pPr algn="just"/>
            <a:r>
              <a:rPr lang="en-US" sz="2800" b="1" dirty="0"/>
              <a:t>Child 2</a:t>
            </a:r>
            <a:r>
              <a:rPr lang="en-US" sz="2800" dirty="0"/>
              <a:t>: DCD+ASD+ADHD, scores higher on CSAPPA &amp; enjoys PA, only child, single parent works PT &amp; has a car, parent does PA 2x weekly. He participates in extra curricular athletics and cricket clubs at school. He also walks his dog.</a:t>
            </a:r>
          </a:p>
          <a:p>
            <a:pPr algn="just"/>
            <a:r>
              <a:rPr lang="en-US" sz="2800" b="1" dirty="0"/>
              <a:t>Child 3</a:t>
            </a:r>
            <a:r>
              <a:rPr lang="en-US" sz="2800" dirty="0"/>
              <a:t>: DCD, scores maximum on CSAPPA and very high on enjoyment of PA, both parents work FT, have 2 cars, do weekly PA and have sporty teenage sons.  He participates in community rugby team with training &amp; matches 2x weekly and feels popular and part of the team.  He is also popular at school.</a:t>
            </a:r>
          </a:p>
          <a:p>
            <a:endParaRPr lang="en-US" sz="2800" dirty="0"/>
          </a:p>
        </p:txBody>
      </p:sp>
      <p:sp>
        <p:nvSpPr>
          <p:cNvPr id="39" name="TextBox 38"/>
          <p:cNvSpPr txBox="1"/>
          <p:nvPr/>
        </p:nvSpPr>
        <p:spPr>
          <a:xfrm>
            <a:off x="17576181" y="28912973"/>
            <a:ext cx="8441250" cy="922919"/>
          </a:xfrm>
          <a:prstGeom prst="rect">
            <a:avLst/>
          </a:prstGeom>
          <a:noFill/>
        </p:spPr>
        <p:txBody>
          <a:bodyPr wrap="square" lIns="91394" tIns="45697" rIns="91394" bIns="45697" rtlCol="0">
            <a:spAutoFit/>
          </a:bodyPr>
          <a:lstStyle/>
          <a:p>
            <a:r>
              <a:rPr lang="en-US" sz="5400" b="1" dirty="0"/>
              <a:t>Implications for practice</a:t>
            </a:r>
          </a:p>
        </p:txBody>
      </p:sp>
      <p:sp>
        <p:nvSpPr>
          <p:cNvPr id="40" name="TextBox 39"/>
          <p:cNvSpPr txBox="1"/>
          <p:nvPr/>
        </p:nvSpPr>
        <p:spPr>
          <a:xfrm>
            <a:off x="2019158" y="36378837"/>
            <a:ext cx="5613384" cy="1107503"/>
          </a:xfrm>
          <a:prstGeom prst="rect">
            <a:avLst/>
          </a:prstGeom>
          <a:noFill/>
        </p:spPr>
        <p:txBody>
          <a:bodyPr wrap="square" lIns="91394" tIns="45697" rIns="91394" bIns="45697" rtlCol="0">
            <a:spAutoFit/>
          </a:bodyPr>
          <a:lstStyle/>
          <a:p>
            <a:r>
              <a:rPr lang="en-US" sz="6600" dirty="0"/>
              <a:t>The interviews</a:t>
            </a:r>
          </a:p>
        </p:txBody>
      </p:sp>
      <p:sp>
        <p:nvSpPr>
          <p:cNvPr id="41" name="TextBox 40"/>
          <p:cNvSpPr txBox="1"/>
          <p:nvPr/>
        </p:nvSpPr>
        <p:spPr>
          <a:xfrm>
            <a:off x="2276314" y="37416601"/>
            <a:ext cx="11885277" cy="1815074"/>
          </a:xfrm>
          <a:prstGeom prst="rect">
            <a:avLst/>
          </a:prstGeom>
          <a:noFill/>
        </p:spPr>
        <p:txBody>
          <a:bodyPr wrap="square" lIns="91394" tIns="45697" rIns="91394" bIns="45697" rtlCol="0">
            <a:spAutoFit/>
          </a:bodyPr>
          <a:lstStyle/>
          <a:p>
            <a:pPr algn="just"/>
            <a:r>
              <a:rPr lang="en-US" sz="2800" dirty="0"/>
              <a:t>Semi structured, arts-based interviews focused on participation in daily life, including PA. The photographs were guided by categories from ICF (WHO, 2001). 10 children interviewed at school, were recorded &amp; transcribed verbatim then thematically analyzed.</a:t>
            </a:r>
          </a:p>
        </p:txBody>
      </p:sp>
      <p:pic>
        <p:nvPicPr>
          <p:cNvPr id="38" name="Picture 37"/>
          <p:cNvPicPr/>
          <p:nvPr/>
        </p:nvPicPr>
        <p:blipFill>
          <a:blip r:embed="rId18">
            <a:extLst>
              <a:ext uri="{28A0092B-C50C-407E-A947-70E740481C1C}">
                <a14:useLocalDpi xmlns:a14="http://schemas.microsoft.com/office/drawing/2010/main" val="0"/>
              </a:ext>
            </a:extLst>
          </a:blip>
          <a:srcRect/>
          <a:stretch>
            <a:fillRect/>
          </a:stretch>
        </p:blipFill>
        <p:spPr bwMode="auto">
          <a:xfrm>
            <a:off x="17762875" y="10082489"/>
            <a:ext cx="4893396" cy="3951116"/>
          </a:xfrm>
          <a:prstGeom prst="rect">
            <a:avLst/>
          </a:prstGeom>
          <a:noFill/>
          <a:ln>
            <a:noFill/>
          </a:ln>
        </p:spPr>
      </p:pic>
      <p:pic>
        <p:nvPicPr>
          <p:cNvPr id="42" name="Picture 41"/>
          <p:cNvPicPr/>
          <p:nvPr/>
        </p:nvPicPr>
        <p:blipFill>
          <a:blip r:embed="rId19">
            <a:extLst>
              <a:ext uri="{28A0092B-C50C-407E-A947-70E740481C1C}">
                <a14:useLocalDpi xmlns:a14="http://schemas.microsoft.com/office/drawing/2010/main" val="0"/>
              </a:ext>
            </a:extLst>
          </a:blip>
          <a:srcRect/>
          <a:stretch>
            <a:fillRect/>
          </a:stretch>
        </p:blipFill>
        <p:spPr bwMode="auto">
          <a:xfrm>
            <a:off x="23258413" y="10082489"/>
            <a:ext cx="4677820" cy="3929912"/>
          </a:xfrm>
          <a:prstGeom prst="rect">
            <a:avLst/>
          </a:prstGeom>
          <a:noFill/>
          <a:ln>
            <a:noFill/>
          </a:ln>
        </p:spPr>
      </p:pic>
      <p:sp>
        <p:nvSpPr>
          <p:cNvPr id="6" name="TextBox 5"/>
          <p:cNvSpPr txBox="1"/>
          <p:nvPr/>
        </p:nvSpPr>
        <p:spPr>
          <a:xfrm>
            <a:off x="17686679" y="8730540"/>
            <a:ext cx="7327003" cy="1107503"/>
          </a:xfrm>
          <a:prstGeom prst="rect">
            <a:avLst/>
          </a:prstGeom>
          <a:noFill/>
        </p:spPr>
        <p:txBody>
          <a:bodyPr wrap="square" lIns="91394" tIns="45697" rIns="91394" bIns="45697" rtlCol="0">
            <a:spAutoFit/>
          </a:bodyPr>
          <a:lstStyle/>
          <a:p>
            <a:r>
              <a:rPr lang="en-US" sz="6600" dirty="0"/>
              <a:t>Emergent themes</a:t>
            </a:r>
          </a:p>
        </p:txBody>
      </p:sp>
      <p:sp>
        <p:nvSpPr>
          <p:cNvPr id="12" name="TextBox 11"/>
          <p:cNvSpPr txBox="1"/>
          <p:nvPr/>
        </p:nvSpPr>
        <p:spPr>
          <a:xfrm>
            <a:off x="17576633" y="19246571"/>
            <a:ext cx="8707496" cy="1107503"/>
          </a:xfrm>
          <a:prstGeom prst="rect">
            <a:avLst/>
          </a:prstGeom>
          <a:noFill/>
        </p:spPr>
        <p:txBody>
          <a:bodyPr wrap="square" lIns="91394" tIns="45697" rIns="91394" bIns="45697" rtlCol="0">
            <a:spAutoFit/>
          </a:bodyPr>
          <a:lstStyle/>
          <a:p>
            <a:r>
              <a:rPr lang="en-US" sz="6600" dirty="0"/>
              <a:t>Enablers &amp; barriers</a:t>
            </a:r>
          </a:p>
        </p:txBody>
      </p:sp>
      <p:sp>
        <p:nvSpPr>
          <p:cNvPr id="26" name="TextBox 25"/>
          <p:cNvSpPr txBox="1"/>
          <p:nvPr/>
        </p:nvSpPr>
        <p:spPr>
          <a:xfrm>
            <a:off x="17764251" y="14414436"/>
            <a:ext cx="10184314" cy="1199616"/>
          </a:xfrm>
          <a:prstGeom prst="rect">
            <a:avLst/>
          </a:prstGeom>
          <a:noFill/>
        </p:spPr>
        <p:txBody>
          <a:bodyPr wrap="square" lIns="91394" tIns="45697" rIns="91394" bIns="45697" rtlCol="0">
            <a:spAutoFit/>
          </a:bodyPr>
          <a:lstStyle/>
          <a:p>
            <a:pPr algn="just"/>
            <a:r>
              <a:rPr lang="en-US" sz="2400" dirty="0"/>
              <a:t>Children also talked about the importance of having friends or siblings to play with and the autonomy to choose an activity that interested them. They also talked about playing with their pets.   </a:t>
            </a:r>
          </a:p>
        </p:txBody>
      </p:sp>
      <p:pic>
        <p:nvPicPr>
          <p:cNvPr id="43" name="Picture 42"/>
          <p:cNvPicPr/>
          <p:nvPr/>
        </p:nvPicPr>
        <p:blipFill>
          <a:blip r:embed="rId20">
            <a:extLst>
              <a:ext uri="{28A0092B-C50C-407E-A947-70E740481C1C}">
                <a14:useLocalDpi xmlns:a14="http://schemas.microsoft.com/office/drawing/2010/main" val="0"/>
              </a:ext>
            </a:extLst>
          </a:blip>
          <a:srcRect/>
          <a:stretch>
            <a:fillRect/>
          </a:stretch>
        </p:blipFill>
        <p:spPr bwMode="auto">
          <a:xfrm>
            <a:off x="17839068" y="30123695"/>
            <a:ext cx="4165222" cy="3185648"/>
          </a:xfrm>
          <a:prstGeom prst="rect">
            <a:avLst/>
          </a:prstGeom>
          <a:noFill/>
          <a:ln>
            <a:noFill/>
          </a:ln>
        </p:spPr>
      </p:pic>
      <p:pic>
        <p:nvPicPr>
          <p:cNvPr id="44" name="Picture 43"/>
          <p:cNvPicPr/>
          <p:nvPr/>
        </p:nvPicPr>
        <p:blipFill>
          <a:blip r:embed="rId21">
            <a:extLst>
              <a:ext uri="{28A0092B-C50C-407E-A947-70E740481C1C}">
                <a14:useLocalDpi xmlns:a14="http://schemas.microsoft.com/office/drawing/2010/main" val="0"/>
              </a:ext>
            </a:extLst>
          </a:blip>
          <a:srcRect/>
          <a:stretch>
            <a:fillRect/>
          </a:stretch>
        </p:blipFill>
        <p:spPr bwMode="auto">
          <a:xfrm>
            <a:off x="23925115" y="30133217"/>
            <a:ext cx="4016214" cy="3185647"/>
          </a:xfrm>
          <a:prstGeom prst="rect">
            <a:avLst/>
          </a:prstGeom>
          <a:noFill/>
          <a:ln>
            <a:noFill/>
          </a:ln>
        </p:spPr>
      </p:pic>
      <p:sp>
        <p:nvSpPr>
          <p:cNvPr id="34" name="TextBox 33"/>
          <p:cNvSpPr txBox="1"/>
          <p:nvPr/>
        </p:nvSpPr>
        <p:spPr>
          <a:xfrm>
            <a:off x="17762875" y="17508684"/>
            <a:ext cx="6620021" cy="1568962"/>
          </a:xfrm>
          <a:prstGeom prst="rect">
            <a:avLst/>
          </a:prstGeom>
          <a:noFill/>
        </p:spPr>
        <p:txBody>
          <a:bodyPr wrap="square" lIns="91394" tIns="45697" rIns="91394" bIns="45697" rtlCol="0">
            <a:spAutoFit/>
          </a:bodyPr>
          <a:lstStyle/>
          <a:p>
            <a:pPr algn="just"/>
            <a:r>
              <a:rPr lang="en-US" sz="2400" dirty="0"/>
              <a:t>Despite their poor motor skills some children with DCD and even some with DCD &amp; AC said that they enjoyed and managed to participate in PA through a combination of factors.</a:t>
            </a:r>
          </a:p>
        </p:txBody>
      </p:sp>
      <p:sp>
        <p:nvSpPr>
          <p:cNvPr id="28" name="TextBox 27"/>
          <p:cNvSpPr txBox="1"/>
          <p:nvPr/>
        </p:nvSpPr>
        <p:spPr>
          <a:xfrm>
            <a:off x="2219168" y="8901914"/>
            <a:ext cx="12011805" cy="4030080"/>
          </a:xfrm>
          <a:prstGeom prst="rect">
            <a:avLst/>
          </a:prstGeom>
          <a:noFill/>
        </p:spPr>
        <p:txBody>
          <a:bodyPr wrap="square" lIns="91394" tIns="45697" rIns="91394" bIns="45697" rtlCol="0">
            <a:spAutoFit/>
          </a:bodyPr>
          <a:lstStyle/>
          <a:p>
            <a:pPr algn="just"/>
            <a:r>
              <a:rPr lang="en-US" sz="2400" dirty="0"/>
              <a:t>Children with DCD are defined by their motor difficulties. They can often have co-occurring characteristics associated with other developmental and psychosocial conditions (Lingam et al., 2010). Many participate less in physical activity (PA) than their typically developing peers (Cairney et al., 2010) leading to greater risk of health problems.  However some children with DCD do participate in PA and yet little is known about what facilitates this from their perspective.</a:t>
            </a:r>
          </a:p>
          <a:p>
            <a:pPr algn="just"/>
            <a:r>
              <a:rPr lang="en-US" sz="4000" b="1" dirty="0"/>
              <a:t>Aim:</a:t>
            </a:r>
            <a:endParaRPr lang="en-US" sz="2000" dirty="0"/>
          </a:p>
          <a:p>
            <a:pPr algn="just"/>
            <a:r>
              <a:rPr lang="en-US" sz="2400" dirty="0"/>
              <a:t>To investigate the perceptions of schoolchildren with DCD &amp; associated characteristics (AC) the reasons behind their ability to participate in PA.</a:t>
            </a:r>
          </a:p>
          <a:p>
            <a:pPr algn="just"/>
            <a:endParaRPr lang="en-US" sz="2400" dirty="0"/>
          </a:p>
        </p:txBody>
      </p:sp>
      <p:sp>
        <p:nvSpPr>
          <p:cNvPr id="45" name="TextBox 44"/>
          <p:cNvSpPr txBox="1"/>
          <p:nvPr/>
        </p:nvSpPr>
        <p:spPr>
          <a:xfrm>
            <a:off x="17800972" y="34798392"/>
            <a:ext cx="10087067" cy="1169031"/>
          </a:xfrm>
          <a:prstGeom prst="rect">
            <a:avLst/>
          </a:prstGeom>
          <a:noFill/>
        </p:spPr>
        <p:txBody>
          <a:bodyPr wrap="square" lIns="91394" tIns="45697" rIns="91394" bIns="45697" rtlCol="0">
            <a:spAutoFit/>
          </a:bodyPr>
          <a:lstStyle/>
          <a:p>
            <a:pPr algn="just"/>
            <a:r>
              <a:rPr lang="en-US" sz="1400" dirty="0"/>
              <a:t>References:</a:t>
            </a:r>
          </a:p>
          <a:p>
            <a:pPr algn="just"/>
            <a:r>
              <a:rPr lang="en-US" sz="1400" dirty="0"/>
              <a:t>Cairney.J, Hay.J, Veldhuizen,S., Missiuna,C., &amp; Faught, B. (2010) DCD, sex and activity deficit over time: A longitudinal analysis of participation trajectories in children with and without DCD. Dev. Med. &amp; Child Neurology, 52, e67-e72.</a:t>
            </a:r>
          </a:p>
          <a:p>
            <a:r>
              <a:rPr lang="en-US" sz="1400" dirty="0"/>
              <a:t>Lingam, R.,  Golding, J., Jongmans, M., Hunt, L., Ellis, M.,  &amp; Emond, A. (2010) The Association between DCD and other developmental traits. Pediatrics, vol. 128, no.5, 1109-1118.	</a:t>
            </a:r>
          </a:p>
        </p:txBody>
      </p:sp>
      <p:sp>
        <p:nvSpPr>
          <p:cNvPr id="46" name="TextBox 45"/>
          <p:cNvSpPr txBox="1"/>
          <p:nvPr/>
        </p:nvSpPr>
        <p:spPr>
          <a:xfrm>
            <a:off x="17762875" y="33732066"/>
            <a:ext cx="10127297" cy="830627"/>
          </a:xfrm>
          <a:prstGeom prst="rect">
            <a:avLst/>
          </a:prstGeom>
          <a:noFill/>
        </p:spPr>
        <p:txBody>
          <a:bodyPr wrap="square" lIns="91394" tIns="45697" rIns="91394" bIns="45697" rtlCol="0">
            <a:spAutoFit/>
          </a:bodyPr>
          <a:lstStyle/>
          <a:p>
            <a:pPr algn="just"/>
            <a:r>
              <a:rPr lang="en-US" sz="2400" dirty="0"/>
              <a:t>There are some simple practical steps that can be implemented at the level of the child, the school, the family and the community to enable PA participation.  </a:t>
            </a:r>
          </a:p>
        </p:txBody>
      </p:sp>
      <p:sp>
        <p:nvSpPr>
          <p:cNvPr id="47" name="TextBox 46"/>
          <p:cNvSpPr txBox="1"/>
          <p:nvPr/>
        </p:nvSpPr>
        <p:spPr>
          <a:xfrm>
            <a:off x="2200120" y="14500123"/>
            <a:ext cx="4577260" cy="2553409"/>
          </a:xfrm>
          <a:prstGeom prst="rect">
            <a:avLst/>
          </a:prstGeom>
          <a:noFill/>
        </p:spPr>
        <p:txBody>
          <a:bodyPr wrap="square" lIns="91394" tIns="45697" rIns="91394" bIns="45697" rtlCol="0">
            <a:spAutoFit/>
          </a:bodyPr>
          <a:lstStyle/>
          <a:p>
            <a:pPr algn="just"/>
            <a:r>
              <a:rPr lang="en-US" sz="2000" dirty="0"/>
              <a:t>10 schoolchildren aged 8-12 years were identified from a larger prospective longitudinal study.  Sample included 9 boys and 1 girl, 3 boys were ≤5</a:t>
            </a:r>
            <a:r>
              <a:rPr lang="en-US" sz="2000" baseline="30000" dirty="0"/>
              <a:t>th</a:t>
            </a:r>
            <a:r>
              <a:rPr lang="en-US" sz="2000" dirty="0"/>
              <a:t> on MABC2, 3 were 6-16</a:t>
            </a:r>
            <a:r>
              <a:rPr lang="en-US" sz="2000" baseline="30000" dirty="0"/>
              <a:t>th</a:t>
            </a:r>
            <a:r>
              <a:rPr lang="en-US" sz="2000" dirty="0"/>
              <a:t>, 3 were ≥25</a:t>
            </a:r>
            <a:r>
              <a:rPr lang="en-US" sz="2000" baseline="30000" dirty="0"/>
              <a:t>th</a:t>
            </a:r>
            <a:r>
              <a:rPr lang="en-US" sz="2000" dirty="0"/>
              <a:t>, 4 had AC and all had IQ &gt;80.  4 boys met criteria for DCD. Ethical approval was granted by Leeds University REC.</a:t>
            </a:r>
          </a:p>
        </p:txBody>
      </p:sp>
      <p:pic>
        <p:nvPicPr>
          <p:cNvPr id="48" name="Picture 47"/>
          <p:cNvPicPr/>
          <p:nvPr/>
        </p:nvPicPr>
        <p:blipFill>
          <a:blip r:embed="rId22">
            <a:extLst>
              <a:ext uri="{28A0092B-C50C-407E-A947-70E740481C1C}">
                <a14:useLocalDpi xmlns:a14="http://schemas.microsoft.com/office/drawing/2010/main" val="0"/>
              </a:ext>
            </a:extLst>
          </a:blip>
          <a:srcRect/>
          <a:stretch>
            <a:fillRect/>
          </a:stretch>
        </p:blipFill>
        <p:spPr bwMode="auto">
          <a:xfrm>
            <a:off x="8619517" y="17356353"/>
            <a:ext cx="4938974" cy="3292637"/>
          </a:xfrm>
          <a:prstGeom prst="rect">
            <a:avLst/>
          </a:prstGeom>
          <a:noFill/>
          <a:ln>
            <a:noFill/>
          </a:ln>
        </p:spPr>
      </p:pic>
    </p:spTree>
    <p:extLst>
      <p:ext uri="{BB962C8B-B14F-4D97-AF65-F5344CB8AC3E}">
        <p14:creationId xmlns:p14="http://schemas.microsoft.com/office/powerpoint/2010/main" val="1470221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768</Words>
  <Application>Microsoft Macintosh PowerPoint</Application>
  <PresentationFormat>Custom</PresentationFormat>
  <Paragraphs>34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McQuillan</dc:creator>
  <cp:lastModifiedBy>Victoria McQuillan</cp:lastModifiedBy>
  <cp:revision>2</cp:revision>
  <dcterms:created xsi:type="dcterms:W3CDTF">2017-08-07T15:15:58Z</dcterms:created>
  <dcterms:modified xsi:type="dcterms:W3CDTF">2017-08-07T15:29:55Z</dcterms:modified>
</cp:coreProperties>
</file>