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21383625" cy="30275213"/>
  <p:notesSz cx="29459238" cy="41987788"/>
  <p:defaultTextStyle>
    <a:defPPr>
      <a:defRPr lang="en-US"/>
    </a:defPPr>
    <a:lvl1pPr marL="0" algn="l" defTabSz="2479578" rtl="0" eaLnBrk="1" latinLnBrk="0" hangingPunct="1">
      <a:defRPr sz="4881" kern="1200">
        <a:solidFill>
          <a:schemeClr val="tx1"/>
        </a:solidFill>
        <a:latin typeface="+mn-lt"/>
        <a:ea typeface="+mn-ea"/>
        <a:cs typeface="+mn-cs"/>
      </a:defRPr>
    </a:lvl1pPr>
    <a:lvl2pPr marL="1239789" algn="l" defTabSz="2479578" rtl="0" eaLnBrk="1" latinLnBrk="0" hangingPunct="1">
      <a:defRPr sz="4881" kern="1200">
        <a:solidFill>
          <a:schemeClr val="tx1"/>
        </a:solidFill>
        <a:latin typeface="+mn-lt"/>
        <a:ea typeface="+mn-ea"/>
        <a:cs typeface="+mn-cs"/>
      </a:defRPr>
    </a:lvl2pPr>
    <a:lvl3pPr marL="2479578" algn="l" defTabSz="2479578" rtl="0" eaLnBrk="1" latinLnBrk="0" hangingPunct="1">
      <a:defRPr sz="4881" kern="1200">
        <a:solidFill>
          <a:schemeClr val="tx1"/>
        </a:solidFill>
        <a:latin typeface="+mn-lt"/>
        <a:ea typeface="+mn-ea"/>
        <a:cs typeface="+mn-cs"/>
      </a:defRPr>
    </a:lvl3pPr>
    <a:lvl4pPr marL="3719368" algn="l" defTabSz="2479578" rtl="0" eaLnBrk="1" latinLnBrk="0" hangingPunct="1">
      <a:defRPr sz="4881" kern="1200">
        <a:solidFill>
          <a:schemeClr val="tx1"/>
        </a:solidFill>
        <a:latin typeface="+mn-lt"/>
        <a:ea typeface="+mn-ea"/>
        <a:cs typeface="+mn-cs"/>
      </a:defRPr>
    </a:lvl4pPr>
    <a:lvl5pPr marL="4959157" algn="l" defTabSz="2479578" rtl="0" eaLnBrk="1" latinLnBrk="0" hangingPunct="1">
      <a:defRPr sz="4881" kern="1200">
        <a:solidFill>
          <a:schemeClr val="tx1"/>
        </a:solidFill>
        <a:latin typeface="+mn-lt"/>
        <a:ea typeface="+mn-ea"/>
        <a:cs typeface="+mn-cs"/>
      </a:defRPr>
    </a:lvl5pPr>
    <a:lvl6pPr marL="6198946" algn="l" defTabSz="2479578" rtl="0" eaLnBrk="1" latinLnBrk="0" hangingPunct="1">
      <a:defRPr sz="4881" kern="1200">
        <a:solidFill>
          <a:schemeClr val="tx1"/>
        </a:solidFill>
        <a:latin typeface="+mn-lt"/>
        <a:ea typeface="+mn-ea"/>
        <a:cs typeface="+mn-cs"/>
      </a:defRPr>
    </a:lvl6pPr>
    <a:lvl7pPr marL="7438735" algn="l" defTabSz="2479578" rtl="0" eaLnBrk="1" latinLnBrk="0" hangingPunct="1">
      <a:defRPr sz="4881" kern="1200">
        <a:solidFill>
          <a:schemeClr val="tx1"/>
        </a:solidFill>
        <a:latin typeface="+mn-lt"/>
        <a:ea typeface="+mn-ea"/>
        <a:cs typeface="+mn-cs"/>
      </a:defRPr>
    </a:lvl7pPr>
    <a:lvl8pPr marL="8678525" algn="l" defTabSz="2479578" rtl="0" eaLnBrk="1" latinLnBrk="0" hangingPunct="1">
      <a:defRPr sz="4881" kern="1200">
        <a:solidFill>
          <a:schemeClr val="tx1"/>
        </a:solidFill>
        <a:latin typeface="+mn-lt"/>
        <a:ea typeface="+mn-ea"/>
        <a:cs typeface="+mn-cs"/>
      </a:defRPr>
    </a:lvl8pPr>
    <a:lvl9pPr marL="9918314" algn="l" defTabSz="2479578" rtl="0" eaLnBrk="1" latinLnBrk="0" hangingPunct="1">
      <a:defRPr sz="4881"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9535">
          <p15:clr>
            <a:srgbClr val="A4A3A4"/>
          </p15:clr>
        </p15:guide>
        <p15:guide id="2" pos="673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79138"/>
    <a:srgbClr val="19277B"/>
    <a:srgbClr val="CC0066"/>
    <a:srgbClr val="FF0066"/>
    <a:srgbClr val="1D2B7D"/>
    <a:srgbClr val="C1A45C"/>
    <a:srgbClr val="1D2B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987" autoAdjust="0"/>
    <p:restoredTop sz="94660"/>
  </p:normalViewPr>
  <p:slideViewPr>
    <p:cSldViewPr snapToGrid="0">
      <p:cViewPr>
        <p:scale>
          <a:sx n="40" d="100"/>
          <a:sy n="40" d="100"/>
        </p:scale>
        <p:origin x="-1085" y="-58"/>
      </p:cViewPr>
      <p:guideLst>
        <p:guide orient="horz" pos="9535"/>
        <p:guide pos="673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3772" y="4954765"/>
            <a:ext cx="18176081" cy="10540259"/>
          </a:xfrm>
        </p:spPr>
        <p:txBody>
          <a:bodyPr anchor="b"/>
          <a:lstStyle>
            <a:lvl1pPr algn="ctr">
              <a:defRPr sz="14031"/>
            </a:lvl1pPr>
          </a:lstStyle>
          <a:p>
            <a:r>
              <a:rPr lang="en-US" smtClean="0"/>
              <a:t>Click to edit Master title style</a:t>
            </a:r>
            <a:endParaRPr lang="en-US" dirty="0"/>
          </a:p>
        </p:txBody>
      </p:sp>
      <p:sp>
        <p:nvSpPr>
          <p:cNvPr id="3" name="Subtitle 2"/>
          <p:cNvSpPr>
            <a:spLocks noGrp="1"/>
          </p:cNvSpPr>
          <p:nvPr>
            <p:ph type="subTitle" idx="1"/>
          </p:nvPr>
        </p:nvSpPr>
        <p:spPr>
          <a:xfrm>
            <a:off x="2672953" y="15901497"/>
            <a:ext cx="16037719" cy="7309499"/>
          </a:xfrm>
        </p:spPr>
        <p:txBody>
          <a:bodyPr/>
          <a:lstStyle>
            <a:lvl1pPr marL="0" indent="0" algn="ctr">
              <a:buNone/>
              <a:defRPr sz="5612"/>
            </a:lvl1pPr>
            <a:lvl2pPr marL="1069162" indent="0" algn="ctr">
              <a:buNone/>
              <a:defRPr sz="4677"/>
            </a:lvl2pPr>
            <a:lvl3pPr marL="2138324" indent="0" algn="ctr">
              <a:buNone/>
              <a:defRPr sz="4209"/>
            </a:lvl3pPr>
            <a:lvl4pPr marL="3207487" indent="0" algn="ctr">
              <a:buNone/>
              <a:defRPr sz="3742"/>
            </a:lvl4pPr>
            <a:lvl5pPr marL="4276649" indent="0" algn="ctr">
              <a:buNone/>
              <a:defRPr sz="3742"/>
            </a:lvl5pPr>
            <a:lvl6pPr marL="5345811" indent="0" algn="ctr">
              <a:buNone/>
              <a:defRPr sz="3742"/>
            </a:lvl6pPr>
            <a:lvl7pPr marL="6414973" indent="0" algn="ctr">
              <a:buNone/>
              <a:defRPr sz="3742"/>
            </a:lvl7pPr>
            <a:lvl8pPr marL="7484135" indent="0" algn="ctr">
              <a:buNone/>
              <a:defRPr sz="3742"/>
            </a:lvl8pPr>
            <a:lvl9pPr marL="8553298" indent="0" algn="ctr">
              <a:buNone/>
              <a:defRPr sz="3742"/>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27FF3F2-D71E-41BF-A11A-6A73BA4E09B4}" type="datetimeFigureOut">
              <a:rPr lang="en-GB" smtClean="0"/>
              <a:t>08/10/2017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C4D78F-6414-423C-A4A2-0E5D5A4BA9E2}" type="slidenum">
              <a:rPr lang="en-GB" smtClean="0"/>
              <a:t>‹#›</a:t>
            </a:fld>
            <a:endParaRPr lang="en-GB"/>
          </a:p>
        </p:txBody>
      </p:sp>
    </p:spTree>
    <p:extLst>
      <p:ext uri="{BB962C8B-B14F-4D97-AF65-F5344CB8AC3E}">
        <p14:creationId xmlns:p14="http://schemas.microsoft.com/office/powerpoint/2010/main" val="3003676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7FF3F2-D71E-41BF-A11A-6A73BA4E09B4}" type="datetimeFigureOut">
              <a:rPr lang="en-GB" smtClean="0"/>
              <a:t>08/10/2017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C4D78F-6414-423C-A4A2-0E5D5A4BA9E2}" type="slidenum">
              <a:rPr lang="en-GB" smtClean="0"/>
              <a:t>‹#›</a:t>
            </a:fld>
            <a:endParaRPr lang="en-GB"/>
          </a:p>
        </p:txBody>
      </p:sp>
    </p:spTree>
    <p:extLst>
      <p:ext uri="{BB962C8B-B14F-4D97-AF65-F5344CB8AC3E}">
        <p14:creationId xmlns:p14="http://schemas.microsoft.com/office/powerpoint/2010/main" val="1274791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302658" y="1611875"/>
            <a:ext cx="4610844" cy="256568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70125" y="1611875"/>
            <a:ext cx="13565237" cy="256568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7FF3F2-D71E-41BF-A11A-6A73BA4E09B4}" type="datetimeFigureOut">
              <a:rPr lang="en-GB" smtClean="0"/>
              <a:t>08/10/2017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C4D78F-6414-423C-A4A2-0E5D5A4BA9E2}" type="slidenum">
              <a:rPr lang="en-GB" smtClean="0"/>
              <a:t>‹#›</a:t>
            </a:fld>
            <a:endParaRPr lang="en-GB"/>
          </a:p>
        </p:txBody>
      </p:sp>
    </p:spTree>
    <p:extLst>
      <p:ext uri="{BB962C8B-B14F-4D97-AF65-F5344CB8AC3E}">
        <p14:creationId xmlns:p14="http://schemas.microsoft.com/office/powerpoint/2010/main" val="3386886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7FF3F2-D71E-41BF-A11A-6A73BA4E09B4}" type="datetimeFigureOut">
              <a:rPr lang="en-GB" smtClean="0"/>
              <a:t>08/10/2017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C4D78F-6414-423C-A4A2-0E5D5A4BA9E2}" type="slidenum">
              <a:rPr lang="en-GB" smtClean="0"/>
              <a:t>‹#›</a:t>
            </a:fld>
            <a:endParaRPr lang="en-GB"/>
          </a:p>
        </p:txBody>
      </p:sp>
    </p:spTree>
    <p:extLst>
      <p:ext uri="{BB962C8B-B14F-4D97-AF65-F5344CB8AC3E}">
        <p14:creationId xmlns:p14="http://schemas.microsoft.com/office/powerpoint/2010/main" val="33633460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8988" y="7547788"/>
            <a:ext cx="18443377" cy="12593645"/>
          </a:xfrm>
        </p:spPr>
        <p:txBody>
          <a:bodyPr anchor="b"/>
          <a:lstStyle>
            <a:lvl1pPr>
              <a:defRPr sz="14031"/>
            </a:lvl1pPr>
          </a:lstStyle>
          <a:p>
            <a:r>
              <a:rPr lang="en-US" smtClean="0"/>
              <a:t>Click to edit Master title style</a:t>
            </a:r>
            <a:endParaRPr lang="en-US" dirty="0"/>
          </a:p>
        </p:txBody>
      </p:sp>
      <p:sp>
        <p:nvSpPr>
          <p:cNvPr id="3" name="Text Placeholder 2"/>
          <p:cNvSpPr>
            <a:spLocks noGrp="1"/>
          </p:cNvSpPr>
          <p:nvPr>
            <p:ph type="body" idx="1"/>
          </p:nvPr>
        </p:nvSpPr>
        <p:spPr>
          <a:xfrm>
            <a:off x="1458988" y="20260574"/>
            <a:ext cx="18443377" cy="6622701"/>
          </a:xfrm>
        </p:spPr>
        <p:txBody>
          <a:bodyPr/>
          <a:lstStyle>
            <a:lvl1pPr marL="0" indent="0">
              <a:buNone/>
              <a:defRPr sz="5612">
                <a:solidFill>
                  <a:schemeClr val="tx1"/>
                </a:solidFill>
              </a:defRPr>
            </a:lvl1pPr>
            <a:lvl2pPr marL="1069162" indent="0">
              <a:buNone/>
              <a:defRPr sz="4677">
                <a:solidFill>
                  <a:schemeClr val="tx1">
                    <a:tint val="75000"/>
                  </a:schemeClr>
                </a:solidFill>
              </a:defRPr>
            </a:lvl2pPr>
            <a:lvl3pPr marL="2138324" indent="0">
              <a:buNone/>
              <a:defRPr sz="4209">
                <a:solidFill>
                  <a:schemeClr val="tx1">
                    <a:tint val="75000"/>
                  </a:schemeClr>
                </a:solidFill>
              </a:defRPr>
            </a:lvl3pPr>
            <a:lvl4pPr marL="3207487" indent="0">
              <a:buNone/>
              <a:defRPr sz="3742">
                <a:solidFill>
                  <a:schemeClr val="tx1">
                    <a:tint val="75000"/>
                  </a:schemeClr>
                </a:solidFill>
              </a:defRPr>
            </a:lvl4pPr>
            <a:lvl5pPr marL="4276649" indent="0">
              <a:buNone/>
              <a:defRPr sz="3742">
                <a:solidFill>
                  <a:schemeClr val="tx1">
                    <a:tint val="75000"/>
                  </a:schemeClr>
                </a:solidFill>
              </a:defRPr>
            </a:lvl5pPr>
            <a:lvl6pPr marL="5345811" indent="0">
              <a:buNone/>
              <a:defRPr sz="3742">
                <a:solidFill>
                  <a:schemeClr val="tx1">
                    <a:tint val="75000"/>
                  </a:schemeClr>
                </a:solidFill>
              </a:defRPr>
            </a:lvl6pPr>
            <a:lvl7pPr marL="6414973" indent="0">
              <a:buNone/>
              <a:defRPr sz="3742">
                <a:solidFill>
                  <a:schemeClr val="tx1">
                    <a:tint val="75000"/>
                  </a:schemeClr>
                </a:solidFill>
              </a:defRPr>
            </a:lvl7pPr>
            <a:lvl8pPr marL="7484135" indent="0">
              <a:buNone/>
              <a:defRPr sz="3742">
                <a:solidFill>
                  <a:schemeClr val="tx1">
                    <a:tint val="75000"/>
                  </a:schemeClr>
                </a:solidFill>
              </a:defRPr>
            </a:lvl8pPr>
            <a:lvl9pPr marL="8553298" indent="0">
              <a:buNone/>
              <a:defRPr sz="3742">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7FF3F2-D71E-41BF-A11A-6A73BA4E09B4}" type="datetimeFigureOut">
              <a:rPr lang="en-GB" smtClean="0"/>
              <a:t>08/10/2017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C4D78F-6414-423C-A4A2-0E5D5A4BA9E2}" type="slidenum">
              <a:rPr lang="en-GB" smtClean="0"/>
              <a:t>‹#›</a:t>
            </a:fld>
            <a:endParaRPr lang="en-GB"/>
          </a:p>
        </p:txBody>
      </p:sp>
    </p:spTree>
    <p:extLst>
      <p:ext uri="{BB962C8B-B14F-4D97-AF65-F5344CB8AC3E}">
        <p14:creationId xmlns:p14="http://schemas.microsoft.com/office/powerpoint/2010/main" val="1861372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70124" y="8059374"/>
            <a:ext cx="9088041" cy="1920934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0825460" y="8059374"/>
            <a:ext cx="9088041" cy="1920934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27FF3F2-D71E-41BF-A11A-6A73BA4E09B4}" type="datetimeFigureOut">
              <a:rPr lang="en-GB" smtClean="0"/>
              <a:t>08/10/2017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9C4D78F-6414-423C-A4A2-0E5D5A4BA9E2}" type="slidenum">
              <a:rPr lang="en-GB" smtClean="0"/>
              <a:t>‹#›</a:t>
            </a:fld>
            <a:endParaRPr lang="en-GB"/>
          </a:p>
        </p:txBody>
      </p:sp>
    </p:spTree>
    <p:extLst>
      <p:ext uri="{BB962C8B-B14F-4D97-AF65-F5344CB8AC3E}">
        <p14:creationId xmlns:p14="http://schemas.microsoft.com/office/powerpoint/2010/main" val="3100672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72909" y="1611882"/>
            <a:ext cx="18443377" cy="5851808"/>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72912" y="7421634"/>
            <a:ext cx="9046274" cy="3637228"/>
          </a:xfrm>
        </p:spPr>
        <p:txBody>
          <a:bodyPr anchor="b"/>
          <a:lstStyle>
            <a:lvl1pPr marL="0" indent="0">
              <a:buNone/>
              <a:defRPr sz="5612" b="1"/>
            </a:lvl1pPr>
            <a:lvl2pPr marL="1069162" indent="0">
              <a:buNone/>
              <a:defRPr sz="4677" b="1"/>
            </a:lvl2pPr>
            <a:lvl3pPr marL="2138324" indent="0">
              <a:buNone/>
              <a:defRPr sz="4209" b="1"/>
            </a:lvl3pPr>
            <a:lvl4pPr marL="3207487" indent="0">
              <a:buNone/>
              <a:defRPr sz="3742" b="1"/>
            </a:lvl4pPr>
            <a:lvl5pPr marL="4276649" indent="0">
              <a:buNone/>
              <a:defRPr sz="3742" b="1"/>
            </a:lvl5pPr>
            <a:lvl6pPr marL="5345811" indent="0">
              <a:buNone/>
              <a:defRPr sz="3742" b="1"/>
            </a:lvl6pPr>
            <a:lvl7pPr marL="6414973" indent="0">
              <a:buNone/>
              <a:defRPr sz="3742" b="1"/>
            </a:lvl7pPr>
            <a:lvl8pPr marL="7484135" indent="0">
              <a:buNone/>
              <a:defRPr sz="3742" b="1"/>
            </a:lvl8pPr>
            <a:lvl9pPr marL="8553298" indent="0">
              <a:buNone/>
              <a:defRPr sz="3742" b="1"/>
            </a:lvl9pPr>
          </a:lstStyle>
          <a:p>
            <a:pPr lvl="0"/>
            <a:r>
              <a:rPr lang="en-US" smtClean="0"/>
              <a:t>Click to edit Master text styles</a:t>
            </a:r>
          </a:p>
        </p:txBody>
      </p:sp>
      <p:sp>
        <p:nvSpPr>
          <p:cNvPr id="4" name="Content Placeholder 3"/>
          <p:cNvSpPr>
            <a:spLocks noGrp="1"/>
          </p:cNvSpPr>
          <p:nvPr>
            <p:ph sz="half" idx="2"/>
          </p:nvPr>
        </p:nvSpPr>
        <p:spPr>
          <a:xfrm>
            <a:off x="1472912" y="11058863"/>
            <a:ext cx="9046274" cy="1626592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0825461" y="7421634"/>
            <a:ext cx="9090826" cy="3637228"/>
          </a:xfrm>
        </p:spPr>
        <p:txBody>
          <a:bodyPr anchor="b"/>
          <a:lstStyle>
            <a:lvl1pPr marL="0" indent="0">
              <a:buNone/>
              <a:defRPr sz="5612" b="1"/>
            </a:lvl1pPr>
            <a:lvl2pPr marL="1069162" indent="0">
              <a:buNone/>
              <a:defRPr sz="4677" b="1"/>
            </a:lvl2pPr>
            <a:lvl3pPr marL="2138324" indent="0">
              <a:buNone/>
              <a:defRPr sz="4209" b="1"/>
            </a:lvl3pPr>
            <a:lvl4pPr marL="3207487" indent="0">
              <a:buNone/>
              <a:defRPr sz="3742" b="1"/>
            </a:lvl4pPr>
            <a:lvl5pPr marL="4276649" indent="0">
              <a:buNone/>
              <a:defRPr sz="3742" b="1"/>
            </a:lvl5pPr>
            <a:lvl6pPr marL="5345811" indent="0">
              <a:buNone/>
              <a:defRPr sz="3742" b="1"/>
            </a:lvl6pPr>
            <a:lvl7pPr marL="6414973" indent="0">
              <a:buNone/>
              <a:defRPr sz="3742" b="1"/>
            </a:lvl7pPr>
            <a:lvl8pPr marL="7484135" indent="0">
              <a:buNone/>
              <a:defRPr sz="3742" b="1"/>
            </a:lvl8pPr>
            <a:lvl9pPr marL="8553298" indent="0">
              <a:buNone/>
              <a:defRPr sz="3742" b="1"/>
            </a:lvl9pPr>
          </a:lstStyle>
          <a:p>
            <a:pPr lvl="0"/>
            <a:r>
              <a:rPr lang="en-US" smtClean="0"/>
              <a:t>Click to edit Master text styles</a:t>
            </a:r>
          </a:p>
        </p:txBody>
      </p:sp>
      <p:sp>
        <p:nvSpPr>
          <p:cNvPr id="6" name="Content Placeholder 5"/>
          <p:cNvSpPr>
            <a:spLocks noGrp="1"/>
          </p:cNvSpPr>
          <p:nvPr>
            <p:ph sz="quarter" idx="4"/>
          </p:nvPr>
        </p:nvSpPr>
        <p:spPr>
          <a:xfrm>
            <a:off x="10825461" y="11058863"/>
            <a:ext cx="9090826" cy="1626592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27FF3F2-D71E-41BF-A11A-6A73BA4E09B4}" type="datetimeFigureOut">
              <a:rPr lang="en-GB" smtClean="0"/>
              <a:t>08/10/2017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9C4D78F-6414-423C-A4A2-0E5D5A4BA9E2}" type="slidenum">
              <a:rPr lang="en-GB" smtClean="0"/>
              <a:t>‹#›</a:t>
            </a:fld>
            <a:endParaRPr lang="en-GB"/>
          </a:p>
        </p:txBody>
      </p:sp>
    </p:spTree>
    <p:extLst>
      <p:ext uri="{BB962C8B-B14F-4D97-AF65-F5344CB8AC3E}">
        <p14:creationId xmlns:p14="http://schemas.microsoft.com/office/powerpoint/2010/main" val="1938521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27FF3F2-D71E-41BF-A11A-6A73BA4E09B4}" type="datetimeFigureOut">
              <a:rPr lang="en-GB" smtClean="0"/>
              <a:t>08/10/2017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9C4D78F-6414-423C-A4A2-0E5D5A4BA9E2}" type="slidenum">
              <a:rPr lang="en-GB" smtClean="0"/>
              <a:t>‹#›</a:t>
            </a:fld>
            <a:endParaRPr lang="en-GB"/>
          </a:p>
        </p:txBody>
      </p:sp>
    </p:spTree>
    <p:extLst>
      <p:ext uri="{BB962C8B-B14F-4D97-AF65-F5344CB8AC3E}">
        <p14:creationId xmlns:p14="http://schemas.microsoft.com/office/powerpoint/2010/main" val="4180854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7FF3F2-D71E-41BF-A11A-6A73BA4E09B4}" type="datetimeFigureOut">
              <a:rPr lang="en-GB" smtClean="0"/>
              <a:t>08/10/2017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9C4D78F-6414-423C-A4A2-0E5D5A4BA9E2}" type="slidenum">
              <a:rPr lang="en-GB" smtClean="0"/>
              <a:t>‹#›</a:t>
            </a:fld>
            <a:endParaRPr lang="en-GB"/>
          </a:p>
        </p:txBody>
      </p:sp>
    </p:spTree>
    <p:extLst>
      <p:ext uri="{BB962C8B-B14F-4D97-AF65-F5344CB8AC3E}">
        <p14:creationId xmlns:p14="http://schemas.microsoft.com/office/powerpoint/2010/main" val="3156677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72909" y="2018348"/>
            <a:ext cx="6896776" cy="7064216"/>
          </a:xfrm>
        </p:spPr>
        <p:txBody>
          <a:bodyPr anchor="b"/>
          <a:lstStyle>
            <a:lvl1pPr>
              <a:defRPr sz="7483"/>
            </a:lvl1pPr>
          </a:lstStyle>
          <a:p>
            <a:r>
              <a:rPr lang="en-US" smtClean="0"/>
              <a:t>Click to edit Master title style</a:t>
            </a:r>
            <a:endParaRPr lang="en-US" dirty="0"/>
          </a:p>
        </p:txBody>
      </p:sp>
      <p:sp>
        <p:nvSpPr>
          <p:cNvPr id="3" name="Content Placeholder 2"/>
          <p:cNvSpPr>
            <a:spLocks noGrp="1"/>
          </p:cNvSpPr>
          <p:nvPr>
            <p:ph idx="1"/>
          </p:nvPr>
        </p:nvSpPr>
        <p:spPr>
          <a:xfrm>
            <a:off x="9090826" y="4359077"/>
            <a:ext cx="10825460" cy="21515024"/>
          </a:xfrm>
        </p:spPr>
        <p:txBody>
          <a:bodyPr/>
          <a:lstStyle>
            <a:lvl1pPr>
              <a:defRPr sz="7483"/>
            </a:lvl1pPr>
            <a:lvl2pPr>
              <a:defRPr sz="6548"/>
            </a:lvl2pPr>
            <a:lvl3pPr>
              <a:defRPr sz="5612"/>
            </a:lvl3pPr>
            <a:lvl4pPr>
              <a:defRPr sz="4677"/>
            </a:lvl4pPr>
            <a:lvl5pPr>
              <a:defRPr sz="4677"/>
            </a:lvl5pPr>
            <a:lvl6pPr>
              <a:defRPr sz="4677"/>
            </a:lvl6pPr>
            <a:lvl7pPr>
              <a:defRPr sz="4677"/>
            </a:lvl7pPr>
            <a:lvl8pPr>
              <a:defRPr sz="4677"/>
            </a:lvl8pPr>
            <a:lvl9pPr>
              <a:defRPr sz="4677"/>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72909" y="9082564"/>
            <a:ext cx="6896776" cy="16826573"/>
          </a:xfrm>
        </p:spPr>
        <p:txBody>
          <a:bodyPr/>
          <a:lstStyle>
            <a:lvl1pPr marL="0" indent="0">
              <a:buNone/>
              <a:defRPr sz="3742"/>
            </a:lvl1pPr>
            <a:lvl2pPr marL="1069162" indent="0">
              <a:buNone/>
              <a:defRPr sz="3274"/>
            </a:lvl2pPr>
            <a:lvl3pPr marL="2138324" indent="0">
              <a:buNone/>
              <a:defRPr sz="2806"/>
            </a:lvl3pPr>
            <a:lvl4pPr marL="3207487" indent="0">
              <a:buNone/>
              <a:defRPr sz="2339"/>
            </a:lvl4pPr>
            <a:lvl5pPr marL="4276649" indent="0">
              <a:buNone/>
              <a:defRPr sz="2339"/>
            </a:lvl5pPr>
            <a:lvl6pPr marL="5345811" indent="0">
              <a:buNone/>
              <a:defRPr sz="2339"/>
            </a:lvl6pPr>
            <a:lvl7pPr marL="6414973" indent="0">
              <a:buNone/>
              <a:defRPr sz="2339"/>
            </a:lvl7pPr>
            <a:lvl8pPr marL="7484135" indent="0">
              <a:buNone/>
              <a:defRPr sz="2339"/>
            </a:lvl8pPr>
            <a:lvl9pPr marL="8553298" indent="0">
              <a:buNone/>
              <a:defRPr sz="2339"/>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7FF3F2-D71E-41BF-A11A-6A73BA4E09B4}" type="datetimeFigureOut">
              <a:rPr lang="en-GB" smtClean="0"/>
              <a:t>08/10/2017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9C4D78F-6414-423C-A4A2-0E5D5A4BA9E2}" type="slidenum">
              <a:rPr lang="en-GB" smtClean="0"/>
              <a:t>‹#›</a:t>
            </a:fld>
            <a:endParaRPr lang="en-GB"/>
          </a:p>
        </p:txBody>
      </p:sp>
    </p:spTree>
    <p:extLst>
      <p:ext uri="{BB962C8B-B14F-4D97-AF65-F5344CB8AC3E}">
        <p14:creationId xmlns:p14="http://schemas.microsoft.com/office/powerpoint/2010/main" val="2446888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72909" y="2018348"/>
            <a:ext cx="6896776" cy="7064216"/>
          </a:xfrm>
        </p:spPr>
        <p:txBody>
          <a:bodyPr anchor="b"/>
          <a:lstStyle>
            <a:lvl1pPr>
              <a:defRPr sz="7483"/>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090826" y="4359077"/>
            <a:ext cx="10825460" cy="21515024"/>
          </a:xfrm>
        </p:spPr>
        <p:txBody>
          <a:bodyPr anchor="t"/>
          <a:lstStyle>
            <a:lvl1pPr marL="0" indent="0">
              <a:buNone/>
              <a:defRPr sz="7483"/>
            </a:lvl1pPr>
            <a:lvl2pPr marL="1069162" indent="0">
              <a:buNone/>
              <a:defRPr sz="6548"/>
            </a:lvl2pPr>
            <a:lvl3pPr marL="2138324" indent="0">
              <a:buNone/>
              <a:defRPr sz="5612"/>
            </a:lvl3pPr>
            <a:lvl4pPr marL="3207487" indent="0">
              <a:buNone/>
              <a:defRPr sz="4677"/>
            </a:lvl4pPr>
            <a:lvl5pPr marL="4276649" indent="0">
              <a:buNone/>
              <a:defRPr sz="4677"/>
            </a:lvl5pPr>
            <a:lvl6pPr marL="5345811" indent="0">
              <a:buNone/>
              <a:defRPr sz="4677"/>
            </a:lvl6pPr>
            <a:lvl7pPr marL="6414973" indent="0">
              <a:buNone/>
              <a:defRPr sz="4677"/>
            </a:lvl7pPr>
            <a:lvl8pPr marL="7484135" indent="0">
              <a:buNone/>
              <a:defRPr sz="4677"/>
            </a:lvl8pPr>
            <a:lvl9pPr marL="8553298" indent="0">
              <a:buNone/>
              <a:defRPr sz="4677"/>
            </a:lvl9pPr>
          </a:lstStyle>
          <a:p>
            <a:r>
              <a:rPr lang="en-US" smtClean="0"/>
              <a:t>Click icon to add picture</a:t>
            </a:r>
            <a:endParaRPr lang="en-US" dirty="0"/>
          </a:p>
        </p:txBody>
      </p:sp>
      <p:sp>
        <p:nvSpPr>
          <p:cNvPr id="4" name="Text Placeholder 3"/>
          <p:cNvSpPr>
            <a:spLocks noGrp="1"/>
          </p:cNvSpPr>
          <p:nvPr>
            <p:ph type="body" sz="half" idx="2"/>
          </p:nvPr>
        </p:nvSpPr>
        <p:spPr>
          <a:xfrm>
            <a:off x="1472909" y="9082564"/>
            <a:ext cx="6896776" cy="16826573"/>
          </a:xfrm>
        </p:spPr>
        <p:txBody>
          <a:bodyPr/>
          <a:lstStyle>
            <a:lvl1pPr marL="0" indent="0">
              <a:buNone/>
              <a:defRPr sz="3742"/>
            </a:lvl1pPr>
            <a:lvl2pPr marL="1069162" indent="0">
              <a:buNone/>
              <a:defRPr sz="3274"/>
            </a:lvl2pPr>
            <a:lvl3pPr marL="2138324" indent="0">
              <a:buNone/>
              <a:defRPr sz="2806"/>
            </a:lvl3pPr>
            <a:lvl4pPr marL="3207487" indent="0">
              <a:buNone/>
              <a:defRPr sz="2339"/>
            </a:lvl4pPr>
            <a:lvl5pPr marL="4276649" indent="0">
              <a:buNone/>
              <a:defRPr sz="2339"/>
            </a:lvl5pPr>
            <a:lvl6pPr marL="5345811" indent="0">
              <a:buNone/>
              <a:defRPr sz="2339"/>
            </a:lvl6pPr>
            <a:lvl7pPr marL="6414973" indent="0">
              <a:buNone/>
              <a:defRPr sz="2339"/>
            </a:lvl7pPr>
            <a:lvl8pPr marL="7484135" indent="0">
              <a:buNone/>
              <a:defRPr sz="2339"/>
            </a:lvl8pPr>
            <a:lvl9pPr marL="8553298" indent="0">
              <a:buNone/>
              <a:defRPr sz="2339"/>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7FF3F2-D71E-41BF-A11A-6A73BA4E09B4}" type="datetimeFigureOut">
              <a:rPr lang="en-GB" smtClean="0"/>
              <a:t>08/10/2017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9C4D78F-6414-423C-A4A2-0E5D5A4BA9E2}" type="slidenum">
              <a:rPr lang="en-GB" smtClean="0"/>
              <a:t>‹#›</a:t>
            </a:fld>
            <a:endParaRPr lang="en-GB"/>
          </a:p>
        </p:txBody>
      </p:sp>
    </p:spTree>
    <p:extLst>
      <p:ext uri="{BB962C8B-B14F-4D97-AF65-F5344CB8AC3E}">
        <p14:creationId xmlns:p14="http://schemas.microsoft.com/office/powerpoint/2010/main" val="4000174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70124" y="1611882"/>
            <a:ext cx="18443377" cy="585180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70124" y="8059374"/>
            <a:ext cx="18443377" cy="1920934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470124" y="28060644"/>
            <a:ext cx="4811316" cy="1611875"/>
          </a:xfrm>
          <a:prstGeom prst="rect">
            <a:avLst/>
          </a:prstGeom>
        </p:spPr>
        <p:txBody>
          <a:bodyPr vert="horz" lIns="91440" tIns="45720" rIns="91440" bIns="45720" rtlCol="0" anchor="ctr"/>
          <a:lstStyle>
            <a:lvl1pPr algn="l">
              <a:defRPr sz="2806">
                <a:solidFill>
                  <a:schemeClr val="tx1">
                    <a:tint val="75000"/>
                  </a:schemeClr>
                </a:solidFill>
              </a:defRPr>
            </a:lvl1pPr>
          </a:lstStyle>
          <a:p>
            <a:fld id="{127FF3F2-D71E-41BF-A11A-6A73BA4E09B4}" type="datetimeFigureOut">
              <a:rPr lang="en-GB" smtClean="0"/>
              <a:t>08/10/2017</a:t>
            </a:fld>
            <a:endParaRPr lang="en-GB"/>
          </a:p>
        </p:txBody>
      </p:sp>
      <p:sp>
        <p:nvSpPr>
          <p:cNvPr id="5" name="Footer Placeholder 4"/>
          <p:cNvSpPr>
            <a:spLocks noGrp="1"/>
          </p:cNvSpPr>
          <p:nvPr>
            <p:ph type="ftr" sz="quarter" idx="3"/>
          </p:nvPr>
        </p:nvSpPr>
        <p:spPr>
          <a:xfrm>
            <a:off x="7083326" y="28060644"/>
            <a:ext cx="7216973" cy="1611875"/>
          </a:xfrm>
          <a:prstGeom prst="rect">
            <a:avLst/>
          </a:prstGeom>
        </p:spPr>
        <p:txBody>
          <a:bodyPr vert="horz" lIns="91440" tIns="45720" rIns="91440" bIns="45720" rtlCol="0" anchor="ctr"/>
          <a:lstStyle>
            <a:lvl1pPr algn="ctr">
              <a:defRPr sz="2806">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15102185" y="28060644"/>
            <a:ext cx="4811316" cy="1611875"/>
          </a:xfrm>
          <a:prstGeom prst="rect">
            <a:avLst/>
          </a:prstGeom>
        </p:spPr>
        <p:txBody>
          <a:bodyPr vert="horz" lIns="91440" tIns="45720" rIns="91440" bIns="45720" rtlCol="0" anchor="ctr"/>
          <a:lstStyle>
            <a:lvl1pPr algn="r">
              <a:defRPr sz="2806">
                <a:solidFill>
                  <a:schemeClr val="tx1">
                    <a:tint val="75000"/>
                  </a:schemeClr>
                </a:solidFill>
              </a:defRPr>
            </a:lvl1pPr>
          </a:lstStyle>
          <a:p>
            <a:fld id="{89C4D78F-6414-423C-A4A2-0E5D5A4BA9E2}" type="slidenum">
              <a:rPr lang="en-GB" smtClean="0"/>
              <a:t>‹#›</a:t>
            </a:fld>
            <a:endParaRPr lang="en-GB"/>
          </a:p>
        </p:txBody>
      </p:sp>
    </p:spTree>
    <p:extLst>
      <p:ext uri="{BB962C8B-B14F-4D97-AF65-F5344CB8AC3E}">
        <p14:creationId xmlns:p14="http://schemas.microsoft.com/office/powerpoint/2010/main" val="12299240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138324" rtl="0" eaLnBrk="1" latinLnBrk="0" hangingPunct="1">
        <a:lnSpc>
          <a:spcPct val="90000"/>
        </a:lnSpc>
        <a:spcBef>
          <a:spcPct val="0"/>
        </a:spcBef>
        <a:buNone/>
        <a:defRPr sz="10289" kern="1200">
          <a:solidFill>
            <a:schemeClr val="tx1"/>
          </a:solidFill>
          <a:latin typeface="+mj-lt"/>
          <a:ea typeface="+mj-ea"/>
          <a:cs typeface="+mj-cs"/>
        </a:defRPr>
      </a:lvl1pPr>
    </p:titleStyle>
    <p:bodyStyle>
      <a:lvl1pPr marL="534581" indent="-534581" algn="l" defTabSz="2138324" rtl="0" eaLnBrk="1" latinLnBrk="0" hangingPunct="1">
        <a:lnSpc>
          <a:spcPct val="90000"/>
        </a:lnSpc>
        <a:spcBef>
          <a:spcPts val="2339"/>
        </a:spcBef>
        <a:buFont typeface="Arial" panose="020B0604020202020204" pitchFamily="34" charset="0"/>
        <a:buChar char="•"/>
        <a:defRPr sz="6548" kern="1200">
          <a:solidFill>
            <a:schemeClr val="tx1"/>
          </a:solidFill>
          <a:latin typeface="+mn-lt"/>
          <a:ea typeface="+mn-ea"/>
          <a:cs typeface="+mn-cs"/>
        </a:defRPr>
      </a:lvl1pPr>
      <a:lvl2pPr marL="1603743" indent="-534581" algn="l" defTabSz="2138324" rtl="0" eaLnBrk="1" latinLnBrk="0" hangingPunct="1">
        <a:lnSpc>
          <a:spcPct val="90000"/>
        </a:lnSpc>
        <a:spcBef>
          <a:spcPts val="1169"/>
        </a:spcBef>
        <a:buFont typeface="Arial" panose="020B0604020202020204" pitchFamily="34" charset="0"/>
        <a:buChar char="•"/>
        <a:defRPr sz="5612" kern="1200">
          <a:solidFill>
            <a:schemeClr val="tx1"/>
          </a:solidFill>
          <a:latin typeface="+mn-lt"/>
          <a:ea typeface="+mn-ea"/>
          <a:cs typeface="+mn-cs"/>
        </a:defRPr>
      </a:lvl2pPr>
      <a:lvl3pPr marL="2672906" indent="-534581" algn="l" defTabSz="2138324" rtl="0" eaLnBrk="1" latinLnBrk="0" hangingPunct="1">
        <a:lnSpc>
          <a:spcPct val="90000"/>
        </a:lnSpc>
        <a:spcBef>
          <a:spcPts val="1169"/>
        </a:spcBef>
        <a:buFont typeface="Arial" panose="020B0604020202020204" pitchFamily="34" charset="0"/>
        <a:buChar char="•"/>
        <a:defRPr sz="4677" kern="1200">
          <a:solidFill>
            <a:schemeClr val="tx1"/>
          </a:solidFill>
          <a:latin typeface="+mn-lt"/>
          <a:ea typeface="+mn-ea"/>
          <a:cs typeface="+mn-cs"/>
        </a:defRPr>
      </a:lvl3pPr>
      <a:lvl4pPr marL="3742068"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4pPr>
      <a:lvl5pPr marL="4811230"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5pPr>
      <a:lvl6pPr marL="5880392"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6pPr>
      <a:lvl7pPr marL="6949554"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7pPr>
      <a:lvl8pPr marL="8018717"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8pPr>
      <a:lvl9pPr marL="9087879"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9pPr>
    </p:bodyStyle>
    <p:otherStyle>
      <a:defPPr>
        <a:defRPr lang="en-US"/>
      </a:defPPr>
      <a:lvl1pPr marL="0" algn="l" defTabSz="2138324" rtl="0" eaLnBrk="1" latinLnBrk="0" hangingPunct="1">
        <a:defRPr sz="4209" kern="1200">
          <a:solidFill>
            <a:schemeClr val="tx1"/>
          </a:solidFill>
          <a:latin typeface="+mn-lt"/>
          <a:ea typeface="+mn-ea"/>
          <a:cs typeface="+mn-cs"/>
        </a:defRPr>
      </a:lvl1pPr>
      <a:lvl2pPr marL="1069162" algn="l" defTabSz="2138324" rtl="0" eaLnBrk="1" latinLnBrk="0" hangingPunct="1">
        <a:defRPr sz="4209" kern="1200">
          <a:solidFill>
            <a:schemeClr val="tx1"/>
          </a:solidFill>
          <a:latin typeface="+mn-lt"/>
          <a:ea typeface="+mn-ea"/>
          <a:cs typeface="+mn-cs"/>
        </a:defRPr>
      </a:lvl2pPr>
      <a:lvl3pPr marL="2138324" algn="l" defTabSz="2138324" rtl="0" eaLnBrk="1" latinLnBrk="0" hangingPunct="1">
        <a:defRPr sz="4209" kern="1200">
          <a:solidFill>
            <a:schemeClr val="tx1"/>
          </a:solidFill>
          <a:latin typeface="+mn-lt"/>
          <a:ea typeface="+mn-ea"/>
          <a:cs typeface="+mn-cs"/>
        </a:defRPr>
      </a:lvl3pPr>
      <a:lvl4pPr marL="3207487" algn="l" defTabSz="2138324" rtl="0" eaLnBrk="1" latinLnBrk="0" hangingPunct="1">
        <a:defRPr sz="4209" kern="1200">
          <a:solidFill>
            <a:schemeClr val="tx1"/>
          </a:solidFill>
          <a:latin typeface="+mn-lt"/>
          <a:ea typeface="+mn-ea"/>
          <a:cs typeface="+mn-cs"/>
        </a:defRPr>
      </a:lvl4pPr>
      <a:lvl5pPr marL="4276649" algn="l" defTabSz="2138324" rtl="0" eaLnBrk="1" latinLnBrk="0" hangingPunct="1">
        <a:defRPr sz="4209" kern="1200">
          <a:solidFill>
            <a:schemeClr val="tx1"/>
          </a:solidFill>
          <a:latin typeface="+mn-lt"/>
          <a:ea typeface="+mn-ea"/>
          <a:cs typeface="+mn-cs"/>
        </a:defRPr>
      </a:lvl5pPr>
      <a:lvl6pPr marL="5345811" algn="l" defTabSz="2138324" rtl="0" eaLnBrk="1" latinLnBrk="0" hangingPunct="1">
        <a:defRPr sz="4209" kern="1200">
          <a:solidFill>
            <a:schemeClr val="tx1"/>
          </a:solidFill>
          <a:latin typeface="+mn-lt"/>
          <a:ea typeface="+mn-ea"/>
          <a:cs typeface="+mn-cs"/>
        </a:defRPr>
      </a:lvl6pPr>
      <a:lvl7pPr marL="6414973" algn="l" defTabSz="2138324" rtl="0" eaLnBrk="1" latinLnBrk="0" hangingPunct="1">
        <a:defRPr sz="4209" kern="1200">
          <a:solidFill>
            <a:schemeClr val="tx1"/>
          </a:solidFill>
          <a:latin typeface="+mn-lt"/>
          <a:ea typeface="+mn-ea"/>
          <a:cs typeface="+mn-cs"/>
        </a:defRPr>
      </a:lvl7pPr>
      <a:lvl8pPr marL="7484135" algn="l" defTabSz="2138324" rtl="0" eaLnBrk="1" latinLnBrk="0" hangingPunct="1">
        <a:defRPr sz="4209" kern="1200">
          <a:solidFill>
            <a:schemeClr val="tx1"/>
          </a:solidFill>
          <a:latin typeface="+mn-lt"/>
          <a:ea typeface="+mn-ea"/>
          <a:cs typeface="+mn-cs"/>
        </a:defRPr>
      </a:lvl8pPr>
      <a:lvl9pPr marL="8553298" algn="l" defTabSz="2138324" rtl="0" eaLnBrk="1" latinLnBrk="0" hangingPunct="1">
        <a:defRPr sz="420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image" Target="../media/image9.png"/><Relationship Id="rId3" Type="http://schemas.openxmlformats.org/officeDocument/2006/relationships/hyperlink" Target="mailto:h.p.orton@liverpool.ac.uk" TargetMode="External"/><Relationship Id="rId7" Type="http://schemas.openxmlformats.org/officeDocument/2006/relationships/image" Target="../media/image3.png"/><Relationship Id="rId12"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2.png"/><Relationship Id="rId11" Type="http://schemas.openxmlformats.org/officeDocument/2006/relationships/image" Target="../media/image7.png"/><Relationship Id="rId5" Type="http://schemas.openxmlformats.org/officeDocument/2006/relationships/hyperlink" Target="https://hee.nhs.uk/our-work/person-centred-care/dementia" TargetMode="External"/><Relationship Id="rId15" Type="http://schemas.openxmlformats.org/officeDocument/2006/relationships/image" Target="../media/image10.png"/><Relationship Id="rId10" Type="http://schemas.openxmlformats.org/officeDocument/2006/relationships/image" Target="../media/image6.png"/><Relationship Id="rId4" Type="http://schemas.openxmlformats.org/officeDocument/2006/relationships/hyperlink" Target="https://www.dementiastatistics.org/statistics-about-dementia/prevalence/" TargetMode="External"/><Relationship Id="rId9" Type="http://schemas.openxmlformats.org/officeDocument/2006/relationships/image" Target="../media/image5.png"/><Relationship Id="rId14" Type="http://schemas.openxmlformats.org/officeDocument/2006/relationships/hyperlink" Target="https://www.gov.uk/government/uploads/system/uploads/attachment_data/file/168221/dh_094052.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66135" y="732705"/>
            <a:ext cx="5551605" cy="1426997"/>
          </a:xfrm>
          <a:prstGeom prst="rect">
            <a:avLst/>
          </a:prstGeom>
        </p:spPr>
      </p:pic>
      <p:sp>
        <p:nvSpPr>
          <p:cNvPr id="6" name="Rectangle 5"/>
          <p:cNvSpPr/>
          <p:nvPr/>
        </p:nvSpPr>
        <p:spPr>
          <a:xfrm>
            <a:off x="1538763" y="2399542"/>
            <a:ext cx="18306098" cy="1754326"/>
          </a:xfrm>
          <a:prstGeom prst="rect">
            <a:avLst/>
          </a:prstGeom>
        </p:spPr>
        <p:txBody>
          <a:bodyPr wrap="square">
            <a:spAutoFit/>
          </a:bodyPr>
          <a:lstStyle/>
          <a:p>
            <a:pPr algn="ctr"/>
            <a:r>
              <a:rPr lang="en-GB" sz="5400" b="1" dirty="0" smtClean="0">
                <a:solidFill>
                  <a:srgbClr val="19277B"/>
                </a:solidFill>
              </a:rPr>
              <a:t>An arts-based pedagogic approach for dementia awareness and training for health care professional students</a:t>
            </a:r>
            <a:endParaRPr lang="en-GB" sz="5400" b="1" dirty="0">
              <a:solidFill>
                <a:srgbClr val="19277B"/>
              </a:solidFill>
            </a:endParaRPr>
          </a:p>
        </p:txBody>
      </p:sp>
      <p:sp>
        <p:nvSpPr>
          <p:cNvPr id="7" name="Rectangle 6"/>
          <p:cNvSpPr/>
          <p:nvPr/>
        </p:nvSpPr>
        <p:spPr>
          <a:xfrm>
            <a:off x="2641600" y="4050118"/>
            <a:ext cx="17078960" cy="1754326"/>
          </a:xfrm>
          <a:prstGeom prst="rect">
            <a:avLst/>
          </a:prstGeom>
        </p:spPr>
        <p:txBody>
          <a:bodyPr wrap="square">
            <a:spAutoFit/>
          </a:bodyPr>
          <a:lstStyle/>
          <a:p>
            <a:pPr algn="ctr"/>
            <a:r>
              <a:rPr lang="en-GB" sz="3600" b="1" dirty="0" smtClean="0">
                <a:solidFill>
                  <a:srgbClr val="C1A45C"/>
                </a:solidFill>
              </a:rPr>
              <a:t>Helen Orton  - Academic Lead for Continuing Professional Development and Inter-Professional Education and Learning (</a:t>
            </a:r>
            <a:r>
              <a:rPr lang="en-GB" sz="3600" b="1" dirty="0" smtClean="0">
                <a:solidFill>
                  <a:schemeClr val="tx2"/>
                </a:solidFill>
                <a:hlinkClick r:id="rId3"/>
              </a:rPr>
              <a:t>h.p.orton@liverpool.ac.uk</a:t>
            </a:r>
            <a:r>
              <a:rPr lang="en-GB" sz="3600" b="1" dirty="0" smtClean="0">
                <a:solidFill>
                  <a:srgbClr val="C1A45C"/>
                </a:solidFill>
              </a:rPr>
              <a:t>) </a:t>
            </a:r>
          </a:p>
          <a:p>
            <a:pPr algn="ctr"/>
            <a:r>
              <a:rPr lang="en-GB" sz="3600" b="1" i="1" dirty="0" smtClean="0">
                <a:solidFill>
                  <a:srgbClr val="C1A45C"/>
                </a:solidFill>
              </a:rPr>
              <a:t>School of Health Sciences, Institute of Clinical Sciences</a:t>
            </a:r>
            <a:endParaRPr lang="en-GB" sz="3600" b="1" i="1" dirty="0">
              <a:solidFill>
                <a:srgbClr val="C1A45C"/>
              </a:solidFill>
            </a:endParaRPr>
          </a:p>
        </p:txBody>
      </p:sp>
      <p:sp>
        <p:nvSpPr>
          <p:cNvPr id="8" name="Rectangle 7"/>
          <p:cNvSpPr/>
          <p:nvPr/>
        </p:nvSpPr>
        <p:spPr>
          <a:xfrm>
            <a:off x="1414462" y="27684413"/>
            <a:ext cx="18190369" cy="2335171"/>
          </a:xfrm>
          <a:prstGeom prst="rect">
            <a:avLst/>
          </a:prstGeom>
          <a:solidFill>
            <a:schemeClr val="tx2">
              <a:lumMod val="20000"/>
              <a:lumOff val="80000"/>
            </a:schemeClr>
          </a:solidFill>
          <a:ln>
            <a:solidFill>
              <a:srgbClr val="B791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p:cNvSpPr txBox="1"/>
          <p:nvPr/>
        </p:nvSpPr>
        <p:spPr>
          <a:xfrm>
            <a:off x="1611195" y="27828111"/>
            <a:ext cx="8180505" cy="1631216"/>
          </a:xfrm>
          <a:prstGeom prst="rect">
            <a:avLst/>
          </a:prstGeom>
          <a:noFill/>
        </p:spPr>
        <p:txBody>
          <a:bodyPr wrap="square" rtlCol="0">
            <a:spAutoFit/>
          </a:bodyPr>
          <a:lstStyle/>
          <a:p>
            <a:r>
              <a:rPr lang="en-GB" sz="1600" b="1" dirty="0" smtClean="0">
                <a:solidFill>
                  <a:srgbClr val="1D2B7D"/>
                </a:solidFill>
              </a:rPr>
              <a:t>References</a:t>
            </a:r>
            <a:r>
              <a:rPr lang="en-GB" sz="1600" dirty="0"/>
              <a:t> </a:t>
            </a:r>
            <a:endParaRPr lang="en-GB" sz="1200" dirty="0"/>
          </a:p>
          <a:p>
            <a:r>
              <a:rPr lang="en-GB" sz="1400" dirty="0" smtClean="0"/>
              <a:t>1. A</a:t>
            </a:r>
            <a:r>
              <a:rPr lang="en-GB" sz="1400" dirty="0" smtClean="0">
                <a:hlinkClick r:id="rId4"/>
              </a:rPr>
              <a:t>l</a:t>
            </a:r>
            <a:r>
              <a:rPr lang="en-GB" sz="1400" dirty="0" smtClean="0"/>
              <a:t>zheimer’s Research UK (2016)</a:t>
            </a:r>
            <a:r>
              <a:rPr lang="en-GB" sz="1400" dirty="0"/>
              <a:t> </a:t>
            </a:r>
            <a:r>
              <a:rPr lang="en-GB" sz="1400" u="sng" dirty="0" smtClean="0">
                <a:hlinkClick r:id="rId4"/>
              </a:rPr>
              <a:t>https</a:t>
            </a:r>
            <a:r>
              <a:rPr lang="en-GB" sz="1400" u="sng" dirty="0">
                <a:hlinkClick r:id="rId4"/>
              </a:rPr>
              <a:t>://</a:t>
            </a:r>
            <a:r>
              <a:rPr lang="en-GB" sz="1400" u="sng" dirty="0" smtClean="0">
                <a:hlinkClick r:id="rId4"/>
              </a:rPr>
              <a:t>www.dementiastatistics.org/statistics-about-dementia/prevalence/</a:t>
            </a:r>
            <a:endParaRPr lang="en-GB" sz="1400" u="sng" dirty="0"/>
          </a:p>
          <a:p>
            <a:r>
              <a:rPr lang="en-GB" sz="1400" dirty="0" smtClean="0"/>
              <a:t>2. Prince M, </a:t>
            </a:r>
            <a:r>
              <a:rPr lang="en-GB" sz="1400" dirty="0" err="1" smtClean="0"/>
              <a:t>Wimo</a:t>
            </a:r>
            <a:r>
              <a:rPr lang="en-GB" sz="1400" dirty="0" smtClean="0"/>
              <a:t> A, </a:t>
            </a:r>
            <a:r>
              <a:rPr lang="en-GB" sz="1400" dirty="0" err="1" smtClean="0"/>
              <a:t>Guerchet</a:t>
            </a:r>
            <a:r>
              <a:rPr lang="en-GB" sz="1400" dirty="0" smtClean="0"/>
              <a:t> M </a:t>
            </a:r>
            <a:r>
              <a:rPr lang="en-GB" sz="1400" i="1" dirty="0" smtClean="0"/>
              <a:t>et al. </a:t>
            </a:r>
            <a:r>
              <a:rPr lang="en-GB" sz="1400" dirty="0" smtClean="0"/>
              <a:t>World Alzheimer Report 2015. The Global Impact of Dementia: </a:t>
            </a:r>
          </a:p>
          <a:p>
            <a:r>
              <a:rPr lang="en-GB" sz="1400" dirty="0" smtClean="0"/>
              <a:t>    An analysis of prevalence, incidence, costs and trends. </a:t>
            </a:r>
          </a:p>
          <a:p>
            <a:r>
              <a:rPr lang="en-GB" sz="1400" dirty="0"/>
              <a:t>3</a:t>
            </a:r>
            <a:r>
              <a:rPr lang="en-GB" sz="1400" dirty="0" smtClean="0"/>
              <a:t>. Health Education England </a:t>
            </a:r>
            <a:r>
              <a:rPr lang="en-GB" sz="1400" dirty="0" smtClean="0">
                <a:hlinkClick r:id="rId5"/>
              </a:rPr>
              <a:t>https</a:t>
            </a:r>
            <a:r>
              <a:rPr lang="en-GB" sz="1400" dirty="0">
                <a:hlinkClick r:id="rId5"/>
              </a:rPr>
              <a:t>://</a:t>
            </a:r>
            <a:r>
              <a:rPr lang="en-GB" sz="1400" dirty="0" smtClean="0">
                <a:hlinkClick r:id="rId5"/>
              </a:rPr>
              <a:t>hee.nhs.uk/our-work/person-centred-care/dementia</a:t>
            </a:r>
            <a:endParaRPr lang="en-GB" sz="1400" dirty="0" smtClean="0"/>
          </a:p>
          <a:p>
            <a:pPr lvl="0"/>
            <a:r>
              <a:rPr lang="en-GB" sz="1400" dirty="0"/>
              <a:t>4</a:t>
            </a:r>
            <a:r>
              <a:rPr lang="en-GB" sz="1400" dirty="0" smtClean="0"/>
              <a:t>. Rossiter </a:t>
            </a:r>
            <a:r>
              <a:rPr lang="en-GB" sz="1400" dirty="0"/>
              <a:t>K, </a:t>
            </a:r>
            <a:r>
              <a:rPr lang="en-GB" sz="1400" dirty="0" err="1"/>
              <a:t>Kontos</a:t>
            </a:r>
            <a:r>
              <a:rPr lang="en-GB" sz="1400" dirty="0"/>
              <a:t> P, </a:t>
            </a:r>
            <a:r>
              <a:rPr lang="en-GB" sz="1400" dirty="0" err="1"/>
              <a:t>Calantonio</a:t>
            </a:r>
            <a:r>
              <a:rPr lang="en-GB" sz="1400" dirty="0"/>
              <a:t> A, Gilbert J, Gray J and Keighley M. Staging data: theatre as a tool </a:t>
            </a:r>
            <a:endParaRPr lang="en-GB" sz="1400" dirty="0" smtClean="0"/>
          </a:p>
          <a:p>
            <a:pPr lvl="0"/>
            <a:r>
              <a:rPr lang="en-GB" sz="1400" dirty="0"/>
              <a:t> </a:t>
            </a:r>
            <a:r>
              <a:rPr lang="en-GB" sz="1400" dirty="0" smtClean="0"/>
              <a:t>   for analysis and </a:t>
            </a:r>
            <a:r>
              <a:rPr lang="en-GB" sz="1400" dirty="0"/>
              <a:t>knowledge transfer in health research. </a:t>
            </a:r>
            <a:r>
              <a:rPr lang="en-GB" sz="1400" i="1" dirty="0"/>
              <a:t>Social Science and Medicine </a:t>
            </a:r>
            <a:r>
              <a:rPr lang="en-GB" sz="1400" dirty="0"/>
              <a:t>2008; 66(1): 130-46. </a:t>
            </a:r>
          </a:p>
        </p:txBody>
      </p:sp>
      <p:sp>
        <p:nvSpPr>
          <p:cNvPr id="10" name="Rectangle 9"/>
          <p:cNvSpPr/>
          <p:nvPr/>
        </p:nvSpPr>
        <p:spPr>
          <a:xfrm>
            <a:off x="1414462" y="5981700"/>
            <a:ext cx="8377238" cy="21475700"/>
          </a:xfrm>
          <a:prstGeom prst="rect">
            <a:avLst/>
          </a:prstGeom>
          <a:solidFill>
            <a:schemeClr val="tx2">
              <a:lumMod val="20000"/>
              <a:lumOff val="80000"/>
            </a:schemeClr>
          </a:solidFill>
          <a:ln>
            <a:solidFill>
              <a:srgbClr val="B791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p:nvSpPr>
        <p:spPr>
          <a:xfrm>
            <a:off x="11227593" y="5981700"/>
            <a:ext cx="8377238" cy="21475700"/>
          </a:xfrm>
          <a:prstGeom prst="rect">
            <a:avLst/>
          </a:prstGeom>
          <a:solidFill>
            <a:schemeClr val="tx2">
              <a:lumMod val="20000"/>
              <a:lumOff val="80000"/>
            </a:schemeClr>
          </a:solidFill>
          <a:ln>
            <a:solidFill>
              <a:srgbClr val="B791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TextBox 11"/>
          <p:cNvSpPr txBox="1"/>
          <p:nvPr/>
        </p:nvSpPr>
        <p:spPr>
          <a:xfrm>
            <a:off x="1778793" y="6327852"/>
            <a:ext cx="7612857" cy="9879628"/>
          </a:xfrm>
          <a:prstGeom prst="rect">
            <a:avLst/>
          </a:prstGeom>
          <a:noFill/>
        </p:spPr>
        <p:txBody>
          <a:bodyPr wrap="square" rtlCol="0">
            <a:spAutoFit/>
          </a:bodyPr>
          <a:lstStyle/>
          <a:p>
            <a:r>
              <a:rPr lang="en-GB" sz="3600" b="1" dirty="0">
                <a:solidFill>
                  <a:srgbClr val="1D2B7D"/>
                </a:solidFill>
              </a:rPr>
              <a:t>Introduction and background</a:t>
            </a:r>
          </a:p>
          <a:p>
            <a:pPr algn="just"/>
            <a:r>
              <a:rPr lang="en-GB" sz="2400" dirty="0"/>
              <a:t>Recent demographics </a:t>
            </a:r>
            <a:r>
              <a:rPr lang="en-GB" sz="2400" dirty="0" smtClean="0"/>
              <a:t>show that </a:t>
            </a:r>
            <a:r>
              <a:rPr lang="en-GB" sz="2400" dirty="0"/>
              <a:t>850,000 people </a:t>
            </a:r>
            <a:r>
              <a:rPr lang="en-GB" sz="2400" dirty="0" smtClean="0"/>
              <a:t>have a </a:t>
            </a:r>
            <a:r>
              <a:rPr lang="en-GB" sz="2400" dirty="0"/>
              <a:t>form of dementia in the </a:t>
            </a:r>
            <a:r>
              <a:rPr lang="en-GB" sz="2400" dirty="0" smtClean="0"/>
              <a:t>UK. If age-specific prevalence remains stable, this will increase to  1 </a:t>
            </a:r>
            <a:r>
              <a:rPr lang="en-GB" sz="2400" dirty="0"/>
              <a:t>million and 2 million by 2025 and 2050 </a:t>
            </a:r>
            <a:r>
              <a:rPr lang="en-GB" sz="2400" dirty="0" smtClean="0"/>
              <a:t>respectively</a:t>
            </a:r>
            <a:r>
              <a:rPr lang="en-GB" sz="2400" baseline="30000" dirty="0" smtClean="0"/>
              <a:t>1</a:t>
            </a:r>
            <a:r>
              <a:rPr lang="en-GB" sz="2400" dirty="0" smtClean="0"/>
              <a:t>. Globally</a:t>
            </a:r>
            <a:r>
              <a:rPr lang="en-GB" sz="2400" dirty="0"/>
              <a:t>, the number of people living with dementia will increase from 46.8 million (2015) to </a:t>
            </a:r>
            <a:r>
              <a:rPr lang="en-GB" sz="2400" dirty="0" smtClean="0"/>
              <a:t>130 million to 131.5 </a:t>
            </a:r>
            <a:r>
              <a:rPr lang="en-GB" sz="2400" dirty="0"/>
              <a:t>million </a:t>
            </a:r>
            <a:r>
              <a:rPr lang="en-GB" sz="2400" dirty="0" smtClean="0"/>
              <a:t>by 2030 and 2050 respectively</a:t>
            </a:r>
            <a:r>
              <a:rPr lang="en-GB" sz="2400" baseline="30000" dirty="0"/>
              <a:t>2</a:t>
            </a:r>
            <a:r>
              <a:rPr lang="en-GB" sz="2400" dirty="0" smtClean="0"/>
              <a:t>. It is thus important that health </a:t>
            </a:r>
            <a:r>
              <a:rPr lang="en-GB" sz="2400" dirty="0"/>
              <a:t>and social care professionals </a:t>
            </a:r>
            <a:r>
              <a:rPr lang="en-GB" sz="2400" dirty="0" smtClean="0"/>
              <a:t>are equipped with the </a:t>
            </a:r>
            <a:r>
              <a:rPr lang="en-GB" sz="2400" dirty="0"/>
              <a:t>correct knowledge and skills to care for people with </a:t>
            </a:r>
            <a:r>
              <a:rPr lang="en-GB" sz="2400" dirty="0" smtClean="0"/>
              <a:t>dementia</a:t>
            </a:r>
            <a:r>
              <a:rPr lang="en-GB" sz="2400" baseline="30000" dirty="0"/>
              <a:t>3</a:t>
            </a:r>
            <a:r>
              <a:rPr lang="en-GB" sz="2400" dirty="0" smtClean="0"/>
              <a:t>. </a:t>
            </a:r>
            <a:endParaRPr lang="en-GB" sz="2400" dirty="0"/>
          </a:p>
          <a:p>
            <a:pPr algn="just"/>
            <a:r>
              <a:rPr lang="en-GB" sz="2400" dirty="0"/>
              <a:t> </a:t>
            </a:r>
          </a:p>
          <a:p>
            <a:pPr algn="just"/>
            <a:r>
              <a:rPr lang="en-GB" sz="2400" dirty="0" smtClean="0"/>
              <a:t>Whilst much </a:t>
            </a:r>
            <a:r>
              <a:rPr lang="en-GB" sz="2400" dirty="0"/>
              <a:t>of what is learned about dementia in a professional context is through formal teaching and </a:t>
            </a:r>
            <a:r>
              <a:rPr lang="en-GB" sz="2400" dirty="0" smtClean="0"/>
              <a:t>learning, it </a:t>
            </a:r>
            <a:r>
              <a:rPr lang="en-GB" sz="2400" dirty="0"/>
              <a:t>is often the least </a:t>
            </a:r>
            <a:r>
              <a:rPr lang="en-GB" sz="2400" dirty="0" smtClean="0"/>
              <a:t>effective. The </a:t>
            </a:r>
            <a:r>
              <a:rPr lang="en-GB" sz="2400" dirty="0"/>
              <a:t>use of theatre in training interventions </a:t>
            </a:r>
            <a:r>
              <a:rPr lang="en-GB" sz="2400" dirty="0" smtClean="0"/>
              <a:t>is more </a:t>
            </a:r>
            <a:r>
              <a:rPr lang="en-GB" sz="2400" dirty="0"/>
              <a:t>engaging and contextualises the complex and emotive issues that are </a:t>
            </a:r>
            <a:r>
              <a:rPr lang="en-GB" sz="2400" dirty="0" smtClean="0"/>
              <a:t>encompassed</a:t>
            </a:r>
            <a:r>
              <a:rPr lang="en-GB" sz="2400" baseline="30000" dirty="0"/>
              <a:t>4</a:t>
            </a:r>
            <a:r>
              <a:rPr lang="en-GB" sz="2400" dirty="0" smtClean="0"/>
              <a:t>. Arts-based </a:t>
            </a:r>
            <a:r>
              <a:rPr lang="en-GB" sz="2400" dirty="0"/>
              <a:t>learning in medical education to facilitate non-scientific elements of </a:t>
            </a:r>
            <a:r>
              <a:rPr lang="en-GB" sz="2400" dirty="0" smtClean="0"/>
              <a:t>medicine issues</a:t>
            </a:r>
            <a:r>
              <a:rPr lang="en-GB" sz="2400" baseline="30000" dirty="0" smtClean="0"/>
              <a:t>5</a:t>
            </a:r>
            <a:r>
              <a:rPr lang="en-GB" sz="2400" dirty="0" smtClean="0"/>
              <a:t> has </a:t>
            </a:r>
            <a:r>
              <a:rPr lang="en-GB" sz="2400" dirty="0"/>
              <a:t>been well </a:t>
            </a:r>
            <a:r>
              <a:rPr lang="en-GB" sz="2400" dirty="0" smtClean="0"/>
              <a:t>received but illness-related </a:t>
            </a:r>
            <a:r>
              <a:rPr lang="en-GB" sz="2400" dirty="0"/>
              <a:t>theatrical performances in the context of health care education is </a:t>
            </a:r>
            <a:r>
              <a:rPr lang="en-GB" sz="2400" dirty="0" smtClean="0"/>
              <a:t>offers </a:t>
            </a:r>
            <a:r>
              <a:rPr lang="en-GB" sz="2400" dirty="0"/>
              <a:t>an innovative and emerging pedagogy </a:t>
            </a:r>
            <a:r>
              <a:rPr lang="en-GB" sz="2400" dirty="0" smtClean="0"/>
              <a:t>modality</a:t>
            </a:r>
            <a:r>
              <a:rPr lang="en-GB" sz="2400" baseline="30000" dirty="0" smtClean="0"/>
              <a:t>6-7</a:t>
            </a:r>
            <a:r>
              <a:rPr lang="en-GB" sz="2400" dirty="0" smtClean="0"/>
              <a:t>. </a:t>
            </a:r>
            <a:r>
              <a:rPr lang="en-GB" sz="2400" dirty="0"/>
              <a:t>E</a:t>
            </a:r>
            <a:r>
              <a:rPr lang="en-GB" sz="2400" dirty="0" smtClean="0"/>
              <a:t>thnodramas </a:t>
            </a:r>
            <a:r>
              <a:rPr lang="en-GB" sz="2400" dirty="0"/>
              <a:t>enable health care professionals to immerse themselves in the lives of persons with dementia and their families which have a subsequent positive impact in responding to the needs and concerns of persons with </a:t>
            </a:r>
            <a:r>
              <a:rPr lang="en-GB" sz="2400" dirty="0" smtClean="0"/>
              <a:t>dementia</a:t>
            </a:r>
            <a:r>
              <a:rPr lang="en-GB" sz="2400" baseline="30000" dirty="0"/>
              <a:t>8</a:t>
            </a:r>
            <a:r>
              <a:rPr lang="en-GB" sz="2400" dirty="0" smtClean="0"/>
              <a:t>.</a:t>
            </a:r>
          </a:p>
        </p:txBody>
      </p:sp>
      <p:sp>
        <p:nvSpPr>
          <p:cNvPr id="13" name="TextBox 12"/>
          <p:cNvSpPr txBox="1"/>
          <p:nvPr/>
        </p:nvSpPr>
        <p:spPr>
          <a:xfrm>
            <a:off x="11775518" y="6251652"/>
            <a:ext cx="7403307" cy="16466046"/>
          </a:xfrm>
          <a:prstGeom prst="rect">
            <a:avLst/>
          </a:prstGeom>
          <a:noFill/>
        </p:spPr>
        <p:txBody>
          <a:bodyPr wrap="square" rtlCol="0">
            <a:spAutoFit/>
          </a:bodyPr>
          <a:lstStyle/>
          <a:p>
            <a:r>
              <a:rPr lang="en-GB" sz="3600" b="1" dirty="0" smtClean="0">
                <a:solidFill>
                  <a:srgbClr val="1D2B7D"/>
                </a:solidFill>
              </a:rPr>
              <a:t>Results</a:t>
            </a:r>
          </a:p>
          <a:p>
            <a:endParaRPr lang="en-GB" sz="2400" dirty="0" smtClean="0"/>
          </a:p>
          <a:p>
            <a:endParaRPr lang="en-GB" sz="2400" dirty="0" smtClean="0"/>
          </a:p>
          <a:p>
            <a:endParaRPr lang="en-GB" sz="2800" b="1" dirty="0" smtClean="0">
              <a:solidFill>
                <a:srgbClr val="1D2B7D"/>
              </a:solidFill>
            </a:endParaRPr>
          </a:p>
          <a:p>
            <a:endParaRPr lang="en-GB" sz="2800" b="1" dirty="0" smtClean="0">
              <a:solidFill>
                <a:srgbClr val="1D2B7D"/>
              </a:solidFill>
            </a:endParaRPr>
          </a:p>
          <a:p>
            <a:endParaRPr lang="en-GB" sz="2800" b="1" dirty="0" smtClean="0">
              <a:solidFill>
                <a:srgbClr val="1D2B7D"/>
              </a:solidFill>
            </a:endParaRPr>
          </a:p>
          <a:p>
            <a:endParaRPr lang="en-GB" sz="2800" b="1" dirty="0" smtClean="0">
              <a:solidFill>
                <a:srgbClr val="1D2B7D"/>
              </a:solidFill>
            </a:endParaRPr>
          </a:p>
          <a:p>
            <a:endParaRPr lang="en-GB" sz="2800" b="1" dirty="0" smtClean="0">
              <a:solidFill>
                <a:srgbClr val="1D2B7D"/>
              </a:solidFill>
            </a:endParaRPr>
          </a:p>
          <a:p>
            <a:endParaRPr lang="en-GB" sz="2800" b="1" dirty="0" smtClean="0">
              <a:solidFill>
                <a:srgbClr val="1D2B7D"/>
              </a:solidFill>
            </a:endParaRPr>
          </a:p>
          <a:p>
            <a:endParaRPr lang="en-GB" sz="2800" b="1" dirty="0" smtClean="0">
              <a:solidFill>
                <a:srgbClr val="1D2B7D"/>
              </a:solidFill>
            </a:endParaRPr>
          </a:p>
          <a:p>
            <a:endParaRPr lang="en-GB" sz="2800" b="1" dirty="0" smtClean="0">
              <a:solidFill>
                <a:srgbClr val="1D2B7D"/>
              </a:solidFill>
            </a:endParaRPr>
          </a:p>
          <a:p>
            <a:endParaRPr lang="en-GB" sz="2800" b="1" dirty="0" smtClean="0">
              <a:solidFill>
                <a:srgbClr val="1D2B7D"/>
              </a:solidFill>
            </a:endParaRPr>
          </a:p>
          <a:p>
            <a:endParaRPr lang="en-GB" sz="2800" b="1" dirty="0" smtClean="0">
              <a:solidFill>
                <a:srgbClr val="1D2B7D"/>
              </a:solidFill>
            </a:endParaRPr>
          </a:p>
          <a:p>
            <a:endParaRPr lang="en-GB" sz="2800" b="1" dirty="0" smtClean="0">
              <a:solidFill>
                <a:srgbClr val="1D2B7D"/>
              </a:solidFill>
            </a:endParaRPr>
          </a:p>
          <a:p>
            <a:endParaRPr lang="en-GB" sz="2800" b="1" dirty="0" smtClean="0">
              <a:solidFill>
                <a:srgbClr val="1D2B7D"/>
              </a:solidFill>
            </a:endParaRPr>
          </a:p>
          <a:p>
            <a:endParaRPr lang="en-GB" sz="2800" b="1" dirty="0" smtClean="0">
              <a:solidFill>
                <a:srgbClr val="1D2B7D"/>
              </a:solidFill>
            </a:endParaRPr>
          </a:p>
          <a:p>
            <a:endParaRPr lang="en-GB" sz="2800" b="1" dirty="0" smtClean="0">
              <a:solidFill>
                <a:srgbClr val="1D2B7D"/>
              </a:solidFill>
            </a:endParaRPr>
          </a:p>
          <a:p>
            <a:endParaRPr lang="en-GB" sz="2800" b="1" dirty="0" smtClean="0">
              <a:solidFill>
                <a:srgbClr val="1D2B7D"/>
              </a:solidFill>
            </a:endParaRPr>
          </a:p>
          <a:p>
            <a:endParaRPr lang="en-GB" sz="2800" b="1" dirty="0" smtClean="0">
              <a:solidFill>
                <a:srgbClr val="1D2B7D"/>
              </a:solidFill>
            </a:endParaRPr>
          </a:p>
          <a:p>
            <a:endParaRPr lang="en-GB" sz="2800" b="1" dirty="0" smtClean="0">
              <a:solidFill>
                <a:srgbClr val="1D2B7D"/>
              </a:solidFill>
            </a:endParaRPr>
          </a:p>
          <a:p>
            <a:endParaRPr lang="en-GB" sz="2800" b="1" dirty="0" smtClean="0">
              <a:solidFill>
                <a:srgbClr val="1D2B7D"/>
              </a:solidFill>
            </a:endParaRPr>
          </a:p>
          <a:p>
            <a:endParaRPr lang="en-GB" sz="2800" b="1" dirty="0" smtClean="0">
              <a:solidFill>
                <a:srgbClr val="1D2B7D"/>
              </a:solidFill>
            </a:endParaRPr>
          </a:p>
          <a:p>
            <a:endParaRPr lang="en-GB" sz="2800" b="1" dirty="0" smtClean="0">
              <a:solidFill>
                <a:srgbClr val="1D2B7D"/>
              </a:solidFill>
            </a:endParaRPr>
          </a:p>
          <a:p>
            <a:endParaRPr lang="en-GB" sz="2800" b="1" dirty="0" smtClean="0">
              <a:solidFill>
                <a:srgbClr val="1D2B7D"/>
              </a:solidFill>
            </a:endParaRPr>
          </a:p>
          <a:p>
            <a:endParaRPr lang="en-GB" sz="2800" b="1" dirty="0" smtClean="0">
              <a:solidFill>
                <a:srgbClr val="1D2B7D"/>
              </a:solidFill>
            </a:endParaRPr>
          </a:p>
          <a:p>
            <a:endParaRPr lang="en-GB" sz="2800" b="1" dirty="0" smtClean="0">
              <a:solidFill>
                <a:srgbClr val="1D2B7D"/>
              </a:solidFill>
            </a:endParaRPr>
          </a:p>
          <a:p>
            <a:endParaRPr lang="en-GB" sz="2800" b="1" dirty="0" smtClean="0">
              <a:solidFill>
                <a:srgbClr val="1D2B7D"/>
              </a:solidFill>
            </a:endParaRPr>
          </a:p>
          <a:p>
            <a:endParaRPr lang="en-GB" sz="2800" b="1" dirty="0" smtClean="0">
              <a:solidFill>
                <a:srgbClr val="1D2B7D"/>
              </a:solidFill>
            </a:endParaRPr>
          </a:p>
          <a:p>
            <a:endParaRPr lang="en-GB" sz="2800" b="1" dirty="0" smtClean="0">
              <a:solidFill>
                <a:srgbClr val="1D2B7D"/>
              </a:solidFill>
            </a:endParaRPr>
          </a:p>
          <a:p>
            <a:endParaRPr lang="en-GB" sz="2800" b="1" dirty="0">
              <a:solidFill>
                <a:srgbClr val="1D2B7D"/>
              </a:solidFill>
            </a:endParaRPr>
          </a:p>
          <a:p>
            <a:endParaRPr lang="en-GB" sz="2800" b="1" dirty="0" smtClean="0">
              <a:solidFill>
                <a:srgbClr val="1D2B7D"/>
              </a:solidFill>
            </a:endParaRPr>
          </a:p>
          <a:p>
            <a:endParaRPr lang="en-GB" sz="2800" b="1" dirty="0">
              <a:solidFill>
                <a:srgbClr val="1D2B7D"/>
              </a:solidFill>
            </a:endParaRPr>
          </a:p>
          <a:p>
            <a:endParaRPr lang="en-GB" sz="2800" b="1" dirty="0" smtClean="0">
              <a:solidFill>
                <a:srgbClr val="1D2B7D"/>
              </a:solidFill>
            </a:endParaRPr>
          </a:p>
          <a:p>
            <a:endParaRPr lang="en-GB" sz="2800" b="1" dirty="0">
              <a:solidFill>
                <a:srgbClr val="1D2B7D"/>
              </a:solidFill>
            </a:endParaRPr>
          </a:p>
          <a:p>
            <a:endParaRPr lang="en-GB" sz="2800" b="1" dirty="0" smtClean="0">
              <a:solidFill>
                <a:srgbClr val="1D2B7D"/>
              </a:solidFill>
            </a:endParaRPr>
          </a:p>
          <a:p>
            <a:endParaRPr lang="en-GB" sz="2800" b="1" dirty="0">
              <a:solidFill>
                <a:srgbClr val="1D2B7D"/>
              </a:solidFill>
            </a:endParaRPr>
          </a:p>
          <a:p>
            <a:endParaRPr lang="en-GB" sz="2800" b="1" dirty="0" smtClean="0">
              <a:solidFill>
                <a:srgbClr val="1D2B7D"/>
              </a:solidFill>
            </a:endParaRPr>
          </a:p>
          <a:p>
            <a:endParaRPr lang="en-GB" sz="2800" b="1" dirty="0" smtClean="0">
              <a:solidFill>
                <a:srgbClr val="1D2B7D"/>
              </a:solidFill>
            </a:endParaRPr>
          </a:p>
        </p:txBody>
      </p:sp>
      <p:sp>
        <p:nvSpPr>
          <p:cNvPr id="14" name="TextBox 13"/>
          <p:cNvSpPr txBox="1"/>
          <p:nvPr/>
        </p:nvSpPr>
        <p:spPr>
          <a:xfrm>
            <a:off x="1778793" y="16127103"/>
            <a:ext cx="7612857" cy="6370975"/>
          </a:xfrm>
          <a:prstGeom prst="rect">
            <a:avLst/>
          </a:prstGeom>
          <a:noFill/>
        </p:spPr>
        <p:txBody>
          <a:bodyPr wrap="square" rtlCol="0">
            <a:spAutoFit/>
          </a:bodyPr>
          <a:lstStyle/>
          <a:p>
            <a:r>
              <a:rPr lang="en-GB" sz="3600" b="1" dirty="0" smtClean="0">
                <a:solidFill>
                  <a:srgbClr val="1D2B7D"/>
                </a:solidFill>
              </a:rPr>
              <a:t>The play: “Grandma, remember me”</a:t>
            </a:r>
          </a:p>
          <a:p>
            <a:endParaRPr lang="en-GB" sz="3600" b="1" dirty="0">
              <a:solidFill>
                <a:schemeClr val="tx2"/>
              </a:solidFill>
            </a:endParaRPr>
          </a:p>
          <a:p>
            <a:endParaRPr lang="en-GB" sz="3600" b="1" dirty="0" smtClean="0">
              <a:solidFill>
                <a:schemeClr val="tx2"/>
              </a:solidFill>
            </a:endParaRPr>
          </a:p>
          <a:p>
            <a:endParaRPr lang="en-GB" sz="3600" b="1" dirty="0">
              <a:solidFill>
                <a:schemeClr val="tx2"/>
              </a:solidFill>
            </a:endParaRPr>
          </a:p>
          <a:p>
            <a:endParaRPr lang="en-GB" sz="3600" b="1" dirty="0" smtClean="0">
              <a:solidFill>
                <a:schemeClr val="tx2"/>
              </a:solidFill>
            </a:endParaRPr>
          </a:p>
          <a:p>
            <a:endParaRPr lang="en-GB" sz="3600" b="1" dirty="0" smtClean="0">
              <a:solidFill>
                <a:schemeClr val="tx2"/>
              </a:solidFill>
            </a:endParaRPr>
          </a:p>
          <a:p>
            <a:pPr algn="just"/>
            <a:r>
              <a:rPr lang="en-GB" sz="2400" dirty="0" smtClean="0"/>
              <a:t>The play is underpinned </a:t>
            </a:r>
            <a:r>
              <a:rPr lang="en-GB" sz="2400" dirty="0"/>
              <a:t>by </a:t>
            </a:r>
            <a:r>
              <a:rPr lang="en-GB" sz="2400" dirty="0" smtClean="0"/>
              <a:t>research identifying that dementia </a:t>
            </a:r>
            <a:r>
              <a:rPr lang="en-GB" sz="2400" dirty="0"/>
              <a:t>can be “lived well” where grandchildren are particularly helpful to grandparents with dementia as they cope with the continued repetition and is consistent with the term “living well with dementia” as part of the UK’s National Dementia </a:t>
            </a:r>
            <a:r>
              <a:rPr lang="en-GB" sz="2400" dirty="0" smtClean="0"/>
              <a:t>Strategy</a:t>
            </a:r>
            <a:r>
              <a:rPr lang="en-GB" sz="2400" baseline="30000" dirty="0" smtClean="0"/>
              <a:t>9</a:t>
            </a:r>
            <a:r>
              <a:rPr lang="en-GB" sz="2400" dirty="0" smtClean="0"/>
              <a:t>.   It </a:t>
            </a:r>
            <a:r>
              <a:rPr lang="en-GB" sz="2400" dirty="0"/>
              <a:t>is based on a true experience, from the perspective of a young child whose grandmother develops Alzheimer’s disease. </a:t>
            </a:r>
          </a:p>
        </p:txBody>
      </p:sp>
      <p:pic>
        <p:nvPicPr>
          <p:cNvPr id="102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98492" y="16899924"/>
            <a:ext cx="1719263" cy="2408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TextBox 14"/>
          <p:cNvSpPr txBox="1"/>
          <p:nvPr/>
        </p:nvSpPr>
        <p:spPr>
          <a:xfrm>
            <a:off x="1901427" y="22689502"/>
            <a:ext cx="7490223" cy="2123658"/>
          </a:xfrm>
          <a:prstGeom prst="rect">
            <a:avLst/>
          </a:prstGeom>
          <a:noFill/>
        </p:spPr>
        <p:txBody>
          <a:bodyPr wrap="square" rtlCol="0">
            <a:spAutoFit/>
          </a:bodyPr>
          <a:lstStyle/>
          <a:p>
            <a:r>
              <a:rPr lang="en-GB" sz="3600" b="1" dirty="0" smtClean="0">
                <a:solidFill>
                  <a:srgbClr val="1D2B7D"/>
                </a:solidFill>
              </a:rPr>
              <a:t>Aims of the study</a:t>
            </a:r>
          </a:p>
          <a:p>
            <a:pPr algn="just"/>
            <a:r>
              <a:rPr lang="en-GB" sz="2400" dirty="0"/>
              <a:t>To establish the perception of </a:t>
            </a:r>
            <a:r>
              <a:rPr lang="en-GB" sz="2400" dirty="0" smtClean="0"/>
              <a:t>health care students of </a:t>
            </a:r>
            <a:r>
              <a:rPr lang="en-GB" sz="2400" dirty="0"/>
              <a:t>using theatre </a:t>
            </a:r>
            <a:r>
              <a:rPr lang="en-GB" sz="2400" dirty="0" smtClean="0"/>
              <a:t>to </a:t>
            </a:r>
            <a:r>
              <a:rPr lang="en-GB" sz="2400" dirty="0"/>
              <a:t>examine </a:t>
            </a:r>
            <a:r>
              <a:rPr lang="en-GB" sz="2400" dirty="0" smtClean="0"/>
              <a:t> their comprehension </a:t>
            </a:r>
            <a:r>
              <a:rPr lang="en-GB" sz="2400" dirty="0"/>
              <a:t>of dementia and </a:t>
            </a:r>
            <a:r>
              <a:rPr lang="en-GB" sz="2400" dirty="0" smtClean="0"/>
              <a:t>the impact of the play on their </a:t>
            </a:r>
            <a:r>
              <a:rPr lang="en-GB" sz="2400" dirty="0"/>
              <a:t>beliefs around changing attitudes towards people living with dementia. </a:t>
            </a:r>
          </a:p>
        </p:txBody>
      </p:sp>
      <p:pic>
        <p:nvPicPr>
          <p:cNvPr id="1027"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351587" y="16918974"/>
            <a:ext cx="1622425" cy="2341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TextBox 15"/>
          <p:cNvSpPr txBox="1"/>
          <p:nvPr/>
        </p:nvSpPr>
        <p:spPr>
          <a:xfrm>
            <a:off x="1901427" y="24993600"/>
            <a:ext cx="7490223" cy="2492990"/>
          </a:xfrm>
          <a:prstGeom prst="rect">
            <a:avLst/>
          </a:prstGeom>
          <a:noFill/>
        </p:spPr>
        <p:txBody>
          <a:bodyPr wrap="square" rtlCol="0">
            <a:spAutoFit/>
          </a:bodyPr>
          <a:lstStyle/>
          <a:p>
            <a:r>
              <a:rPr lang="en-GB" sz="3600" b="1" dirty="0" smtClean="0">
                <a:solidFill>
                  <a:srgbClr val="1D2B7D"/>
                </a:solidFill>
              </a:rPr>
              <a:t>Design of study</a:t>
            </a:r>
          </a:p>
          <a:p>
            <a:pPr algn="just"/>
            <a:r>
              <a:rPr lang="en-GB" sz="2400" dirty="0" smtClean="0"/>
              <a:t>The study consisted of pre-performance questionnaires to collect demographic </a:t>
            </a:r>
            <a:r>
              <a:rPr lang="en-GB" sz="2400" dirty="0"/>
              <a:t>data and phrases associated with dementia and an immediate </a:t>
            </a:r>
            <a:r>
              <a:rPr lang="en-GB" sz="2400" dirty="0" smtClean="0"/>
              <a:t>post-questionnaire based on the value  of the performance, theatre as an educational tool and impact of the play on practice.</a:t>
            </a:r>
            <a:endParaRPr lang="en-GB" sz="2400" dirty="0"/>
          </a:p>
        </p:txBody>
      </p:sp>
      <p:pic>
        <p:nvPicPr>
          <p:cNvPr id="1036" name="Picture 1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4597440" y="6359781"/>
            <a:ext cx="4584700" cy="2646362"/>
          </a:xfrm>
          <a:prstGeom prst="rect">
            <a:avLst/>
          </a:prstGeom>
          <a:noFill/>
          <a:ln w="19050">
            <a:solidFill>
              <a:srgbClr val="B79138"/>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7" name="Picture 1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1741228" y="8771573"/>
            <a:ext cx="4584700" cy="2755900"/>
          </a:xfrm>
          <a:prstGeom prst="rect">
            <a:avLst/>
          </a:prstGeom>
          <a:noFill/>
          <a:ln w="19050">
            <a:solidFill>
              <a:srgbClr val="B79138"/>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8" name="Picture 1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4603868" y="11313029"/>
            <a:ext cx="4584700" cy="2811469"/>
          </a:xfrm>
          <a:prstGeom prst="rect">
            <a:avLst/>
          </a:prstGeom>
          <a:noFill/>
          <a:ln w="19050">
            <a:solidFill>
              <a:srgbClr val="B79138"/>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Rectangle 18"/>
          <p:cNvSpPr/>
          <p:nvPr/>
        </p:nvSpPr>
        <p:spPr>
          <a:xfrm>
            <a:off x="11698307" y="6929120"/>
            <a:ext cx="2821922" cy="1727199"/>
          </a:xfrm>
          <a:prstGeom prst="rect">
            <a:avLst/>
          </a:prstGeom>
          <a:solidFill>
            <a:srgbClr val="CC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bg1"/>
                </a:solidFill>
              </a:rPr>
              <a:t>The performance was:</a:t>
            </a:r>
            <a:endParaRPr lang="en-GB" sz="3200" b="1" dirty="0">
              <a:solidFill>
                <a:schemeClr val="bg1"/>
              </a:solidFill>
            </a:endParaRPr>
          </a:p>
        </p:txBody>
      </p:sp>
      <p:sp>
        <p:nvSpPr>
          <p:cNvPr id="38" name="Rectangle 37"/>
          <p:cNvSpPr/>
          <p:nvPr/>
        </p:nvSpPr>
        <p:spPr>
          <a:xfrm>
            <a:off x="11712356" y="15323819"/>
            <a:ext cx="2765108" cy="2546543"/>
          </a:xfrm>
          <a:prstGeom prst="rect">
            <a:avLst/>
          </a:prstGeom>
          <a:solidFill>
            <a:srgbClr val="CC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solidFill>
                  <a:schemeClr val="bg1"/>
                </a:solidFill>
              </a:rPr>
              <a:t>The play has made me think how I need to change my behaviour……</a:t>
            </a:r>
            <a:endParaRPr lang="en-GB" sz="2800" b="1" dirty="0">
              <a:solidFill>
                <a:schemeClr val="bg1"/>
              </a:solidFill>
            </a:endParaRPr>
          </a:p>
        </p:txBody>
      </p:sp>
      <p:pic>
        <p:nvPicPr>
          <p:cNvPr id="1040" name="Picture 1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4597519" y="15316199"/>
            <a:ext cx="4591128" cy="2811469"/>
          </a:xfrm>
          <a:prstGeom prst="rect">
            <a:avLst/>
          </a:prstGeom>
          <a:noFill/>
          <a:ln w="19050">
            <a:solidFill>
              <a:srgbClr val="B79138"/>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5" name="Rectangle 44"/>
          <p:cNvSpPr/>
          <p:nvPr/>
        </p:nvSpPr>
        <p:spPr>
          <a:xfrm>
            <a:off x="11775518" y="14244320"/>
            <a:ext cx="7403308" cy="922433"/>
          </a:xfrm>
          <a:prstGeom prst="rect">
            <a:avLst/>
          </a:prstGeom>
          <a:solidFill>
            <a:srgbClr val="CC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b="1" dirty="0" smtClean="0">
                <a:solidFill>
                  <a:schemeClr val="bg1"/>
                </a:solidFill>
              </a:rPr>
              <a:t>The impact of the play:</a:t>
            </a:r>
            <a:endParaRPr lang="en-GB" sz="3600" b="1" dirty="0">
              <a:solidFill>
                <a:schemeClr val="bg1"/>
              </a:solidFill>
            </a:endParaRPr>
          </a:p>
        </p:txBody>
      </p:sp>
      <p:pic>
        <p:nvPicPr>
          <p:cNvPr id="1041" name="Picture 1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1712356" y="18017207"/>
            <a:ext cx="4632622" cy="2844801"/>
          </a:xfrm>
          <a:prstGeom prst="rect">
            <a:avLst/>
          </a:prstGeom>
          <a:noFill/>
          <a:ln w="19050">
            <a:solidFill>
              <a:srgbClr val="B79138"/>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0" name="Rectangle 49"/>
          <p:cNvSpPr/>
          <p:nvPr/>
        </p:nvSpPr>
        <p:spPr>
          <a:xfrm>
            <a:off x="16423200" y="18392140"/>
            <a:ext cx="2803547" cy="2043148"/>
          </a:xfrm>
          <a:prstGeom prst="rect">
            <a:avLst/>
          </a:prstGeom>
          <a:solidFill>
            <a:srgbClr val="CC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solidFill>
                  <a:schemeClr val="bg1"/>
                </a:solidFill>
              </a:rPr>
              <a:t>The play has made me realise  I need to………</a:t>
            </a:r>
            <a:endParaRPr lang="en-GB" sz="2800" b="1" dirty="0">
              <a:solidFill>
                <a:schemeClr val="bg1"/>
              </a:solidFill>
            </a:endParaRPr>
          </a:p>
        </p:txBody>
      </p:sp>
      <p:pic>
        <p:nvPicPr>
          <p:cNvPr id="1042" name="Picture 18"/>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4597519" y="20626098"/>
            <a:ext cx="4645659" cy="2844801"/>
          </a:xfrm>
          <a:prstGeom prst="rect">
            <a:avLst/>
          </a:prstGeom>
          <a:noFill/>
          <a:ln w="19050">
            <a:solidFill>
              <a:srgbClr val="B79138"/>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3" name="Rectangle 52"/>
          <p:cNvSpPr/>
          <p:nvPr/>
        </p:nvSpPr>
        <p:spPr>
          <a:xfrm>
            <a:off x="11712356" y="20947380"/>
            <a:ext cx="2803547" cy="2350770"/>
          </a:xfrm>
          <a:prstGeom prst="rect">
            <a:avLst/>
          </a:prstGeom>
          <a:solidFill>
            <a:srgbClr val="CC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solidFill>
                  <a:schemeClr val="bg1"/>
                </a:solidFill>
              </a:rPr>
              <a:t>The play has made me realise  I need to demonstrate greater empathy</a:t>
            </a:r>
            <a:endParaRPr lang="en-GB" sz="2800" b="1" dirty="0">
              <a:solidFill>
                <a:schemeClr val="bg1"/>
              </a:solidFill>
            </a:endParaRPr>
          </a:p>
        </p:txBody>
      </p:sp>
      <p:sp>
        <p:nvSpPr>
          <p:cNvPr id="23" name="TextBox 22"/>
          <p:cNvSpPr txBox="1"/>
          <p:nvPr/>
        </p:nvSpPr>
        <p:spPr>
          <a:xfrm>
            <a:off x="11746189" y="23670051"/>
            <a:ext cx="7568922" cy="3600986"/>
          </a:xfrm>
          <a:prstGeom prst="rect">
            <a:avLst/>
          </a:prstGeom>
          <a:noFill/>
        </p:spPr>
        <p:txBody>
          <a:bodyPr wrap="square" rtlCol="0">
            <a:spAutoFit/>
          </a:bodyPr>
          <a:lstStyle/>
          <a:p>
            <a:r>
              <a:rPr lang="en-GB" sz="3600" b="1" dirty="0" smtClean="0">
                <a:solidFill>
                  <a:srgbClr val="19277B"/>
                </a:solidFill>
              </a:rPr>
              <a:t>Conclusions</a:t>
            </a:r>
          </a:p>
          <a:p>
            <a:pPr algn="just"/>
            <a:r>
              <a:rPr lang="en-GB" sz="2400" dirty="0" smtClean="0"/>
              <a:t>Arts-based learning provides an effective way for health care students to explore those aspects of health care that cannot be reduced to scientific phenomena. It facilitates an understanding of the emotional factors that impact upon the human experience (families and carers) and the understanding of illness and suffering and will continue to be part of the curriculum. However, the longer term impact needs to be considered in future research. </a:t>
            </a:r>
            <a:endParaRPr lang="en-GB" sz="2400" dirty="0"/>
          </a:p>
        </p:txBody>
      </p:sp>
      <p:sp>
        <p:nvSpPr>
          <p:cNvPr id="2" name="TextBox 1"/>
          <p:cNvSpPr txBox="1"/>
          <p:nvPr/>
        </p:nvSpPr>
        <p:spPr>
          <a:xfrm>
            <a:off x="11227593" y="27772815"/>
            <a:ext cx="8377238" cy="2246769"/>
          </a:xfrm>
          <a:prstGeom prst="rect">
            <a:avLst/>
          </a:prstGeom>
          <a:noFill/>
        </p:spPr>
        <p:txBody>
          <a:bodyPr wrap="square" rtlCol="0">
            <a:spAutoFit/>
          </a:bodyPr>
          <a:lstStyle/>
          <a:p>
            <a:pPr lvl="0"/>
            <a:r>
              <a:rPr lang="en-GB" sz="1400" dirty="0"/>
              <a:t>5. De la Croix A, Rose C, </a:t>
            </a:r>
            <a:r>
              <a:rPr lang="en-GB" sz="1400" dirty="0" err="1"/>
              <a:t>Wildig</a:t>
            </a:r>
            <a:r>
              <a:rPr lang="en-GB" sz="1400" dirty="0"/>
              <a:t> </a:t>
            </a:r>
            <a:r>
              <a:rPr lang="en-GB" sz="1400" dirty="0" smtClean="0"/>
              <a:t>E and </a:t>
            </a:r>
            <a:r>
              <a:rPr lang="en-GB" sz="1400" dirty="0"/>
              <a:t>Wilson S. Arts-based learning in medical education: </a:t>
            </a:r>
            <a:endParaRPr lang="en-GB" sz="1400" dirty="0" smtClean="0"/>
          </a:p>
          <a:p>
            <a:pPr lvl="0"/>
            <a:r>
              <a:rPr lang="en-GB" sz="1400" dirty="0" smtClean="0"/>
              <a:t>    the students’ perspective.</a:t>
            </a:r>
            <a:r>
              <a:rPr lang="en-GB" sz="1400" i="1" dirty="0" smtClean="0"/>
              <a:t> Medical </a:t>
            </a:r>
            <a:r>
              <a:rPr lang="en-GB" sz="1400" i="1" dirty="0"/>
              <a:t>Education </a:t>
            </a:r>
            <a:r>
              <a:rPr lang="en-GB" sz="1400" dirty="0"/>
              <a:t>2011; 45: 1090-1100</a:t>
            </a:r>
            <a:r>
              <a:rPr lang="en-GB" sz="1400" dirty="0" smtClean="0"/>
              <a:t>.</a:t>
            </a:r>
          </a:p>
          <a:p>
            <a:pPr lvl="0"/>
            <a:r>
              <a:rPr lang="en-GB" sz="1400" dirty="0" smtClean="0"/>
              <a:t>6. </a:t>
            </a:r>
            <a:r>
              <a:rPr lang="en-GB" sz="1400" dirty="0"/>
              <a:t>Shapiro J and Hunt L. All the world’s a stage: the use of theatrical performance in medical education. </a:t>
            </a:r>
            <a:endParaRPr lang="en-GB" sz="1400" dirty="0" smtClean="0"/>
          </a:p>
          <a:p>
            <a:pPr lvl="0"/>
            <a:r>
              <a:rPr lang="en-GB" sz="1400" i="1" dirty="0"/>
              <a:t> </a:t>
            </a:r>
            <a:r>
              <a:rPr lang="en-GB" sz="1400" i="1" dirty="0" smtClean="0"/>
              <a:t>   Medical   Education </a:t>
            </a:r>
            <a:r>
              <a:rPr lang="en-GB" sz="1400" dirty="0"/>
              <a:t>2003; </a:t>
            </a:r>
            <a:r>
              <a:rPr lang="en-GB" sz="1400" b="1" dirty="0"/>
              <a:t>37: </a:t>
            </a:r>
            <a:r>
              <a:rPr lang="en-GB" sz="1400" dirty="0"/>
              <a:t>922-927.</a:t>
            </a:r>
          </a:p>
          <a:p>
            <a:pPr lvl="0"/>
            <a:r>
              <a:rPr lang="en-GB" sz="1400" dirty="0" smtClean="0"/>
              <a:t>7. </a:t>
            </a:r>
            <a:r>
              <a:rPr lang="en-GB" sz="1400" dirty="0"/>
              <a:t>O’Connor A, Abbott J-A, </a:t>
            </a:r>
            <a:r>
              <a:rPr lang="en-GB" sz="1400" dirty="0" err="1"/>
              <a:t>Recoche</a:t>
            </a:r>
            <a:r>
              <a:rPr lang="en-GB" sz="1400" dirty="0"/>
              <a:t> K. Getting the message across: does the use of drama aid education </a:t>
            </a:r>
            <a:r>
              <a:rPr lang="en-GB" sz="1400" dirty="0" smtClean="0"/>
              <a:t>in</a:t>
            </a:r>
          </a:p>
          <a:p>
            <a:pPr lvl="0"/>
            <a:r>
              <a:rPr lang="en-GB" sz="1400" dirty="0"/>
              <a:t> </a:t>
            </a:r>
            <a:r>
              <a:rPr lang="en-GB" sz="1400" dirty="0" smtClean="0"/>
              <a:t>   palliative </a:t>
            </a:r>
            <a:r>
              <a:rPr lang="en-GB" sz="1400" dirty="0"/>
              <a:t>care? </a:t>
            </a:r>
            <a:r>
              <a:rPr lang="en-GB" sz="1400" i="1" dirty="0"/>
              <a:t>Advance in Health Science Education </a:t>
            </a:r>
            <a:r>
              <a:rPr lang="en-GB" sz="1400" dirty="0"/>
              <a:t>2012; </a:t>
            </a:r>
            <a:r>
              <a:rPr lang="en-GB" sz="1400" b="1" dirty="0"/>
              <a:t>17: </a:t>
            </a:r>
            <a:r>
              <a:rPr lang="en-GB" sz="1400" dirty="0"/>
              <a:t>195-201.</a:t>
            </a:r>
          </a:p>
          <a:p>
            <a:pPr lvl="0"/>
            <a:r>
              <a:rPr lang="en-GB" sz="1400" dirty="0"/>
              <a:t>8</a:t>
            </a:r>
            <a:r>
              <a:rPr lang="en-GB" sz="1400" dirty="0" smtClean="0"/>
              <a:t>. </a:t>
            </a:r>
            <a:r>
              <a:rPr lang="en-GB" sz="1400" dirty="0" err="1"/>
              <a:t>Kontos</a:t>
            </a:r>
            <a:r>
              <a:rPr lang="en-GB" sz="1400" dirty="0"/>
              <a:t> P, </a:t>
            </a:r>
            <a:r>
              <a:rPr lang="en-GB" sz="1400" dirty="0" err="1"/>
              <a:t>Naglie</a:t>
            </a:r>
            <a:r>
              <a:rPr lang="en-GB" sz="1400" dirty="0"/>
              <a:t> G. Expressions of personhood in Alzheimer’s: moving from ethnographic text to performing </a:t>
            </a:r>
            <a:endParaRPr lang="en-GB" sz="1400" dirty="0" smtClean="0"/>
          </a:p>
          <a:p>
            <a:pPr lvl="0"/>
            <a:r>
              <a:rPr lang="en-GB" sz="1400" dirty="0"/>
              <a:t> </a:t>
            </a:r>
            <a:r>
              <a:rPr lang="en-GB" sz="1400" dirty="0" smtClean="0"/>
              <a:t>   ethnography</a:t>
            </a:r>
            <a:r>
              <a:rPr lang="en-GB" sz="1400" dirty="0"/>
              <a:t>. </a:t>
            </a:r>
            <a:r>
              <a:rPr lang="en-GB" sz="1400" i="1" dirty="0"/>
              <a:t>Qualitative Research </a:t>
            </a:r>
            <a:r>
              <a:rPr lang="en-GB" sz="1400" dirty="0"/>
              <a:t>2006; 6:301-317.</a:t>
            </a:r>
          </a:p>
          <a:p>
            <a:pPr lvl="0"/>
            <a:r>
              <a:rPr lang="en-GB" sz="1400" dirty="0"/>
              <a:t>9</a:t>
            </a:r>
            <a:r>
              <a:rPr lang="en-GB" sz="1400" dirty="0" smtClean="0"/>
              <a:t>.</a:t>
            </a:r>
            <a:r>
              <a:rPr lang="en-GB" sz="1400" u="sng" dirty="0" smtClean="0">
                <a:hlinkClick r:id="rId14"/>
              </a:rPr>
              <a:t>https</a:t>
            </a:r>
            <a:r>
              <a:rPr lang="en-GB" sz="1400" u="sng" dirty="0">
                <a:hlinkClick r:id="rId14"/>
              </a:rPr>
              <a:t>://www.gov.uk/government/uploads/system/uploads/attachment_data/file/168221/dh_094052.pdf</a:t>
            </a:r>
            <a:endParaRPr lang="en-GB" sz="1400" dirty="0"/>
          </a:p>
          <a:p>
            <a:endParaRPr lang="en-GB" sz="1400" dirty="0"/>
          </a:p>
        </p:txBody>
      </p:sp>
      <p:pic>
        <p:nvPicPr>
          <p:cNvPr id="5" name="Picture 3"/>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5605760" y="732705"/>
            <a:ext cx="4114800" cy="1114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13828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4447</TotalTime>
  <Words>663</Words>
  <Application>Microsoft Office PowerPoint</Application>
  <PresentationFormat>Custom</PresentationFormat>
  <Paragraphs>77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The University of Liverpool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McKinnell, Stephen</dc:creator>
  <cp:lastModifiedBy>Orton, Helen</cp:lastModifiedBy>
  <cp:revision>46</cp:revision>
  <cp:lastPrinted>2017-08-22T10:27:16Z</cp:lastPrinted>
  <dcterms:created xsi:type="dcterms:W3CDTF">2017-08-09T14:32:19Z</dcterms:created>
  <dcterms:modified xsi:type="dcterms:W3CDTF">2017-10-08T16:25:48Z</dcterms:modified>
</cp:coreProperties>
</file>