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9975" cy="42808525"/>
  <p:notesSz cx="6797675" cy="9926638"/>
  <p:defaultTextStyle>
    <a:defPPr>
      <a:defRPr lang="en-US"/>
    </a:defPPr>
    <a:lvl1pPr marL="0" algn="l" defTabSz="3508107" rtl="0" eaLnBrk="1" latinLnBrk="0" hangingPunct="1">
      <a:defRPr sz="6900" kern="1200">
        <a:solidFill>
          <a:schemeClr val="tx1"/>
        </a:solidFill>
        <a:latin typeface="+mn-lt"/>
        <a:ea typeface="+mn-ea"/>
        <a:cs typeface="+mn-cs"/>
      </a:defRPr>
    </a:lvl1pPr>
    <a:lvl2pPr marL="1754053" algn="l" defTabSz="3508107" rtl="0" eaLnBrk="1" latinLnBrk="0" hangingPunct="1">
      <a:defRPr sz="6900" kern="1200">
        <a:solidFill>
          <a:schemeClr val="tx1"/>
        </a:solidFill>
        <a:latin typeface="+mn-lt"/>
        <a:ea typeface="+mn-ea"/>
        <a:cs typeface="+mn-cs"/>
      </a:defRPr>
    </a:lvl2pPr>
    <a:lvl3pPr marL="3508107" algn="l" defTabSz="3508107" rtl="0" eaLnBrk="1" latinLnBrk="0" hangingPunct="1">
      <a:defRPr sz="6900" kern="1200">
        <a:solidFill>
          <a:schemeClr val="tx1"/>
        </a:solidFill>
        <a:latin typeface="+mn-lt"/>
        <a:ea typeface="+mn-ea"/>
        <a:cs typeface="+mn-cs"/>
      </a:defRPr>
    </a:lvl3pPr>
    <a:lvl4pPr marL="5262162" algn="l" defTabSz="3508107" rtl="0" eaLnBrk="1" latinLnBrk="0" hangingPunct="1">
      <a:defRPr sz="6900" kern="1200">
        <a:solidFill>
          <a:schemeClr val="tx1"/>
        </a:solidFill>
        <a:latin typeface="+mn-lt"/>
        <a:ea typeface="+mn-ea"/>
        <a:cs typeface="+mn-cs"/>
      </a:defRPr>
    </a:lvl4pPr>
    <a:lvl5pPr marL="7016215" algn="l" defTabSz="3508107" rtl="0" eaLnBrk="1" latinLnBrk="0" hangingPunct="1">
      <a:defRPr sz="6900" kern="1200">
        <a:solidFill>
          <a:schemeClr val="tx1"/>
        </a:solidFill>
        <a:latin typeface="+mn-lt"/>
        <a:ea typeface="+mn-ea"/>
        <a:cs typeface="+mn-cs"/>
      </a:defRPr>
    </a:lvl5pPr>
    <a:lvl6pPr marL="8770269" algn="l" defTabSz="3508107" rtl="0" eaLnBrk="1" latinLnBrk="0" hangingPunct="1">
      <a:defRPr sz="6900" kern="1200">
        <a:solidFill>
          <a:schemeClr val="tx1"/>
        </a:solidFill>
        <a:latin typeface="+mn-lt"/>
        <a:ea typeface="+mn-ea"/>
        <a:cs typeface="+mn-cs"/>
      </a:defRPr>
    </a:lvl6pPr>
    <a:lvl7pPr marL="10524322" algn="l" defTabSz="3508107" rtl="0" eaLnBrk="1" latinLnBrk="0" hangingPunct="1">
      <a:defRPr sz="6900" kern="1200">
        <a:solidFill>
          <a:schemeClr val="tx1"/>
        </a:solidFill>
        <a:latin typeface="+mn-lt"/>
        <a:ea typeface="+mn-ea"/>
        <a:cs typeface="+mn-cs"/>
      </a:defRPr>
    </a:lvl7pPr>
    <a:lvl8pPr marL="12278377" algn="l" defTabSz="3508107" rtl="0" eaLnBrk="1" latinLnBrk="0" hangingPunct="1">
      <a:defRPr sz="6900" kern="1200">
        <a:solidFill>
          <a:schemeClr val="tx1"/>
        </a:solidFill>
        <a:latin typeface="+mn-lt"/>
        <a:ea typeface="+mn-ea"/>
        <a:cs typeface="+mn-cs"/>
      </a:defRPr>
    </a:lvl8pPr>
    <a:lvl9pPr marL="14032431" algn="l" defTabSz="3508107"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B7D"/>
    <a:srgbClr val="B79138"/>
    <a:srgbClr val="C1A45C"/>
    <a:srgbClr val="19277B"/>
    <a:srgbClr val="1D2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0" d="100"/>
          <a:sy n="30" d="100"/>
        </p:scale>
        <p:origin x="-302" y="-110"/>
      </p:cViewPr>
      <p:guideLst>
        <p:guide orient="horz" pos="13483"/>
        <p:guide pos="95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ricks\Documents\VERBATIM%20HD\Documents\Documents\Higher%20Education%20-%20NET%20Sept%202017\QUestionnaire%20data%20for%20reflec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ricks\Documents\VERBATIM%20HD\Documents\Documents\Higher%20Education%20-%20NET%20Sept%202017\QUestionnaire%20data%20for%20reflec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ricks\Documents\VERBATIM%20HD\Documents\Documents\Higher%20Education%20-%20NET%20Sept%202017\QUestionnaire%20data%20for%20reflec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ricks\Documents\VERBATIM%20HD\Documents\Documents\Higher%20Education%20-%20NET%20Sept%202017\QUestionnaire%20data%20for%20refle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Sheet1!$C$163</c:f>
              <c:strCache>
                <c:ptCount val="1"/>
                <c:pt idx="0">
                  <c:v>Believe that a facilitator is necessary to promote reflection?</c:v>
                </c:pt>
              </c:strCache>
            </c:strRef>
          </c:tx>
          <c:invertIfNegative val="0"/>
          <c:cat>
            <c:strRef>
              <c:f>Sheet1!$D$162:$I$162</c:f>
              <c:strCache>
                <c:ptCount val="6"/>
                <c:pt idx="0">
                  <c:v>Very great </c:v>
                </c:pt>
                <c:pt idx="1">
                  <c:v>Great </c:v>
                </c:pt>
                <c:pt idx="2">
                  <c:v>Moderate </c:v>
                </c:pt>
                <c:pt idx="3">
                  <c:v>Small </c:v>
                </c:pt>
                <c:pt idx="4">
                  <c:v>Very small</c:v>
                </c:pt>
                <c:pt idx="5">
                  <c:v>Not at all</c:v>
                </c:pt>
              </c:strCache>
            </c:strRef>
          </c:cat>
          <c:val>
            <c:numRef>
              <c:f>Sheet1!$D$163:$I$163</c:f>
              <c:numCache>
                <c:formatCode>General</c:formatCode>
                <c:ptCount val="6"/>
                <c:pt idx="0">
                  <c:v>12.5</c:v>
                </c:pt>
                <c:pt idx="1">
                  <c:v>0</c:v>
                </c:pt>
                <c:pt idx="2">
                  <c:v>50</c:v>
                </c:pt>
                <c:pt idx="3">
                  <c:v>37.5</c:v>
                </c:pt>
                <c:pt idx="4">
                  <c:v>0</c:v>
                </c:pt>
                <c:pt idx="5">
                  <c:v>0</c:v>
                </c:pt>
              </c:numCache>
            </c:numRef>
          </c:val>
        </c:ser>
        <c:ser>
          <c:idx val="1"/>
          <c:order val="1"/>
          <c:tx>
            <c:strRef>
              <c:f>Sheet1!$C$164</c:f>
              <c:strCache>
                <c:ptCount val="1"/>
                <c:pt idx="0">
                  <c:v>Believe that the correct environment is required to encourage students' reflection?</c:v>
                </c:pt>
              </c:strCache>
            </c:strRef>
          </c:tx>
          <c:invertIfNegative val="0"/>
          <c:cat>
            <c:strRef>
              <c:f>Sheet1!$D$162:$I$162</c:f>
              <c:strCache>
                <c:ptCount val="6"/>
                <c:pt idx="0">
                  <c:v>Very great </c:v>
                </c:pt>
                <c:pt idx="1">
                  <c:v>Great </c:v>
                </c:pt>
                <c:pt idx="2">
                  <c:v>Moderate </c:v>
                </c:pt>
                <c:pt idx="3">
                  <c:v>Small </c:v>
                </c:pt>
                <c:pt idx="4">
                  <c:v>Very small</c:v>
                </c:pt>
                <c:pt idx="5">
                  <c:v>Not at all</c:v>
                </c:pt>
              </c:strCache>
            </c:strRef>
          </c:cat>
          <c:val>
            <c:numRef>
              <c:f>Sheet1!$D$164:$I$164</c:f>
              <c:numCache>
                <c:formatCode>General</c:formatCode>
                <c:ptCount val="6"/>
                <c:pt idx="0">
                  <c:v>12.5</c:v>
                </c:pt>
                <c:pt idx="1">
                  <c:v>37.5</c:v>
                </c:pt>
                <c:pt idx="2">
                  <c:v>12.5</c:v>
                </c:pt>
                <c:pt idx="3">
                  <c:v>25</c:v>
                </c:pt>
                <c:pt idx="4">
                  <c:v>12.5</c:v>
                </c:pt>
                <c:pt idx="5">
                  <c:v>0</c:v>
                </c:pt>
              </c:numCache>
            </c:numRef>
          </c:val>
        </c:ser>
        <c:dLbls>
          <c:showLegendKey val="0"/>
          <c:showVal val="0"/>
          <c:showCatName val="0"/>
          <c:showSerName val="0"/>
          <c:showPercent val="0"/>
          <c:showBubbleSize val="0"/>
        </c:dLbls>
        <c:gapWidth val="150"/>
        <c:shape val="box"/>
        <c:axId val="558958080"/>
        <c:axId val="75552384"/>
        <c:axId val="0"/>
      </c:bar3DChart>
      <c:catAx>
        <c:axId val="558958080"/>
        <c:scaling>
          <c:orientation val="minMax"/>
        </c:scaling>
        <c:delete val="0"/>
        <c:axPos val="b"/>
        <c:majorTickMark val="out"/>
        <c:minorTickMark val="none"/>
        <c:tickLblPos val="nextTo"/>
        <c:crossAx val="75552384"/>
        <c:crosses val="autoZero"/>
        <c:auto val="1"/>
        <c:lblAlgn val="ctr"/>
        <c:lblOffset val="100"/>
        <c:noMultiLvlLbl val="0"/>
      </c:catAx>
      <c:valAx>
        <c:axId val="75552384"/>
        <c:scaling>
          <c:orientation val="minMax"/>
        </c:scaling>
        <c:delete val="0"/>
        <c:axPos val="l"/>
        <c:majorGridlines/>
        <c:title>
          <c:tx>
            <c:rich>
              <a:bodyPr rot="-5400000" vert="horz"/>
              <a:lstStyle/>
              <a:p>
                <a:pPr>
                  <a:defRPr b="0"/>
                </a:pPr>
                <a:r>
                  <a:rPr lang="en-US" b="0" dirty="0"/>
                  <a:t>% of respondents</a:t>
                </a:r>
              </a:p>
            </c:rich>
          </c:tx>
          <c:layout/>
          <c:overlay val="0"/>
        </c:title>
        <c:numFmt formatCode="General" sourceLinked="1"/>
        <c:majorTickMark val="out"/>
        <c:minorTickMark val="none"/>
        <c:tickLblPos val="nextTo"/>
        <c:crossAx val="558958080"/>
        <c:crosses val="autoZero"/>
        <c:crossBetween val="between"/>
      </c:valAx>
    </c:plotArea>
    <c:legend>
      <c:legendPos val="r"/>
      <c:layout/>
      <c:overlay val="0"/>
      <c:txPr>
        <a:bodyPr/>
        <a:lstStyle/>
        <a:p>
          <a:pPr>
            <a:defRPr sz="2400"/>
          </a:pPr>
          <a:endParaRPr lang="en-US"/>
        </a:p>
      </c:txPr>
    </c:legend>
    <c:plotVisOnly val="1"/>
    <c:dispBlanksAs val="gap"/>
    <c:showDLblsOverMax val="0"/>
  </c:chart>
  <c:spPr>
    <a:solidFill>
      <a:schemeClr val="bg1"/>
    </a:solidFill>
    <a:ln w="28575">
      <a:solidFill>
        <a:srgbClr val="1D2B7D"/>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Sheet1!$B$98</c:f>
              <c:strCache>
                <c:ptCount val="1"/>
                <c:pt idx="0">
                  <c:v>Is uncertainty about reflection a barrier to being able to reflect from tutors' perspective?</c:v>
                </c:pt>
              </c:strCache>
            </c:strRef>
          </c:tx>
          <c:invertIfNegative val="0"/>
          <c:cat>
            <c:strRef>
              <c:f>Sheet1!$C$97:$H$97</c:f>
              <c:strCache>
                <c:ptCount val="6"/>
                <c:pt idx="0">
                  <c:v>Very great</c:v>
                </c:pt>
                <c:pt idx="1">
                  <c:v>Great</c:v>
                </c:pt>
                <c:pt idx="2">
                  <c:v>Moderate</c:v>
                </c:pt>
                <c:pt idx="3">
                  <c:v>Small </c:v>
                </c:pt>
                <c:pt idx="4">
                  <c:v>Very small </c:v>
                </c:pt>
                <c:pt idx="5">
                  <c:v>Not at all</c:v>
                </c:pt>
              </c:strCache>
            </c:strRef>
          </c:cat>
          <c:val>
            <c:numRef>
              <c:f>Sheet1!$C$98:$H$98</c:f>
              <c:numCache>
                <c:formatCode>General</c:formatCode>
                <c:ptCount val="6"/>
                <c:pt idx="0">
                  <c:v>0</c:v>
                </c:pt>
                <c:pt idx="1">
                  <c:v>0</c:v>
                </c:pt>
                <c:pt idx="2">
                  <c:v>0</c:v>
                </c:pt>
                <c:pt idx="3">
                  <c:v>28.57</c:v>
                </c:pt>
                <c:pt idx="4">
                  <c:v>28.57</c:v>
                </c:pt>
                <c:pt idx="5">
                  <c:v>4.8600000000000003</c:v>
                </c:pt>
              </c:numCache>
            </c:numRef>
          </c:val>
        </c:ser>
        <c:ser>
          <c:idx val="1"/>
          <c:order val="1"/>
          <c:tx>
            <c:strRef>
              <c:f>Sheet1!$B$99</c:f>
              <c:strCache>
                <c:ptCount val="1"/>
                <c:pt idx="0">
                  <c:v>Is uncertainty about reflection a barrier to students being able to reflect?</c:v>
                </c:pt>
              </c:strCache>
            </c:strRef>
          </c:tx>
          <c:invertIfNegative val="0"/>
          <c:cat>
            <c:strRef>
              <c:f>Sheet1!$C$97:$H$97</c:f>
              <c:strCache>
                <c:ptCount val="6"/>
                <c:pt idx="0">
                  <c:v>Very great</c:v>
                </c:pt>
                <c:pt idx="1">
                  <c:v>Great</c:v>
                </c:pt>
                <c:pt idx="2">
                  <c:v>Moderate</c:v>
                </c:pt>
                <c:pt idx="3">
                  <c:v>Small </c:v>
                </c:pt>
                <c:pt idx="4">
                  <c:v>Very small </c:v>
                </c:pt>
                <c:pt idx="5">
                  <c:v>Not at all</c:v>
                </c:pt>
              </c:strCache>
            </c:strRef>
          </c:cat>
          <c:val>
            <c:numRef>
              <c:f>Sheet1!$C$99:$H$99</c:f>
              <c:numCache>
                <c:formatCode>General</c:formatCode>
                <c:ptCount val="6"/>
                <c:pt idx="0">
                  <c:v>0</c:v>
                </c:pt>
                <c:pt idx="1">
                  <c:v>25</c:v>
                </c:pt>
                <c:pt idx="2">
                  <c:v>50</c:v>
                </c:pt>
                <c:pt idx="3">
                  <c:v>0</c:v>
                </c:pt>
                <c:pt idx="4">
                  <c:v>12.5</c:v>
                </c:pt>
                <c:pt idx="5">
                  <c:v>12.5</c:v>
                </c:pt>
              </c:numCache>
            </c:numRef>
          </c:val>
        </c:ser>
        <c:ser>
          <c:idx val="2"/>
          <c:order val="2"/>
          <c:tx>
            <c:strRef>
              <c:f>Sheet1!$B$100</c:f>
              <c:strCache>
                <c:ptCount val="1"/>
                <c:pt idx="0">
                  <c:v>Did your educational institution equip you with the skills to be able to reflect?</c:v>
                </c:pt>
              </c:strCache>
            </c:strRef>
          </c:tx>
          <c:invertIfNegative val="0"/>
          <c:cat>
            <c:strRef>
              <c:f>Sheet1!$C$97:$H$97</c:f>
              <c:strCache>
                <c:ptCount val="6"/>
                <c:pt idx="0">
                  <c:v>Very great</c:v>
                </c:pt>
                <c:pt idx="1">
                  <c:v>Great</c:v>
                </c:pt>
                <c:pt idx="2">
                  <c:v>Moderate</c:v>
                </c:pt>
                <c:pt idx="3">
                  <c:v>Small </c:v>
                </c:pt>
                <c:pt idx="4">
                  <c:v>Very small </c:v>
                </c:pt>
                <c:pt idx="5">
                  <c:v>Not at all</c:v>
                </c:pt>
              </c:strCache>
            </c:strRef>
          </c:cat>
          <c:val>
            <c:numRef>
              <c:f>Sheet1!$C$100:$H$100</c:f>
              <c:numCache>
                <c:formatCode>General</c:formatCode>
                <c:ptCount val="6"/>
                <c:pt idx="0">
                  <c:v>0</c:v>
                </c:pt>
                <c:pt idx="1">
                  <c:v>12.5</c:v>
                </c:pt>
                <c:pt idx="2">
                  <c:v>50</c:v>
                </c:pt>
                <c:pt idx="3">
                  <c:v>37.5</c:v>
                </c:pt>
                <c:pt idx="4">
                  <c:v>0</c:v>
                </c:pt>
                <c:pt idx="5">
                  <c:v>0</c:v>
                </c:pt>
              </c:numCache>
            </c:numRef>
          </c:val>
        </c:ser>
        <c:dLbls>
          <c:showLegendKey val="0"/>
          <c:showVal val="0"/>
          <c:showCatName val="0"/>
          <c:showSerName val="0"/>
          <c:showPercent val="0"/>
          <c:showBubbleSize val="0"/>
        </c:dLbls>
        <c:gapWidth val="150"/>
        <c:shape val="box"/>
        <c:axId val="556022784"/>
        <c:axId val="75554112"/>
        <c:axId val="0"/>
      </c:bar3DChart>
      <c:catAx>
        <c:axId val="556022784"/>
        <c:scaling>
          <c:orientation val="minMax"/>
        </c:scaling>
        <c:delete val="0"/>
        <c:axPos val="b"/>
        <c:majorTickMark val="out"/>
        <c:minorTickMark val="none"/>
        <c:tickLblPos val="nextTo"/>
        <c:crossAx val="75554112"/>
        <c:crosses val="autoZero"/>
        <c:auto val="1"/>
        <c:lblAlgn val="ctr"/>
        <c:lblOffset val="100"/>
        <c:noMultiLvlLbl val="0"/>
      </c:catAx>
      <c:valAx>
        <c:axId val="75554112"/>
        <c:scaling>
          <c:orientation val="minMax"/>
        </c:scaling>
        <c:delete val="0"/>
        <c:axPos val="l"/>
        <c:majorGridlines/>
        <c:title>
          <c:tx>
            <c:rich>
              <a:bodyPr rot="-5400000" vert="horz"/>
              <a:lstStyle/>
              <a:p>
                <a:pPr>
                  <a:defRPr b="0"/>
                </a:pPr>
                <a:r>
                  <a:rPr lang="en-GB" b="0" dirty="0"/>
                  <a:t>% of participants </a:t>
                </a:r>
              </a:p>
            </c:rich>
          </c:tx>
          <c:layout/>
          <c:overlay val="0"/>
        </c:title>
        <c:numFmt formatCode="General" sourceLinked="1"/>
        <c:majorTickMark val="out"/>
        <c:minorTickMark val="none"/>
        <c:tickLblPos val="nextTo"/>
        <c:crossAx val="556022784"/>
        <c:crosses val="autoZero"/>
        <c:crossBetween val="between"/>
      </c:valAx>
    </c:plotArea>
    <c:legend>
      <c:legendPos val="r"/>
      <c:layout>
        <c:manualLayout>
          <c:xMode val="edge"/>
          <c:yMode val="edge"/>
          <c:x val="0.63695300319104664"/>
          <c:y val="4.4418123582009875E-2"/>
          <c:w val="0.34912162350042497"/>
          <c:h val="0.92881912006761869"/>
        </c:manualLayout>
      </c:layout>
      <c:overlay val="0"/>
      <c:txPr>
        <a:bodyPr/>
        <a:lstStyle/>
        <a:p>
          <a:pPr>
            <a:defRPr sz="2400"/>
          </a:pPr>
          <a:endParaRPr lang="en-US"/>
        </a:p>
      </c:txPr>
    </c:legend>
    <c:plotVisOnly val="1"/>
    <c:dispBlanksAs val="gap"/>
    <c:showDLblsOverMax val="0"/>
  </c:chart>
  <c:spPr>
    <a:solidFill>
      <a:schemeClr val="bg1"/>
    </a:solidFill>
    <a:ln w="28575">
      <a:solidFill>
        <a:srgbClr val="1D2B7D"/>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Sheet1!$B$65</c:f>
              <c:strCache>
                <c:ptCount val="1"/>
                <c:pt idx="0">
                  <c:v>Encouraging students to reflect on placement?</c:v>
                </c:pt>
              </c:strCache>
            </c:strRef>
          </c:tx>
          <c:invertIfNegative val="0"/>
          <c:cat>
            <c:strRef>
              <c:f>Sheet1!$C$64:$H$64</c:f>
              <c:strCache>
                <c:ptCount val="6"/>
                <c:pt idx="0">
                  <c:v>Very great </c:v>
                </c:pt>
                <c:pt idx="1">
                  <c:v>Great </c:v>
                </c:pt>
                <c:pt idx="2">
                  <c:v>Moderate</c:v>
                </c:pt>
                <c:pt idx="3">
                  <c:v>Small </c:v>
                </c:pt>
                <c:pt idx="4">
                  <c:v>Very small </c:v>
                </c:pt>
                <c:pt idx="5">
                  <c:v>Not at all</c:v>
                </c:pt>
              </c:strCache>
            </c:strRef>
          </c:cat>
          <c:val>
            <c:numRef>
              <c:f>Sheet1!$C$65:$H$65</c:f>
              <c:numCache>
                <c:formatCode>General</c:formatCode>
                <c:ptCount val="6"/>
                <c:pt idx="0">
                  <c:v>50</c:v>
                </c:pt>
                <c:pt idx="1">
                  <c:v>37.5</c:v>
                </c:pt>
                <c:pt idx="2">
                  <c:v>0</c:v>
                </c:pt>
                <c:pt idx="3">
                  <c:v>12.5</c:v>
                </c:pt>
                <c:pt idx="4">
                  <c:v>0</c:v>
                </c:pt>
                <c:pt idx="5">
                  <c:v>0</c:v>
                </c:pt>
              </c:numCache>
            </c:numRef>
          </c:val>
        </c:ser>
        <c:ser>
          <c:idx val="1"/>
          <c:order val="1"/>
          <c:tx>
            <c:strRef>
              <c:f>Sheet1!$B$66</c:f>
              <c:strCache>
                <c:ptCount val="1"/>
                <c:pt idx="0">
                  <c:v>The educators' role in encouraging students to reflect on placement?</c:v>
                </c:pt>
              </c:strCache>
            </c:strRef>
          </c:tx>
          <c:invertIfNegative val="0"/>
          <c:cat>
            <c:strRef>
              <c:f>Sheet1!$C$64:$H$64</c:f>
              <c:strCache>
                <c:ptCount val="6"/>
                <c:pt idx="0">
                  <c:v>Very great </c:v>
                </c:pt>
                <c:pt idx="1">
                  <c:v>Great </c:v>
                </c:pt>
                <c:pt idx="2">
                  <c:v>Moderate</c:v>
                </c:pt>
                <c:pt idx="3">
                  <c:v>Small </c:v>
                </c:pt>
                <c:pt idx="4">
                  <c:v>Very small </c:v>
                </c:pt>
                <c:pt idx="5">
                  <c:v>Not at all</c:v>
                </c:pt>
              </c:strCache>
            </c:strRef>
          </c:cat>
          <c:val>
            <c:numRef>
              <c:f>Sheet1!$C$66:$H$66</c:f>
              <c:numCache>
                <c:formatCode>General</c:formatCode>
                <c:ptCount val="6"/>
                <c:pt idx="0">
                  <c:v>50</c:v>
                </c:pt>
                <c:pt idx="1">
                  <c:v>25</c:v>
                </c:pt>
                <c:pt idx="2">
                  <c:v>25</c:v>
                </c:pt>
                <c:pt idx="3">
                  <c:v>0</c:v>
                </c:pt>
                <c:pt idx="4">
                  <c:v>0</c:v>
                </c:pt>
                <c:pt idx="5">
                  <c:v>0</c:v>
                </c:pt>
              </c:numCache>
            </c:numRef>
          </c:val>
        </c:ser>
        <c:ser>
          <c:idx val="2"/>
          <c:order val="2"/>
          <c:tx>
            <c:strRef>
              <c:f>Sheet1!$B$67</c:f>
              <c:strCache>
                <c:ptCount val="1"/>
                <c:pt idx="0">
                  <c:v>Reflection to improve student learning?</c:v>
                </c:pt>
              </c:strCache>
            </c:strRef>
          </c:tx>
          <c:invertIfNegative val="0"/>
          <c:cat>
            <c:strRef>
              <c:f>Sheet1!$C$64:$H$64</c:f>
              <c:strCache>
                <c:ptCount val="6"/>
                <c:pt idx="0">
                  <c:v>Very great </c:v>
                </c:pt>
                <c:pt idx="1">
                  <c:v>Great </c:v>
                </c:pt>
                <c:pt idx="2">
                  <c:v>Moderate</c:v>
                </c:pt>
                <c:pt idx="3">
                  <c:v>Small </c:v>
                </c:pt>
                <c:pt idx="4">
                  <c:v>Very small </c:v>
                </c:pt>
                <c:pt idx="5">
                  <c:v>Not at all</c:v>
                </c:pt>
              </c:strCache>
            </c:strRef>
          </c:cat>
          <c:val>
            <c:numRef>
              <c:f>Sheet1!$C$67:$H$67</c:f>
              <c:numCache>
                <c:formatCode>General</c:formatCode>
                <c:ptCount val="6"/>
                <c:pt idx="0">
                  <c:v>37.5</c:v>
                </c:pt>
                <c:pt idx="1">
                  <c:v>25</c:v>
                </c:pt>
                <c:pt idx="2">
                  <c:v>37.5</c:v>
                </c:pt>
                <c:pt idx="3">
                  <c:v>0</c:v>
                </c:pt>
                <c:pt idx="4">
                  <c:v>0</c:v>
                </c:pt>
                <c:pt idx="5">
                  <c:v>0</c:v>
                </c:pt>
              </c:numCache>
            </c:numRef>
          </c:val>
        </c:ser>
        <c:dLbls>
          <c:showLegendKey val="0"/>
          <c:showVal val="0"/>
          <c:showCatName val="0"/>
          <c:showSerName val="0"/>
          <c:showPercent val="0"/>
          <c:showBubbleSize val="0"/>
        </c:dLbls>
        <c:gapWidth val="150"/>
        <c:shape val="box"/>
        <c:axId val="558958592"/>
        <c:axId val="549733504"/>
        <c:axId val="0"/>
      </c:bar3DChart>
      <c:catAx>
        <c:axId val="558958592"/>
        <c:scaling>
          <c:orientation val="minMax"/>
        </c:scaling>
        <c:delete val="0"/>
        <c:axPos val="b"/>
        <c:numFmt formatCode="General" sourceLinked="1"/>
        <c:majorTickMark val="out"/>
        <c:minorTickMark val="none"/>
        <c:tickLblPos val="nextTo"/>
        <c:crossAx val="549733504"/>
        <c:crosses val="autoZero"/>
        <c:auto val="1"/>
        <c:lblAlgn val="ctr"/>
        <c:lblOffset val="100"/>
        <c:noMultiLvlLbl val="0"/>
      </c:catAx>
      <c:valAx>
        <c:axId val="549733504"/>
        <c:scaling>
          <c:orientation val="minMax"/>
        </c:scaling>
        <c:delete val="0"/>
        <c:axPos val="l"/>
        <c:majorGridlines/>
        <c:title>
          <c:tx>
            <c:rich>
              <a:bodyPr rot="-5400000" vert="horz"/>
              <a:lstStyle/>
              <a:p>
                <a:pPr>
                  <a:defRPr b="0"/>
                </a:pPr>
                <a:r>
                  <a:rPr lang="en-US" b="0" dirty="0"/>
                  <a:t>% of respondents</a:t>
                </a:r>
              </a:p>
            </c:rich>
          </c:tx>
          <c:layout/>
          <c:overlay val="0"/>
        </c:title>
        <c:numFmt formatCode="General" sourceLinked="1"/>
        <c:majorTickMark val="out"/>
        <c:minorTickMark val="none"/>
        <c:tickLblPos val="nextTo"/>
        <c:crossAx val="558958592"/>
        <c:crosses val="autoZero"/>
        <c:crossBetween val="between"/>
      </c:valAx>
    </c:plotArea>
    <c:legend>
      <c:legendPos val="r"/>
      <c:layout/>
      <c:overlay val="0"/>
      <c:txPr>
        <a:bodyPr/>
        <a:lstStyle/>
        <a:p>
          <a:pPr>
            <a:defRPr sz="2400"/>
          </a:pPr>
          <a:endParaRPr lang="en-US"/>
        </a:p>
      </c:txPr>
    </c:legend>
    <c:plotVisOnly val="1"/>
    <c:dispBlanksAs val="gap"/>
    <c:showDLblsOverMax val="0"/>
  </c:chart>
  <c:spPr>
    <a:solidFill>
      <a:schemeClr val="bg1"/>
    </a:solidFill>
    <a:ln w="28575">
      <a:solidFill>
        <a:srgbClr val="1D2B7D"/>
      </a:solid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1"/>
    </c:view3D>
    <c:floor>
      <c:thickness val="0"/>
    </c:floor>
    <c:sideWall>
      <c:thickness val="0"/>
      <c:spPr>
        <a:noFill/>
        <a:ln w="25400">
          <a:noFill/>
        </a:ln>
      </c:spPr>
    </c:sideWall>
    <c:backWall>
      <c:thickness val="0"/>
      <c:spPr>
        <a:noFill/>
        <a:ln w="25400">
          <a:noFill/>
        </a:ln>
      </c:spPr>
    </c:backWall>
    <c:plotArea>
      <c:layout/>
      <c:bar3DChart>
        <c:barDir val="col"/>
        <c:grouping val="clustered"/>
        <c:varyColors val="0"/>
        <c:ser>
          <c:idx val="0"/>
          <c:order val="0"/>
          <c:tx>
            <c:strRef>
              <c:f>Sheet1!$B$129</c:f>
              <c:strCache>
                <c:ptCount val="1"/>
                <c:pt idx="0">
                  <c:v>Appreciate that there are different levels of reflection according to level of study</c:v>
                </c:pt>
              </c:strCache>
            </c:strRef>
          </c:tx>
          <c:invertIfNegative val="0"/>
          <c:cat>
            <c:strRef>
              <c:f>Sheet1!$C$128:$H$128</c:f>
              <c:strCache>
                <c:ptCount val="6"/>
                <c:pt idx="0">
                  <c:v>Very great </c:v>
                </c:pt>
                <c:pt idx="1">
                  <c:v>Great</c:v>
                </c:pt>
                <c:pt idx="2">
                  <c:v>Moderate</c:v>
                </c:pt>
                <c:pt idx="3">
                  <c:v>Small </c:v>
                </c:pt>
                <c:pt idx="4">
                  <c:v>Very small </c:v>
                </c:pt>
                <c:pt idx="5">
                  <c:v>Not at all</c:v>
                </c:pt>
              </c:strCache>
            </c:strRef>
          </c:cat>
          <c:val>
            <c:numRef>
              <c:f>Sheet1!$C$129:$H$129</c:f>
              <c:numCache>
                <c:formatCode>General</c:formatCode>
                <c:ptCount val="6"/>
                <c:pt idx="0">
                  <c:v>12.5</c:v>
                </c:pt>
                <c:pt idx="1">
                  <c:v>25</c:v>
                </c:pt>
                <c:pt idx="2">
                  <c:v>37.5</c:v>
                </c:pt>
                <c:pt idx="3">
                  <c:v>25</c:v>
                </c:pt>
                <c:pt idx="4">
                  <c:v>0</c:v>
                </c:pt>
                <c:pt idx="5">
                  <c:v>0</c:v>
                </c:pt>
              </c:numCache>
            </c:numRef>
          </c:val>
        </c:ser>
        <c:ser>
          <c:idx val="1"/>
          <c:order val="1"/>
          <c:tx>
            <c:strRef>
              <c:f>Sheet1!$B$130</c:f>
              <c:strCache>
                <c:ptCount val="1"/>
                <c:pt idx="0">
                  <c:v>Think that the level or year of study affects students' ability to reflect?</c:v>
                </c:pt>
              </c:strCache>
            </c:strRef>
          </c:tx>
          <c:invertIfNegative val="0"/>
          <c:cat>
            <c:strRef>
              <c:f>Sheet1!$C$128:$H$128</c:f>
              <c:strCache>
                <c:ptCount val="6"/>
                <c:pt idx="0">
                  <c:v>Very great </c:v>
                </c:pt>
                <c:pt idx="1">
                  <c:v>Great</c:v>
                </c:pt>
                <c:pt idx="2">
                  <c:v>Moderate</c:v>
                </c:pt>
                <c:pt idx="3">
                  <c:v>Small </c:v>
                </c:pt>
                <c:pt idx="4">
                  <c:v>Very small </c:v>
                </c:pt>
                <c:pt idx="5">
                  <c:v>Not at all</c:v>
                </c:pt>
              </c:strCache>
            </c:strRef>
          </c:cat>
          <c:val>
            <c:numRef>
              <c:f>Sheet1!$C$130:$H$130</c:f>
              <c:numCache>
                <c:formatCode>General</c:formatCode>
                <c:ptCount val="6"/>
                <c:pt idx="0">
                  <c:v>25</c:v>
                </c:pt>
                <c:pt idx="1">
                  <c:v>25</c:v>
                </c:pt>
                <c:pt idx="2">
                  <c:v>12.5</c:v>
                </c:pt>
                <c:pt idx="3">
                  <c:v>37.5</c:v>
                </c:pt>
                <c:pt idx="4">
                  <c:v>0</c:v>
                </c:pt>
                <c:pt idx="5">
                  <c:v>0</c:v>
                </c:pt>
              </c:numCache>
            </c:numRef>
          </c:val>
        </c:ser>
        <c:ser>
          <c:idx val="2"/>
          <c:order val="2"/>
          <c:tx>
            <c:strRef>
              <c:f>Sheet1!$B$131</c:f>
              <c:strCache>
                <c:ptCount val="1"/>
                <c:pt idx="0">
                  <c:v>Think that maturity affects the students' ability to reflect?</c:v>
                </c:pt>
              </c:strCache>
            </c:strRef>
          </c:tx>
          <c:invertIfNegative val="0"/>
          <c:cat>
            <c:strRef>
              <c:f>Sheet1!$C$128:$H$128</c:f>
              <c:strCache>
                <c:ptCount val="6"/>
                <c:pt idx="0">
                  <c:v>Very great </c:v>
                </c:pt>
                <c:pt idx="1">
                  <c:v>Great</c:v>
                </c:pt>
                <c:pt idx="2">
                  <c:v>Moderate</c:v>
                </c:pt>
                <c:pt idx="3">
                  <c:v>Small </c:v>
                </c:pt>
                <c:pt idx="4">
                  <c:v>Very small </c:v>
                </c:pt>
                <c:pt idx="5">
                  <c:v>Not at all</c:v>
                </c:pt>
              </c:strCache>
            </c:strRef>
          </c:cat>
          <c:val>
            <c:numRef>
              <c:f>Sheet1!$C$131:$H$131</c:f>
              <c:numCache>
                <c:formatCode>General</c:formatCode>
                <c:ptCount val="6"/>
                <c:pt idx="0">
                  <c:v>25</c:v>
                </c:pt>
                <c:pt idx="1">
                  <c:v>37.5</c:v>
                </c:pt>
                <c:pt idx="2">
                  <c:v>37.5</c:v>
                </c:pt>
                <c:pt idx="3">
                  <c:v>0</c:v>
                </c:pt>
                <c:pt idx="4">
                  <c:v>0</c:v>
                </c:pt>
                <c:pt idx="5">
                  <c:v>0</c:v>
                </c:pt>
              </c:numCache>
            </c:numRef>
          </c:val>
        </c:ser>
        <c:dLbls>
          <c:showLegendKey val="0"/>
          <c:showVal val="0"/>
          <c:showCatName val="0"/>
          <c:showSerName val="0"/>
          <c:showPercent val="0"/>
          <c:showBubbleSize val="0"/>
        </c:dLbls>
        <c:gapWidth val="150"/>
        <c:shape val="box"/>
        <c:axId val="561221632"/>
        <c:axId val="549833536"/>
        <c:axId val="0"/>
      </c:bar3DChart>
      <c:catAx>
        <c:axId val="561221632"/>
        <c:scaling>
          <c:orientation val="minMax"/>
        </c:scaling>
        <c:delete val="0"/>
        <c:axPos val="b"/>
        <c:majorTickMark val="out"/>
        <c:minorTickMark val="none"/>
        <c:tickLblPos val="nextTo"/>
        <c:crossAx val="549833536"/>
        <c:crosses val="autoZero"/>
        <c:auto val="1"/>
        <c:lblAlgn val="ctr"/>
        <c:lblOffset val="100"/>
        <c:noMultiLvlLbl val="0"/>
      </c:catAx>
      <c:valAx>
        <c:axId val="549833536"/>
        <c:scaling>
          <c:orientation val="minMax"/>
        </c:scaling>
        <c:delete val="0"/>
        <c:axPos val="l"/>
        <c:majorGridlines/>
        <c:title>
          <c:tx>
            <c:rich>
              <a:bodyPr rot="-5400000" vert="horz"/>
              <a:lstStyle/>
              <a:p>
                <a:pPr>
                  <a:defRPr b="0"/>
                </a:pPr>
                <a:r>
                  <a:rPr lang="en-GB" b="0" dirty="0"/>
                  <a:t>% of respondents</a:t>
                </a:r>
              </a:p>
            </c:rich>
          </c:tx>
          <c:layout>
            <c:manualLayout>
              <c:xMode val="edge"/>
              <c:yMode val="edge"/>
              <c:x val="2.0460137795275592E-2"/>
              <c:y val="0.23503771818732452"/>
            </c:manualLayout>
          </c:layout>
          <c:overlay val="0"/>
        </c:title>
        <c:numFmt formatCode="General" sourceLinked="1"/>
        <c:majorTickMark val="out"/>
        <c:minorTickMark val="none"/>
        <c:tickLblPos val="nextTo"/>
        <c:crossAx val="561221632"/>
        <c:crosses val="autoZero"/>
        <c:crossBetween val="between"/>
      </c:valAx>
    </c:plotArea>
    <c:legend>
      <c:legendPos val="r"/>
      <c:layout/>
      <c:overlay val="0"/>
      <c:txPr>
        <a:bodyPr/>
        <a:lstStyle/>
        <a:p>
          <a:pPr>
            <a:defRPr sz="2400"/>
          </a:pPr>
          <a:endParaRPr lang="en-US"/>
        </a:p>
      </c:txPr>
    </c:legend>
    <c:plotVisOnly val="1"/>
    <c:dispBlanksAs val="gap"/>
    <c:showDLblsOverMax val="0"/>
  </c:chart>
  <c:spPr>
    <a:solidFill>
      <a:schemeClr val="bg1"/>
    </a:solidFill>
    <a:ln w="28575">
      <a:solidFill>
        <a:srgbClr val="1D2B7D"/>
      </a:solid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5503F-404D-4F24-995A-78F9813A965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AFABA73B-84A2-4FC4-94DC-02AF9092E0A6}">
      <dgm:prSet phldrT="[Text]" custT="1"/>
      <dgm:spPr>
        <a:solidFill>
          <a:srgbClr val="1D2B7D"/>
        </a:solidFill>
      </dgm:spPr>
      <dgm:t>
        <a:bodyPr/>
        <a:lstStyle/>
        <a:p>
          <a:r>
            <a:rPr lang="en-GB" sz="3200" b="1" dirty="0"/>
            <a:t>Personal and professional development </a:t>
          </a:r>
        </a:p>
      </dgm:t>
    </dgm:pt>
    <dgm:pt modelId="{DD0E76CE-AD15-405A-8DA2-572CE22F28C9}" type="parTrans" cxnId="{EDA3C776-64C6-484D-AE3C-1442C0893634}">
      <dgm:prSet/>
      <dgm:spPr/>
      <dgm:t>
        <a:bodyPr/>
        <a:lstStyle/>
        <a:p>
          <a:endParaRPr lang="en-GB" sz="3200"/>
        </a:p>
      </dgm:t>
    </dgm:pt>
    <dgm:pt modelId="{4557CA46-B362-4347-BEC6-A68425CEC244}" type="sibTrans" cxnId="{EDA3C776-64C6-484D-AE3C-1442C0893634}">
      <dgm:prSet/>
      <dgm:spPr/>
      <dgm:t>
        <a:bodyPr/>
        <a:lstStyle/>
        <a:p>
          <a:endParaRPr lang="en-GB" sz="3200"/>
        </a:p>
      </dgm:t>
    </dgm:pt>
    <dgm:pt modelId="{752E7F9E-E451-4AF6-A38F-4728BFEB4A69}">
      <dgm:prSet phldrT="[Text]" custT="1"/>
      <dgm:spPr>
        <a:solidFill>
          <a:schemeClr val="bg1"/>
        </a:solidFill>
      </dgm:spPr>
      <dgm:t>
        <a:bodyPr/>
        <a:lstStyle/>
        <a:p>
          <a:r>
            <a:rPr lang="en-GB" sz="3200" dirty="0"/>
            <a:t>Assessment of own learning needs</a:t>
          </a:r>
        </a:p>
      </dgm:t>
    </dgm:pt>
    <dgm:pt modelId="{981E9CFC-AAE8-4737-8F6A-9CDE9EF718A7}" type="parTrans" cxnId="{16BF3D9B-AE23-4AF3-893E-D1EC451C2917}">
      <dgm:prSet/>
      <dgm:spPr/>
      <dgm:t>
        <a:bodyPr/>
        <a:lstStyle/>
        <a:p>
          <a:endParaRPr lang="en-GB" sz="3200"/>
        </a:p>
      </dgm:t>
    </dgm:pt>
    <dgm:pt modelId="{9A819AE8-C59B-4297-8220-9EF1A8394815}" type="sibTrans" cxnId="{16BF3D9B-AE23-4AF3-893E-D1EC451C2917}">
      <dgm:prSet/>
      <dgm:spPr/>
      <dgm:t>
        <a:bodyPr/>
        <a:lstStyle/>
        <a:p>
          <a:endParaRPr lang="en-GB" sz="3200"/>
        </a:p>
      </dgm:t>
    </dgm:pt>
    <dgm:pt modelId="{345DE357-3495-44B0-943E-8113A13A370E}">
      <dgm:prSet phldrT="[Text]" custT="1"/>
      <dgm:spPr>
        <a:solidFill>
          <a:srgbClr val="1D2B7D"/>
        </a:solidFill>
      </dgm:spPr>
      <dgm:t>
        <a:bodyPr/>
        <a:lstStyle/>
        <a:p>
          <a:r>
            <a:rPr lang="en-GB" sz="3200" b="1" dirty="0"/>
            <a:t>Self-expression</a:t>
          </a:r>
        </a:p>
      </dgm:t>
    </dgm:pt>
    <dgm:pt modelId="{C74B5099-B526-4A7A-B525-5A62C2E8162A}" type="parTrans" cxnId="{FADEE896-CF09-46BE-A565-8B1F7F590634}">
      <dgm:prSet/>
      <dgm:spPr/>
      <dgm:t>
        <a:bodyPr/>
        <a:lstStyle/>
        <a:p>
          <a:endParaRPr lang="en-GB" sz="3200"/>
        </a:p>
      </dgm:t>
    </dgm:pt>
    <dgm:pt modelId="{D19BE822-B728-4E14-B444-59A75FDBC236}" type="sibTrans" cxnId="{FADEE896-CF09-46BE-A565-8B1F7F590634}">
      <dgm:prSet/>
      <dgm:spPr/>
      <dgm:t>
        <a:bodyPr/>
        <a:lstStyle/>
        <a:p>
          <a:endParaRPr lang="en-GB" sz="3200"/>
        </a:p>
      </dgm:t>
    </dgm:pt>
    <dgm:pt modelId="{1734E98F-922F-434B-82EB-61A9F67E24B2}">
      <dgm:prSet phldrT="[Text]" custT="1"/>
      <dgm:spPr>
        <a:solidFill>
          <a:schemeClr val="bg1">
            <a:alpha val="90000"/>
          </a:schemeClr>
        </a:solidFill>
      </dgm:spPr>
      <dgm:t>
        <a:bodyPr/>
        <a:lstStyle/>
        <a:p>
          <a:r>
            <a:rPr lang="en-GB" sz="3200" dirty="0"/>
            <a:t>Coping mechanism particularly after </a:t>
          </a:r>
          <a:r>
            <a:rPr lang="en-GB" sz="3200" dirty="0" smtClean="0"/>
            <a:t>negative experience</a:t>
          </a:r>
          <a:endParaRPr lang="en-GB" sz="3200" dirty="0"/>
        </a:p>
      </dgm:t>
    </dgm:pt>
    <dgm:pt modelId="{4584FB7C-218D-48DA-9EBD-8D52A320FB24}" type="parTrans" cxnId="{0725DF4A-602F-481F-8BD4-8A00BB0FF62C}">
      <dgm:prSet/>
      <dgm:spPr/>
      <dgm:t>
        <a:bodyPr/>
        <a:lstStyle/>
        <a:p>
          <a:endParaRPr lang="en-GB" sz="3200"/>
        </a:p>
      </dgm:t>
    </dgm:pt>
    <dgm:pt modelId="{22997318-2E43-471C-8C40-906C563F8D3F}" type="sibTrans" cxnId="{0725DF4A-602F-481F-8BD4-8A00BB0FF62C}">
      <dgm:prSet/>
      <dgm:spPr/>
      <dgm:t>
        <a:bodyPr/>
        <a:lstStyle/>
        <a:p>
          <a:endParaRPr lang="en-GB" sz="3200"/>
        </a:p>
      </dgm:t>
    </dgm:pt>
    <dgm:pt modelId="{D3040AF3-C293-4DBE-AFC4-D34B28C5D845}">
      <dgm:prSet phldrT="[Text]" custT="1"/>
      <dgm:spPr>
        <a:solidFill>
          <a:srgbClr val="1D2B7D"/>
        </a:solidFill>
      </dgm:spPr>
      <dgm:t>
        <a:bodyPr/>
        <a:lstStyle/>
        <a:p>
          <a:r>
            <a:rPr lang="en-GB" sz="3200" b="1" dirty="0"/>
            <a:t>Improving practice - knowledge and patient care</a:t>
          </a:r>
        </a:p>
      </dgm:t>
    </dgm:pt>
    <dgm:pt modelId="{C0588B83-6FE1-4458-BEB3-04474BC6154F}" type="parTrans" cxnId="{4934EF1F-8C9D-40CB-A25D-E07768382688}">
      <dgm:prSet/>
      <dgm:spPr/>
      <dgm:t>
        <a:bodyPr/>
        <a:lstStyle/>
        <a:p>
          <a:endParaRPr lang="en-GB" sz="3200"/>
        </a:p>
      </dgm:t>
    </dgm:pt>
    <dgm:pt modelId="{5CBA1092-2F06-454A-84D8-C4AF76E98FB7}" type="sibTrans" cxnId="{4934EF1F-8C9D-40CB-A25D-E07768382688}">
      <dgm:prSet/>
      <dgm:spPr/>
      <dgm:t>
        <a:bodyPr/>
        <a:lstStyle/>
        <a:p>
          <a:endParaRPr lang="en-GB" sz="3200"/>
        </a:p>
      </dgm:t>
    </dgm:pt>
    <dgm:pt modelId="{B6017BD8-512C-436D-BEDE-E42B0A6C8167}">
      <dgm:prSet phldrT="[Text]" custT="1"/>
      <dgm:spPr>
        <a:solidFill>
          <a:schemeClr val="bg1"/>
        </a:solidFill>
        <a:ln>
          <a:solidFill>
            <a:srgbClr val="1D2B7D"/>
          </a:solidFill>
        </a:ln>
      </dgm:spPr>
      <dgm:t>
        <a:bodyPr/>
        <a:lstStyle/>
        <a:p>
          <a:r>
            <a:rPr lang="en-GB" sz="3200" dirty="0"/>
            <a:t>External (group) reflection</a:t>
          </a:r>
        </a:p>
      </dgm:t>
    </dgm:pt>
    <dgm:pt modelId="{DEFA0DAE-A4E9-49FF-88EE-60BB48E028E3}" type="parTrans" cxnId="{9E68AAF1-1D2B-4603-B816-8782A352A2BE}">
      <dgm:prSet/>
      <dgm:spPr/>
      <dgm:t>
        <a:bodyPr/>
        <a:lstStyle/>
        <a:p>
          <a:endParaRPr lang="en-GB" sz="3200"/>
        </a:p>
      </dgm:t>
    </dgm:pt>
    <dgm:pt modelId="{740131C5-01B3-4ACC-8429-CA017DC2A03B}" type="sibTrans" cxnId="{9E68AAF1-1D2B-4603-B816-8782A352A2BE}">
      <dgm:prSet/>
      <dgm:spPr/>
      <dgm:t>
        <a:bodyPr/>
        <a:lstStyle/>
        <a:p>
          <a:endParaRPr lang="en-GB" sz="3200"/>
        </a:p>
      </dgm:t>
    </dgm:pt>
    <dgm:pt modelId="{1F0B79E2-016A-4819-80C9-527F37472ECA}">
      <dgm:prSet phldrT="[Text]" custT="1"/>
      <dgm:spPr>
        <a:solidFill>
          <a:schemeClr val="bg1"/>
        </a:solidFill>
        <a:ln>
          <a:solidFill>
            <a:srgbClr val="1D2B7D"/>
          </a:solidFill>
        </a:ln>
      </dgm:spPr>
      <dgm:t>
        <a:bodyPr/>
        <a:lstStyle/>
        <a:p>
          <a:r>
            <a:rPr lang="en-GB" sz="3200" dirty="0"/>
            <a:t>Internal (to a lesser extent)</a:t>
          </a:r>
        </a:p>
      </dgm:t>
    </dgm:pt>
    <dgm:pt modelId="{94AB9FB9-4F01-4DD1-92DF-658A870D69E9}" type="parTrans" cxnId="{A2FCC3FE-D1E6-4A65-9602-7D8699A1EF90}">
      <dgm:prSet/>
      <dgm:spPr/>
      <dgm:t>
        <a:bodyPr/>
        <a:lstStyle/>
        <a:p>
          <a:endParaRPr lang="en-GB" sz="3200"/>
        </a:p>
      </dgm:t>
    </dgm:pt>
    <dgm:pt modelId="{9735CCCC-BCBF-47A9-AC73-E49A3354BFC5}" type="sibTrans" cxnId="{A2FCC3FE-D1E6-4A65-9602-7D8699A1EF90}">
      <dgm:prSet/>
      <dgm:spPr/>
      <dgm:t>
        <a:bodyPr/>
        <a:lstStyle/>
        <a:p>
          <a:endParaRPr lang="en-GB" sz="3200"/>
        </a:p>
      </dgm:t>
    </dgm:pt>
    <dgm:pt modelId="{50A31E0D-33FC-4E10-8F60-416C86AA98E3}">
      <dgm:prSet phldrT="[Text]" custT="1"/>
      <dgm:spPr>
        <a:solidFill>
          <a:schemeClr val="bg1"/>
        </a:solidFill>
      </dgm:spPr>
      <dgm:t>
        <a:bodyPr/>
        <a:lstStyle/>
        <a:p>
          <a:r>
            <a:rPr lang="en-GB" sz="3200" dirty="0"/>
            <a:t>Regulatory </a:t>
          </a:r>
          <a:r>
            <a:rPr lang="en-GB" sz="3200" dirty="0" smtClean="0"/>
            <a:t>requirement </a:t>
          </a:r>
          <a:r>
            <a:rPr lang="en-GB" sz="3200" dirty="0"/>
            <a:t>as part of CPD evidence</a:t>
          </a:r>
        </a:p>
      </dgm:t>
    </dgm:pt>
    <dgm:pt modelId="{E2231574-50B4-44A3-AB9A-89840AAF4CFB}" type="parTrans" cxnId="{3BDF7802-53C0-43A7-8C99-609E7D723558}">
      <dgm:prSet/>
      <dgm:spPr/>
      <dgm:t>
        <a:bodyPr/>
        <a:lstStyle/>
        <a:p>
          <a:endParaRPr lang="en-GB" sz="3200"/>
        </a:p>
      </dgm:t>
    </dgm:pt>
    <dgm:pt modelId="{2A444800-A38E-4482-A84D-03C877EC5638}" type="sibTrans" cxnId="{3BDF7802-53C0-43A7-8C99-609E7D723558}">
      <dgm:prSet/>
      <dgm:spPr/>
      <dgm:t>
        <a:bodyPr/>
        <a:lstStyle/>
        <a:p>
          <a:endParaRPr lang="en-GB" sz="3200"/>
        </a:p>
      </dgm:t>
    </dgm:pt>
    <dgm:pt modelId="{3C607526-40B2-44E0-864C-BB011CE1849C}">
      <dgm:prSet phldrT="[Text]" custT="1"/>
      <dgm:spPr>
        <a:solidFill>
          <a:schemeClr val="bg1"/>
        </a:solidFill>
      </dgm:spPr>
      <dgm:t>
        <a:bodyPr/>
        <a:lstStyle/>
        <a:p>
          <a:r>
            <a:rPr lang="en-GB" sz="3200" dirty="0"/>
            <a:t>Career progression</a:t>
          </a:r>
        </a:p>
      </dgm:t>
    </dgm:pt>
    <dgm:pt modelId="{5AAA9B6B-CC4E-45F4-AE10-B25E426A96B3}" type="parTrans" cxnId="{435AC5F7-9425-4AF0-B1A2-10C47C31B971}">
      <dgm:prSet/>
      <dgm:spPr/>
      <dgm:t>
        <a:bodyPr/>
        <a:lstStyle/>
        <a:p>
          <a:endParaRPr lang="en-GB" sz="3200"/>
        </a:p>
      </dgm:t>
    </dgm:pt>
    <dgm:pt modelId="{E91AE964-8601-426A-98ED-1A85343BC9FB}" type="sibTrans" cxnId="{435AC5F7-9425-4AF0-B1A2-10C47C31B971}">
      <dgm:prSet/>
      <dgm:spPr/>
      <dgm:t>
        <a:bodyPr/>
        <a:lstStyle/>
        <a:p>
          <a:endParaRPr lang="en-GB" sz="3200"/>
        </a:p>
      </dgm:t>
    </dgm:pt>
    <dgm:pt modelId="{2256BEC7-0DD2-4A09-B55A-D4189867DC66}" type="pres">
      <dgm:prSet presAssocID="{BC05503F-404D-4F24-995A-78F9813A9657}" presName="linear" presStyleCnt="0">
        <dgm:presLayoutVars>
          <dgm:dir/>
          <dgm:animLvl val="lvl"/>
          <dgm:resizeHandles val="exact"/>
        </dgm:presLayoutVars>
      </dgm:prSet>
      <dgm:spPr/>
      <dgm:t>
        <a:bodyPr/>
        <a:lstStyle/>
        <a:p>
          <a:endParaRPr lang="en-GB"/>
        </a:p>
      </dgm:t>
    </dgm:pt>
    <dgm:pt modelId="{B3C06AC8-2051-4360-94EA-9FCF07443D6D}" type="pres">
      <dgm:prSet presAssocID="{AFABA73B-84A2-4FC4-94DC-02AF9092E0A6}" presName="parentLin" presStyleCnt="0"/>
      <dgm:spPr/>
    </dgm:pt>
    <dgm:pt modelId="{1CAF7748-D7BC-4326-8906-2DD1E204F27E}" type="pres">
      <dgm:prSet presAssocID="{AFABA73B-84A2-4FC4-94DC-02AF9092E0A6}" presName="parentLeftMargin" presStyleLbl="node1" presStyleIdx="0" presStyleCnt="3"/>
      <dgm:spPr/>
      <dgm:t>
        <a:bodyPr/>
        <a:lstStyle/>
        <a:p>
          <a:endParaRPr lang="en-GB"/>
        </a:p>
      </dgm:t>
    </dgm:pt>
    <dgm:pt modelId="{BFDBDBEB-EB8A-46FA-8C05-9F53ED50FDF5}" type="pres">
      <dgm:prSet presAssocID="{AFABA73B-84A2-4FC4-94DC-02AF9092E0A6}" presName="parentText" presStyleLbl="node1" presStyleIdx="0" presStyleCnt="3" custScaleX="129535" custScaleY="223819">
        <dgm:presLayoutVars>
          <dgm:chMax val="0"/>
          <dgm:bulletEnabled val="1"/>
        </dgm:presLayoutVars>
      </dgm:prSet>
      <dgm:spPr/>
      <dgm:t>
        <a:bodyPr/>
        <a:lstStyle/>
        <a:p>
          <a:endParaRPr lang="en-GB"/>
        </a:p>
      </dgm:t>
    </dgm:pt>
    <dgm:pt modelId="{2A530442-5AD7-4A46-A07F-569D9737E363}" type="pres">
      <dgm:prSet presAssocID="{AFABA73B-84A2-4FC4-94DC-02AF9092E0A6}" presName="negativeSpace" presStyleCnt="0"/>
      <dgm:spPr/>
    </dgm:pt>
    <dgm:pt modelId="{38E5A7C6-A2C0-489B-A65F-03D3CD43BE7D}" type="pres">
      <dgm:prSet presAssocID="{AFABA73B-84A2-4FC4-94DC-02AF9092E0A6}" presName="childText" presStyleLbl="conFgAcc1" presStyleIdx="0" presStyleCnt="3">
        <dgm:presLayoutVars>
          <dgm:bulletEnabled val="1"/>
        </dgm:presLayoutVars>
      </dgm:prSet>
      <dgm:spPr/>
      <dgm:t>
        <a:bodyPr/>
        <a:lstStyle/>
        <a:p>
          <a:endParaRPr lang="en-GB"/>
        </a:p>
      </dgm:t>
    </dgm:pt>
    <dgm:pt modelId="{0D569FE1-EEFC-4F48-ADB4-768BD671D5FC}" type="pres">
      <dgm:prSet presAssocID="{4557CA46-B362-4347-BEC6-A68425CEC244}" presName="spaceBetweenRectangles" presStyleCnt="0"/>
      <dgm:spPr/>
    </dgm:pt>
    <dgm:pt modelId="{C26F54F6-520F-4278-A4C0-1B4F628CB69F}" type="pres">
      <dgm:prSet presAssocID="{345DE357-3495-44B0-943E-8113A13A370E}" presName="parentLin" presStyleCnt="0"/>
      <dgm:spPr/>
    </dgm:pt>
    <dgm:pt modelId="{E9944F44-84A3-4A4E-8F26-15DE65521EF9}" type="pres">
      <dgm:prSet presAssocID="{345DE357-3495-44B0-943E-8113A13A370E}" presName="parentLeftMargin" presStyleLbl="node1" presStyleIdx="0" presStyleCnt="3"/>
      <dgm:spPr/>
      <dgm:t>
        <a:bodyPr/>
        <a:lstStyle/>
        <a:p>
          <a:endParaRPr lang="en-GB"/>
        </a:p>
      </dgm:t>
    </dgm:pt>
    <dgm:pt modelId="{3C078A91-B2EC-462B-88BD-6C04F7ED4280}" type="pres">
      <dgm:prSet presAssocID="{345DE357-3495-44B0-943E-8113A13A370E}" presName="parentText" presStyleLbl="node1" presStyleIdx="1" presStyleCnt="3" custScaleX="128571" custScaleY="168509">
        <dgm:presLayoutVars>
          <dgm:chMax val="0"/>
          <dgm:bulletEnabled val="1"/>
        </dgm:presLayoutVars>
      </dgm:prSet>
      <dgm:spPr/>
      <dgm:t>
        <a:bodyPr/>
        <a:lstStyle/>
        <a:p>
          <a:endParaRPr lang="en-GB"/>
        </a:p>
      </dgm:t>
    </dgm:pt>
    <dgm:pt modelId="{1426C660-CD41-4C2E-B97C-21ACDEA699FD}" type="pres">
      <dgm:prSet presAssocID="{345DE357-3495-44B0-943E-8113A13A370E}" presName="negativeSpace" presStyleCnt="0"/>
      <dgm:spPr/>
    </dgm:pt>
    <dgm:pt modelId="{60D93CE2-7743-4D1D-A78B-79DCF8968603}" type="pres">
      <dgm:prSet presAssocID="{345DE357-3495-44B0-943E-8113A13A370E}" presName="childText" presStyleLbl="conFgAcc1" presStyleIdx="1" presStyleCnt="3">
        <dgm:presLayoutVars>
          <dgm:bulletEnabled val="1"/>
        </dgm:presLayoutVars>
      </dgm:prSet>
      <dgm:spPr/>
      <dgm:t>
        <a:bodyPr/>
        <a:lstStyle/>
        <a:p>
          <a:endParaRPr lang="en-GB"/>
        </a:p>
      </dgm:t>
    </dgm:pt>
    <dgm:pt modelId="{2CCAE6AE-DDAA-4DE2-91FC-EDA366557CF1}" type="pres">
      <dgm:prSet presAssocID="{D19BE822-B728-4E14-B444-59A75FDBC236}" presName="spaceBetweenRectangles" presStyleCnt="0"/>
      <dgm:spPr/>
    </dgm:pt>
    <dgm:pt modelId="{76159F94-BF2B-4421-9442-6ACEC3D9635C}" type="pres">
      <dgm:prSet presAssocID="{D3040AF3-C293-4DBE-AFC4-D34B28C5D845}" presName="parentLin" presStyleCnt="0"/>
      <dgm:spPr/>
    </dgm:pt>
    <dgm:pt modelId="{16283581-458B-4DD1-A6D9-107DD40A3C57}" type="pres">
      <dgm:prSet presAssocID="{D3040AF3-C293-4DBE-AFC4-D34B28C5D845}" presName="parentLeftMargin" presStyleLbl="node1" presStyleIdx="1" presStyleCnt="3"/>
      <dgm:spPr/>
      <dgm:t>
        <a:bodyPr/>
        <a:lstStyle/>
        <a:p>
          <a:endParaRPr lang="en-GB"/>
        </a:p>
      </dgm:t>
    </dgm:pt>
    <dgm:pt modelId="{6C90C84B-65B4-42C8-93C1-0CD9FAA600B2}" type="pres">
      <dgm:prSet presAssocID="{D3040AF3-C293-4DBE-AFC4-D34B28C5D845}" presName="parentText" presStyleLbl="node1" presStyleIdx="2" presStyleCnt="3" custScaleX="128411" custScaleY="215696">
        <dgm:presLayoutVars>
          <dgm:chMax val="0"/>
          <dgm:bulletEnabled val="1"/>
        </dgm:presLayoutVars>
      </dgm:prSet>
      <dgm:spPr/>
      <dgm:t>
        <a:bodyPr/>
        <a:lstStyle/>
        <a:p>
          <a:endParaRPr lang="en-GB"/>
        </a:p>
      </dgm:t>
    </dgm:pt>
    <dgm:pt modelId="{0D33D9AD-F4F9-433A-AEFC-06ED8E74BBDC}" type="pres">
      <dgm:prSet presAssocID="{D3040AF3-C293-4DBE-AFC4-D34B28C5D845}" presName="negativeSpace" presStyleCnt="0"/>
      <dgm:spPr/>
    </dgm:pt>
    <dgm:pt modelId="{AC2E5025-137A-45B6-8692-01705CEDCD4A}" type="pres">
      <dgm:prSet presAssocID="{D3040AF3-C293-4DBE-AFC4-D34B28C5D845}" presName="childText" presStyleLbl="conFgAcc1" presStyleIdx="2" presStyleCnt="3">
        <dgm:presLayoutVars>
          <dgm:bulletEnabled val="1"/>
        </dgm:presLayoutVars>
      </dgm:prSet>
      <dgm:spPr/>
      <dgm:t>
        <a:bodyPr/>
        <a:lstStyle/>
        <a:p>
          <a:endParaRPr lang="en-GB"/>
        </a:p>
      </dgm:t>
    </dgm:pt>
  </dgm:ptLst>
  <dgm:cxnLst>
    <dgm:cxn modelId="{0E93CC12-A3F0-4C6B-8BB1-5DCD61F7678E}" type="presOf" srcId="{345DE357-3495-44B0-943E-8113A13A370E}" destId="{3C078A91-B2EC-462B-88BD-6C04F7ED4280}" srcOrd="1" destOrd="0" presId="urn:microsoft.com/office/officeart/2005/8/layout/list1"/>
    <dgm:cxn modelId="{3BF656DD-BADC-4762-9ADF-B8DF7116FA3A}" type="presOf" srcId="{AFABA73B-84A2-4FC4-94DC-02AF9092E0A6}" destId="{1CAF7748-D7BC-4326-8906-2DD1E204F27E}" srcOrd="0" destOrd="0" presId="urn:microsoft.com/office/officeart/2005/8/layout/list1"/>
    <dgm:cxn modelId="{BD980232-C50B-4475-A02E-F7F6FA4676C5}" type="presOf" srcId="{AFABA73B-84A2-4FC4-94DC-02AF9092E0A6}" destId="{BFDBDBEB-EB8A-46FA-8C05-9F53ED50FDF5}" srcOrd="1" destOrd="0" presId="urn:microsoft.com/office/officeart/2005/8/layout/list1"/>
    <dgm:cxn modelId="{A2FCC3FE-D1E6-4A65-9602-7D8699A1EF90}" srcId="{D3040AF3-C293-4DBE-AFC4-D34B28C5D845}" destId="{1F0B79E2-016A-4819-80C9-527F37472ECA}" srcOrd="1" destOrd="0" parTransId="{94AB9FB9-4F01-4DD1-92DF-658A870D69E9}" sibTransId="{9735CCCC-BCBF-47A9-AC73-E49A3354BFC5}"/>
    <dgm:cxn modelId="{35590225-FE7B-4831-9FAC-310920254C9E}" type="presOf" srcId="{50A31E0D-33FC-4E10-8F60-416C86AA98E3}" destId="{38E5A7C6-A2C0-489B-A65F-03D3CD43BE7D}" srcOrd="0" destOrd="2" presId="urn:microsoft.com/office/officeart/2005/8/layout/list1"/>
    <dgm:cxn modelId="{2EB74D39-BF42-4AFC-B7D4-0806F689F5FB}" type="presOf" srcId="{D3040AF3-C293-4DBE-AFC4-D34B28C5D845}" destId="{16283581-458B-4DD1-A6D9-107DD40A3C57}" srcOrd="0" destOrd="0" presId="urn:microsoft.com/office/officeart/2005/8/layout/list1"/>
    <dgm:cxn modelId="{3BDF7802-53C0-43A7-8C99-609E7D723558}" srcId="{AFABA73B-84A2-4FC4-94DC-02AF9092E0A6}" destId="{50A31E0D-33FC-4E10-8F60-416C86AA98E3}" srcOrd="2" destOrd="0" parTransId="{E2231574-50B4-44A3-AB9A-89840AAF4CFB}" sibTransId="{2A444800-A38E-4482-A84D-03C877EC5638}"/>
    <dgm:cxn modelId="{23A001D4-87E4-4252-841E-913766F51000}" type="presOf" srcId="{1734E98F-922F-434B-82EB-61A9F67E24B2}" destId="{60D93CE2-7743-4D1D-A78B-79DCF8968603}" srcOrd="0" destOrd="0" presId="urn:microsoft.com/office/officeart/2005/8/layout/list1"/>
    <dgm:cxn modelId="{23741D3F-8A65-4080-AED5-9F4E8757F30A}" type="presOf" srcId="{1F0B79E2-016A-4819-80C9-527F37472ECA}" destId="{AC2E5025-137A-45B6-8692-01705CEDCD4A}" srcOrd="0" destOrd="1" presId="urn:microsoft.com/office/officeart/2005/8/layout/list1"/>
    <dgm:cxn modelId="{0BF833A2-18EE-41FB-B1F5-686AC70B4FB7}" type="presOf" srcId="{3C607526-40B2-44E0-864C-BB011CE1849C}" destId="{38E5A7C6-A2C0-489B-A65F-03D3CD43BE7D}" srcOrd="0" destOrd="1" presId="urn:microsoft.com/office/officeart/2005/8/layout/list1"/>
    <dgm:cxn modelId="{16BF3D9B-AE23-4AF3-893E-D1EC451C2917}" srcId="{AFABA73B-84A2-4FC4-94DC-02AF9092E0A6}" destId="{752E7F9E-E451-4AF6-A38F-4728BFEB4A69}" srcOrd="0" destOrd="0" parTransId="{981E9CFC-AAE8-4737-8F6A-9CDE9EF718A7}" sibTransId="{9A819AE8-C59B-4297-8220-9EF1A8394815}"/>
    <dgm:cxn modelId="{435AC5F7-9425-4AF0-B1A2-10C47C31B971}" srcId="{AFABA73B-84A2-4FC4-94DC-02AF9092E0A6}" destId="{3C607526-40B2-44E0-864C-BB011CE1849C}" srcOrd="1" destOrd="0" parTransId="{5AAA9B6B-CC4E-45F4-AE10-B25E426A96B3}" sibTransId="{E91AE964-8601-426A-98ED-1A85343BC9FB}"/>
    <dgm:cxn modelId="{0725DF4A-602F-481F-8BD4-8A00BB0FF62C}" srcId="{345DE357-3495-44B0-943E-8113A13A370E}" destId="{1734E98F-922F-434B-82EB-61A9F67E24B2}" srcOrd="0" destOrd="0" parTransId="{4584FB7C-218D-48DA-9EBD-8D52A320FB24}" sibTransId="{22997318-2E43-471C-8C40-906C563F8D3F}"/>
    <dgm:cxn modelId="{5295147A-2412-4A60-AE06-1E762EC86D4C}" type="presOf" srcId="{752E7F9E-E451-4AF6-A38F-4728BFEB4A69}" destId="{38E5A7C6-A2C0-489B-A65F-03D3CD43BE7D}" srcOrd="0" destOrd="0" presId="urn:microsoft.com/office/officeart/2005/8/layout/list1"/>
    <dgm:cxn modelId="{EDA3C776-64C6-484D-AE3C-1442C0893634}" srcId="{BC05503F-404D-4F24-995A-78F9813A9657}" destId="{AFABA73B-84A2-4FC4-94DC-02AF9092E0A6}" srcOrd="0" destOrd="0" parTransId="{DD0E76CE-AD15-405A-8DA2-572CE22F28C9}" sibTransId="{4557CA46-B362-4347-BEC6-A68425CEC244}"/>
    <dgm:cxn modelId="{D32BD853-BFB6-4089-9C2F-1E1B93FC871A}" type="presOf" srcId="{B6017BD8-512C-436D-BEDE-E42B0A6C8167}" destId="{AC2E5025-137A-45B6-8692-01705CEDCD4A}" srcOrd="0" destOrd="0" presId="urn:microsoft.com/office/officeart/2005/8/layout/list1"/>
    <dgm:cxn modelId="{845C9C27-601B-4CFC-B37A-E8F4265A93EC}" type="presOf" srcId="{D3040AF3-C293-4DBE-AFC4-D34B28C5D845}" destId="{6C90C84B-65B4-42C8-93C1-0CD9FAA600B2}" srcOrd="1" destOrd="0" presId="urn:microsoft.com/office/officeart/2005/8/layout/list1"/>
    <dgm:cxn modelId="{F802A1DF-DE24-4CE7-BC55-EDD02F537B28}" type="presOf" srcId="{BC05503F-404D-4F24-995A-78F9813A9657}" destId="{2256BEC7-0DD2-4A09-B55A-D4189867DC66}" srcOrd="0" destOrd="0" presId="urn:microsoft.com/office/officeart/2005/8/layout/list1"/>
    <dgm:cxn modelId="{FADEE896-CF09-46BE-A565-8B1F7F590634}" srcId="{BC05503F-404D-4F24-995A-78F9813A9657}" destId="{345DE357-3495-44B0-943E-8113A13A370E}" srcOrd="1" destOrd="0" parTransId="{C74B5099-B526-4A7A-B525-5A62C2E8162A}" sibTransId="{D19BE822-B728-4E14-B444-59A75FDBC236}"/>
    <dgm:cxn modelId="{4934EF1F-8C9D-40CB-A25D-E07768382688}" srcId="{BC05503F-404D-4F24-995A-78F9813A9657}" destId="{D3040AF3-C293-4DBE-AFC4-D34B28C5D845}" srcOrd="2" destOrd="0" parTransId="{C0588B83-6FE1-4458-BEB3-04474BC6154F}" sibTransId="{5CBA1092-2F06-454A-84D8-C4AF76E98FB7}"/>
    <dgm:cxn modelId="{1AFA5D79-ED62-46B2-8EBD-0666C9925F1E}" type="presOf" srcId="{345DE357-3495-44B0-943E-8113A13A370E}" destId="{E9944F44-84A3-4A4E-8F26-15DE65521EF9}" srcOrd="0" destOrd="0" presId="urn:microsoft.com/office/officeart/2005/8/layout/list1"/>
    <dgm:cxn modelId="{9E68AAF1-1D2B-4603-B816-8782A352A2BE}" srcId="{D3040AF3-C293-4DBE-AFC4-D34B28C5D845}" destId="{B6017BD8-512C-436D-BEDE-E42B0A6C8167}" srcOrd="0" destOrd="0" parTransId="{DEFA0DAE-A4E9-49FF-88EE-60BB48E028E3}" sibTransId="{740131C5-01B3-4ACC-8429-CA017DC2A03B}"/>
    <dgm:cxn modelId="{82A6CE27-4376-4581-A031-51D5844778F1}" type="presParOf" srcId="{2256BEC7-0DD2-4A09-B55A-D4189867DC66}" destId="{B3C06AC8-2051-4360-94EA-9FCF07443D6D}" srcOrd="0" destOrd="0" presId="urn:microsoft.com/office/officeart/2005/8/layout/list1"/>
    <dgm:cxn modelId="{7D3E7926-B023-42F3-8F81-1965C4F58782}" type="presParOf" srcId="{B3C06AC8-2051-4360-94EA-9FCF07443D6D}" destId="{1CAF7748-D7BC-4326-8906-2DD1E204F27E}" srcOrd="0" destOrd="0" presId="urn:microsoft.com/office/officeart/2005/8/layout/list1"/>
    <dgm:cxn modelId="{512148A3-F961-48FF-B49E-026E94D84ED0}" type="presParOf" srcId="{B3C06AC8-2051-4360-94EA-9FCF07443D6D}" destId="{BFDBDBEB-EB8A-46FA-8C05-9F53ED50FDF5}" srcOrd="1" destOrd="0" presId="urn:microsoft.com/office/officeart/2005/8/layout/list1"/>
    <dgm:cxn modelId="{BF6EF2A4-F40F-4DBB-88BF-9C4A8A595DD8}" type="presParOf" srcId="{2256BEC7-0DD2-4A09-B55A-D4189867DC66}" destId="{2A530442-5AD7-4A46-A07F-569D9737E363}" srcOrd="1" destOrd="0" presId="urn:microsoft.com/office/officeart/2005/8/layout/list1"/>
    <dgm:cxn modelId="{542BF5EC-8E39-4A07-9652-3DD4D742752B}" type="presParOf" srcId="{2256BEC7-0DD2-4A09-B55A-D4189867DC66}" destId="{38E5A7C6-A2C0-489B-A65F-03D3CD43BE7D}" srcOrd="2" destOrd="0" presId="urn:microsoft.com/office/officeart/2005/8/layout/list1"/>
    <dgm:cxn modelId="{492F7C6D-4757-4EA1-A6CC-849EDFB8651A}" type="presParOf" srcId="{2256BEC7-0DD2-4A09-B55A-D4189867DC66}" destId="{0D569FE1-EEFC-4F48-ADB4-768BD671D5FC}" srcOrd="3" destOrd="0" presId="urn:microsoft.com/office/officeart/2005/8/layout/list1"/>
    <dgm:cxn modelId="{E37AEE1C-AF22-49E2-A6B3-FFD26AA06FE1}" type="presParOf" srcId="{2256BEC7-0DD2-4A09-B55A-D4189867DC66}" destId="{C26F54F6-520F-4278-A4C0-1B4F628CB69F}" srcOrd="4" destOrd="0" presId="urn:microsoft.com/office/officeart/2005/8/layout/list1"/>
    <dgm:cxn modelId="{865A1F70-52DF-4E73-BD41-BF8B34BC9184}" type="presParOf" srcId="{C26F54F6-520F-4278-A4C0-1B4F628CB69F}" destId="{E9944F44-84A3-4A4E-8F26-15DE65521EF9}" srcOrd="0" destOrd="0" presId="urn:microsoft.com/office/officeart/2005/8/layout/list1"/>
    <dgm:cxn modelId="{DF6377CB-B587-45B5-929E-7D77834615B2}" type="presParOf" srcId="{C26F54F6-520F-4278-A4C0-1B4F628CB69F}" destId="{3C078A91-B2EC-462B-88BD-6C04F7ED4280}" srcOrd="1" destOrd="0" presId="urn:microsoft.com/office/officeart/2005/8/layout/list1"/>
    <dgm:cxn modelId="{0F1489E7-B178-4AA4-8179-6BD343B2D5B5}" type="presParOf" srcId="{2256BEC7-0DD2-4A09-B55A-D4189867DC66}" destId="{1426C660-CD41-4C2E-B97C-21ACDEA699FD}" srcOrd="5" destOrd="0" presId="urn:microsoft.com/office/officeart/2005/8/layout/list1"/>
    <dgm:cxn modelId="{1F781C9D-330C-4CFA-8C12-C21C5A9F739B}" type="presParOf" srcId="{2256BEC7-0DD2-4A09-B55A-D4189867DC66}" destId="{60D93CE2-7743-4D1D-A78B-79DCF8968603}" srcOrd="6" destOrd="0" presId="urn:microsoft.com/office/officeart/2005/8/layout/list1"/>
    <dgm:cxn modelId="{64257C51-335C-4702-81A0-83899C94FFD2}" type="presParOf" srcId="{2256BEC7-0DD2-4A09-B55A-D4189867DC66}" destId="{2CCAE6AE-DDAA-4DE2-91FC-EDA366557CF1}" srcOrd="7" destOrd="0" presId="urn:microsoft.com/office/officeart/2005/8/layout/list1"/>
    <dgm:cxn modelId="{774392E7-7176-4C65-BB98-A7F1A3B470D3}" type="presParOf" srcId="{2256BEC7-0DD2-4A09-B55A-D4189867DC66}" destId="{76159F94-BF2B-4421-9442-6ACEC3D9635C}" srcOrd="8" destOrd="0" presId="urn:microsoft.com/office/officeart/2005/8/layout/list1"/>
    <dgm:cxn modelId="{5A67C5B3-DCE4-47FB-9A27-D70A145300B3}" type="presParOf" srcId="{76159F94-BF2B-4421-9442-6ACEC3D9635C}" destId="{16283581-458B-4DD1-A6D9-107DD40A3C57}" srcOrd="0" destOrd="0" presId="urn:microsoft.com/office/officeart/2005/8/layout/list1"/>
    <dgm:cxn modelId="{C482469E-3C04-4F12-A529-EECF1C3467D2}" type="presParOf" srcId="{76159F94-BF2B-4421-9442-6ACEC3D9635C}" destId="{6C90C84B-65B4-42C8-93C1-0CD9FAA600B2}" srcOrd="1" destOrd="0" presId="urn:microsoft.com/office/officeart/2005/8/layout/list1"/>
    <dgm:cxn modelId="{335B7A4D-F521-4A3B-AD13-01ACA0BB80A8}" type="presParOf" srcId="{2256BEC7-0DD2-4A09-B55A-D4189867DC66}" destId="{0D33D9AD-F4F9-433A-AEFC-06ED8E74BBDC}" srcOrd="9" destOrd="0" presId="urn:microsoft.com/office/officeart/2005/8/layout/list1"/>
    <dgm:cxn modelId="{FEE07BC3-8CBD-48BA-864C-99492694A280}" type="presParOf" srcId="{2256BEC7-0DD2-4A09-B55A-D4189867DC66}" destId="{AC2E5025-137A-45B6-8692-01705CEDCD4A}" srcOrd="10" destOrd="0" presId="urn:microsoft.com/office/officeart/2005/8/layout/list1"/>
  </dgm:cxnLst>
  <dgm:bg>
    <a:noFill/>
    <a:effectLst>
      <a:innerShdw blurRad="63500" dist="50800" dir="2700000">
        <a:prstClr val="black">
          <a:alpha val="50000"/>
        </a:prstClr>
      </a:innerShdw>
    </a:effectLst>
  </dgm:bg>
  <dgm:whole>
    <a:ln w="28575">
      <a:solidFill>
        <a:srgbClr val="B79138"/>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5A7C6-A2C0-489B-A65F-03D3CD43BE7D}">
      <dsp:nvSpPr>
        <dsp:cNvPr id="0" name=""/>
        <dsp:cNvSpPr/>
      </dsp:nvSpPr>
      <dsp:spPr>
        <a:xfrm>
          <a:off x="0" y="873133"/>
          <a:ext cx="11946334" cy="2066400"/>
        </a:xfrm>
        <a:prstGeom prst="rect">
          <a:avLst/>
        </a:prstGeom>
        <a:solidFill>
          <a:schemeClr val="bg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7168" tIns="333248" rIns="927168" bIns="227584" numCol="1" spcCol="1270" anchor="t" anchorCtr="0">
          <a:noAutofit/>
        </a:bodyPr>
        <a:lstStyle/>
        <a:p>
          <a:pPr marL="285750" lvl="1" indent="-285750" algn="l" defTabSz="1422400">
            <a:lnSpc>
              <a:spcPct val="90000"/>
            </a:lnSpc>
            <a:spcBef>
              <a:spcPct val="0"/>
            </a:spcBef>
            <a:spcAft>
              <a:spcPct val="15000"/>
            </a:spcAft>
            <a:buChar char="••"/>
          </a:pPr>
          <a:r>
            <a:rPr lang="en-GB" sz="3200" kern="1200" dirty="0"/>
            <a:t>Assessment of own learning needs</a:t>
          </a:r>
        </a:p>
        <a:p>
          <a:pPr marL="285750" lvl="1" indent="-285750" algn="l" defTabSz="1422400">
            <a:lnSpc>
              <a:spcPct val="90000"/>
            </a:lnSpc>
            <a:spcBef>
              <a:spcPct val="0"/>
            </a:spcBef>
            <a:spcAft>
              <a:spcPct val="15000"/>
            </a:spcAft>
            <a:buChar char="••"/>
          </a:pPr>
          <a:r>
            <a:rPr lang="en-GB" sz="3200" kern="1200" dirty="0"/>
            <a:t>Career progression</a:t>
          </a:r>
        </a:p>
        <a:p>
          <a:pPr marL="285750" lvl="1" indent="-285750" algn="l" defTabSz="1422400">
            <a:lnSpc>
              <a:spcPct val="90000"/>
            </a:lnSpc>
            <a:spcBef>
              <a:spcPct val="0"/>
            </a:spcBef>
            <a:spcAft>
              <a:spcPct val="15000"/>
            </a:spcAft>
            <a:buChar char="••"/>
          </a:pPr>
          <a:r>
            <a:rPr lang="en-GB" sz="3200" kern="1200" dirty="0"/>
            <a:t>Regulatory </a:t>
          </a:r>
          <a:r>
            <a:rPr lang="en-GB" sz="3200" kern="1200" dirty="0" smtClean="0"/>
            <a:t>requirement </a:t>
          </a:r>
          <a:r>
            <a:rPr lang="en-GB" sz="3200" kern="1200" dirty="0"/>
            <a:t>as part of CPD evidence</a:t>
          </a:r>
        </a:p>
      </dsp:txBody>
      <dsp:txXfrm>
        <a:off x="0" y="873133"/>
        <a:ext cx="11946334" cy="2066400"/>
      </dsp:txXfrm>
    </dsp:sp>
    <dsp:sp modelId="{BFDBDBEB-EB8A-46FA-8C05-9F53ED50FDF5}">
      <dsp:nvSpPr>
        <dsp:cNvPr id="0" name=""/>
        <dsp:cNvSpPr/>
      </dsp:nvSpPr>
      <dsp:spPr>
        <a:xfrm>
          <a:off x="597316" y="52152"/>
          <a:ext cx="10832278" cy="1057141"/>
        </a:xfrm>
        <a:prstGeom prst="roundRect">
          <a:avLst/>
        </a:prstGeom>
        <a:solidFill>
          <a:srgbClr val="1D2B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080" tIns="0" rIns="316080" bIns="0" numCol="1" spcCol="1270" anchor="ctr" anchorCtr="0">
          <a:noAutofit/>
        </a:bodyPr>
        <a:lstStyle/>
        <a:p>
          <a:pPr lvl="0" algn="l" defTabSz="1422400">
            <a:lnSpc>
              <a:spcPct val="90000"/>
            </a:lnSpc>
            <a:spcBef>
              <a:spcPct val="0"/>
            </a:spcBef>
            <a:spcAft>
              <a:spcPct val="35000"/>
            </a:spcAft>
          </a:pPr>
          <a:r>
            <a:rPr lang="en-GB" sz="3200" b="1" kern="1200" dirty="0"/>
            <a:t>Personal and professional development </a:t>
          </a:r>
        </a:p>
      </dsp:txBody>
      <dsp:txXfrm>
        <a:off x="648921" y="103757"/>
        <a:ext cx="10729068" cy="953931"/>
      </dsp:txXfrm>
    </dsp:sp>
    <dsp:sp modelId="{60D93CE2-7743-4D1D-A78B-79DCF8968603}">
      <dsp:nvSpPr>
        <dsp:cNvPr id="0" name=""/>
        <dsp:cNvSpPr/>
      </dsp:nvSpPr>
      <dsp:spPr>
        <a:xfrm>
          <a:off x="0" y="3585675"/>
          <a:ext cx="11946334" cy="1008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7168" tIns="333248" rIns="927168" bIns="227584" numCol="1" spcCol="1270" anchor="t" anchorCtr="0">
          <a:noAutofit/>
        </a:bodyPr>
        <a:lstStyle/>
        <a:p>
          <a:pPr marL="285750" lvl="1" indent="-285750" algn="l" defTabSz="1422400">
            <a:lnSpc>
              <a:spcPct val="90000"/>
            </a:lnSpc>
            <a:spcBef>
              <a:spcPct val="0"/>
            </a:spcBef>
            <a:spcAft>
              <a:spcPct val="15000"/>
            </a:spcAft>
            <a:buChar char="••"/>
          </a:pPr>
          <a:r>
            <a:rPr lang="en-GB" sz="3200" kern="1200" dirty="0"/>
            <a:t>Coping mechanism particularly after </a:t>
          </a:r>
          <a:r>
            <a:rPr lang="en-GB" sz="3200" kern="1200" dirty="0" smtClean="0"/>
            <a:t>negative experience</a:t>
          </a:r>
          <a:endParaRPr lang="en-GB" sz="3200" kern="1200" dirty="0"/>
        </a:p>
      </dsp:txBody>
      <dsp:txXfrm>
        <a:off x="0" y="3585675"/>
        <a:ext cx="11946334" cy="1008000"/>
      </dsp:txXfrm>
    </dsp:sp>
    <dsp:sp modelId="{3C078A91-B2EC-462B-88BD-6C04F7ED4280}">
      <dsp:nvSpPr>
        <dsp:cNvPr id="0" name=""/>
        <dsp:cNvSpPr/>
      </dsp:nvSpPr>
      <dsp:spPr>
        <a:xfrm>
          <a:off x="597316" y="3025933"/>
          <a:ext cx="10751664" cy="795901"/>
        </a:xfrm>
        <a:prstGeom prst="roundRect">
          <a:avLst/>
        </a:prstGeom>
        <a:solidFill>
          <a:srgbClr val="1D2B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080" tIns="0" rIns="316080" bIns="0" numCol="1" spcCol="1270" anchor="ctr" anchorCtr="0">
          <a:noAutofit/>
        </a:bodyPr>
        <a:lstStyle/>
        <a:p>
          <a:pPr lvl="0" algn="l" defTabSz="1422400">
            <a:lnSpc>
              <a:spcPct val="90000"/>
            </a:lnSpc>
            <a:spcBef>
              <a:spcPct val="0"/>
            </a:spcBef>
            <a:spcAft>
              <a:spcPct val="35000"/>
            </a:spcAft>
          </a:pPr>
          <a:r>
            <a:rPr lang="en-GB" sz="3200" b="1" kern="1200" dirty="0"/>
            <a:t>Self-expression</a:t>
          </a:r>
        </a:p>
      </dsp:txBody>
      <dsp:txXfrm>
        <a:off x="636169" y="3064786"/>
        <a:ext cx="10673958" cy="718195"/>
      </dsp:txXfrm>
    </dsp:sp>
    <dsp:sp modelId="{AC2E5025-137A-45B6-8692-01705CEDCD4A}">
      <dsp:nvSpPr>
        <dsp:cNvPr id="0" name=""/>
        <dsp:cNvSpPr/>
      </dsp:nvSpPr>
      <dsp:spPr>
        <a:xfrm>
          <a:off x="0" y="5462690"/>
          <a:ext cx="11946334" cy="1537199"/>
        </a:xfrm>
        <a:prstGeom prst="rect">
          <a:avLst/>
        </a:prstGeom>
        <a:solidFill>
          <a:schemeClr val="bg1"/>
        </a:solidFill>
        <a:ln w="12700" cap="flat" cmpd="sng" algn="ctr">
          <a:solidFill>
            <a:srgbClr val="1D2B7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7168" tIns="333248" rIns="927168" bIns="227584" numCol="1" spcCol="1270" anchor="t" anchorCtr="0">
          <a:noAutofit/>
        </a:bodyPr>
        <a:lstStyle/>
        <a:p>
          <a:pPr marL="285750" lvl="1" indent="-285750" algn="l" defTabSz="1422400">
            <a:lnSpc>
              <a:spcPct val="90000"/>
            </a:lnSpc>
            <a:spcBef>
              <a:spcPct val="0"/>
            </a:spcBef>
            <a:spcAft>
              <a:spcPct val="15000"/>
            </a:spcAft>
            <a:buChar char="••"/>
          </a:pPr>
          <a:r>
            <a:rPr lang="en-GB" sz="3200" kern="1200" dirty="0"/>
            <a:t>External (group) reflection</a:t>
          </a:r>
        </a:p>
        <a:p>
          <a:pPr marL="285750" lvl="1" indent="-285750" algn="l" defTabSz="1422400">
            <a:lnSpc>
              <a:spcPct val="90000"/>
            </a:lnSpc>
            <a:spcBef>
              <a:spcPct val="0"/>
            </a:spcBef>
            <a:spcAft>
              <a:spcPct val="15000"/>
            </a:spcAft>
            <a:buChar char="••"/>
          </a:pPr>
          <a:r>
            <a:rPr lang="en-GB" sz="3200" kern="1200" dirty="0"/>
            <a:t>Internal (to a lesser extent)</a:t>
          </a:r>
        </a:p>
      </dsp:txBody>
      <dsp:txXfrm>
        <a:off x="0" y="5462690"/>
        <a:ext cx="11946334" cy="1537199"/>
      </dsp:txXfrm>
    </dsp:sp>
    <dsp:sp modelId="{6C90C84B-65B4-42C8-93C1-0CD9FAA600B2}">
      <dsp:nvSpPr>
        <dsp:cNvPr id="0" name=""/>
        <dsp:cNvSpPr/>
      </dsp:nvSpPr>
      <dsp:spPr>
        <a:xfrm>
          <a:off x="597316" y="4680075"/>
          <a:ext cx="10738284" cy="1018775"/>
        </a:xfrm>
        <a:prstGeom prst="roundRect">
          <a:avLst/>
        </a:prstGeom>
        <a:solidFill>
          <a:srgbClr val="1D2B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080" tIns="0" rIns="316080" bIns="0" numCol="1" spcCol="1270" anchor="ctr" anchorCtr="0">
          <a:noAutofit/>
        </a:bodyPr>
        <a:lstStyle/>
        <a:p>
          <a:pPr lvl="0" algn="l" defTabSz="1422400">
            <a:lnSpc>
              <a:spcPct val="90000"/>
            </a:lnSpc>
            <a:spcBef>
              <a:spcPct val="0"/>
            </a:spcBef>
            <a:spcAft>
              <a:spcPct val="35000"/>
            </a:spcAft>
          </a:pPr>
          <a:r>
            <a:rPr lang="en-GB" sz="3200" b="1" kern="1200" dirty="0"/>
            <a:t>Improving practice - knowledge and patient care</a:t>
          </a:r>
        </a:p>
      </dsp:txBody>
      <dsp:txXfrm>
        <a:off x="647048" y="4729807"/>
        <a:ext cx="10638820" cy="91931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287FBF-3243-4F13-AE9F-4852408C3C5A}" type="datetimeFigureOut">
              <a:rPr lang="en-GB" smtClean="0"/>
              <a:t>08/10/2017</a:t>
            </a:fld>
            <a:endParaRPr lang="en-GB" dirty="0"/>
          </a:p>
        </p:txBody>
      </p:sp>
      <p:sp>
        <p:nvSpPr>
          <p:cNvPr id="4" name="Slide Image Placehold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7E70EC-193E-4407-A997-B5D4310A621B}" type="slidenum">
              <a:rPr lang="en-GB" smtClean="0"/>
              <a:t>‹#›</a:t>
            </a:fld>
            <a:endParaRPr lang="en-GB" dirty="0"/>
          </a:p>
        </p:txBody>
      </p:sp>
    </p:spTree>
    <p:extLst>
      <p:ext uri="{BB962C8B-B14F-4D97-AF65-F5344CB8AC3E}">
        <p14:creationId xmlns:p14="http://schemas.microsoft.com/office/powerpoint/2010/main" val="3319085306"/>
      </p:ext>
    </p:extLst>
  </p:cSld>
  <p:clrMap bg1="lt1" tx1="dk1" bg2="lt2" tx2="dk2" accent1="accent1" accent2="accent2" accent3="accent3" accent4="accent4" accent5="accent5" accent6="accent6" hlink="hlink" folHlink="folHlink"/>
  <p:notesStyle>
    <a:lvl1pPr marL="0" algn="l" defTabSz="1293693" rtl="0" eaLnBrk="1" latinLnBrk="0" hangingPunct="1">
      <a:defRPr sz="1700" kern="1200">
        <a:solidFill>
          <a:schemeClr val="tx1"/>
        </a:solidFill>
        <a:latin typeface="+mn-lt"/>
        <a:ea typeface="+mn-ea"/>
        <a:cs typeface="+mn-cs"/>
      </a:defRPr>
    </a:lvl1pPr>
    <a:lvl2pPr marL="646847" algn="l" defTabSz="1293693" rtl="0" eaLnBrk="1" latinLnBrk="0" hangingPunct="1">
      <a:defRPr sz="1700" kern="1200">
        <a:solidFill>
          <a:schemeClr val="tx1"/>
        </a:solidFill>
        <a:latin typeface="+mn-lt"/>
        <a:ea typeface="+mn-ea"/>
        <a:cs typeface="+mn-cs"/>
      </a:defRPr>
    </a:lvl2pPr>
    <a:lvl3pPr marL="1293693" algn="l" defTabSz="1293693" rtl="0" eaLnBrk="1" latinLnBrk="0" hangingPunct="1">
      <a:defRPr sz="1700" kern="1200">
        <a:solidFill>
          <a:schemeClr val="tx1"/>
        </a:solidFill>
        <a:latin typeface="+mn-lt"/>
        <a:ea typeface="+mn-ea"/>
        <a:cs typeface="+mn-cs"/>
      </a:defRPr>
    </a:lvl3pPr>
    <a:lvl4pPr marL="1940540" algn="l" defTabSz="1293693" rtl="0" eaLnBrk="1" latinLnBrk="0" hangingPunct="1">
      <a:defRPr sz="1700" kern="1200">
        <a:solidFill>
          <a:schemeClr val="tx1"/>
        </a:solidFill>
        <a:latin typeface="+mn-lt"/>
        <a:ea typeface="+mn-ea"/>
        <a:cs typeface="+mn-cs"/>
      </a:defRPr>
    </a:lvl4pPr>
    <a:lvl5pPr marL="2587386" algn="l" defTabSz="1293693" rtl="0" eaLnBrk="1" latinLnBrk="0" hangingPunct="1">
      <a:defRPr sz="1700" kern="1200">
        <a:solidFill>
          <a:schemeClr val="tx1"/>
        </a:solidFill>
        <a:latin typeface="+mn-lt"/>
        <a:ea typeface="+mn-ea"/>
        <a:cs typeface="+mn-cs"/>
      </a:defRPr>
    </a:lvl5pPr>
    <a:lvl6pPr marL="3234233" algn="l" defTabSz="1293693" rtl="0" eaLnBrk="1" latinLnBrk="0" hangingPunct="1">
      <a:defRPr sz="1700" kern="1200">
        <a:solidFill>
          <a:schemeClr val="tx1"/>
        </a:solidFill>
        <a:latin typeface="+mn-lt"/>
        <a:ea typeface="+mn-ea"/>
        <a:cs typeface="+mn-cs"/>
      </a:defRPr>
    </a:lvl6pPr>
    <a:lvl7pPr marL="3881079" algn="l" defTabSz="1293693" rtl="0" eaLnBrk="1" latinLnBrk="0" hangingPunct="1">
      <a:defRPr sz="1700" kern="1200">
        <a:solidFill>
          <a:schemeClr val="tx1"/>
        </a:solidFill>
        <a:latin typeface="+mn-lt"/>
        <a:ea typeface="+mn-ea"/>
        <a:cs typeface="+mn-cs"/>
      </a:defRPr>
    </a:lvl7pPr>
    <a:lvl8pPr marL="4527926" algn="l" defTabSz="1293693" rtl="0" eaLnBrk="1" latinLnBrk="0" hangingPunct="1">
      <a:defRPr sz="1700" kern="1200">
        <a:solidFill>
          <a:schemeClr val="tx1"/>
        </a:solidFill>
        <a:latin typeface="+mn-lt"/>
        <a:ea typeface="+mn-ea"/>
        <a:cs typeface="+mn-cs"/>
      </a:defRPr>
    </a:lvl8pPr>
    <a:lvl9pPr marL="5174772" algn="l" defTabSz="1293693"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000" y="7005938"/>
            <a:ext cx="25737979" cy="14903708"/>
          </a:xfrm>
        </p:spPr>
        <p:txBody>
          <a:bodyPr anchor="b"/>
          <a:lstStyle>
            <a:lvl1pPr algn="ctr">
              <a:defRPr sz="19900"/>
            </a:lvl1pPr>
          </a:lstStyle>
          <a:p>
            <a:r>
              <a:rPr lang="en-US" smtClean="0"/>
              <a:t>Click to edit Master title style</a:t>
            </a:r>
            <a:endParaRPr lang="en-US" dirty="0"/>
          </a:p>
        </p:txBody>
      </p:sp>
      <p:sp>
        <p:nvSpPr>
          <p:cNvPr id="3" name="Subtitle 2"/>
          <p:cNvSpPr>
            <a:spLocks noGrp="1"/>
          </p:cNvSpPr>
          <p:nvPr>
            <p:ph type="subTitle" idx="1"/>
          </p:nvPr>
        </p:nvSpPr>
        <p:spPr>
          <a:xfrm>
            <a:off x="3784997" y="22484389"/>
            <a:ext cx="22709982" cy="10335481"/>
          </a:xfrm>
        </p:spPr>
        <p:txBody>
          <a:bodyPr/>
          <a:lstStyle>
            <a:lvl1pPr marL="0" indent="0" algn="ctr">
              <a:buNone/>
              <a:defRPr sz="7900"/>
            </a:lvl1pPr>
            <a:lvl2pPr marL="1512650" indent="0" algn="ctr">
              <a:buNone/>
              <a:defRPr sz="6600"/>
            </a:lvl2pPr>
            <a:lvl3pPr marL="3025301" indent="0" algn="ctr">
              <a:buNone/>
              <a:defRPr sz="6000"/>
            </a:lvl3pPr>
            <a:lvl4pPr marL="4537953" indent="0" algn="ctr">
              <a:buNone/>
              <a:defRPr sz="5300"/>
            </a:lvl4pPr>
            <a:lvl5pPr marL="6050603" indent="0" algn="ctr">
              <a:buNone/>
              <a:defRPr sz="5300"/>
            </a:lvl5pPr>
            <a:lvl6pPr marL="7563253" indent="0" algn="ctr">
              <a:buNone/>
              <a:defRPr sz="5300"/>
            </a:lvl6pPr>
            <a:lvl7pPr marL="9075904" indent="0" algn="ctr">
              <a:buNone/>
              <a:defRPr sz="5300"/>
            </a:lvl7pPr>
            <a:lvl8pPr marL="10588554" indent="0" algn="ctr">
              <a:buNone/>
              <a:defRPr sz="5300"/>
            </a:lvl8pPr>
            <a:lvl9pPr marL="12101206" indent="0" algn="ctr">
              <a:buNone/>
              <a:defRPr sz="53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300367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127479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9" y="2279157"/>
            <a:ext cx="6529120" cy="3627824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750" y="2279157"/>
            <a:ext cx="19208859" cy="362782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338688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336334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980" y="10672416"/>
            <a:ext cx="26116479" cy="17807153"/>
          </a:xfrm>
        </p:spPr>
        <p:txBody>
          <a:bodyPr anchor="b"/>
          <a:lstStyle>
            <a:lvl1pPr>
              <a:defRPr sz="19900"/>
            </a:lvl1pPr>
          </a:lstStyle>
          <a:p>
            <a:r>
              <a:rPr lang="en-US" smtClean="0"/>
              <a:t>Click to edit Master title style</a:t>
            </a:r>
            <a:endParaRPr lang="en-US" dirty="0"/>
          </a:p>
        </p:txBody>
      </p:sp>
      <p:sp>
        <p:nvSpPr>
          <p:cNvPr id="3" name="Text Placeholder 2"/>
          <p:cNvSpPr>
            <a:spLocks noGrp="1"/>
          </p:cNvSpPr>
          <p:nvPr>
            <p:ph type="body" idx="1"/>
          </p:nvPr>
        </p:nvSpPr>
        <p:spPr>
          <a:xfrm>
            <a:off x="2065980" y="28648035"/>
            <a:ext cx="26116479" cy="9364363"/>
          </a:xfrm>
        </p:spPr>
        <p:txBody>
          <a:bodyPr/>
          <a:lstStyle>
            <a:lvl1pPr marL="0" indent="0">
              <a:buNone/>
              <a:defRPr sz="7900">
                <a:solidFill>
                  <a:schemeClr val="tx1"/>
                </a:solidFill>
              </a:defRPr>
            </a:lvl1pPr>
            <a:lvl2pPr marL="1512650" indent="0">
              <a:buNone/>
              <a:defRPr sz="6600">
                <a:solidFill>
                  <a:schemeClr val="tx1">
                    <a:tint val="75000"/>
                  </a:schemeClr>
                </a:solidFill>
              </a:defRPr>
            </a:lvl2pPr>
            <a:lvl3pPr marL="3025301" indent="0">
              <a:buNone/>
              <a:defRPr sz="6000">
                <a:solidFill>
                  <a:schemeClr val="tx1">
                    <a:tint val="75000"/>
                  </a:schemeClr>
                </a:solidFill>
              </a:defRPr>
            </a:lvl3pPr>
            <a:lvl4pPr marL="4537953" indent="0">
              <a:buNone/>
              <a:defRPr sz="5300">
                <a:solidFill>
                  <a:schemeClr val="tx1">
                    <a:tint val="75000"/>
                  </a:schemeClr>
                </a:solidFill>
              </a:defRPr>
            </a:lvl4pPr>
            <a:lvl5pPr marL="6050603" indent="0">
              <a:buNone/>
              <a:defRPr sz="5300">
                <a:solidFill>
                  <a:schemeClr val="tx1">
                    <a:tint val="75000"/>
                  </a:schemeClr>
                </a:solidFill>
              </a:defRPr>
            </a:lvl5pPr>
            <a:lvl6pPr marL="7563253" indent="0">
              <a:buNone/>
              <a:defRPr sz="5300">
                <a:solidFill>
                  <a:schemeClr val="tx1">
                    <a:tint val="75000"/>
                  </a:schemeClr>
                </a:solidFill>
              </a:defRPr>
            </a:lvl6pPr>
            <a:lvl7pPr marL="9075904" indent="0">
              <a:buNone/>
              <a:defRPr sz="5300">
                <a:solidFill>
                  <a:schemeClr val="tx1">
                    <a:tint val="75000"/>
                  </a:schemeClr>
                </a:solidFill>
              </a:defRPr>
            </a:lvl7pPr>
            <a:lvl8pPr marL="10588554" indent="0">
              <a:buNone/>
              <a:defRPr sz="5300">
                <a:solidFill>
                  <a:schemeClr val="tx1">
                    <a:tint val="75000"/>
                  </a:schemeClr>
                </a:solidFill>
              </a:defRPr>
            </a:lvl8pPr>
            <a:lvl9pPr marL="12101206" indent="0">
              <a:buNone/>
              <a:defRPr sz="5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186137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748" y="11395789"/>
            <a:ext cx="12868990" cy="271616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9238" y="11395789"/>
            <a:ext cx="12868990" cy="271616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310067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9168"/>
            <a:ext cx="26116479" cy="82743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696" y="10494039"/>
            <a:ext cx="12809847" cy="5142965"/>
          </a:xfrm>
        </p:spPr>
        <p:txBody>
          <a:bodyPr anchor="b"/>
          <a:lstStyle>
            <a:lvl1pPr marL="0" indent="0">
              <a:buNone/>
              <a:defRPr sz="7900" b="1"/>
            </a:lvl1pPr>
            <a:lvl2pPr marL="1512650" indent="0">
              <a:buNone/>
              <a:defRPr sz="6600" b="1"/>
            </a:lvl2pPr>
            <a:lvl3pPr marL="3025301" indent="0">
              <a:buNone/>
              <a:defRPr sz="6000" b="1"/>
            </a:lvl3pPr>
            <a:lvl4pPr marL="4537953" indent="0">
              <a:buNone/>
              <a:defRPr sz="5300" b="1"/>
            </a:lvl4pPr>
            <a:lvl5pPr marL="6050603" indent="0">
              <a:buNone/>
              <a:defRPr sz="5300" b="1"/>
            </a:lvl5pPr>
            <a:lvl6pPr marL="7563253" indent="0">
              <a:buNone/>
              <a:defRPr sz="5300" b="1"/>
            </a:lvl6pPr>
            <a:lvl7pPr marL="9075904" indent="0">
              <a:buNone/>
              <a:defRPr sz="5300" b="1"/>
            </a:lvl7pPr>
            <a:lvl8pPr marL="10588554" indent="0">
              <a:buNone/>
              <a:defRPr sz="5300" b="1"/>
            </a:lvl8pPr>
            <a:lvl9pPr marL="12101206" indent="0">
              <a:buNone/>
              <a:defRPr sz="5300" b="1"/>
            </a:lvl9pPr>
          </a:lstStyle>
          <a:p>
            <a:pPr lvl="0"/>
            <a:r>
              <a:rPr lang="en-US" smtClean="0"/>
              <a:t>Click to edit Master text styles</a:t>
            </a:r>
          </a:p>
        </p:txBody>
      </p:sp>
      <p:sp>
        <p:nvSpPr>
          <p:cNvPr id="4" name="Content Placeholder 3"/>
          <p:cNvSpPr>
            <a:spLocks noGrp="1"/>
          </p:cNvSpPr>
          <p:nvPr>
            <p:ph sz="half" idx="2"/>
          </p:nvPr>
        </p:nvSpPr>
        <p:spPr>
          <a:xfrm>
            <a:off x="2085696" y="15637005"/>
            <a:ext cx="12809847" cy="229996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9239" y="10494039"/>
            <a:ext cx="12872933" cy="5142965"/>
          </a:xfrm>
        </p:spPr>
        <p:txBody>
          <a:bodyPr anchor="b"/>
          <a:lstStyle>
            <a:lvl1pPr marL="0" indent="0">
              <a:buNone/>
              <a:defRPr sz="7900" b="1"/>
            </a:lvl1pPr>
            <a:lvl2pPr marL="1512650" indent="0">
              <a:buNone/>
              <a:defRPr sz="6600" b="1"/>
            </a:lvl2pPr>
            <a:lvl3pPr marL="3025301" indent="0">
              <a:buNone/>
              <a:defRPr sz="6000" b="1"/>
            </a:lvl3pPr>
            <a:lvl4pPr marL="4537953" indent="0">
              <a:buNone/>
              <a:defRPr sz="5300" b="1"/>
            </a:lvl4pPr>
            <a:lvl5pPr marL="6050603" indent="0">
              <a:buNone/>
              <a:defRPr sz="5300" b="1"/>
            </a:lvl5pPr>
            <a:lvl6pPr marL="7563253" indent="0">
              <a:buNone/>
              <a:defRPr sz="5300" b="1"/>
            </a:lvl6pPr>
            <a:lvl7pPr marL="9075904" indent="0">
              <a:buNone/>
              <a:defRPr sz="5300" b="1"/>
            </a:lvl7pPr>
            <a:lvl8pPr marL="10588554" indent="0">
              <a:buNone/>
              <a:defRPr sz="5300" b="1"/>
            </a:lvl8pPr>
            <a:lvl9pPr marL="12101206" indent="0">
              <a:buNone/>
              <a:defRPr sz="5300" b="1"/>
            </a:lvl9pPr>
          </a:lstStyle>
          <a:p>
            <a:pPr lvl="0"/>
            <a:r>
              <a:rPr lang="en-US" smtClean="0"/>
              <a:t>Click to edit Master text styles</a:t>
            </a:r>
          </a:p>
        </p:txBody>
      </p:sp>
      <p:sp>
        <p:nvSpPr>
          <p:cNvPr id="6" name="Content Placeholder 5"/>
          <p:cNvSpPr>
            <a:spLocks noGrp="1"/>
          </p:cNvSpPr>
          <p:nvPr>
            <p:ph sz="quarter" idx="4"/>
          </p:nvPr>
        </p:nvSpPr>
        <p:spPr>
          <a:xfrm>
            <a:off x="15329239" y="15637005"/>
            <a:ext cx="12872933" cy="229996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193852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41808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315667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1" y="2853902"/>
            <a:ext cx="9766081" cy="9988655"/>
          </a:xfrm>
        </p:spPr>
        <p:txBody>
          <a:bodyPr anchor="b"/>
          <a:lstStyle>
            <a:lvl1pPr>
              <a:defRPr sz="10600"/>
            </a:lvl1pPr>
          </a:lstStyle>
          <a:p>
            <a:r>
              <a:rPr lang="en-US" smtClean="0"/>
              <a:t>Click to edit Master title style</a:t>
            </a:r>
            <a:endParaRPr lang="en-US" dirty="0"/>
          </a:p>
        </p:txBody>
      </p:sp>
      <p:sp>
        <p:nvSpPr>
          <p:cNvPr id="3" name="Content Placeholder 2"/>
          <p:cNvSpPr>
            <a:spLocks noGrp="1"/>
          </p:cNvSpPr>
          <p:nvPr>
            <p:ph idx="1"/>
          </p:nvPr>
        </p:nvSpPr>
        <p:spPr>
          <a:xfrm>
            <a:off x="12872933" y="6163646"/>
            <a:ext cx="15329237" cy="30421798"/>
          </a:xfrm>
        </p:spPr>
        <p:txBody>
          <a:bodyPr/>
          <a:lstStyle>
            <a:lvl1pPr>
              <a:defRPr sz="10600"/>
            </a:lvl1pPr>
            <a:lvl2pPr>
              <a:defRPr sz="9300"/>
            </a:lvl2pPr>
            <a:lvl3pPr>
              <a:defRPr sz="79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691" y="12842560"/>
            <a:ext cx="9766081" cy="23792426"/>
          </a:xfrm>
        </p:spPr>
        <p:txBody>
          <a:bodyPr/>
          <a:lstStyle>
            <a:lvl1pPr marL="0" indent="0">
              <a:buNone/>
              <a:defRPr sz="5300"/>
            </a:lvl1pPr>
            <a:lvl2pPr marL="1512650" indent="0">
              <a:buNone/>
              <a:defRPr sz="4600"/>
            </a:lvl2pPr>
            <a:lvl3pPr marL="3025301" indent="0">
              <a:buNone/>
              <a:defRPr sz="4000"/>
            </a:lvl3pPr>
            <a:lvl4pPr marL="4537953" indent="0">
              <a:buNone/>
              <a:defRPr sz="3300"/>
            </a:lvl4pPr>
            <a:lvl5pPr marL="6050603" indent="0">
              <a:buNone/>
              <a:defRPr sz="3300"/>
            </a:lvl5pPr>
            <a:lvl6pPr marL="7563253" indent="0">
              <a:buNone/>
              <a:defRPr sz="3300"/>
            </a:lvl6pPr>
            <a:lvl7pPr marL="9075904" indent="0">
              <a:buNone/>
              <a:defRPr sz="3300"/>
            </a:lvl7pPr>
            <a:lvl8pPr marL="10588554" indent="0">
              <a:buNone/>
              <a:defRPr sz="3300"/>
            </a:lvl8pPr>
            <a:lvl9pPr marL="12101206"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244688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1" y="2853902"/>
            <a:ext cx="9766081" cy="9988655"/>
          </a:xfrm>
        </p:spPr>
        <p:txBody>
          <a:bodyPr anchor="b"/>
          <a:lstStyle>
            <a:lvl1pPr>
              <a:defRPr sz="10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2933" y="6163646"/>
            <a:ext cx="15329237" cy="30421798"/>
          </a:xfrm>
        </p:spPr>
        <p:txBody>
          <a:bodyPr anchor="t"/>
          <a:lstStyle>
            <a:lvl1pPr marL="0" indent="0">
              <a:buNone/>
              <a:defRPr sz="10600"/>
            </a:lvl1pPr>
            <a:lvl2pPr marL="1512650" indent="0">
              <a:buNone/>
              <a:defRPr sz="9300"/>
            </a:lvl2pPr>
            <a:lvl3pPr marL="3025301" indent="0">
              <a:buNone/>
              <a:defRPr sz="7900"/>
            </a:lvl3pPr>
            <a:lvl4pPr marL="4537953" indent="0">
              <a:buNone/>
              <a:defRPr sz="6600"/>
            </a:lvl4pPr>
            <a:lvl5pPr marL="6050603" indent="0">
              <a:buNone/>
              <a:defRPr sz="6600"/>
            </a:lvl5pPr>
            <a:lvl6pPr marL="7563253" indent="0">
              <a:buNone/>
              <a:defRPr sz="6600"/>
            </a:lvl6pPr>
            <a:lvl7pPr marL="9075904" indent="0">
              <a:buNone/>
              <a:defRPr sz="6600"/>
            </a:lvl7pPr>
            <a:lvl8pPr marL="10588554" indent="0">
              <a:buNone/>
              <a:defRPr sz="6600"/>
            </a:lvl8pPr>
            <a:lvl9pPr marL="12101206" indent="0">
              <a:buNone/>
              <a:defRPr sz="6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085691" y="12842560"/>
            <a:ext cx="9766081" cy="23792426"/>
          </a:xfrm>
        </p:spPr>
        <p:txBody>
          <a:bodyPr/>
          <a:lstStyle>
            <a:lvl1pPr marL="0" indent="0">
              <a:buNone/>
              <a:defRPr sz="5300"/>
            </a:lvl1pPr>
            <a:lvl2pPr marL="1512650" indent="0">
              <a:buNone/>
              <a:defRPr sz="4600"/>
            </a:lvl2pPr>
            <a:lvl3pPr marL="3025301" indent="0">
              <a:buNone/>
              <a:defRPr sz="4000"/>
            </a:lvl3pPr>
            <a:lvl4pPr marL="4537953" indent="0">
              <a:buNone/>
              <a:defRPr sz="3300"/>
            </a:lvl4pPr>
            <a:lvl5pPr marL="6050603" indent="0">
              <a:buNone/>
              <a:defRPr sz="3300"/>
            </a:lvl5pPr>
            <a:lvl6pPr marL="7563253" indent="0">
              <a:buNone/>
              <a:defRPr sz="3300"/>
            </a:lvl6pPr>
            <a:lvl7pPr marL="9075904" indent="0">
              <a:buNone/>
              <a:defRPr sz="3300"/>
            </a:lvl7pPr>
            <a:lvl8pPr marL="10588554" indent="0">
              <a:buNone/>
              <a:defRPr sz="3300"/>
            </a:lvl8pPr>
            <a:lvl9pPr marL="12101206"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dirty="0"/>
          </a:p>
        </p:txBody>
      </p:sp>
    </p:spTree>
    <p:extLst>
      <p:ext uri="{BB962C8B-B14F-4D97-AF65-F5344CB8AC3E}">
        <p14:creationId xmlns:p14="http://schemas.microsoft.com/office/powerpoint/2010/main" val="400017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9168"/>
            <a:ext cx="26116479" cy="8274336"/>
          </a:xfrm>
          <a:prstGeom prst="rect">
            <a:avLst/>
          </a:prstGeom>
        </p:spPr>
        <p:txBody>
          <a:bodyPr vert="horz" lIns="129369" tIns="64685" rIns="129369" bIns="6468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749" y="11395789"/>
            <a:ext cx="26116479" cy="27161617"/>
          </a:xfrm>
          <a:prstGeom prst="rect">
            <a:avLst/>
          </a:prstGeom>
        </p:spPr>
        <p:txBody>
          <a:bodyPr vert="horz" lIns="129369" tIns="64685" rIns="129369" bIns="646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749" y="39677172"/>
            <a:ext cx="6812994" cy="2279158"/>
          </a:xfrm>
          <a:prstGeom prst="rect">
            <a:avLst/>
          </a:prstGeom>
        </p:spPr>
        <p:txBody>
          <a:bodyPr vert="horz" lIns="129369" tIns="64685" rIns="129369" bIns="64685" rtlCol="0" anchor="ctr"/>
          <a:lstStyle>
            <a:lvl1pPr algn="l">
              <a:defRPr sz="4000">
                <a:solidFill>
                  <a:schemeClr val="tx1">
                    <a:tint val="75000"/>
                  </a:schemeClr>
                </a:solidFill>
              </a:defRPr>
            </a:lvl1pPr>
          </a:lstStyle>
          <a:p>
            <a:fld id="{127FF3F2-D71E-41BF-A11A-6A73BA4E09B4}" type="datetimeFigureOut">
              <a:rPr lang="en-GB" smtClean="0"/>
              <a:t>08/10/2017</a:t>
            </a:fld>
            <a:endParaRPr lang="en-GB" dirty="0"/>
          </a:p>
        </p:txBody>
      </p:sp>
      <p:sp>
        <p:nvSpPr>
          <p:cNvPr id="5" name="Footer Placeholder 4"/>
          <p:cNvSpPr>
            <a:spLocks noGrp="1"/>
          </p:cNvSpPr>
          <p:nvPr>
            <p:ph type="ftr" sz="quarter" idx="3"/>
          </p:nvPr>
        </p:nvSpPr>
        <p:spPr>
          <a:xfrm>
            <a:off x="10030243" y="39677172"/>
            <a:ext cx="10219491" cy="2279158"/>
          </a:xfrm>
          <a:prstGeom prst="rect">
            <a:avLst/>
          </a:prstGeom>
        </p:spPr>
        <p:txBody>
          <a:bodyPr vert="horz" lIns="129369" tIns="64685" rIns="129369" bIns="64685" rtlCol="0" anchor="ctr"/>
          <a:lstStyle>
            <a:lvl1pPr algn="ctr">
              <a:defRPr sz="40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385233" y="39677172"/>
            <a:ext cx="6812994" cy="2279158"/>
          </a:xfrm>
          <a:prstGeom prst="rect">
            <a:avLst/>
          </a:prstGeom>
        </p:spPr>
        <p:txBody>
          <a:bodyPr vert="horz" lIns="129369" tIns="64685" rIns="129369" bIns="64685" rtlCol="0" anchor="ctr"/>
          <a:lstStyle>
            <a:lvl1pPr algn="r">
              <a:defRPr sz="4000">
                <a:solidFill>
                  <a:schemeClr val="tx1">
                    <a:tint val="75000"/>
                  </a:schemeClr>
                </a:solidFill>
              </a:defRPr>
            </a:lvl1pPr>
          </a:lstStyle>
          <a:p>
            <a:fld id="{89C4D78F-6414-423C-A4A2-0E5D5A4BA9E2}" type="slidenum">
              <a:rPr lang="en-GB" smtClean="0"/>
              <a:t>‹#›</a:t>
            </a:fld>
            <a:endParaRPr lang="en-GB" dirty="0"/>
          </a:p>
        </p:txBody>
      </p:sp>
    </p:spTree>
    <p:extLst>
      <p:ext uri="{BB962C8B-B14F-4D97-AF65-F5344CB8AC3E}">
        <p14:creationId xmlns:p14="http://schemas.microsoft.com/office/powerpoint/2010/main" val="1229924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5301" rtl="0" eaLnBrk="1" latinLnBrk="0" hangingPunct="1">
        <a:lnSpc>
          <a:spcPct val="90000"/>
        </a:lnSpc>
        <a:spcBef>
          <a:spcPct val="0"/>
        </a:spcBef>
        <a:buNone/>
        <a:defRPr sz="14600" kern="1200">
          <a:solidFill>
            <a:schemeClr val="tx1"/>
          </a:solidFill>
          <a:latin typeface="+mj-lt"/>
          <a:ea typeface="+mj-ea"/>
          <a:cs typeface="+mj-cs"/>
        </a:defRPr>
      </a:lvl1pPr>
    </p:titleStyle>
    <p:bodyStyle>
      <a:lvl1pPr marL="756325" indent="-756325" algn="l" defTabSz="3025301" rtl="0" eaLnBrk="1" latinLnBrk="0" hangingPunct="1">
        <a:lnSpc>
          <a:spcPct val="90000"/>
        </a:lnSpc>
        <a:spcBef>
          <a:spcPts val="3309"/>
        </a:spcBef>
        <a:buFont typeface="Arial" panose="020B0604020202020204" pitchFamily="34" charset="0"/>
        <a:buChar char="•"/>
        <a:defRPr sz="9300" kern="1200">
          <a:solidFill>
            <a:schemeClr val="tx1"/>
          </a:solidFill>
          <a:latin typeface="+mn-lt"/>
          <a:ea typeface="+mn-ea"/>
          <a:cs typeface="+mn-cs"/>
        </a:defRPr>
      </a:lvl1pPr>
      <a:lvl2pPr marL="2268976" indent="-756325" algn="l" defTabSz="3025301" rtl="0" eaLnBrk="1" latinLnBrk="0" hangingPunct="1">
        <a:lnSpc>
          <a:spcPct val="90000"/>
        </a:lnSpc>
        <a:spcBef>
          <a:spcPts val="1654"/>
        </a:spcBef>
        <a:buFont typeface="Arial" panose="020B0604020202020204" pitchFamily="34" charset="0"/>
        <a:buChar char="•"/>
        <a:defRPr sz="7900" kern="1200">
          <a:solidFill>
            <a:schemeClr val="tx1"/>
          </a:solidFill>
          <a:latin typeface="+mn-lt"/>
          <a:ea typeface="+mn-ea"/>
          <a:cs typeface="+mn-cs"/>
        </a:defRPr>
      </a:lvl2pPr>
      <a:lvl3pPr marL="3781627" indent="-756325" algn="l" defTabSz="3025301" rtl="0" eaLnBrk="1" latinLnBrk="0" hangingPunct="1">
        <a:lnSpc>
          <a:spcPct val="90000"/>
        </a:lnSpc>
        <a:spcBef>
          <a:spcPts val="1654"/>
        </a:spcBef>
        <a:buFont typeface="Arial" panose="020B0604020202020204" pitchFamily="34" charset="0"/>
        <a:buChar char="•"/>
        <a:defRPr sz="6600" kern="1200">
          <a:solidFill>
            <a:schemeClr val="tx1"/>
          </a:solidFill>
          <a:latin typeface="+mn-lt"/>
          <a:ea typeface="+mn-ea"/>
          <a:cs typeface="+mn-cs"/>
        </a:defRPr>
      </a:lvl3pPr>
      <a:lvl4pPr marL="5294278"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4pPr>
      <a:lvl5pPr marL="6806928"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5pPr>
      <a:lvl6pPr marL="8319579"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6pPr>
      <a:lvl7pPr marL="9832229"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7pPr>
      <a:lvl8pPr marL="11344881"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8pPr>
      <a:lvl9pPr marL="12857531" indent="-756325" algn="l" defTabSz="3025301" rtl="0" eaLnBrk="1" latinLnBrk="0" hangingPunct="1">
        <a:lnSpc>
          <a:spcPct val="90000"/>
        </a:lnSpc>
        <a:spcBef>
          <a:spcPts val="1654"/>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25301" rtl="0" eaLnBrk="1" latinLnBrk="0" hangingPunct="1">
        <a:defRPr sz="6000" kern="1200">
          <a:solidFill>
            <a:schemeClr val="tx1"/>
          </a:solidFill>
          <a:latin typeface="+mn-lt"/>
          <a:ea typeface="+mn-ea"/>
          <a:cs typeface="+mn-cs"/>
        </a:defRPr>
      </a:lvl1pPr>
      <a:lvl2pPr marL="1512650" algn="l" defTabSz="3025301" rtl="0" eaLnBrk="1" latinLnBrk="0" hangingPunct="1">
        <a:defRPr sz="6000" kern="1200">
          <a:solidFill>
            <a:schemeClr val="tx1"/>
          </a:solidFill>
          <a:latin typeface="+mn-lt"/>
          <a:ea typeface="+mn-ea"/>
          <a:cs typeface="+mn-cs"/>
        </a:defRPr>
      </a:lvl2pPr>
      <a:lvl3pPr marL="3025301" algn="l" defTabSz="3025301" rtl="0" eaLnBrk="1" latinLnBrk="0" hangingPunct="1">
        <a:defRPr sz="6000" kern="1200">
          <a:solidFill>
            <a:schemeClr val="tx1"/>
          </a:solidFill>
          <a:latin typeface="+mn-lt"/>
          <a:ea typeface="+mn-ea"/>
          <a:cs typeface="+mn-cs"/>
        </a:defRPr>
      </a:lvl3pPr>
      <a:lvl4pPr marL="4537953" algn="l" defTabSz="3025301" rtl="0" eaLnBrk="1" latinLnBrk="0" hangingPunct="1">
        <a:defRPr sz="6000" kern="1200">
          <a:solidFill>
            <a:schemeClr val="tx1"/>
          </a:solidFill>
          <a:latin typeface="+mn-lt"/>
          <a:ea typeface="+mn-ea"/>
          <a:cs typeface="+mn-cs"/>
        </a:defRPr>
      </a:lvl4pPr>
      <a:lvl5pPr marL="6050603" algn="l" defTabSz="3025301" rtl="0" eaLnBrk="1" latinLnBrk="0" hangingPunct="1">
        <a:defRPr sz="6000" kern="1200">
          <a:solidFill>
            <a:schemeClr val="tx1"/>
          </a:solidFill>
          <a:latin typeface="+mn-lt"/>
          <a:ea typeface="+mn-ea"/>
          <a:cs typeface="+mn-cs"/>
        </a:defRPr>
      </a:lvl5pPr>
      <a:lvl6pPr marL="7563253" algn="l" defTabSz="3025301" rtl="0" eaLnBrk="1" latinLnBrk="0" hangingPunct="1">
        <a:defRPr sz="6000" kern="1200">
          <a:solidFill>
            <a:schemeClr val="tx1"/>
          </a:solidFill>
          <a:latin typeface="+mn-lt"/>
          <a:ea typeface="+mn-ea"/>
          <a:cs typeface="+mn-cs"/>
        </a:defRPr>
      </a:lvl6pPr>
      <a:lvl7pPr marL="9075904" algn="l" defTabSz="3025301" rtl="0" eaLnBrk="1" latinLnBrk="0" hangingPunct="1">
        <a:defRPr sz="6000" kern="1200">
          <a:solidFill>
            <a:schemeClr val="tx1"/>
          </a:solidFill>
          <a:latin typeface="+mn-lt"/>
          <a:ea typeface="+mn-ea"/>
          <a:cs typeface="+mn-cs"/>
        </a:defRPr>
      </a:lvl7pPr>
      <a:lvl8pPr marL="10588554" algn="l" defTabSz="3025301" rtl="0" eaLnBrk="1" latinLnBrk="0" hangingPunct="1">
        <a:defRPr sz="6000" kern="1200">
          <a:solidFill>
            <a:schemeClr val="tx1"/>
          </a:solidFill>
          <a:latin typeface="+mn-lt"/>
          <a:ea typeface="+mn-ea"/>
          <a:cs typeface="+mn-cs"/>
        </a:defRPr>
      </a:lvl8pPr>
      <a:lvl9pPr marL="12101206" algn="l" defTabSz="3025301"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chart" Target="../charts/chart4.xml"/><Relationship Id="rId3" Type="http://schemas.openxmlformats.org/officeDocument/2006/relationships/hyperlink" Target="mailto:h.p.orton@liverpool.ac.uk" TargetMode="External"/><Relationship Id="rId7" Type="http://schemas.openxmlformats.org/officeDocument/2006/relationships/chart" Target="../charts/chart3.xml"/><Relationship Id="rId12"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diagramColors" Target="../diagrams/colors1.xml"/><Relationship Id="rId5" Type="http://schemas.openxmlformats.org/officeDocument/2006/relationships/chart" Target="../charts/chart2.xml"/><Relationship Id="rId10" Type="http://schemas.openxmlformats.org/officeDocument/2006/relationships/diagramQuickStyle" Target="../diagrams/quickStyle1.xml"/><Relationship Id="rId4" Type="http://schemas.openxmlformats.org/officeDocument/2006/relationships/chart" Target="../charts/chart1.xml"/><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7368" y="1036032"/>
            <a:ext cx="7861270" cy="2017743"/>
          </a:xfrm>
          <a:prstGeom prst="rect">
            <a:avLst/>
          </a:prstGeom>
        </p:spPr>
      </p:pic>
      <p:sp>
        <p:nvSpPr>
          <p:cNvPr id="6" name="Rectangle 5"/>
          <p:cNvSpPr/>
          <p:nvPr/>
        </p:nvSpPr>
        <p:spPr>
          <a:xfrm>
            <a:off x="1321800" y="3266325"/>
            <a:ext cx="28108448" cy="2223514"/>
          </a:xfrm>
          <a:prstGeom prst="rect">
            <a:avLst/>
          </a:prstGeom>
        </p:spPr>
        <p:txBody>
          <a:bodyPr wrap="square" lIns="129369" tIns="64685" rIns="129369" bIns="64685">
            <a:spAutoFit/>
          </a:bodyPr>
          <a:lstStyle/>
          <a:p>
            <a:pPr algn="ctr"/>
            <a:r>
              <a:rPr lang="en-GB" sz="6800" b="1" dirty="0">
                <a:solidFill>
                  <a:srgbClr val="19277B"/>
                </a:solidFill>
              </a:rPr>
              <a:t>An exploration of the attitude of Orthoptic clinical educators towards reflection and its use in facilitating learning in undergraduate Orthoptists</a:t>
            </a:r>
          </a:p>
        </p:txBody>
      </p:sp>
      <p:sp>
        <p:nvSpPr>
          <p:cNvPr id="7" name="Rectangle 6"/>
          <p:cNvSpPr/>
          <p:nvPr/>
        </p:nvSpPr>
        <p:spPr>
          <a:xfrm>
            <a:off x="971117" y="5268198"/>
            <a:ext cx="28647957" cy="2306506"/>
          </a:xfrm>
          <a:prstGeom prst="rect">
            <a:avLst/>
          </a:prstGeom>
        </p:spPr>
        <p:txBody>
          <a:bodyPr wrap="square" lIns="129369" tIns="64685" rIns="129369" bIns="64685">
            <a:spAutoFit/>
          </a:bodyPr>
          <a:lstStyle/>
          <a:p>
            <a:pPr algn="ctr"/>
            <a:r>
              <a:rPr lang="en-GB" sz="5100" b="1" dirty="0">
                <a:solidFill>
                  <a:srgbClr val="C1A45C"/>
                </a:solidFill>
              </a:rPr>
              <a:t>Helen Orton  - </a:t>
            </a:r>
            <a:r>
              <a:rPr lang="en-GB" sz="4500" b="1" dirty="0">
                <a:solidFill>
                  <a:srgbClr val="C1A45C"/>
                </a:solidFill>
              </a:rPr>
              <a:t>Academic Lead for Continuing Professional Development and Inter-professional Education </a:t>
            </a:r>
            <a:r>
              <a:rPr lang="en-GB" sz="4000" b="1" dirty="0">
                <a:solidFill>
                  <a:srgbClr val="C1A45C"/>
                </a:solidFill>
              </a:rPr>
              <a:t>(</a:t>
            </a:r>
            <a:r>
              <a:rPr lang="en-GB" sz="4000" b="1" dirty="0">
                <a:solidFill>
                  <a:srgbClr val="C1A45C"/>
                </a:solidFill>
                <a:hlinkClick r:id="rId3"/>
              </a:rPr>
              <a:t>h.p.orton@liverpool.ac.uk</a:t>
            </a:r>
            <a:r>
              <a:rPr lang="en-GB" sz="4000" b="1" dirty="0">
                <a:solidFill>
                  <a:srgbClr val="C1A45C"/>
                </a:solidFill>
              </a:rPr>
              <a:t>) </a:t>
            </a:r>
          </a:p>
          <a:p>
            <a:pPr algn="ctr"/>
            <a:r>
              <a:rPr lang="en-GB" sz="4500" b="1" i="1" dirty="0">
                <a:solidFill>
                  <a:srgbClr val="C1A45C"/>
                </a:solidFill>
              </a:rPr>
              <a:t>School of Health Sciences, Institute of Clinical Sciences</a:t>
            </a:r>
          </a:p>
        </p:txBody>
      </p:sp>
      <p:sp>
        <p:nvSpPr>
          <p:cNvPr id="8" name="Rectangle 7"/>
          <p:cNvSpPr/>
          <p:nvPr/>
        </p:nvSpPr>
        <p:spPr>
          <a:xfrm>
            <a:off x="971117" y="38644443"/>
            <a:ext cx="28647957" cy="3730611"/>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lIns="129369" tIns="64685" rIns="129369" bIns="64685" rtlCol="0" anchor="ctr"/>
          <a:lstStyle/>
          <a:p>
            <a:pPr algn="ctr"/>
            <a:endParaRPr lang="en-GB" dirty="0"/>
          </a:p>
        </p:txBody>
      </p:sp>
      <p:sp>
        <p:nvSpPr>
          <p:cNvPr id="9" name="TextBox 8"/>
          <p:cNvSpPr txBox="1"/>
          <p:nvPr/>
        </p:nvSpPr>
        <p:spPr>
          <a:xfrm>
            <a:off x="1321799" y="38702737"/>
            <a:ext cx="12948228" cy="3593120"/>
          </a:xfrm>
          <a:prstGeom prst="rect">
            <a:avLst/>
          </a:prstGeom>
          <a:noFill/>
        </p:spPr>
        <p:txBody>
          <a:bodyPr wrap="square" lIns="129369" tIns="64685" rIns="129369" bIns="64685" rtlCol="0">
            <a:spAutoFit/>
          </a:bodyPr>
          <a:lstStyle/>
          <a:p>
            <a:r>
              <a:rPr lang="en-GB" sz="4500" b="1" dirty="0">
                <a:solidFill>
                  <a:srgbClr val="1D2B7D"/>
                </a:solidFill>
              </a:rPr>
              <a:t>References</a:t>
            </a:r>
            <a:endParaRPr lang="en-GB" sz="4500" b="1" dirty="0"/>
          </a:p>
          <a:p>
            <a:pPr marL="646847" indent="-646847">
              <a:buAutoNum type="arabicPeriod"/>
            </a:pPr>
            <a:r>
              <a:rPr lang="en-GB" sz="2000" dirty="0"/>
              <a:t>Lave J and Wenger E. 1991. </a:t>
            </a:r>
            <a:r>
              <a:rPr lang="en-GB" sz="2000" i="1" dirty="0"/>
              <a:t>Situated Learning: Legitimate Peripheral Participation. </a:t>
            </a:r>
            <a:r>
              <a:rPr lang="en-GB" sz="2000" dirty="0"/>
              <a:t>Cambridge : Cambridge University Press</a:t>
            </a:r>
          </a:p>
          <a:p>
            <a:pPr marL="727702" indent="-727702">
              <a:buAutoNum type="arabicPeriod"/>
            </a:pPr>
            <a:r>
              <a:rPr lang="en-GB" sz="2000" dirty="0"/>
              <a:t>Reid B. “But we are doing it already!”. Exploring a response to the concept of reflective practice in order to improve its facilitation. </a:t>
            </a:r>
            <a:r>
              <a:rPr lang="en-GB" sz="2000" i="1" dirty="0"/>
              <a:t>Nurse Educ Today </a:t>
            </a:r>
            <a:r>
              <a:rPr lang="en-GB" sz="2000" dirty="0"/>
              <a:t>1993; 12: 305-9.</a:t>
            </a:r>
          </a:p>
          <a:p>
            <a:pPr marL="727702" indent="-727702">
              <a:buFontTx/>
              <a:buAutoNum type="arabicPeriod"/>
            </a:pPr>
            <a:r>
              <a:rPr lang="en-GB" sz="2000" dirty="0"/>
              <a:t>Boyd LD. Reflections on clinical practice by first year dental students: a qualitative study. </a:t>
            </a:r>
            <a:r>
              <a:rPr lang="en-GB" sz="2000" i="1" dirty="0"/>
              <a:t>Journal of Dental Education </a:t>
            </a:r>
            <a:r>
              <a:rPr lang="en-GB" sz="2000" dirty="0"/>
              <a:t>2002: 66(6): 710-720.</a:t>
            </a:r>
          </a:p>
          <a:p>
            <a:pPr marL="727702" indent="-727702">
              <a:buFontTx/>
              <a:buAutoNum type="arabicPeriod"/>
            </a:pPr>
            <a:r>
              <a:rPr lang="en-GB" sz="2000" dirty="0"/>
              <a:t>Baker CR. Reflective learning: a teaching strategy for critical thinking. </a:t>
            </a:r>
            <a:r>
              <a:rPr lang="en-GB" sz="2000" i="1" dirty="0"/>
              <a:t>Journal of Nurse Education </a:t>
            </a:r>
            <a:r>
              <a:rPr lang="en-GB" sz="2000" dirty="0"/>
              <a:t>1996; 35(1): 19-22.</a:t>
            </a:r>
          </a:p>
          <a:p>
            <a:pPr marL="727702" indent="-727702">
              <a:buFontTx/>
              <a:buAutoNum type="arabicPeriod"/>
            </a:pPr>
            <a:r>
              <a:rPr lang="en-GB" sz="2000" dirty="0"/>
              <a:t>Ruthman J, Jackson J, Cluskey M, Flannigan P, Folse VN, Bunten J. Using clinical journaling to capture critical thinking across the curriculum. </a:t>
            </a:r>
            <a:r>
              <a:rPr lang="en-GB" sz="2000" i="1" dirty="0"/>
              <a:t>Nurse Education Perspective </a:t>
            </a:r>
            <a:r>
              <a:rPr lang="en-GB" sz="2000" dirty="0"/>
              <a:t>2004; 25(3); 120-123.</a:t>
            </a:r>
          </a:p>
        </p:txBody>
      </p:sp>
      <p:sp>
        <p:nvSpPr>
          <p:cNvPr id="10" name="Rectangle 9"/>
          <p:cNvSpPr/>
          <p:nvPr/>
        </p:nvSpPr>
        <p:spPr>
          <a:xfrm>
            <a:off x="971118" y="7757656"/>
            <a:ext cx="13298909" cy="30644206"/>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lIns="129369" tIns="64685" rIns="129369" bIns="64685" rtlCol="0" anchor="ctr"/>
          <a:lstStyle/>
          <a:p>
            <a:pPr algn="ctr"/>
            <a:endParaRPr lang="en-GB" dirty="0"/>
          </a:p>
        </p:txBody>
      </p:sp>
      <p:sp>
        <p:nvSpPr>
          <p:cNvPr id="11" name="Rectangle 10"/>
          <p:cNvSpPr/>
          <p:nvPr/>
        </p:nvSpPr>
        <p:spPr>
          <a:xfrm>
            <a:off x="15200681" y="7811527"/>
            <a:ext cx="14418394" cy="30590335"/>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lIns="129369" tIns="64685" rIns="129369" bIns="64685" rtlCol="0" anchor="ctr"/>
          <a:lstStyle/>
          <a:p>
            <a:pPr algn="ctr"/>
            <a:endParaRPr lang="en-GB" dirty="0"/>
          </a:p>
        </p:txBody>
      </p:sp>
      <p:sp>
        <p:nvSpPr>
          <p:cNvPr id="12" name="TextBox 11"/>
          <p:cNvSpPr txBox="1"/>
          <p:nvPr/>
        </p:nvSpPr>
        <p:spPr>
          <a:xfrm>
            <a:off x="1321799" y="8027020"/>
            <a:ext cx="12543597" cy="29923405"/>
          </a:xfrm>
          <a:prstGeom prst="rect">
            <a:avLst/>
          </a:prstGeom>
          <a:noFill/>
        </p:spPr>
        <p:txBody>
          <a:bodyPr wrap="square" lIns="129369" tIns="64685" rIns="129369" bIns="64685" rtlCol="0">
            <a:spAutoFit/>
          </a:bodyPr>
          <a:lstStyle/>
          <a:p>
            <a:r>
              <a:rPr lang="en-GB" sz="4000" b="1" dirty="0">
                <a:solidFill>
                  <a:srgbClr val="1D2B7D"/>
                </a:solidFill>
              </a:rPr>
              <a:t>Introduction </a:t>
            </a:r>
            <a:endParaRPr lang="en-GB" sz="4000" b="1" dirty="0"/>
          </a:p>
          <a:p>
            <a:pPr algn="just"/>
            <a:r>
              <a:rPr lang="en-GB" sz="3200" dirty="0"/>
              <a:t>Clinical practice is a vital part of education for all health professional programmes, providing a learning environment which addresses the theory-practice gap and is supportive, supervised, authentic and consistent with communities of practice</a:t>
            </a:r>
            <a:r>
              <a:rPr lang="en-GB" sz="3200" baseline="30000" dirty="0"/>
              <a:t>1</a:t>
            </a:r>
            <a:r>
              <a:rPr lang="en-GB" sz="3200" dirty="0"/>
              <a:t> and where reflection occurs. However, the concept of reflection is broad and challenging to define. This lack of clarity and purpose of reflection creates uncertainty for health care educators and limits their ability to model reflective behaviours from which students can learn and value. In its simplest form, reflection as a “process of reviewing an experience of practice in order to describe, analyse, evaluate and so inform learning about practice”.</a:t>
            </a:r>
            <a:r>
              <a:rPr lang="en-GB" sz="3200" baseline="30000" dirty="0"/>
              <a:t>2</a:t>
            </a:r>
          </a:p>
          <a:p>
            <a:pPr algn="just"/>
            <a:r>
              <a:rPr lang="en-GB" sz="3200" dirty="0"/>
              <a:t>A wealth of evidence across a range of professions including dentistry</a:t>
            </a:r>
            <a:r>
              <a:rPr lang="en-GB" sz="3200" baseline="30000" dirty="0"/>
              <a:t>3</a:t>
            </a:r>
            <a:r>
              <a:rPr lang="en-GB" sz="3200" dirty="0"/>
              <a:t>, nursing</a:t>
            </a:r>
            <a:r>
              <a:rPr lang="en-GB" sz="3200" baseline="30000" dirty="0"/>
              <a:t>4-5</a:t>
            </a:r>
            <a:r>
              <a:rPr lang="en-GB" sz="3200" dirty="0"/>
              <a:t> and medicine</a:t>
            </a:r>
            <a:r>
              <a:rPr lang="en-GB" sz="3200" baseline="30000" dirty="0"/>
              <a:t>6</a:t>
            </a:r>
            <a:r>
              <a:rPr lang="en-GB" sz="3200" dirty="0"/>
              <a:t> supports the view that reflection should be included in clinical education paradigms. There are relatively few studies that have sought to ascertain the attitudes of clinical educators towards reflection</a:t>
            </a:r>
            <a:r>
              <a:rPr lang="en-GB" sz="3200" baseline="30000" dirty="0"/>
              <a:t>7-9</a:t>
            </a:r>
            <a:r>
              <a:rPr lang="en-GB" sz="3200" dirty="0"/>
              <a:t> but it is clear that students’ reflective ability is influenced by educators’ facilitation</a:t>
            </a:r>
            <a:r>
              <a:rPr lang="en-GB" sz="3200" baseline="30000" dirty="0"/>
              <a:t>10</a:t>
            </a:r>
            <a:r>
              <a:rPr lang="en-GB" sz="3200" dirty="0"/>
              <a:t> and that educators would benefit from training in order to enhance modelling to students.</a:t>
            </a:r>
            <a:r>
              <a:rPr lang="en-GB" sz="3200" baseline="30000" dirty="0"/>
              <a:t>11</a:t>
            </a:r>
            <a:endParaRPr lang="en-GB" sz="3200" dirty="0"/>
          </a:p>
          <a:p>
            <a:pPr algn="just"/>
            <a:endParaRPr lang="en-GB" sz="4000" dirty="0"/>
          </a:p>
          <a:p>
            <a:pPr algn="just"/>
            <a:r>
              <a:rPr lang="en-GB" sz="4000" b="1" dirty="0" smtClean="0">
                <a:solidFill>
                  <a:srgbClr val="1D2B7D"/>
                </a:solidFill>
              </a:rPr>
              <a:t>Aims </a:t>
            </a:r>
            <a:r>
              <a:rPr lang="en-GB" sz="4000" b="1" dirty="0">
                <a:solidFill>
                  <a:srgbClr val="1D2B7D"/>
                </a:solidFill>
              </a:rPr>
              <a:t>of the study</a:t>
            </a:r>
          </a:p>
          <a:p>
            <a:pPr algn="just"/>
            <a:r>
              <a:rPr lang="en-GB" sz="3200" dirty="0"/>
              <a:t>To explore the attitudes of Orthoptic clinical educators towards reflection and how it is perceived and used to facilitate learning in the clinical education of Orthoptic undergraduates.</a:t>
            </a:r>
          </a:p>
          <a:p>
            <a:pPr algn="just"/>
            <a:endParaRPr lang="en-GB" sz="4000" dirty="0"/>
          </a:p>
          <a:p>
            <a:pPr algn="just"/>
            <a:r>
              <a:rPr lang="en-GB" sz="4000" b="1" dirty="0">
                <a:solidFill>
                  <a:srgbClr val="1D2B7D"/>
                </a:solidFill>
              </a:rPr>
              <a:t>Design of the study</a:t>
            </a:r>
          </a:p>
          <a:p>
            <a:pPr algn="just"/>
            <a:r>
              <a:rPr lang="en-GB" sz="3200" dirty="0"/>
              <a:t>The study was conducted using a mixed methods approach incorporating both qualitative (focus group) and quantitative methods (questionnaire). The focus group was interpretive: thirteen participants were brought together for their specific knowledge or experience to increase the trustworthiness of the interpretation of the findings. The focus group facilitated interaction with other educators a to promote the exploration and clarification of participants’ views around reflection. Identifying  recurring themes </a:t>
            </a:r>
            <a:r>
              <a:rPr lang="en-GB" sz="3200" dirty="0" smtClean="0"/>
              <a:t>and </a:t>
            </a:r>
            <a:r>
              <a:rPr lang="en-GB" sz="3200" dirty="0"/>
              <a:t>sub-themes proved challenging, despite following a recognised thematic framework.</a:t>
            </a:r>
            <a:r>
              <a:rPr lang="en-GB" sz="3200" baseline="30000" dirty="0"/>
              <a:t>12</a:t>
            </a:r>
            <a:r>
              <a:rPr lang="en-GB" sz="3200" dirty="0"/>
              <a:t> However,  they informed the subsequent quantitative six-scale Likert questionnaire and additional questions pertinent to the clinical educators’ role in encouraging learning and reflection. The questionnaire was administered after completion of an educators’ course and some experience with clinical teaching.  A sample of findings is presented</a:t>
            </a:r>
            <a:r>
              <a:rPr lang="en-GB" sz="4000" dirty="0"/>
              <a:t>. </a:t>
            </a:r>
            <a:endParaRPr lang="en-GB" sz="4000" dirty="0" smtClean="0"/>
          </a:p>
          <a:p>
            <a:pPr algn="just"/>
            <a:endParaRPr lang="en-GB" sz="4000" dirty="0" smtClean="0"/>
          </a:p>
          <a:p>
            <a:pPr algn="just"/>
            <a:r>
              <a:rPr lang="en-GB" sz="4000" b="1" dirty="0" smtClean="0">
                <a:solidFill>
                  <a:srgbClr val="1D2B7D"/>
                </a:solidFill>
              </a:rPr>
              <a:t>Results</a:t>
            </a:r>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a:p>
            <a:pPr algn="just"/>
            <a:endParaRPr lang="en-GB" sz="4000" dirty="0"/>
          </a:p>
          <a:p>
            <a:pPr algn="just"/>
            <a:endParaRPr lang="en-GB" sz="4000" dirty="0" smtClean="0"/>
          </a:p>
        </p:txBody>
      </p:sp>
      <p:sp>
        <p:nvSpPr>
          <p:cNvPr id="2" name="TextBox 1"/>
          <p:cNvSpPr txBox="1"/>
          <p:nvPr/>
        </p:nvSpPr>
        <p:spPr>
          <a:xfrm>
            <a:off x="16131337" y="37805561"/>
            <a:ext cx="11629804" cy="1192463"/>
          </a:xfrm>
          <a:prstGeom prst="rect">
            <a:avLst/>
          </a:prstGeom>
          <a:noFill/>
        </p:spPr>
        <p:txBody>
          <a:bodyPr wrap="square" lIns="129369" tIns="64685" rIns="129369" bIns="64685" rtlCol="0">
            <a:spAutoFit/>
          </a:bodyPr>
          <a:lstStyle/>
          <a:p>
            <a:endParaRPr lang="en-GB" dirty="0"/>
          </a:p>
        </p:txBody>
      </p:sp>
      <p:sp>
        <p:nvSpPr>
          <p:cNvPr id="3" name="TextBox 2"/>
          <p:cNvSpPr txBox="1"/>
          <p:nvPr/>
        </p:nvSpPr>
        <p:spPr>
          <a:xfrm>
            <a:off x="15481115" y="38644443"/>
            <a:ext cx="13677357" cy="3823952"/>
          </a:xfrm>
          <a:prstGeom prst="rect">
            <a:avLst/>
          </a:prstGeom>
          <a:noFill/>
        </p:spPr>
        <p:txBody>
          <a:bodyPr wrap="square" lIns="129369" tIns="64685" rIns="129369" bIns="64685" rtlCol="0">
            <a:spAutoFit/>
          </a:bodyPr>
          <a:lstStyle/>
          <a:p>
            <a:endParaRPr lang="en-GB" sz="2000" dirty="0"/>
          </a:p>
          <a:p>
            <a:r>
              <a:rPr lang="en-GB" sz="2000" dirty="0"/>
              <a:t>6.     Chambers S, Brosnan C, Hassell A. Introducing medical students to reflective practice. </a:t>
            </a:r>
            <a:r>
              <a:rPr lang="en-GB" sz="2000" i="1" dirty="0"/>
              <a:t>Educ Prim Care </a:t>
            </a:r>
            <a:r>
              <a:rPr lang="en-GB" sz="2000" dirty="0"/>
              <a:t>2011; 22:100-105.</a:t>
            </a:r>
          </a:p>
          <a:p>
            <a:r>
              <a:rPr lang="en-GB" sz="2000" dirty="0"/>
              <a:t>7.     Cashell A. Radiation therapists’ perspectives of the role of reflection in clinical practice. </a:t>
            </a:r>
            <a:r>
              <a:rPr lang="en-GB" sz="2000" i="1" dirty="0"/>
              <a:t>J   Radiotherapy in Practice </a:t>
            </a:r>
            <a:r>
              <a:rPr lang="en-GB" sz="2000" dirty="0"/>
              <a:t>2010; </a:t>
            </a:r>
          </a:p>
          <a:p>
            <a:r>
              <a:rPr lang="en-GB" sz="2000" dirty="0"/>
              <a:t>         131 -141. </a:t>
            </a:r>
          </a:p>
          <a:p>
            <a:pPr marL="485135" indent="-485135">
              <a:buAutoNum type="arabicPeriod" startAt="8"/>
            </a:pPr>
            <a:r>
              <a:rPr lang="en-GB" sz="2000" dirty="0"/>
              <a:t>Bulman C, Lathlean J, Gobbi M. The concept of reflection in nursing: qualitative findings on student and teacher perspectives.  </a:t>
            </a:r>
            <a:r>
              <a:rPr lang="en-GB" sz="2000" i="1" dirty="0"/>
              <a:t>Nurse Education Today </a:t>
            </a:r>
            <a:r>
              <a:rPr lang="en-GB" sz="2000" dirty="0"/>
              <a:t>2012; 32: 8-13.</a:t>
            </a:r>
          </a:p>
          <a:p>
            <a:pPr marL="485135" indent="-485135">
              <a:buAutoNum type="arabicPeriod" startAt="9"/>
            </a:pPr>
            <a:r>
              <a:rPr lang="en-GB" sz="2000" dirty="0"/>
              <a:t>Manning A, Cronin P, Monaghan, Rawlings-Anderson K. Supporting students in practice: an exploration of reflective groups    </a:t>
            </a:r>
          </a:p>
          <a:p>
            <a:r>
              <a:rPr lang="en-GB" sz="2000" dirty="0"/>
              <a:t>         as a means of support. </a:t>
            </a:r>
            <a:r>
              <a:rPr lang="en-GB" sz="2000" i="1" dirty="0"/>
              <a:t>Nurse Education in Practice </a:t>
            </a:r>
            <a:r>
              <a:rPr lang="en-GB" sz="2000" dirty="0"/>
              <a:t>2009; 9: 176-183.</a:t>
            </a:r>
          </a:p>
          <a:p>
            <a:pPr marL="485135" indent="-485135">
              <a:buAutoNum type="arabicPeriod" startAt="10"/>
            </a:pPr>
            <a:r>
              <a:rPr lang="en-GB" sz="2000" dirty="0"/>
              <a:t>Carr S, Carmody D. Experiential learning in women’s health: Medical student reflections. </a:t>
            </a:r>
            <a:r>
              <a:rPr lang="en-GB" sz="2000" i="1" dirty="0"/>
              <a:t>Med Educ </a:t>
            </a:r>
            <a:r>
              <a:rPr lang="en-GB" sz="2000" dirty="0"/>
              <a:t>2006; 40: 768-74.</a:t>
            </a:r>
          </a:p>
          <a:p>
            <a:pPr marL="485135" indent="-485135">
              <a:buAutoNum type="arabicPeriod" startAt="10"/>
            </a:pPr>
            <a:r>
              <a:rPr lang="en-GB" sz="2000" dirty="0"/>
              <a:t>Albanese MA. Crafting the reflective lifelong learner: Why, what and how. </a:t>
            </a:r>
            <a:r>
              <a:rPr lang="en-GB" sz="2000" i="1" dirty="0"/>
              <a:t>Med Educ </a:t>
            </a:r>
            <a:r>
              <a:rPr lang="en-GB" sz="2000" dirty="0"/>
              <a:t>2006; 40: 288-290.</a:t>
            </a:r>
          </a:p>
          <a:p>
            <a:r>
              <a:rPr lang="en-GB" sz="2000" dirty="0"/>
              <a:t>12.   Ritchie J and Spencer L. Qualitative data analysis for applied policy research. In: Bryman A, Burgess RG, eds. </a:t>
            </a:r>
            <a:r>
              <a:rPr lang="en-GB" sz="2000" i="1" dirty="0"/>
              <a:t>Analysing            </a:t>
            </a:r>
          </a:p>
          <a:p>
            <a:r>
              <a:rPr lang="en-GB" sz="2000" i="1" dirty="0"/>
              <a:t>         Qualitative Data. </a:t>
            </a:r>
            <a:r>
              <a:rPr lang="en-GB" sz="2000" dirty="0"/>
              <a:t>London: Routledge 1994: 173-194.</a:t>
            </a:r>
          </a:p>
        </p:txBody>
      </p:sp>
      <p:sp>
        <p:nvSpPr>
          <p:cNvPr id="25" name="TextBox 24"/>
          <p:cNvSpPr txBox="1"/>
          <p:nvPr/>
        </p:nvSpPr>
        <p:spPr>
          <a:xfrm>
            <a:off x="15481115" y="8151180"/>
            <a:ext cx="13598451" cy="30261959"/>
          </a:xfrm>
          <a:prstGeom prst="rect">
            <a:avLst/>
          </a:prstGeom>
          <a:solidFill>
            <a:schemeClr val="tx2">
              <a:lumMod val="20000"/>
              <a:lumOff val="80000"/>
            </a:schemeClr>
          </a:solidFill>
        </p:spPr>
        <p:txBody>
          <a:bodyPr wrap="square" lIns="129369" tIns="64685" rIns="129369" bIns="64685" rtlCol="0">
            <a:spAutoFit/>
          </a:bodyPr>
          <a:lstStyle/>
          <a:p>
            <a:endParaRPr lang="en-GB" sz="5100" b="1" dirty="0">
              <a:solidFill>
                <a:srgbClr val="1D2B7D"/>
              </a:solidFill>
            </a:endParaRPr>
          </a:p>
          <a:p>
            <a:endParaRPr lang="en-GB" sz="5100" dirty="0">
              <a:solidFill>
                <a:srgbClr val="1D2B7D"/>
              </a:solidFill>
            </a:endParaRPr>
          </a:p>
          <a:p>
            <a:r>
              <a:rPr lang="en-GB" sz="5100" b="1" dirty="0">
                <a:solidFill>
                  <a:srgbClr val="1D2B7D"/>
                </a:solidFill>
              </a:rPr>
              <a:t> </a:t>
            </a: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b="1" dirty="0">
              <a:solidFill>
                <a:srgbClr val="1D2B7D"/>
              </a:solidFill>
            </a:endParaRPr>
          </a:p>
          <a:p>
            <a:endParaRPr lang="en-GB" sz="5100" dirty="0" smtClean="0"/>
          </a:p>
          <a:p>
            <a:endParaRPr lang="en-GB" sz="5100" dirty="0"/>
          </a:p>
          <a:p>
            <a:endParaRPr lang="en-GB" sz="5100" dirty="0" smtClean="0"/>
          </a:p>
          <a:p>
            <a:endParaRPr lang="en-GB" sz="5100" dirty="0"/>
          </a:p>
          <a:p>
            <a:endParaRPr lang="en-GB" sz="5100" dirty="0" smtClean="0"/>
          </a:p>
          <a:p>
            <a:endParaRPr lang="en-GB" sz="5100" dirty="0"/>
          </a:p>
          <a:p>
            <a:endParaRPr lang="en-GB" sz="4000" b="1" dirty="0" smtClean="0">
              <a:solidFill>
                <a:srgbClr val="1D2B7D"/>
              </a:solidFill>
            </a:endParaRPr>
          </a:p>
          <a:p>
            <a:r>
              <a:rPr lang="en-GB" sz="4000" b="1" dirty="0" smtClean="0">
                <a:solidFill>
                  <a:srgbClr val="1D2B7D"/>
                </a:solidFill>
              </a:rPr>
              <a:t>Conclusions</a:t>
            </a:r>
            <a:endParaRPr lang="en-GB" sz="4000" b="1" dirty="0">
              <a:solidFill>
                <a:srgbClr val="1D2B7D"/>
              </a:solidFill>
            </a:endParaRPr>
          </a:p>
          <a:p>
            <a:pPr algn="just"/>
            <a:r>
              <a:rPr lang="en-GB" sz="3200" dirty="0"/>
              <a:t>The main findings from the focus group demonstrated that there was no consensus of a definition of reflection and the perceptions showed little recognition in its value in assisting in students to learn but viewed it as important for their own learning and personal development. The educators viewed reflection as a continuous journey and as part of continuing professional development and identified a range of constraining and enhancing factors including the lack of an appropriate learning environment, uncertainty of reflection and time constraints. However, following their educators’ course and exposure to clinical teaching, it was reassuring to see an improvement in attitudes and the value of reflection. </a:t>
            </a:r>
            <a:endParaRPr lang="en-GB" sz="3200" dirty="0" smtClean="0"/>
          </a:p>
          <a:p>
            <a:pPr algn="just"/>
            <a:endParaRPr lang="en-GB" sz="3200" dirty="0" smtClean="0"/>
          </a:p>
          <a:p>
            <a:pPr algn="just"/>
            <a:r>
              <a:rPr lang="en-GB" sz="4000" b="1" dirty="0">
                <a:solidFill>
                  <a:srgbClr val="1D2B7D"/>
                </a:solidFill>
              </a:rPr>
              <a:t>Implications for health care education</a:t>
            </a:r>
            <a:endParaRPr lang="en-GB" sz="4000" dirty="0"/>
          </a:p>
          <a:p>
            <a:pPr algn="just"/>
            <a:r>
              <a:rPr lang="en-GB" sz="3200" dirty="0" smtClean="0"/>
              <a:t>Although </a:t>
            </a:r>
            <a:r>
              <a:rPr lang="en-GB" sz="3200" dirty="0"/>
              <a:t>the findings should be reviewed with caution, it is clear that there is a need for Orthoptists to acquire greater understanding of the meaning of reflection generally and the role and benefits of reflection in facilitating student learning and that reflection should be viewed as a skill which needs to be introduced early into </a:t>
            </a:r>
            <a:r>
              <a:rPr lang="en-GB" sz="3200" dirty="0" smtClean="0"/>
              <a:t>the curricula. </a:t>
            </a:r>
          </a:p>
        </p:txBody>
      </p:sp>
      <p:sp>
        <p:nvSpPr>
          <p:cNvPr id="26" name="TextBox 25"/>
          <p:cNvSpPr txBox="1"/>
          <p:nvPr/>
        </p:nvSpPr>
        <p:spPr>
          <a:xfrm>
            <a:off x="15672753" y="9228824"/>
            <a:ext cx="2128477" cy="1238629"/>
          </a:xfrm>
          <a:prstGeom prst="rect">
            <a:avLst/>
          </a:prstGeom>
          <a:solidFill>
            <a:srgbClr val="1D2B7D"/>
          </a:solidFill>
          <a:ln w="28575">
            <a:solidFill>
              <a:srgbClr val="B79138"/>
            </a:solidFill>
          </a:ln>
        </p:spPr>
        <p:txBody>
          <a:bodyPr wrap="square" lIns="129369" tIns="64685" rIns="129369" bIns="64685" rtlCol="0">
            <a:spAutoFit/>
          </a:bodyPr>
          <a:lstStyle/>
          <a:p>
            <a:pPr algn="ctr"/>
            <a:r>
              <a:rPr lang="en-GB" sz="3600" dirty="0">
                <a:solidFill>
                  <a:schemeClr val="bg1"/>
                </a:solidFill>
              </a:rPr>
              <a:t>To what extent:</a:t>
            </a:r>
          </a:p>
        </p:txBody>
      </p:sp>
      <p:sp>
        <p:nvSpPr>
          <p:cNvPr id="33" name="Rectangle 6"/>
          <p:cNvSpPr>
            <a:spLocks noChangeArrowheads="1"/>
          </p:cNvSpPr>
          <p:nvPr/>
        </p:nvSpPr>
        <p:spPr bwMode="auto">
          <a:xfrm>
            <a:off x="2" y="-272996"/>
            <a:ext cx="261329" cy="119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369" tIns="64685" rIns="129369" bIns="64685" numCol="1" anchor="ctr" anchorCtr="0" compatLnSpc="1">
            <a:prstTxWarp prst="textNoShape">
              <a:avLst/>
            </a:prstTxWarp>
            <a:spAutoFit/>
          </a:bodyPr>
          <a:lstStyle/>
          <a:p>
            <a:endParaRPr lang="en-GB" dirty="0"/>
          </a:p>
        </p:txBody>
      </p:sp>
      <p:sp>
        <p:nvSpPr>
          <p:cNvPr id="34" name="Rectangle 7"/>
          <p:cNvSpPr>
            <a:spLocks noChangeArrowheads="1"/>
          </p:cNvSpPr>
          <p:nvPr/>
        </p:nvSpPr>
        <p:spPr bwMode="auto">
          <a:xfrm>
            <a:off x="2" y="6734540"/>
            <a:ext cx="261329" cy="51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369" tIns="64685" rIns="129369" bIns="64685" numCol="1" anchor="ctr" anchorCtr="0" compatLnSpc="1">
            <a:prstTxWarp prst="textNoShape">
              <a:avLst/>
            </a:prstTxWarp>
            <a:spAutoFit/>
          </a:bodyPr>
          <a:lstStyle/>
          <a:p>
            <a:pPr defTabSz="1293693" fontAlgn="base">
              <a:spcBef>
                <a:spcPct val="0"/>
              </a:spcBef>
              <a:spcAft>
                <a:spcPct val="0"/>
              </a:spcAft>
            </a:pPr>
            <a:endParaRPr lang="en-US" altLang="en-US" sz="2500" dirty="0">
              <a:latin typeface="Arial" pitchFamily="34" charset="0"/>
              <a:cs typeface="Arial" pitchFamily="34" charset="0"/>
            </a:endParaRPr>
          </a:p>
        </p:txBody>
      </p:sp>
      <p:sp>
        <p:nvSpPr>
          <p:cNvPr id="44" name="TextBox 43"/>
          <p:cNvSpPr txBox="1"/>
          <p:nvPr/>
        </p:nvSpPr>
        <p:spPr>
          <a:xfrm>
            <a:off x="26724001" y="14083051"/>
            <a:ext cx="2303706" cy="2746734"/>
          </a:xfrm>
          <a:prstGeom prst="rect">
            <a:avLst/>
          </a:prstGeom>
          <a:solidFill>
            <a:srgbClr val="1D2B7D"/>
          </a:solidFill>
          <a:ln w="28575">
            <a:solidFill>
              <a:srgbClr val="B79138"/>
            </a:solidFill>
          </a:ln>
        </p:spPr>
        <p:txBody>
          <a:bodyPr wrap="square" lIns="129369" tIns="64685" rIns="129369" bIns="64685" rtlCol="0">
            <a:spAutoFit/>
          </a:bodyPr>
          <a:lstStyle/>
          <a:p>
            <a:pPr algn="ctr"/>
            <a:r>
              <a:rPr lang="en-GB" sz="3400" dirty="0">
                <a:solidFill>
                  <a:schemeClr val="bg1"/>
                </a:solidFill>
              </a:rPr>
              <a:t>To what extent, is the importance of: </a:t>
            </a:r>
          </a:p>
        </p:txBody>
      </p:sp>
      <p:sp>
        <p:nvSpPr>
          <p:cNvPr id="46" name="TextBox 45"/>
          <p:cNvSpPr txBox="1"/>
          <p:nvPr/>
        </p:nvSpPr>
        <p:spPr>
          <a:xfrm>
            <a:off x="15707234" y="18874674"/>
            <a:ext cx="2193217" cy="1792627"/>
          </a:xfrm>
          <a:prstGeom prst="rect">
            <a:avLst/>
          </a:prstGeom>
          <a:solidFill>
            <a:srgbClr val="1D2B7D"/>
          </a:solidFill>
          <a:ln w="19050">
            <a:solidFill>
              <a:srgbClr val="B79138"/>
            </a:solidFill>
          </a:ln>
        </p:spPr>
        <p:txBody>
          <a:bodyPr wrap="square" lIns="129369" tIns="64685" rIns="129369" bIns="64685" rtlCol="0">
            <a:spAutoFit/>
          </a:bodyPr>
          <a:lstStyle/>
          <a:p>
            <a:pPr algn="ctr"/>
            <a:r>
              <a:rPr lang="en-GB" sz="3600" dirty="0">
                <a:solidFill>
                  <a:schemeClr val="bg1"/>
                </a:solidFill>
              </a:rPr>
              <a:t>To what extent do you:</a:t>
            </a:r>
          </a:p>
        </p:txBody>
      </p:sp>
      <p:graphicFrame>
        <p:nvGraphicFramePr>
          <p:cNvPr id="22" name="Chart 21"/>
          <p:cNvGraphicFramePr>
            <a:graphicFrameLocks/>
          </p:cNvGraphicFramePr>
          <p:nvPr>
            <p:extLst>
              <p:ext uri="{D42A27DB-BD31-4B8C-83A1-F6EECF244321}">
                <p14:modId xmlns:p14="http://schemas.microsoft.com/office/powerpoint/2010/main" val="2454192859"/>
              </p:ext>
            </p:extLst>
          </p:nvPr>
        </p:nvGraphicFramePr>
        <p:xfrm>
          <a:off x="18491200" y="18874674"/>
          <a:ext cx="10536507" cy="46631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p:cNvGraphicFramePr>
            <a:graphicFrameLocks/>
          </p:cNvGraphicFramePr>
          <p:nvPr>
            <p:extLst>
              <p:ext uri="{D42A27DB-BD31-4B8C-83A1-F6EECF244321}">
                <p14:modId xmlns:p14="http://schemas.microsoft.com/office/powerpoint/2010/main" val="67475586"/>
              </p:ext>
            </p:extLst>
          </p:nvPr>
        </p:nvGraphicFramePr>
        <p:xfrm>
          <a:off x="18129524" y="9228824"/>
          <a:ext cx="10898183" cy="4588678"/>
        </p:xfrm>
        <a:graphic>
          <a:graphicData uri="http://schemas.openxmlformats.org/drawingml/2006/chart">
            <c:chart xmlns:c="http://schemas.openxmlformats.org/drawingml/2006/chart" xmlns:r="http://schemas.openxmlformats.org/officeDocument/2006/relationships" r:id="rId5"/>
          </a:graphicData>
        </a:graphic>
      </p:graphicFrame>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15943" y="582604"/>
            <a:ext cx="2414306" cy="2841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4" name="Chart 23"/>
          <p:cNvGraphicFramePr>
            <a:graphicFrameLocks/>
          </p:cNvGraphicFramePr>
          <p:nvPr>
            <p:extLst>
              <p:ext uri="{D42A27DB-BD31-4B8C-83A1-F6EECF244321}">
                <p14:modId xmlns:p14="http://schemas.microsoft.com/office/powerpoint/2010/main" val="663811490"/>
              </p:ext>
            </p:extLst>
          </p:nvPr>
        </p:nvGraphicFramePr>
        <p:xfrm>
          <a:off x="15672753" y="14043702"/>
          <a:ext cx="10535331" cy="4607552"/>
        </p:xfrm>
        <a:graphic>
          <a:graphicData uri="http://schemas.openxmlformats.org/drawingml/2006/chart">
            <c:chart xmlns:c="http://schemas.openxmlformats.org/drawingml/2006/chart" xmlns:r="http://schemas.openxmlformats.org/officeDocument/2006/relationships" r:id="rId7"/>
          </a:graphicData>
        </a:graphic>
      </p:graphicFrame>
      <p:sp>
        <p:nvSpPr>
          <p:cNvPr id="23" name="TextBox 22"/>
          <p:cNvSpPr txBox="1"/>
          <p:nvPr/>
        </p:nvSpPr>
        <p:spPr>
          <a:xfrm>
            <a:off x="1778000" y="29368293"/>
            <a:ext cx="11899900" cy="646331"/>
          </a:xfrm>
          <a:prstGeom prst="rect">
            <a:avLst/>
          </a:prstGeom>
          <a:solidFill>
            <a:schemeClr val="bg1"/>
          </a:solidFill>
          <a:ln w="28575">
            <a:solidFill>
              <a:srgbClr val="B79138"/>
            </a:solidFill>
          </a:ln>
        </p:spPr>
        <p:txBody>
          <a:bodyPr wrap="square" rtlCol="0">
            <a:spAutoFit/>
          </a:bodyPr>
          <a:lstStyle/>
          <a:p>
            <a:pPr algn="ctr"/>
            <a:r>
              <a:rPr lang="en-GB" sz="3600" b="1" dirty="0" smtClean="0">
                <a:solidFill>
                  <a:srgbClr val="1D2B7D"/>
                </a:solidFill>
              </a:rPr>
              <a:t>Themes and sub-themes from the focus group </a:t>
            </a:r>
            <a:endParaRPr lang="en-GB" sz="3600" b="1" dirty="0">
              <a:solidFill>
                <a:srgbClr val="1D2B7D"/>
              </a:solidFill>
            </a:endParaRPr>
          </a:p>
        </p:txBody>
      </p:sp>
      <p:graphicFrame>
        <p:nvGraphicFramePr>
          <p:cNvPr id="28" name="Diagram 27"/>
          <p:cNvGraphicFramePr/>
          <p:nvPr>
            <p:extLst>
              <p:ext uri="{D42A27DB-BD31-4B8C-83A1-F6EECF244321}">
                <p14:modId xmlns:p14="http://schemas.microsoft.com/office/powerpoint/2010/main" val="512547717"/>
              </p:ext>
            </p:extLst>
          </p:nvPr>
        </p:nvGraphicFramePr>
        <p:xfrm>
          <a:off x="1731566" y="30753517"/>
          <a:ext cx="11946334" cy="70520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9" name="TextBox 28"/>
          <p:cNvSpPr txBox="1"/>
          <p:nvPr/>
        </p:nvSpPr>
        <p:spPr>
          <a:xfrm>
            <a:off x="15481114" y="8151180"/>
            <a:ext cx="13546593" cy="646331"/>
          </a:xfrm>
          <a:prstGeom prst="rect">
            <a:avLst/>
          </a:prstGeom>
          <a:solidFill>
            <a:schemeClr val="bg1"/>
          </a:solidFill>
          <a:ln w="28575">
            <a:solidFill>
              <a:srgbClr val="B79138"/>
            </a:solidFill>
          </a:ln>
        </p:spPr>
        <p:txBody>
          <a:bodyPr wrap="square" rtlCol="0">
            <a:spAutoFit/>
          </a:bodyPr>
          <a:lstStyle/>
          <a:p>
            <a:pPr algn="ctr"/>
            <a:r>
              <a:rPr lang="en-GB" sz="3600" b="1" dirty="0" smtClean="0">
                <a:solidFill>
                  <a:srgbClr val="1D2B7D"/>
                </a:solidFill>
              </a:rPr>
              <a:t>Overview of a selection of results from questionnaire</a:t>
            </a:r>
            <a:endParaRPr lang="en-GB" sz="3600" b="1" dirty="0">
              <a:solidFill>
                <a:srgbClr val="1D2B7D"/>
              </a:solidFill>
            </a:endParaRPr>
          </a:p>
        </p:txBody>
      </p:sp>
      <p:graphicFrame>
        <p:nvGraphicFramePr>
          <p:cNvPr id="30" name="Chart 29"/>
          <p:cNvGraphicFramePr/>
          <p:nvPr>
            <p:extLst>
              <p:ext uri="{D42A27DB-BD31-4B8C-83A1-F6EECF244321}">
                <p14:modId xmlns:p14="http://schemas.microsoft.com/office/powerpoint/2010/main" val="205958989"/>
              </p:ext>
            </p:extLst>
          </p:nvPr>
        </p:nvGraphicFramePr>
        <p:xfrm>
          <a:off x="15707234" y="23764720"/>
          <a:ext cx="10735176" cy="4778562"/>
        </p:xfrm>
        <a:graphic>
          <a:graphicData uri="http://schemas.openxmlformats.org/drawingml/2006/chart">
            <c:chart xmlns:c="http://schemas.openxmlformats.org/drawingml/2006/chart" xmlns:r="http://schemas.openxmlformats.org/officeDocument/2006/relationships" r:id="rId13"/>
          </a:graphicData>
        </a:graphic>
      </p:graphicFrame>
      <p:sp>
        <p:nvSpPr>
          <p:cNvPr id="31" name="TextBox 30"/>
          <p:cNvSpPr txBox="1"/>
          <p:nvPr/>
        </p:nvSpPr>
        <p:spPr>
          <a:xfrm>
            <a:off x="26724001" y="23769560"/>
            <a:ext cx="2373830" cy="1792627"/>
          </a:xfrm>
          <a:prstGeom prst="rect">
            <a:avLst/>
          </a:prstGeom>
          <a:solidFill>
            <a:srgbClr val="1D2B7D"/>
          </a:solidFill>
          <a:ln w="19050">
            <a:solidFill>
              <a:srgbClr val="B79138"/>
            </a:solidFill>
          </a:ln>
        </p:spPr>
        <p:txBody>
          <a:bodyPr wrap="square" lIns="129369" tIns="64685" rIns="129369" bIns="64685" rtlCol="0">
            <a:spAutoFit/>
          </a:bodyPr>
          <a:lstStyle/>
          <a:p>
            <a:pPr algn="ctr"/>
            <a:r>
              <a:rPr lang="en-GB" sz="3600" dirty="0">
                <a:solidFill>
                  <a:schemeClr val="bg1"/>
                </a:solidFill>
              </a:rPr>
              <a:t>To what extent do you:</a:t>
            </a:r>
          </a:p>
        </p:txBody>
      </p:sp>
    </p:spTree>
    <p:extLst>
      <p:ext uri="{BB962C8B-B14F-4D97-AF65-F5344CB8AC3E}">
        <p14:creationId xmlns:p14="http://schemas.microsoft.com/office/powerpoint/2010/main" val="21138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758</TotalTime>
  <Words>1040</Words>
  <Application>Microsoft Office PowerPoint</Application>
  <PresentationFormat>Custom</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McKinnell, Stephen</dc:creator>
  <cp:lastModifiedBy>Orton, Helen</cp:lastModifiedBy>
  <cp:revision>79</cp:revision>
  <cp:lastPrinted>2017-08-23T07:47:31Z</cp:lastPrinted>
  <dcterms:created xsi:type="dcterms:W3CDTF">2017-08-09T14:32:19Z</dcterms:created>
  <dcterms:modified xsi:type="dcterms:W3CDTF">2017-10-08T16:10:01Z</dcterms:modified>
</cp:coreProperties>
</file>