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0275213" cy="42803763"/>
  <p:notesSz cx="6799263" cy="9929813"/>
  <p:defaultTextStyle>
    <a:defPPr>
      <a:defRPr lang="de-DE"/>
    </a:defPPr>
    <a:lvl1pPr marL="0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1pPr>
    <a:lvl2pPr marL="2087637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2pPr>
    <a:lvl3pPr marL="4175272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3pPr>
    <a:lvl4pPr marL="6262911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4pPr>
    <a:lvl5pPr marL="8350549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5pPr>
    <a:lvl6pPr marL="10438186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6pPr>
    <a:lvl7pPr marL="12525823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7pPr>
    <a:lvl8pPr marL="14613458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8pPr>
    <a:lvl9pPr marL="16701095" algn="l" defTabSz="4175272" rtl="0" eaLnBrk="1" latinLnBrk="0" hangingPunct="1">
      <a:defRPr sz="82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>
      <p:cViewPr>
        <p:scale>
          <a:sx n="40" d="100"/>
          <a:sy n="40" d="100"/>
        </p:scale>
        <p:origin x="780" y="-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54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68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69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61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57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07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47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3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4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53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29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DCDDB-AF04-457E-973E-9A58A1C5FAE2}" type="datetimeFigureOut">
              <a:rPr lang="de-DE" smtClean="0"/>
              <a:t>04.10.2017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84C0-92D8-4D19-B17D-B4FAC8AA6E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18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43294" y="355173"/>
            <a:ext cx="26551901" cy="3033908"/>
          </a:xfrm>
        </p:spPr>
        <p:txBody>
          <a:bodyPr anchor="t">
            <a:noAutofit/>
          </a:bodyPr>
          <a:lstStyle/>
          <a:p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Cross-sectional analysis in young non-pregnant and pregnant women in Burkina Faso of associations 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biomarkers of iron status and 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by inflammation and </a:t>
            </a:r>
            <a:r>
              <a:rPr lang="en-US" sz="7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7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falciparum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</a:t>
            </a:r>
            <a:endParaRPr lang="de-DE" sz="6000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686405" y="41640961"/>
            <a:ext cx="2618432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The study was funded by the National Institutes of Child Health and Human Development / Gates Foundation, NICHD grant number (NIH-1U01HD061234-01A1</a:t>
            </a:r>
            <a:r>
              <a:rPr lang="en-US" sz="2800" dirty="0" smtClean="0"/>
              <a:t>),</a:t>
            </a:r>
          </a:p>
          <a:p>
            <a:r>
              <a:rPr lang="en-US" sz="2800" dirty="0" smtClean="0"/>
              <a:t>and </a:t>
            </a:r>
            <a:r>
              <a:rPr lang="en-US" sz="2800" dirty="0"/>
              <a:t>the NIH Office of Dietary Supplements to the Liverpool School of Tropical Medicine.</a:t>
            </a:r>
            <a:endParaRPr lang="de-DE" sz="2800" dirty="0">
              <a:solidFill>
                <a:srgbClr val="0070C0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3872656" y="3971807"/>
            <a:ext cx="12740978" cy="5883142"/>
            <a:chOff x="3872656" y="3971807"/>
            <a:chExt cx="12740978" cy="5883142"/>
          </a:xfrm>
        </p:grpSpPr>
        <p:sp>
          <p:nvSpPr>
            <p:cNvPr id="17" name="Textfeld 16"/>
            <p:cNvSpPr txBox="1"/>
            <p:nvPr/>
          </p:nvSpPr>
          <p:spPr>
            <a:xfrm>
              <a:off x="3903187" y="4838191"/>
              <a:ext cx="12710447" cy="501675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numCol="1" spcCol="360000" rtlCol="0">
              <a:spAutoFit/>
            </a:bodyPr>
            <a:lstStyle/>
            <a:p>
              <a:r>
                <a:rPr lang="en-GB" sz="3200" dirty="0"/>
                <a:t>Anaemia and iron deficiency are highly prevalent globally, and a major cause of morbidity in adolescents and women, especially when </a:t>
              </a:r>
              <a:r>
                <a:rPr lang="en-GB" sz="3200" dirty="0" smtClean="0"/>
                <a:t>pregnant. </a:t>
              </a:r>
              <a:r>
                <a:rPr lang="en-GB" sz="3200" dirty="0"/>
                <a:t>In West Africa iron deficiency is reported to affect a third of women attending first antenatal </a:t>
              </a:r>
              <a:r>
                <a:rPr lang="en-GB" sz="3200" dirty="0" smtClean="0"/>
                <a:t>visits, </a:t>
              </a:r>
              <a:r>
                <a:rPr lang="en-GB" sz="3200" dirty="0"/>
                <a:t>and up to 20% of non-pregnant women of reproductive </a:t>
              </a:r>
              <a:r>
                <a:rPr lang="en-GB" sz="3200" dirty="0" smtClean="0"/>
                <a:t>age (1). A </a:t>
              </a:r>
              <a:r>
                <a:rPr lang="en-GB" sz="3200" dirty="0"/>
                <a:t>limitation of studies estimating prevalence of iron deficiency is the plethora of different indicators of iron status and their interpretation in relation to each other. A further complication is the effect of inflammation on some indices, a significant problem in African countries with a high prevalence of malaria and other </a:t>
              </a:r>
              <a:r>
                <a:rPr lang="en-GB" sz="3200" dirty="0" smtClean="0"/>
                <a:t>infections. </a:t>
              </a:r>
              <a:r>
                <a:rPr lang="en-GB" sz="3200" dirty="0"/>
                <a:t>Adjustment methods to correct for inflammation are </a:t>
              </a:r>
              <a:r>
                <a:rPr lang="en-GB" sz="3200" dirty="0" smtClean="0"/>
                <a:t>proposed, </a:t>
              </a:r>
              <a:r>
                <a:rPr lang="en-GB" sz="3200" dirty="0"/>
                <a:t>but the studies are primarily in </a:t>
              </a:r>
              <a:r>
                <a:rPr lang="en-GB" sz="3200" dirty="0" smtClean="0"/>
                <a:t>children.</a:t>
              </a:r>
              <a:endParaRPr lang="de-DE" sz="32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872656" y="3971807"/>
              <a:ext cx="12706611" cy="830997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Background</a:t>
              </a:r>
              <a:endParaRPr lang="de-DE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3903182" y="14215166"/>
            <a:ext cx="25715418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de-DE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953606" y="30453580"/>
            <a:ext cx="12676085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de-DE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-16803" y="4838191"/>
            <a:ext cx="3658771" cy="3844129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de-DE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Diallo S.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altLang="de-DE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Gies S.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de-DE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Rouamba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Roberts S.A.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de-DE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Ouedraogo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G.A.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Tinto H.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Brabin B.J.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Research Unit of </a:t>
            </a:r>
            <a:r>
              <a:rPr lang="en-US" altLang="de-DE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Nanoro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Burkina Faso; </a:t>
            </a:r>
            <a:endParaRPr lang="en-US" altLang="de-DE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 of Tropical Medicine, Antwerp, Belgium; </a:t>
            </a:r>
            <a:endParaRPr lang="en-US" altLang="de-DE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Liverpool 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of Tropical Medicine, Liverpool, UK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>
              <a:spcBef>
                <a:spcPct val="0"/>
              </a:spcBef>
            </a:pP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Liverpool 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of Tropical Medicine and Institute of Infection and Global Health, University of Liverpool, UK; Global Child Health Group, Academic Medical Centre, University of Amsterdam, the Netherlands. </a:t>
            </a:r>
            <a:r>
              <a:rPr lang="en-US" altLang="de-DE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alt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Université 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 </a:t>
            </a:r>
            <a:r>
              <a:rPr lang="en-US" altLang="de-DE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Boni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Bobo </a:t>
            </a:r>
            <a:r>
              <a:rPr lang="en-US" altLang="de-DE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Dioulasso</a:t>
            </a:r>
            <a:r>
              <a:rPr lang="en-US" altLang="de-D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Burkina Faso.</a:t>
            </a:r>
          </a:p>
          <a:p>
            <a:pPr>
              <a:spcBef>
                <a:spcPct val="0"/>
              </a:spcBef>
            </a:pPr>
            <a:endParaRPr lang="en-US" altLang="de-DE" sz="28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en-US" altLang="de-DE" sz="28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04" y="0"/>
            <a:ext cx="3701610" cy="4831080"/>
          </a:xfrm>
          <a:prstGeom prst="rect">
            <a:avLst/>
          </a:prstGeom>
        </p:spPr>
      </p:pic>
      <p:grpSp>
        <p:nvGrpSpPr>
          <p:cNvPr id="29" name="Gruppieren 28"/>
          <p:cNvGrpSpPr/>
          <p:nvPr/>
        </p:nvGrpSpPr>
        <p:grpSpPr>
          <a:xfrm>
            <a:off x="16919245" y="3971807"/>
            <a:ext cx="12699355" cy="9330239"/>
            <a:chOff x="16919245" y="3971807"/>
            <a:chExt cx="12699355" cy="9330239"/>
          </a:xfrm>
        </p:grpSpPr>
        <p:sp>
          <p:nvSpPr>
            <p:cNvPr id="13" name="Textfeld 12"/>
            <p:cNvSpPr txBox="1"/>
            <p:nvPr/>
          </p:nvSpPr>
          <p:spPr>
            <a:xfrm>
              <a:off x="16919245" y="3971807"/>
              <a:ext cx="12699355" cy="830997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Methods</a:t>
              </a:r>
              <a:endParaRPr lang="de-DE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16919245" y="4838191"/>
              <a:ext cx="12699355" cy="846385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numCol="1" spcCol="360000" rtlCol="0">
              <a:spAutoFit/>
            </a:bodyPr>
            <a:lstStyle/>
            <a:p>
              <a:pPr defTabSz="4423410">
                <a:defRPr/>
              </a:pPr>
              <a:r>
                <a:rPr lang="en-GB" sz="3200" dirty="0"/>
                <a:t>Data were derived from a randomised controlled trial of </a:t>
              </a:r>
              <a:r>
                <a:rPr lang="en-GB" sz="3200" dirty="0" err="1"/>
                <a:t>periconceptional</a:t>
              </a:r>
              <a:r>
                <a:rPr lang="en-GB" sz="3200" dirty="0"/>
                <a:t> weekly iron supplementation among young mostly adolescent nulliparous non-pregnant women and </a:t>
              </a:r>
              <a:r>
                <a:rPr lang="en-GB" sz="3200" dirty="0" err="1"/>
                <a:t>primigravidae</a:t>
              </a:r>
              <a:r>
                <a:rPr lang="en-GB" sz="3200" dirty="0"/>
                <a:t> living in </a:t>
              </a:r>
              <a:r>
                <a:rPr lang="en-GB" sz="3200" dirty="0" err="1"/>
                <a:t>Nanoro</a:t>
              </a:r>
              <a:r>
                <a:rPr lang="en-GB" sz="3200" dirty="0"/>
                <a:t> Demographic Surveillance area, Burkina </a:t>
              </a:r>
              <a:r>
                <a:rPr lang="en-GB" sz="3200" dirty="0" smtClean="0"/>
                <a:t>Faso. </a:t>
              </a:r>
              <a:r>
                <a:rPr lang="en-GB" sz="3200" dirty="0"/>
                <a:t>Data points were at the end assessment (FIN) survey </a:t>
              </a:r>
              <a:r>
                <a:rPr lang="en-GB" sz="3200" dirty="0" smtClean="0"/>
                <a:t>for </a:t>
              </a:r>
              <a:r>
                <a:rPr lang="en-GB" sz="3200" dirty="0"/>
                <a:t>women </a:t>
              </a:r>
              <a:r>
                <a:rPr lang="en-GB" sz="3200" dirty="0" smtClean="0"/>
                <a:t>who remained </a:t>
              </a:r>
              <a:r>
                <a:rPr lang="en-GB" sz="3200" dirty="0"/>
                <a:t>non pregnant (N=973), and at the first scheduled antenatal </a:t>
              </a:r>
              <a:r>
                <a:rPr lang="en-GB" sz="3200" dirty="0" smtClean="0"/>
                <a:t>visit </a:t>
              </a:r>
              <a:r>
                <a:rPr lang="en-GB" sz="3200" dirty="0"/>
                <a:t>(ANC1) for </a:t>
              </a:r>
              <a:r>
                <a:rPr lang="en-GB" sz="3200" dirty="0" smtClean="0"/>
                <a:t>women who became </a:t>
              </a:r>
              <a:r>
                <a:rPr lang="en-GB" sz="3200" dirty="0"/>
                <a:t>pregnant (N=315). </a:t>
              </a:r>
              <a:endParaRPr lang="en-GB" sz="3200" dirty="0" smtClean="0"/>
            </a:p>
            <a:p>
              <a:pPr defTabSz="4423410">
                <a:defRPr/>
              </a:pPr>
              <a:r>
                <a:rPr lang="en-GB" sz="3200" dirty="0" smtClean="0"/>
                <a:t>Plasma </a:t>
              </a:r>
              <a:r>
                <a:rPr lang="en-GB" sz="3200" dirty="0"/>
                <a:t>ferritin, serum transferrin receptor, and C-reactive </a:t>
              </a:r>
              <a:r>
                <a:rPr lang="en-GB" sz="3200" dirty="0" smtClean="0"/>
                <a:t>protein (</a:t>
              </a:r>
              <a:r>
                <a:rPr lang="en-GB" sz="3200" dirty="0"/>
                <a:t>CRP) were measured in duplicate by ELISA, zinc </a:t>
              </a:r>
              <a:r>
                <a:rPr lang="en-GB" sz="3200" dirty="0" err="1"/>
                <a:t>protoporphyrin</a:t>
              </a:r>
              <a:r>
                <a:rPr lang="en-GB" sz="3200" dirty="0"/>
                <a:t> (</a:t>
              </a:r>
              <a:r>
                <a:rPr lang="en-GB" sz="3200" dirty="0" err="1"/>
                <a:t>ZnPP</a:t>
              </a:r>
              <a:r>
                <a:rPr lang="en-GB" sz="3200" dirty="0"/>
                <a:t>) by </a:t>
              </a:r>
              <a:r>
                <a:rPr lang="en-GB" sz="3200" dirty="0" err="1"/>
                <a:t>fluorometry</a:t>
              </a:r>
              <a:r>
                <a:rPr lang="en-GB" sz="3200" dirty="0"/>
                <a:t>, and haematological indices by </a:t>
              </a:r>
              <a:r>
                <a:rPr lang="en-GB" sz="3200" dirty="0" smtClean="0"/>
                <a:t>a </a:t>
              </a:r>
              <a:r>
                <a:rPr lang="en-GB" sz="3200" dirty="0" err="1" smtClean="0"/>
                <a:t>Sysmex</a:t>
              </a:r>
              <a:r>
                <a:rPr lang="en-GB" sz="3200" dirty="0" smtClean="0"/>
                <a:t> automated </a:t>
              </a:r>
              <a:r>
                <a:rPr lang="en-GB" sz="3200" dirty="0"/>
                <a:t>analyser. </a:t>
              </a:r>
              <a:endParaRPr lang="en-GB" sz="3200" dirty="0" smtClean="0"/>
            </a:p>
            <a:p>
              <a:pPr defTabSz="4423410">
                <a:defRPr/>
              </a:pPr>
              <a:r>
                <a:rPr lang="en-GB" sz="3200" i="1" dirty="0" smtClean="0"/>
                <a:t>P. falciparum </a:t>
              </a:r>
              <a:r>
                <a:rPr lang="en-GB" sz="3200" dirty="0"/>
                <a:t>slide positivity and </a:t>
              </a:r>
              <a:r>
                <a:rPr lang="en-GB" sz="3200" dirty="0" smtClean="0"/>
                <a:t>CRP </a:t>
              </a:r>
              <a:r>
                <a:rPr lang="en-GB" sz="3200" dirty="0"/>
                <a:t>cut-off points of &lt; 5 µg/ml and &lt; 10 µg/ml </a:t>
              </a:r>
              <a:r>
                <a:rPr lang="en-GB" sz="3200" dirty="0" smtClean="0"/>
                <a:t>were used </a:t>
              </a:r>
              <a:r>
                <a:rPr lang="en-GB" sz="3200" dirty="0"/>
                <a:t>to </a:t>
              </a:r>
              <a:r>
                <a:rPr lang="en-GB" sz="3200" dirty="0" smtClean="0"/>
                <a:t>define </a:t>
              </a:r>
              <a:r>
                <a:rPr lang="en-GB" sz="3200" dirty="0"/>
                <a:t>inflammation </a:t>
              </a:r>
              <a:r>
                <a:rPr lang="en-GB" sz="3200" dirty="0" smtClean="0"/>
                <a:t>categories. </a:t>
              </a:r>
            </a:p>
            <a:p>
              <a:pPr defTabSz="4423410">
                <a:defRPr/>
              </a:pPr>
              <a:r>
                <a:rPr lang="en-GB" sz="3200" dirty="0" smtClean="0">
                  <a:solidFill>
                    <a:srgbClr val="FF0000"/>
                  </a:solidFill>
                </a:rPr>
                <a:t>Iron deficiency (ID) was defined as </a:t>
              </a:r>
              <a:r>
                <a:rPr lang="en-GB" sz="3200" b="1" dirty="0" smtClean="0">
                  <a:solidFill>
                    <a:srgbClr val="FF0000"/>
                  </a:solidFill>
                </a:rPr>
                <a:t>….. Diallo to complete….</a:t>
              </a:r>
            </a:p>
            <a:p>
              <a:pPr defTabSz="4423410">
                <a:defRPr/>
              </a:pPr>
              <a:r>
                <a:rPr lang="en-GB" sz="3200" dirty="0" smtClean="0"/>
                <a:t>Body iron (BI) </a:t>
              </a:r>
              <a:r>
                <a:rPr lang="en-GB" sz="3200" dirty="0"/>
                <a:t>was calculated from the log</a:t>
              </a:r>
              <a:r>
                <a:rPr lang="en-GB" sz="3200" baseline="-25000" dirty="0"/>
                <a:t>10</a:t>
              </a:r>
              <a:r>
                <a:rPr lang="en-GB" sz="3200" dirty="0"/>
                <a:t> (</a:t>
              </a:r>
              <a:r>
                <a:rPr lang="en-GB" sz="3200" dirty="0" err="1"/>
                <a:t>sTfR</a:t>
              </a:r>
              <a:r>
                <a:rPr lang="en-GB" sz="3200" dirty="0"/>
                <a:t>/serum ferritin) using the equation derived by Cook et al: body iron (mg/kg) = - [log</a:t>
              </a:r>
              <a:r>
                <a:rPr lang="en-GB" sz="3200" baseline="-25000" dirty="0"/>
                <a:t>10</a:t>
              </a:r>
              <a:r>
                <a:rPr lang="en-GB" sz="3200" dirty="0"/>
                <a:t> (1000 x </a:t>
              </a:r>
              <a:r>
                <a:rPr lang="en-GB" sz="3200" dirty="0" err="1"/>
                <a:t>sTfR</a:t>
              </a:r>
              <a:r>
                <a:rPr lang="en-GB" sz="3200" dirty="0"/>
                <a:t>/ferritin) – 2.8229]/0.1207 </a:t>
              </a:r>
              <a:r>
                <a:rPr lang="en-GB" sz="3200" dirty="0" smtClean="0"/>
                <a:t>(2).</a:t>
              </a:r>
            </a:p>
            <a:p>
              <a:pPr defTabSz="4423410">
                <a:defRPr/>
              </a:pPr>
              <a:r>
                <a:rPr lang="en-GB" sz="3200" dirty="0"/>
                <a:t>Statistical analyses were conducted in Stata and EPI info version 7</a:t>
              </a:r>
              <a:r>
                <a:rPr lang="en-GB" sz="3200" dirty="0" smtClean="0"/>
                <a:t>.</a:t>
              </a:r>
              <a:endParaRPr lang="en-US" sz="3200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3895712" y="10258567"/>
            <a:ext cx="12683555" cy="2917133"/>
            <a:chOff x="3895712" y="9892807"/>
            <a:chExt cx="12683555" cy="2917133"/>
          </a:xfrm>
        </p:grpSpPr>
        <p:sp>
          <p:nvSpPr>
            <p:cNvPr id="12" name="Textfeld 11"/>
            <p:cNvSpPr txBox="1"/>
            <p:nvPr/>
          </p:nvSpPr>
          <p:spPr>
            <a:xfrm>
              <a:off x="3895712" y="9892807"/>
              <a:ext cx="12660498" cy="830997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Objectives</a:t>
              </a:r>
              <a:endParaRPr lang="de-DE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903182" y="10747837"/>
              <a:ext cx="12676085" cy="2062103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rIns="0" numCol="1" spcCol="360000" rtlCol="0">
              <a:spAutoFit/>
            </a:bodyPr>
            <a:lstStyle/>
            <a:p>
              <a:pPr defTabSz="4423410">
                <a:defRPr/>
              </a:pPr>
              <a:r>
                <a:rPr lang="en-US" sz="3200" dirty="0"/>
                <a:t>In young non-pregnant and pregnant women living under endemic malaria transmission, estimate </a:t>
              </a:r>
              <a:r>
                <a:rPr lang="en-US" sz="3200" dirty="0" smtClean="0"/>
                <a:t>iron biomarker correlations, body </a:t>
              </a:r>
              <a:r>
                <a:rPr lang="en-US" sz="3200" dirty="0"/>
                <a:t>iron </a:t>
              </a:r>
              <a:r>
                <a:rPr lang="en-US" sz="3200" dirty="0" smtClean="0"/>
                <a:t>stores, </a:t>
              </a:r>
              <a:r>
                <a:rPr lang="en-US" sz="3200" dirty="0"/>
                <a:t>iron deficiency prevalence using single and multiple biomarker definitions, and effect modification by </a:t>
              </a:r>
              <a:r>
                <a:rPr lang="en-US" sz="3200" dirty="0" smtClean="0"/>
                <a:t>inflammation </a:t>
              </a:r>
              <a:r>
                <a:rPr lang="en-US" sz="3200" dirty="0"/>
                <a:t>and </a:t>
              </a:r>
              <a:r>
                <a:rPr lang="en-US" sz="3200" i="1" dirty="0"/>
                <a:t>P</a:t>
              </a:r>
              <a:r>
                <a:rPr lang="en-US" sz="3200" i="1" dirty="0" smtClean="0"/>
                <a:t>. falciparum</a:t>
              </a:r>
              <a:r>
                <a:rPr lang="en-US" sz="3200" dirty="0" smtClean="0"/>
                <a:t> </a:t>
              </a:r>
              <a:r>
                <a:rPr lang="en-US" sz="3200" dirty="0" err="1"/>
                <a:t>parasitaemia</a:t>
              </a:r>
              <a:r>
                <a:rPr lang="en-US" sz="3200" dirty="0"/>
                <a:t>. </a:t>
              </a:r>
            </a:p>
          </p:txBody>
        </p:sp>
      </p:grpSp>
      <p:sp>
        <p:nvSpPr>
          <p:cNvPr id="47" name="Textfeld 46"/>
          <p:cNvSpPr txBox="1"/>
          <p:nvPr/>
        </p:nvSpPr>
        <p:spPr>
          <a:xfrm>
            <a:off x="3893794" y="19633136"/>
            <a:ext cx="12685473" cy="2554545"/>
          </a:xfrm>
          <a:prstGeom prst="rect">
            <a:avLst/>
          </a:prstGeom>
          <a:noFill/>
          <a:ln w="3175">
            <a:noFill/>
          </a:ln>
        </p:spPr>
        <p:txBody>
          <a:bodyPr wrap="square" lIns="0" rIns="0" numCol="1" spcCol="360000" rtlCol="0">
            <a:spAutoFit/>
          </a:bodyPr>
          <a:lstStyle/>
          <a:p>
            <a:r>
              <a:rPr lang="en-GB" sz="3200" b="1" dirty="0" smtClean="0"/>
              <a:t>2. Biomarker correlations</a:t>
            </a:r>
          </a:p>
          <a:p>
            <a:r>
              <a:rPr lang="en-GB" sz="3200" dirty="0" smtClean="0"/>
              <a:t>Correlations </a:t>
            </a:r>
            <a:r>
              <a:rPr lang="en-GB" sz="3200" dirty="0"/>
              <a:t>coefficients were universally higher for non-pregnant than pregnant women, except for CRP. Serum ferritin was positively correlated with haemoglobin in non-pregnant women, whereas pregnant women had an equally significant but negative </a:t>
            </a:r>
            <a:r>
              <a:rPr lang="en-GB" sz="3200" dirty="0" smtClean="0"/>
              <a:t>correlation (Table 1).</a:t>
            </a:r>
            <a:endParaRPr lang="de-DE" sz="3200" dirty="0"/>
          </a:p>
        </p:txBody>
      </p:sp>
      <p:sp>
        <p:nvSpPr>
          <p:cNvPr id="48" name="Textfeld 47"/>
          <p:cNvSpPr txBox="1"/>
          <p:nvPr/>
        </p:nvSpPr>
        <p:spPr>
          <a:xfrm>
            <a:off x="16928635" y="31807054"/>
            <a:ext cx="12710447" cy="20621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0" rIns="0" numCol="1" spcCol="360000" rtlCol="0">
            <a:spAutoFit/>
          </a:bodyPr>
          <a:lstStyle/>
          <a:p>
            <a:r>
              <a:rPr lang="de-DE" sz="3200" dirty="0" err="1" smtClean="0"/>
              <a:t>Your</a:t>
            </a:r>
            <a:r>
              <a:rPr lang="de-DE" sz="3200" dirty="0" smtClean="0"/>
              <a:t> </a:t>
            </a:r>
            <a:r>
              <a:rPr lang="de-DE" sz="3200" dirty="0" err="1" smtClean="0"/>
              <a:t>text</a:t>
            </a:r>
            <a:r>
              <a:rPr lang="de-DE" sz="3200" dirty="0" smtClean="0"/>
              <a:t> </a:t>
            </a:r>
            <a:r>
              <a:rPr lang="de-DE" sz="3200" dirty="0" err="1" smtClean="0"/>
              <a:t>here</a:t>
            </a:r>
            <a:r>
              <a:rPr lang="de-DE" sz="3200" dirty="0" smtClean="0"/>
              <a:t> </a:t>
            </a:r>
            <a:r>
              <a:rPr lang="de-DE" sz="3200" dirty="0" err="1" smtClean="0"/>
              <a:t>xxxxxxxxxxxxxxxxxxx</a:t>
            </a:r>
            <a:endParaRPr lang="de-DE" sz="3200" dirty="0" smtClean="0"/>
          </a:p>
          <a:p>
            <a:r>
              <a:rPr lang="de-DE" sz="3200" dirty="0" err="1" smtClean="0"/>
              <a:t>Xxxxxxx</a:t>
            </a:r>
            <a:endParaRPr lang="de-DE" sz="3200" dirty="0" smtClean="0"/>
          </a:p>
          <a:p>
            <a:r>
              <a:rPr lang="de-DE" sz="3200" dirty="0" err="1" smtClean="0"/>
              <a:t>Xxxxxxxxxx</a:t>
            </a:r>
            <a:endParaRPr lang="de-DE" sz="3200" dirty="0" smtClean="0"/>
          </a:p>
          <a:p>
            <a:r>
              <a:rPr lang="de-DE" sz="3200" dirty="0" err="1" smtClean="0"/>
              <a:t>xxxxxxxx</a:t>
            </a:r>
            <a:endParaRPr lang="de-DE" sz="32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80" y="10839204"/>
            <a:ext cx="3370448" cy="295189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69" y="17477269"/>
            <a:ext cx="3370449" cy="2420014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280" y="9144000"/>
            <a:ext cx="3376606" cy="155563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769" y="13930672"/>
            <a:ext cx="3339559" cy="340702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346399" y="41640961"/>
            <a:ext cx="1524335" cy="928680"/>
          </a:xfrm>
          <a:prstGeom prst="rect">
            <a:avLst/>
          </a:prstGeom>
        </p:spPr>
      </p:pic>
      <p:sp>
        <p:nvSpPr>
          <p:cNvPr id="35" name="Textfeld 34"/>
          <p:cNvSpPr txBox="1"/>
          <p:nvPr/>
        </p:nvSpPr>
        <p:spPr>
          <a:xfrm>
            <a:off x="16919244" y="38065790"/>
            <a:ext cx="12676085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de-DE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6919244" y="38896153"/>
            <a:ext cx="12710447" cy="2677656"/>
          </a:xfrm>
          <a:prstGeom prst="rect">
            <a:avLst/>
          </a:prstGeom>
          <a:noFill/>
          <a:ln w="3175">
            <a:noFill/>
          </a:ln>
        </p:spPr>
        <p:txBody>
          <a:bodyPr wrap="square" lIns="0" rIns="0" numCol="1" spcCol="360000" rtlCol="0">
            <a:spAutoFit/>
          </a:bodyPr>
          <a:lstStyle/>
          <a:p>
            <a:pPr>
              <a:defRPr/>
            </a:pPr>
            <a:r>
              <a:rPr lang="en-GB" sz="2800" dirty="0"/>
              <a:t>(1) </a:t>
            </a:r>
            <a:r>
              <a:rPr lang="en-GB" sz="2800" dirty="0" err="1"/>
              <a:t>Rohner</a:t>
            </a:r>
            <a:r>
              <a:rPr lang="en-GB" sz="2800" dirty="0"/>
              <a:t> F, Northrop-</a:t>
            </a:r>
            <a:r>
              <a:rPr lang="en-GB" sz="2800" dirty="0" err="1"/>
              <a:t>Clewes</a:t>
            </a:r>
            <a:r>
              <a:rPr lang="en-GB" sz="2800" dirty="0"/>
              <a:t> C, </a:t>
            </a:r>
            <a:r>
              <a:rPr lang="en-GB" sz="2800" dirty="0" err="1"/>
              <a:t>Tschannen</a:t>
            </a:r>
            <a:r>
              <a:rPr lang="en-GB" sz="2800" dirty="0"/>
              <a:t> AB, </a:t>
            </a:r>
            <a:r>
              <a:rPr lang="en-GB" sz="2800" dirty="0" err="1"/>
              <a:t>Bosso</a:t>
            </a:r>
            <a:r>
              <a:rPr lang="en-GB" sz="2800" dirty="0"/>
              <a:t> PE, </a:t>
            </a:r>
            <a:r>
              <a:rPr lang="en-US" sz="2800" dirty="0" err="1"/>
              <a:t>Kouassi-Gohou</a:t>
            </a:r>
            <a:r>
              <a:rPr lang="en-US" sz="2800" dirty="0"/>
              <a:t> V, </a:t>
            </a:r>
            <a:r>
              <a:rPr lang="en-US" sz="2800" dirty="0" err="1"/>
              <a:t>Erhardt</a:t>
            </a:r>
            <a:r>
              <a:rPr lang="en-US" sz="2800" dirty="0"/>
              <a:t> JG, </a:t>
            </a:r>
            <a:r>
              <a:rPr lang="en-GB" sz="2800" dirty="0"/>
              <a:t>Bui M, Zimmermann MB and </a:t>
            </a:r>
            <a:r>
              <a:rPr lang="en-GB" sz="2800" dirty="0" err="1"/>
              <a:t>Mascie</a:t>
            </a:r>
            <a:r>
              <a:rPr lang="en-GB" sz="2800" dirty="0"/>
              <a:t>-Taylor CG</a:t>
            </a:r>
            <a:r>
              <a:rPr lang="en-GB" sz="2800" dirty="0" smtClean="0"/>
              <a:t>. Prevalence and public health relevance of micronutrient deficiencies and undernutrition in pre-school children and women of reproductive age in Côte d’Ivoire, West Africa. </a:t>
            </a:r>
            <a:r>
              <a:rPr lang="en-GB" sz="2800" dirty="0"/>
              <a:t>Public Health </a:t>
            </a:r>
            <a:r>
              <a:rPr lang="en-GB" sz="2800" dirty="0" err="1"/>
              <a:t>Nutr</a:t>
            </a:r>
            <a:r>
              <a:rPr lang="en-GB" sz="2800" dirty="0"/>
              <a:t>. 2014; 17:2016-2028</a:t>
            </a:r>
          </a:p>
          <a:p>
            <a:pPr>
              <a:defRPr/>
            </a:pPr>
            <a:r>
              <a:rPr lang="en-GB" sz="2800" dirty="0" smtClean="0"/>
              <a:t>(2) Cook </a:t>
            </a:r>
            <a:r>
              <a:rPr lang="en-GB" sz="2800" dirty="0"/>
              <a:t>J, Flowers CH and </a:t>
            </a:r>
            <a:r>
              <a:rPr lang="en-GB" sz="2800" dirty="0" err="1"/>
              <a:t>Skikne</a:t>
            </a:r>
            <a:r>
              <a:rPr lang="en-GB" sz="2800" dirty="0"/>
              <a:t> BS. The quantitative assessment of body iron. Blood </a:t>
            </a:r>
            <a:r>
              <a:rPr lang="en-GB" sz="2800" dirty="0" smtClean="0"/>
              <a:t>2003;101:3359-3364</a:t>
            </a:r>
            <a:endParaRPr lang="fr-FR" sz="2800" dirty="0"/>
          </a:p>
        </p:txBody>
      </p:sp>
      <p:sp>
        <p:nvSpPr>
          <p:cNvPr id="37" name="Textfeld 36"/>
          <p:cNvSpPr txBox="1"/>
          <p:nvPr/>
        </p:nvSpPr>
        <p:spPr>
          <a:xfrm>
            <a:off x="16919245" y="15232525"/>
            <a:ext cx="12699356" cy="255454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0" rIns="0" numCol="1" spcCol="360000" rtlCol="0">
            <a:spAutoFit/>
          </a:bodyPr>
          <a:lstStyle/>
          <a:p>
            <a:r>
              <a:rPr lang="de-DE" sz="3200" b="1" dirty="0" smtClean="0"/>
              <a:t>3. </a:t>
            </a:r>
            <a:r>
              <a:rPr lang="de-DE" sz="3200" b="1" dirty="0" err="1" smtClean="0"/>
              <a:t>Effect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inflammation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i="1" dirty="0" smtClean="0"/>
              <a:t>P. </a:t>
            </a:r>
            <a:r>
              <a:rPr lang="de-DE" sz="3200" b="1" i="1" dirty="0" err="1" smtClean="0"/>
              <a:t>falciparum</a:t>
            </a:r>
            <a:r>
              <a:rPr lang="de-DE" sz="3200" b="1" i="1" dirty="0" smtClean="0"/>
              <a:t> </a:t>
            </a:r>
            <a:r>
              <a:rPr lang="de-DE" sz="3200" b="1" dirty="0" err="1" smtClean="0"/>
              <a:t>parasitaemia</a:t>
            </a:r>
            <a:endParaRPr lang="de-DE" sz="3200" b="1" dirty="0" smtClean="0"/>
          </a:p>
          <a:p>
            <a:r>
              <a:rPr lang="de-DE" sz="3200" dirty="0" err="1" smtClean="0"/>
              <a:t>Your</a:t>
            </a:r>
            <a:r>
              <a:rPr lang="de-DE" sz="3200" dirty="0" smtClean="0"/>
              <a:t> </a:t>
            </a:r>
            <a:r>
              <a:rPr lang="de-DE" sz="3200" dirty="0" err="1" smtClean="0"/>
              <a:t>text</a:t>
            </a:r>
            <a:r>
              <a:rPr lang="de-DE" sz="3200" dirty="0" smtClean="0"/>
              <a:t> </a:t>
            </a:r>
            <a:r>
              <a:rPr lang="de-DE" sz="3200" dirty="0" err="1" smtClean="0"/>
              <a:t>here</a:t>
            </a:r>
            <a:r>
              <a:rPr lang="de-DE" sz="3200" dirty="0" smtClean="0"/>
              <a:t> </a:t>
            </a:r>
            <a:r>
              <a:rPr lang="de-DE" sz="3200" dirty="0" err="1" smtClean="0"/>
              <a:t>xxxxxxxxxxxxxxxxxxx</a:t>
            </a:r>
            <a:endParaRPr lang="de-DE" sz="3200" dirty="0" smtClean="0"/>
          </a:p>
          <a:p>
            <a:r>
              <a:rPr lang="de-DE" sz="3200" dirty="0" err="1" smtClean="0"/>
              <a:t>Xxxxxxx</a:t>
            </a:r>
            <a:endParaRPr lang="de-DE" sz="3200" dirty="0" smtClean="0"/>
          </a:p>
          <a:p>
            <a:r>
              <a:rPr lang="de-DE" sz="3200" dirty="0" err="1" smtClean="0"/>
              <a:t>Xxxxxxxxxx</a:t>
            </a:r>
            <a:endParaRPr lang="de-DE" sz="3200" dirty="0" smtClean="0"/>
          </a:p>
          <a:p>
            <a:r>
              <a:rPr lang="de-DE" sz="3200" dirty="0" err="1" smtClean="0"/>
              <a:t>xxxxxxxx</a:t>
            </a:r>
            <a:endParaRPr lang="de-DE" sz="3200" dirty="0"/>
          </a:p>
        </p:txBody>
      </p:sp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17640"/>
              </p:ext>
            </p:extLst>
          </p:nvPr>
        </p:nvGraphicFramePr>
        <p:xfrm>
          <a:off x="3903182" y="23088658"/>
          <a:ext cx="12653023" cy="8548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091"/>
                <a:gridCol w="1215548"/>
                <a:gridCol w="1215548"/>
                <a:gridCol w="1215548"/>
                <a:gridCol w="1215548"/>
                <a:gridCol w="1215548"/>
                <a:gridCol w="1215548"/>
                <a:gridCol w="1215548"/>
                <a:gridCol w="1215548"/>
                <a:gridCol w="1215548"/>
              </a:tblGrid>
              <a:tr h="669701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Ferritin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 sTfR</a:t>
                      </a:r>
                      <a:r>
                        <a:rPr lang="fr-FR" sz="1800" baseline="30000">
                          <a:effectLst/>
                        </a:rPr>
                        <a:t>*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CRP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</a:t>
                      </a:r>
                      <a:r>
                        <a:rPr lang="fr-FR" sz="1800" dirty="0" err="1">
                          <a:effectLst/>
                        </a:rPr>
                        <a:t>ZnPP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sTfR</a:t>
                      </a:r>
                      <a:r>
                        <a:rPr lang="fr-FR" sz="1800" dirty="0" smtClean="0">
                          <a:effectLst/>
                        </a:rPr>
                        <a:t>/log fer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r>
                        <a:rPr lang="fr-FR" sz="1800" dirty="0">
                          <a:effectLst/>
                        </a:rPr>
                        <a:t>   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Hb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RDW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smtClean="0">
                          <a:effectLst/>
                        </a:rPr>
                        <a:t>MCHC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MCV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 gridSpan="10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Pregnant</a:t>
                      </a:r>
                      <a:r>
                        <a:rPr lang="fr-FR" sz="1800" dirty="0">
                          <a:effectLst/>
                        </a:rPr>
                        <a:t> 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sTfR</a:t>
                      </a:r>
                      <a:r>
                        <a:rPr lang="fr-FR" sz="1800" baseline="30000" dirty="0">
                          <a:effectLst/>
                        </a:rPr>
                        <a:t> 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-0.052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CRP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0.372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0.209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ZnPP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0.018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0.502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0.307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sTfR</a:t>
                      </a:r>
                      <a:r>
                        <a:rPr lang="fr-FR" sz="1800" dirty="0">
                          <a:effectLst/>
                        </a:rPr>
                        <a:t>/</a:t>
                      </a:r>
                      <a:r>
                        <a:rPr lang="fr-FR" sz="1800" dirty="0" err="1">
                          <a:effectLst/>
                        </a:rPr>
                        <a:t>logfer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-0.529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0.871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-0.004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0.441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Hb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-0.259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-0.402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-0.490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-0.606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    -0.229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RDW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-0.015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0.343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0.156</a:t>
                      </a:r>
                      <a:r>
                        <a:rPr lang="fr-FR" sz="1800" baseline="30000" dirty="0">
                          <a:effectLst/>
                        </a:rPr>
                        <a:t>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0.481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     0.306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-0.378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MCHC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0.003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-0.239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0.199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-0.129</a:t>
                      </a:r>
                      <a:r>
                        <a:rPr lang="fr-FR" sz="1800" baseline="30000" dirty="0">
                          <a:effectLst/>
                        </a:rPr>
                        <a:t>a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    -0.211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0.342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-0.390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MCV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 0.247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0.139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0.136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-0.028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    -0.003</a:t>
                      </a:r>
                      <a:r>
                        <a:rPr lang="fr-FR" sz="1800" baseline="30000" dirty="0">
                          <a:effectLst/>
                        </a:rPr>
                        <a:t>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-0.154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-0.078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-0.336</a:t>
                      </a:r>
                      <a:r>
                        <a:rPr lang="fr-FR" sz="1800" baseline="30000">
                          <a:effectLst/>
                        </a:rPr>
                        <a:t>a </a:t>
                      </a:r>
                      <a:r>
                        <a:rPr lang="fr-FR" sz="1800">
                          <a:effectLst/>
                        </a:rPr>
                        <a:t>  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Body </a:t>
                      </a:r>
                      <a:r>
                        <a:rPr lang="fr-FR" sz="1800" dirty="0" err="1">
                          <a:effectLst/>
                        </a:rPr>
                        <a:t>iron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0.928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-0.420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0.256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-0.172</a:t>
                      </a:r>
                      <a:r>
                        <a:rPr lang="fr-FR" sz="1800" baseline="30000" dirty="0">
                          <a:effectLst/>
                        </a:rPr>
                        <a:t>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smtClean="0">
                          <a:effectLst/>
                        </a:rPr>
                        <a:t>     </a:t>
                      </a:r>
                      <a:r>
                        <a:rPr lang="fr-FR" sz="1800" dirty="0">
                          <a:effectLst/>
                        </a:rPr>
                        <a:t>-0.806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-0.084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-0.144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 </a:t>
                      </a:r>
                      <a:r>
                        <a:rPr lang="fr-FR" sz="1800" dirty="0" smtClean="0">
                          <a:effectLst/>
                        </a:rPr>
                        <a:t>0.089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</a:rPr>
                        <a:t>0.172</a:t>
                      </a:r>
                      <a:endParaRPr lang="de-D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 gridSpan="10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Non-</a:t>
                      </a:r>
                      <a:r>
                        <a:rPr lang="fr-FR" sz="1800" dirty="0" err="1" smtClean="0">
                          <a:effectLst/>
                        </a:rPr>
                        <a:t>pregnant</a:t>
                      </a:r>
                      <a:r>
                        <a:rPr lang="fr-FR" sz="1800" dirty="0" smtClean="0">
                          <a:effectLst/>
                        </a:rPr>
                        <a:t>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sTfR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-0.302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CRP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0.199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0.087</a:t>
                      </a:r>
                      <a:r>
                        <a:rPr lang="fr-FR" sz="1800" baseline="300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ZnPP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-0.390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0.618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0.107</a:t>
                      </a:r>
                      <a:r>
                        <a:rPr lang="fr-FR" sz="1800" baseline="30000" dirty="0">
                          <a:effectLst/>
                        </a:rPr>
                        <a:t>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sTfR</a:t>
                      </a:r>
                      <a:r>
                        <a:rPr lang="fr-FR" sz="1800" dirty="0">
                          <a:effectLst/>
                        </a:rPr>
                        <a:t>/</a:t>
                      </a:r>
                      <a:r>
                        <a:rPr lang="fr-FR" sz="1800" dirty="0" err="1">
                          <a:effectLst/>
                        </a:rPr>
                        <a:t>logfer</a:t>
                      </a:r>
                      <a:r>
                        <a:rPr lang="fr-FR" sz="1800" baseline="30000" dirty="0">
                          <a:effectLst/>
                        </a:rPr>
                        <a:t>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-0.680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0.899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-0.020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0.662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Hb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0.322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-0.455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-0.077</a:t>
                      </a:r>
                      <a:r>
                        <a:rPr lang="fr-FR" sz="1800" baseline="300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-0.637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-</a:t>
                      </a:r>
                      <a:r>
                        <a:rPr lang="fr-FR" sz="1800" dirty="0">
                          <a:effectLst/>
                        </a:rPr>
                        <a:t>0.509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RDW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-0.312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0.421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0.030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0.568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 0.471</a:t>
                      </a:r>
                      <a:r>
                        <a:rPr lang="fr-FR" sz="1800" baseline="30000" dirty="0" smtClean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-0.456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MCHC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0.335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-0.339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-0.053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-0.456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-</a:t>
                      </a:r>
                      <a:r>
                        <a:rPr lang="fr-FR" sz="1800" dirty="0">
                          <a:effectLst/>
                        </a:rPr>
                        <a:t>0.420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0.590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-0.263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MCV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0.272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-0.292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-0.034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-0.405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-</a:t>
                      </a:r>
                      <a:r>
                        <a:rPr lang="fr-FR" sz="1800" dirty="0">
                          <a:effectLst/>
                        </a:rPr>
                        <a:t>0.354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 0.383</a:t>
                      </a:r>
                      <a:r>
                        <a:rPr lang="fr-FR" sz="1800" baseline="30000">
                          <a:effectLst/>
                        </a:rPr>
                        <a:t>c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-0.569</a:t>
                      </a:r>
                      <a:r>
                        <a:rPr lang="fr-FR" sz="1800" baseline="30000" dirty="0">
                          <a:effectLst/>
                        </a:rPr>
                        <a:t>b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  0.079</a:t>
                      </a:r>
                      <a:r>
                        <a:rPr lang="fr-FR" sz="1800" baseline="30000" dirty="0" smtClean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Body </a:t>
                      </a:r>
                      <a:r>
                        <a:rPr lang="fr-FR" sz="1800" dirty="0" err="1">
                          <a:effectLst/>
                        </a:rPr>
                        <a:t>iron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0.936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-0.617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0.131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-0.550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-0.892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0.433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-0.412</a:t>
                      </a:r>
                      <a:r>
                        <a:rPr lang="fr-FR" sz="1800" baseline="30000" dirty="0">
                          <a:effectLst/>
                        </a:rPr>
                        <a:t>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0.400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0.332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4" name="Textfeld 33"/>
          <p:cNvSpPr txBox="1"/>
          <p:nvPr/>
        </p:nvSpPr>
        <p:spPr>
          <a:xfrm>
            <a:off x="3903182" y="31637200"/>
            <a:ext cx="12653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a </a:t>
            </a:r>
            <a:r>
              <a:rPr lang="en-US" sz="1400" dirty="0"/>
              <a:t>= P&lt; 0.05; </a:t>
            </a:r>
            <a:r>
              <a:rPr lang="en-US" sz="1400" baseline="30000" dirty="0"/>
              <a:t>b </a:t>
            </a:r>
            <a:r>
              <a:rPr lang="en-US" sz="1400" dirty="0"/>
              <a:t>= P&lt;0.001; </a:t>
            </a:r>
            <a:r>
              <a:rPr lang="en-US" sz="1400" baseline="30000" dirty="0"/>
              <a:t>c </a:t>
            </a:r>
            <a:r>
              <a:rPr lang="en-US" sz="1400" dirty="0"/>
              <a:t>= P&lt;0.0001; </a:t>
            </a:r>
            <a:r>
              <a:rPr lang="en-US" sz="1400" baseline="30000" dirty="0"/>
              <a:t>* </a:t>
            </a:r>
            <a:r>
              <a:rPr lang="en-US" sz="1400" dirty="0"/>
              <a:t>log</a:t>
            </a:r>
            <a:r>
              <a:rPr lang="en-US" sz="1400" baseline="-25000" dirty="0"/>
              <a:t>10</a:t>
            </a:r>
            <a:r>
              <a:rPr lang="en-US" sz="1400" dirty="0"/>
              <a:t>-transformed</a:t>
            </a:r>
            <a:r>
              <a:rPr lang="en-US" sz="1400" i="1" dirty="0"/>
              <a:t> </a:t>
            </a:r>
            <a:r>
              <a:rPr lang="en-US" sz="1400" dirty="0"/>
              <a:t>                     </a:t>
            </a:r>
            <a:endParaRPr lang="de-DE" sz="1400" dirty="0"/>
          </a:p>
          <a:p>
            <a:r>
              <a:rPr lang="en-US" sz="1400" dirty="0" err="1"/>
              <a:t>sTfR</a:t>
            </a:r>
            <a:r>
              <a:rPr lang="en-US" sz="1400" dirty="0"/>
              <a:t>: serum transferrin receptor; </a:t>
            </a:r>
            <a:r>
              <a:rPr lang="en-US" sz="1400" dirty="0" err="1"/>
              <a:t>sTfR</a:t>
            </a:r>
            <a:r>
              <a:rPr lang="en-US" sz="1400" dirty="0"/>
              <a:t>/log10fer : </a:t>
            </a:r>
            <a:r>
              <a:rPr lang="en-US" sz="1400" dirty="0" err="1"/>
              <a:t>sTfR</a:t>
            </a:r>
            <a:r>
              <a:rPr lang="en-US" sz="1400" dirty="0"/>
              <a:t>/log</a:t>
            </a:r>
            <a:r>
              <a:rPr lang="en-US" sz="1400" baseline="-25000" dirty="0"/>
              <a:t>10</a:t>
            </a:r>
            <a:r>
              <a:rPr lang="en-US" sz="1400" dirty="0"/>
              <a:t>ferritin ratio</a:t>
            </a:r>
            <a:r>
              <a:rPr lang="en-US" sz="1400" b="1" dirty="0"/>
              <a:t> ;</a:t>
            </a:r>
            <a:r>
              <a:rPr lang="en-US" sz="1400" dirty="0"/>
              <a:t> </a:t>
            </a:r>
            <a:r>
              <a:rPr lang="en-US" sz="1400" dirty="0" err="1"/>
              <a:t>ZnPP</a:t>
            </a:r>
            <a:r>
              <a:rPr lang="en-US" sz="1400" dirty="0"/>
              <a:t>: whole blood zinc </a:t>
            </a:r>
            <a:r>
              <a:rPr lang="en-US" sz="1400" dirty="0" err="1"/>
              <a:t>protoporphyrin</a:t>
            </a:r>
            <a:r>
              <a:rPr lang="en-US" sz="1400" dirty="0"/>
              <a:t>; </a:t>
            </a:r>
            <a:r>
              <a:rPr lang="en-US" sz="1400" dirty="0" err="1"/>
              <a:t>Hb:hemoglobin</a:t>
            </a:r>
            <a:r>
              <a:rPr lang="en-US" sz="1400" dirty="0"/>
              <a:t>; RDW: Red cell distribution width; CRP: </a:t>
            </a:r>
            <a:r>
              <a:rPr lang="en-US" sz="1400" b="1" dirty="0"/>
              <a:t>C</a:t>
            </a:r>
            <a:r>
              <a:rPr lang="en-US" sz="1400" dirty="0"/>
              <a:t>-reactive protein; MCV=  mean corpuscular volume; MCHC: mean corpuscular hemoglobin concentration; body iron: body iron stores. </a:t>
            </a:r>
            <a:endParaRPr lang="de-DE" sz="1400" dirty="0"/>
          </a:p>
          <a:p>
            <a:r>
              <a:rPr lang="en-US" sz="1400" dirty="0"/>
              <a:t>Cell sample sizes for pregnant women vary from 282 to 314; for non-pregnant women from 952 to 969.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3903182" y="22234509"/>
            <a:ext cx="12653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Table </a:t>
            </a:r>
            <a:r>
              <a:rPr lang="en-GB" sz="2400" b="1" dirty="0" smtClean="0"/>
              <a:t>1:  </a:t>
            </a:r>
            <a:r>
              <a:rPr lang="en-GB" sz="2400" b="1" dirty="0"/>
              <a:t>Biomarker correlation coefficients in pregnant women at ANC1 and non-pregnant women at end assessment</a:t>
            </a:r>
            <a:endParaRPr lang="de-DE" sz="240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3883224" y="15108821"/>
            <a:ext cx="12685473" cy="4524315"/>
          </a:xfrm>
          <a:prstGeom prst="rect">
            <a:avLst/>
          </a:prstGeom>
          <a:noFill/>
          <a:ln w="3175">
            <a:noFill/>
          </a:ln>
        </p:spPr>
        <p:txBody>
          <a:bodyPr wrap="square" lIns="0" rIns="0" numCol="1" spcCol="360000" rtlCol="0">
            <a:spAutoFit/>
          </a:bodyPr>
          <a:lstStyle/>
          <a:p>
            <a:r>
              <a:rPr lang="en-GB" sz="3200" b="1" dirty="0" smtClean="0"/>
              <a:t>1. Characteristics of participants</a:t>
            </a:r>
          </a:p>
          <a:p>
            <a:r>
              <a:rPr lang="en-GB" sz="3200" dirty="0" smtClean="0"/>
              <a:t>Iron </a:t>
            </a:r>
            <a:r>
              <a:rPr lang="en-GB" sz="3200" dirty="0"/>
              <a:t>biomarker and/or haematological results were available for </a:t>
            </a:r>
            <a:r>
              <a:rPr lang="en-GB" sz="3200" dirty="0" smtClean="0"/>
              <a:t>969 non-pregnant (FIN) and 314 pregnant women (ANC1).</a:t>
            </a:r>
            <a:r>
              <a:rPr lang="en-GB" sz="3200" i="1" dirty="0"/>
              <a:t> P</a:t>
            </a:r>
            <a:r>
              <a:rPr lang="en-GB" sz="3200" i="1" dirty="0" smtClean="0"/>
              <a:t>. falciparum</a:t>
            </a:r>
            <a:r>
              <a:rPr lang="en-GB" sz="3200" dirty="0" smtClean="0"/>
              <a:t> </a:t>
            </a:r>
            <a:r>
              <a:rPr lang="en-GB" sz="3200" dirty="0" err="1"/>
              <a:t>parasitaemia</a:t>
            </a:r>
            <a:r>
              <a:rPr lang="en-GB" sz="3200" dirty="0"/>
              <a:t> prevalence was higher at ANC1 than in non-pregnant women at end assessment (relative risk 1.28, 95%CI 1.13-1.45, P&lt;0.001), and pregnant women had higher parasite density (P &lt;0.001</a:t>
            </a:r>
            <a:r>
              <a:rPr lang="en-GB" sz="3200" dirty="0" smtClean="0"/>
              <a:t>). Mean body iron was 8.3 (95%CI 7.8-8.7) in pregnant and 6.0 (95%CI 5.8-6.2) in non-pregnant women. </a:t>
            </a:r>
            <a:r>
              <a:rPr lang="en-GB" sz="3200" dirty="0"/>
              <a:t>Based on the </a:t>
            </a:r>
            <a:r>
              <a:rPr lang="en-GB" sz="3200" dirty="0" err="1"/>
              <a:t>sTfR</a:t>
            </a:r>
            <a:r>
              <a:rPr lang="en-GB" sz="3200" dirty="0"/>
              <a:t>/log ferritin ratio 13.4% women at ANC1, and 20.6% of non-pregnant women at FIN were iron deficient.</a:t>
            </a:r>
            <a:endParaRPr lang="de-DE" sz="32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43758"/>
              </p:ext>
            </p:extLst>
          </p:nvPr>
        </p:nvGraphicFramePr>
        <p:xfrm>
          <a:off x="3937551" y="33621618"/>
          <a:ext cx="12676083" cy="356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1076"/>
                <a:gridCol w="1643605"/>
                <a:gridCol w="1817226"/>
                <a:gridCol w="1215341"/>
                <a:gridCol w="2060294"/>
                <a:gridCol w="1632030"/>
                <a:gridCol w="1196511"/>
              </a:tblGrid>
              <a:tr h="370840">
                <a:tc>
                  <a:txBody>
                    <a:bodyPr/>
                    <a:lstStyle/>
                    <a:p>
                      <a:pPr marL="0" algn="ctr" defTabSz="3027487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Anaemia and iron indicator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marL="0" algn="ctr" defTabSz="3027487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CRP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3027487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malaria (n)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marL="0" algn="ctr" defTabSz="3027487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CRP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3027487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Malaria (n)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marL="0" algn="ctr" defTabSz="3027487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CRP1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3027487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malaria (n)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marL="0" algn="ctr" defTabSz="3027487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CRP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3027487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Malaria (n)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</a:t>
                      </a:r>
                    </a:p>
                  </a:txBody>
                  <a:tcPr marL="91441" marR="91441" marT="45716" marB="45716" anchor="ctr"/>
                </a:tc>
              </a:tr>
              <a:tr h="360000">
                <a:tc gridSpan="7">
                  <a:txBody>
                    <a:bodyPr/>
                    <a:lstStyle/>
                    <a:p>
                      <a:r>
                        <a:rPr lang="de-DE" sz="1800" dirty="0" smtClean="0"/>
                        <a:t>Non-</a:t>
                      </a:r>
                      <a:r>
                        <a:rPr lang="de-DE" sz="1800" dirty="0" err="1" smtClean="0"/>
                        <a:t>pregnant</a:t>
                      </a:r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&lt; 12, g/L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38.1 (535)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47.7 (358)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38.3 (553)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48.9 (384)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sTfR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/log10ferritin ratio &gt;5.6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19.3 (534)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21.9 (356)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0.34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 (550)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20.9 (382)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0.57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ZnPP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µmol/mol </a:t>
                      </a:r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heme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&gt;85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59.0 (527)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68.4 (358)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59.5 (543)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69.3 (384)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0.002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  <a:tr h="360000">
                <a:tc gridSpan="7">
                  <a:txBody>
                    <a:bodyPr/>
                    <a:lstStyle/>
                    <a:p>
                      <a:pPr algn="l"/>
                      <a:r>
                        <a:rPr lang="de-DE" sz="1800" dirty="0" err="1" smtClean="0">
                          <a:solidFill>
                            <a:schemeClr val="bg1"/>
                          </a:solidFill>
                        </a:rPr>
                        <a:t>Pregnant</a:t>
                      </a:r>
                      <a:endParaRPr lang="de-DE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&lt; 11 g/</a:t>
                      </a:r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46.0  (113)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69.6 (46)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0.006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47.6 (126)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73.8 (84)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&lt;0.001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sTfR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/log10ferritin ratio &gt;5.6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18.7 (112)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(46)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0.006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16.9 (124)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 (84)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ZnPP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µmol/mol </a:t>
                      </a:r>
                      <a:r>
                        <a:rPr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heme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&gt;85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 (105)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88.9 (45)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66.4 (116)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81.2 (80)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  <a:endParaRPr lang="fr-FR" sz="1800" dirty="0"/>
                    </a:p>
                  </a:txBody>
                  <a:tcPr marL="91441" marR="91441" marT="45716" marB="45716"/>
                </a:tc>
              </a:tr>
            </a:tbl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3960611" y="33126377"/>
            <a:ext cx="1265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b="1" dirty="0" smtClean="0"/>
              <a:t>Table 2:  </a:t>
            </a:r>
            <a:r>
              <a:rPr lang="fr-FR" altLang="de-DE" sz="2400" b="1" dirty="0" err="1"/>
              <a:t>Prevalence</a:t>
            </a:r>
            <a:r>
              <a:rPr lang="fr-FR" altLang="de-DE" sz="2400" b="1" dirty="0"/>
              <a:t> of </a:t>
            </a:r>
            <a:r>
              <a:rPr lang="fr-FR" altLang="de-DE" sz="2400" b="1" dirty="0" err="1" smtClean="0"/>
              <a:t>anaemia</a:t>
            </a:r>
            <a:r>
              <a:rPr lang="fr-FR" altLang="de-DE" sz="2400" b="1" dirty="0" smtClean="0"/>
              <a:t>  </a:t>
            </a:r>
            <a:r>
              <a:rPr lang="fr-FR" altLang="de-DE" sz="2400" b="1" dirty="0"/>
              <a:t>and </a:t>
            </a:r>
            <a:r>
              <a:rPr lang="fr-FR" altLang="de-DE" sz="2400" b="1" dirty="0" err="1"/>
              <a:t>iron</a:t>
            </a:r>
            <a:r>
              <a:rPr lang="fr-FR" altLang="de-DE" sz="2400" b="1" dirty="0"/>
              <a:t> </a:t>
            </a:r>
            <a:r>
              <a:rPr lang="fr-FR" altLang="de-DE" sz="2400" b="1" dirty="0" err="1"/>
              <a:t>categories</a:t>
            </a:r>
            <a:r>
              <a:rPr lang="fr-FR" altLang="de-DE" sz="2400" b="1" dirty="0"/>
              <a:t>  by CRP </a:t>
            </a:r>
            <a:r>
              <a:rPr lang="fr-FR" altLang="de-DE" sz="2400" b="1" dirty="0" err="1"/>
              <a:t>levels</a:t>
            </a:r>
            <a:r>
              <a:rPr lang="fr-FR" altLang="de-DE" sz="2400" b="1" dirty="0"/>
              <a:t> and malaria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903182" y="37194313"/>
            <a:ext cx="12653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de-DE" sz="1400" dirty="0"/>
              <a:t>CRP5: women having C-reactive protein concentration &lt; 5 µg/ml; CRP10 women having C-reactive protein &lt;10 µg/ml; </a:t>
            </a:r>
            <a:r>
              <a:rPr lang="en-GB" altLang="de-DE" sz="1400" dirty="0" err="1"/>
              <a:t>ZnPP</a:t>
            </a:r>
            <a:r>
              <a:rPr lang="en-GB" altLang="de-DE" sz="1400" dirty="0"/>
              <a:t>: zinc-</a:t>
            </a:r>
            <a:r>
              <a:rPr lang="en-GB" altLang="de-DE" sz="1400" dirty="0" err="1"/>
              <a:t>protoporphyrin</a:t>
            </a:r>
            <a:r>
              <a:rPr lang="en-GB" altLang="de-DE" sz="1400" dirty="0"/>
              <a:t> . Malaria: presence of </a:t>
            </a:r>
            <a:r>
              <a:rPr lang="en-GB" altLang="de-DE" sz="1400" i="1" dirty="0"/>
              <a:t>Plasmodium falciparum </a:t>
            </a:r>
            <a:r>
              <a:rPr lang="en-GB" altLang="de-DE" sz="1400" dirty="0"/>
              <a:t>infection by microscopy, No malaria: absence of </a:t>
            </a:r>
            <a:r>
              <a:rPr lang="en-GB" altLang="de-DE" sz="1400" i="1" dirty="0"/>
              <a:t>Plasmodium falciparum</a:t>
            </a:r>
            <a:r>
              <a:rPr lang="en-GB" altLang="de-DE" sz="1400" dirty="0"/>
              <a:t> infection by microscopy</a:t>
            </a:r>
            <a:endParaRPr lang="fr-FR" altLang="de-DE" sz="1400" dirty="0"/>
          </a:p>
        </p:txBody>
      </p:sp>
    </p:spTree>
    <p:extLst>
      <p:ext uri="{BB962C8B-B14F-4D97-AF65-F5344CB8AC3E}">
        <p14:creationId xmlns:p14="http://schemas.microsoft.com/office/powerpoint/2010/main" val="224122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1295</Words>
  <Application>Microsoft Office PowerPoint</Application>
  <PresentationFormat>Custom</PresentationFormat>
  <Paragraphs>319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Cross-sectional analysis in young non-pregnant and pregnant women in Burkina Faso of associations between biomarkers of iron status and  effect modification by inflammation and P. falciparum infection</vt:lpstr>
    </vt:vector>
  </TitlesOfParts>
  <Company>Missionsärztliches 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Gies</dc:creator>
  <cp:lastModifiedBy>Bernard.Brabin</cp:lastModifiedBy>
  <cp:revision>91</cp:revision>
  <cp:lastPrinted>2016-06-06T11:43:30Z</cp:lastPrinted>
  <dcterms:created xsi:type="dcterms:W3CDTF">2016-06-02T07:03:59Z</dcterms:created>
  <dcterms:modified xsi:type="dcterms:W3CDTF">2017-10-04T08:44:01Z</dcterms:modified>
</cp:coreProperties>
</file>