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we, Helen [hrowe]" initials="RH[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>
        <p:scale>
          <a:sx n="152" d="100"/>
          <a:sy n="152" d="100"/>
        </p:scale>
        <p:origin x="1856" y="-19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9F685-760C-4462-A714-17CAB0A460CB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7EAEC-ABCC-44F9-B723-22EAE97F2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1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EAEC-ABCC-44F9-B723-22EAE97F20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0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9"/>
            <a:ext cx="4371975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9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882" y="2844801"/>
            <a:ext cx="169306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2844801"/>
            <a:ext cx="169306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5" y="364068"/>
            <a:ext cx="287536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1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2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5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5F69-E749-487A-BB77-8A93224E326E}" type="datetimeFigureOut">
              <a:rPr lang="en-US" smtClean="0"/>
              <a:pPr/>
              <a:t>11/14/17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5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5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BEB6F-4EB8-47B0-AAB9-924C7419F1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tiff"/><Relationship Id="rId7" Type="http://schemas.openxmlformats.org/officeDocument/2006/relationships/image" Target="../media/image5.tiff"/><Relationship Id="rId8" Type="http://schemas.openxmlformats.org/officeDocument/2006/relationships/image" Target="../media/image6.tiff"/><Relationship Id="rId9" Type="http://schemas.openxmlformats.org/officeDocument/2006/relationships/image" Target="../media/image7.tiff"/><Relationship Id="rId10" Type="http://schemas.openxmlformats.org/officeDocument/2006/relationships/image" Target="../media/image8.tiff"/><Relationship Id="rId11" Type="http://schemas.openxmlformats.org/officeDocument/2006/relationships/image" Target="../media/image9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786810"/>
            <a:ext cx="5143500" cy="357190"/>
          </a:xfrm>
          <a:prstGeom prst="rect">
            <a:avLst/>
          </a:prstGeom>
          <a:solidFill>
            <a:srgbClr val="810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conference.ncri.org.uk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                                #NCRI2017</a:t>
            </a:r>
          </a:p>
        </p:txBody>
      </p:sp>
      <p:pic>
        <p:nvPicPr>
          <p:cNvPr id="18" name="Picture 6" descr="\\crwin.crnet.org\dfs\bus\users\towner01\Desktop\twitte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44" y="8858280"/>
            <a:ext cx="276750" cy="21431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5143500" cy="395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 Box 16"/>
          <p:cNvSpPr txBox="1">
            <a:spLocks/>
          </p:cNvSpPr>
          <p:nvPr/>
        </p:nvSpPr>
        <p:spPr>
          <a:xfrm>
            <a:off x="1" y="0"/>
            <a:ext cx="4083917" cy="76385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100" b="1" dirty="0">
                <a:solidFill>
                  <a:srgbClr val="1F497D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The study of hydration status and complex symptoms in advanced: the development of a research process to facilitate research in the hospice </a:t>
            </a:r>
            <a:r>
              <a:rPr lang="en-GB" sz="1100" b="1" dirty="0" smtClean="0">
                <a:solidFill>
                  <a:srgbClr val="1F497D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setting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700" dirty="0">
                <a:solidFill>
                  <a:srgbClr val="0070C0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 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5" name="Text Box 17"/>
          <p:cNvSpPr txBox="1">
            <a:spLocks/>
          </p:cNvSpPr>
          <p:nvPr/>
        </p:nvSpPr>
        <p:spPr>
          <a:xfrm>
            <a:off x="0" y="807771"/>
            <a:ext cx="5127282" cy="6121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Dr Alexandra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McDougall,</a:t>
            </a:r>
            <a:r>
              <a:rPr lang="en-GB" sz="900" b="1" baseline="30000" dirty="0" smtClean="0">
                <a:effectLst/>
                <a:latin typeface="Arial" charset="0"/>
                <a:ea typeface="Calibri" charset="0"/>
                <a:cs typeface="Times New Roman" charset="0"/>
              </a:rPr>
              <a:t>1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Mrs Sarah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Stanley,</a:t>
            </a:r>
            <a:r>
              <a:rPr lang="en-GB" sz="900" b="1" baseline="30000" dirty="0" smtClean="0">
                <a:latin typeface="Arial" charset="0"/>
                <a:ea typeface="Calibri" charset="0"/>
                <a:cs typeface="Times New Roman" charset="0"/>
              </a:rPr>
              <a:t>1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 Dr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Laura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Chapman,</a:t>
            </a:r>
            <a:r>
              <a:rPr lang="en-GB" sz="900" b="1" baseline="30000" dirty="0" smtClean="0">
                <a:latin typeface="Arial" charset="0"/>
                <a:ea typeface="Calibri" charset="0"/>
                <a:cs typeface="Times New Roman" charset="0"/>
              </a:rPr>
              <a:t>1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 Dr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Catriona R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Mayland,</a:t>
            </a:r>
            <a:r>
              <a:rPr lang="en-GB" sz="900" b="1" baseline="30000" dirty="0" smtClean="0">
                <a:latin typeface="Arial" charset="0"/>
                <a:ea typeface="Calibri" charset="0"/>
                <a:cs typeface="Times New Roman" charset="0"/>
              </a:rPr>
              <a:t>2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Dr Stephen Mason,</a:t>
            </a:r>
            <a:r>
              <a:rPr lang="en-GB" sz="900" b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2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 Dr Trevor F Cox,</a:t>
            </a:r>
            <a:r>
              <a:rPr lang="en-GB" sz="900" b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3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Dr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Kathy Armour,</a:t>
            </a:r>
            <a:r>
              <a:rPr lang="en-GB" sz="900" b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4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 Dr Sarah Fradsham,</a:t>
            </a:r>
            <a:r>
              <a:rPr lang="en-GB" sz="900" b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1 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Professor Andrea Varro,</a:t>
            </a:r>
            <a:r>
              <a:rPr lang="en-GB" sz="900" b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5</a:t>
            </a:r>
            <a:r>
              <a:rPr lang="en-GB" sz="900" b="1" dirty="0">
                <a:effectLst/>
                <a:latin typeface="Arial" charset="0"/>
                <a:ea typeface="Calibri" charset="0"/>
                <a:cs typeface="Times New Roman" charset="0"/>
              </a:rPr>
              <a:t> Professor John E </a:t>
            </a:r>
            <a:r>
              <a:rPr lang="en-GB" sz="9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Ellershaw,</a:t>
            </a:r>
            <a:r>
              <a:rPr lang="en-GB" sz="900" b="1" baseline="30000" dirty="0" smtClean="0">
                <a:effectLst/>
                <a:latin typeface="Arial" charset="0"/>
                <a:ea typeface="Calibri" charset="0"/>
                <a:cs typeface="Times New Roman" charset="0"/>
              </a:rPr>
              <a:t>2 </a:t>
            </a:r>
            <a:r>
              <a:rPr lang="en-GB" sz="900" b="1" dirty="0">
                <a:latin typeface="Arial" charset="0"/>
                <a:ea typeface="Calibri" charset="0"/>
                <a:cs typeface="Times New Roman" charset="0"/>
              </a:rPr>
              <a:t>Dr Amara </a:t>
            </a:r>
            <a:r>
              <a:rPr lang="en-GB" sz="900" b="1" dirty="0" err="1">
                <a:latin typeface="Arial" charset="0"/>
                <a:ea typeface="Calibri" charset="0"/>
                <a:cs typeface="Times New Roman" charset="0"/>
              </a:rPr>
              <a:t>Callistus</a:t>
            </a:r>
            <a:r>
              <a:rPr lang="en-GB" sz="900" b="1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900" b="1" dirty="0" smtClean="0">
                <a:latin typeface="Arial" charset="0"/>
                <a:ea typeface="Calibri" charset="0"/>
                <a:cs typeface="Times New Roman" charset="0"/>
              </a:rPr>
              <a:t>Nwosu.</a:t>
            </a:r>
            <a:r>
              <a:rPr lang="en-GB" sz="900" b="1" baseline="30000" dirty="0" smtClean="0">
                <a:latin typeface="Arial" charset="0"/>
                <a:ea typeface="Calibri" charset="0"/>
                <a:cs typeface="Times New Roman" charset="0"/>
              </a:rPr>
              <a:t>2</a:t>
            </a:r>
            <a:r>
              <a:rPr lang="en-GB" sz="900" b="1" dirty="0" smtClean="0">
                <a:latin typeface="Arial" charset="0"/>
                <a:ea typeface="Calibri" charset="0"/>
                <a:cs typeface="Times New Roman" charset="0"/>
              </a:rPr>
              <a:t> </a:t>
            </a:r>
            <a:endParaRPr lang="en-GB" sz="900" b="1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100" b="1" dirty="0">
                <a:effectLst/>
                <a:latin typeface="Arial" charset="0"/>
                <a:ea typeface="Calibri" charset="0"/>
                <a:cs typeface="Times New Roman" charset="0"/>
              </a:rPr>
              <a:t> 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6" name="Text Box 18"/>
          <p:cNvSpPr txBox="1">
            <a:spLocks/>
          </p:cNvSpPr>
          <p:nvPr/>
        </p:nvSpPr>
        <p:spPr>
          <a:xfrm>
            <a:off x="19835" y="1418885"/>
            <a:ext cx="5107446" cy="59405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00" i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1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Marie Curie Hospice Liverpool, Liverpool, </a:t>
            </a:r>
            <a:r>
              <a:rPr lang="en-GB" sz="800" i="1" dirty="0" smtClean="0">
                <a:effectLst/>
                <a:latin typeface="Arial" charset="0"/>
                <a:ea typeface="Calibri" charset="0"/>
                <a:cs typeface="Times New Roman" charset="0"/>
              </a:rPr>
              <a:t>UK; </a:t>
            </a:r>
            <a:r>
              <a:rPr lang="en-GB" sz="800" baseline="30000" dirty="0" smtClean="0">
                <a:effectLst/>
                <a:latin typeface="Arial" charset="0"/>
                <a:ea typeface="Calibri" charset="0"/>
                <a:cs typeface="Times New Roman" charset="0"/>
              </a:rPr>
              <a:t>2</a:t>
            </a:r>
            <a:r>
              <a:rPr lang="en-GB" sz="800" i="1" dirty="0" smtClean="0">
                <a:effectLst/>
                <a:latin typeface="Arial" charset="0"/>
                <a:ea typeface="Calibri" charset="0"/>
                <a:cs typeface="Times New Roman" charset="0"/>
              </a:rPr>
              <a:t>Palliative 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Care </a:t>
            </a:r>
            <a:r>
              <a:rPr lang="en-GB" sz="800" i="1" dirty="0" smtClean="0">
                <a:effectLst/>
                <a:latin typeface="Arial" charset="0"/>
                <a:ea typeface="Calibri" charset="0"/>
                <a:cs typeface="Times New Roman" charset="0"/>
              </a:rPr>
              <a:t>Institute, 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University of Liverpool, Liverpool, UK; </a:t>
            </a:r>
            <a:r>
              <a:rPr lang="en-GB" sz="800" i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3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Department of Statistics, Liverpool Cancer Trials Unit, University of Liverpool, Liverpool, UK; </a:t>
            </a:r>
            <a:r>
              <a:rPr lang="en-GB" sz="800" i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4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Marie Curie Hospice West Midlands, Solihull, UK; </a:t>
            </a:r>
            <a:r>
              <a:rPr lang="en-GB" sz="800" i="1" baseline="30000" dirty="0">
                <a:effectLst/>
                <a:latin typeface="Arial" charset="0"/>
                <a:ea typeface="Calibri" charset="0"/>
                <a:cs typeface="Times New Roman" charset="0"/>
              </a:rPr>
              <a:t>5</a:t>
            </a:r>
            <a:r>
              <a:rPr lang="en-GB" sz="800" i="1" dirty="0">
                <a:effectLst/>
                <a:latin typeface="Arial" charset="0"/>
                <a:ea typeface="Calibri" charset="0"/>
                <a:cs typeface="Times New Roman" charset="0"/>
              </a:rPr>
              <a:t>School of Physiological Sciences, University of Liverpool, Liverpool, Liverpool, UK.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1100" dirty="0">
                <a:effectLst/>
                <a:ea typeface="Calibri" charset="0"/>
                <a:cs typeface="Times New Roman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800" i="1" dirty="0" smtClean="0">
                <a:effectLst/>
                <a:latin typeface="Arial" charset="0"/>
                <a:ea typeface="Calibri" charset="0"/>
                <a:cs typeface="Times New Roman" charset="0"/>
              </a:rPr>
              <a:t> 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3" name="Text Box 19"/>
          <p:cNvSpPr txBox="1">
            <a:spLocks/>
          </p:cNvSpPr>
          <p:nvPr/>
        </p:nvSpPr>
        <p:spPr>
          <a:xfrm>
            <a:off x="0" y="2170356"/>
            <a:ext cx="2488698" cy="22576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schemeClr val="tx2"/>
              </a:solidFill>
              <a:latin typeface="Arial" charset="0"/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Evidence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for the use of clinically assisted hydration (CAH) in advanced cancer is limited and sometimes conflicting. Our previous research using Bioelectrical Impedance Vector Analysis (BIVA- an accurate, non-invasive hydration assessment tool) has demonstrated significant relationships between hydration status and symptoms, physical signs and survival in advanced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cancer.</a:t>
            </a:r>
            <a:endParaRPr lang="en-GB" sz="750" dirty="0"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750" dirty="0">
              <a:effectLst/>
              <a:latin typeface="Arial" charset="0"/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We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developed and implemented a process to train and involve local hospice staff in research methods, in order to conduct a study which aims to evaluate the association between hydration and symptom burden for people with advanced cancer in the last week of life.</a:t>
            </a:r>
            <a:endParaRPr lang="en-GB" sz="75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800" dirty="0">
                <a:effectLst/>
                <a:ea typeface="Calibri" charset="0"/>
                <a:cs typeface="Times New Roman" charset="0"/>
              </a:rPr>
              <a:t> </a:t>
            </a:r>
            <a:endParaRPr lang="en-GB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24" name="Text Box 20"/>
          <p:cNvSpPr txBox="1">
            <a:spLocks/>
          </p:cNvSpPr>
          <p:nvPr/>
        </p:nvSpPr>
        <p:spPr>
          <a:xfrm>
            <a:off x="0" y="4427984"/>
            <a:ext cx="2488697" cy="97574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750" dirty="0" smtClean="0">
              <a:effectLst/>
              <a:latin typeface="Arial" charset="0"/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This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feasibility study aimed to develop the necessary methodology to evaluate hydration and its relationship with clinical symptoms and quality-of-life in dying cancer patients. </a:t>
            </a:r>
            <a:endParaRPr lang="en-GB" sz="75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50" dirty="0">
                <a:solidFill>
                  <a:srgbClr val="000000"/>
                </a:solidFill>
                <a:effectLst/>
                <a:latin typeface="Arial" charset="0"/>
                <a:ea typeface="Calibri" charset="0"/>
                <a:cs typeface="Gotham HTF" charset="0"/>
              </a:rPr>
              <a:t> </a:t>
            </a:r>
            <a:endParaRPr lang="en-GB" sz="750" dirty="0">
              <a:solidFill>
                <a:srgbClr val="000000"/>
              </a:solidFill>
              <a:effectLst/>
              <a:latin typeface="Gotham HTF" charset="0"/>
              <a:ea typeface="Calibri" charset="0"/>
              <a:cs typeface="Gotham HTF" charset="0"/>
            </a:endParaRPr>
          </a:p>
        </p:txBody>
      </p:sp>
      <p:sp>
        <p:nvSpPr>
          <p:cNvPr id="29" name="Text Box 21"/>
          <p:cNvSpPr txBox="1">
            <a:spLocks/>
          </p:cNvSpPr>
          <p:nvPr/>
        </p:nvSpPr>
        <p:spPr>
          <a:xfrm>
            <a:off x="0" y="5223602"/>
            <a:ext cx="2516495" cy="212823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1755" algn="just">
              <a:lnSpc>
                <a:spcPct val="115000"/>
              </a:lnSpc>
            </a:pPr>
            <a:endParaRPr lang="en-GB" sz="750" dirty="0" smtClean="0">
              <a:effectLst/>
              <a:latin typeface="Arial" charset="0"/>
              <a:ea typeface="Calibri" charset="0"/>
              <a:cs typeface="Times New Roman" charset="0"/>
            </a:endParaRPr>
          </a:p>
          <a:p>
            <a:pPr marL="71755" algn="just">
              <a:lnSpc>
                <a:spcPct val="115000"/>
              </a:lnSpc>
            </a:pP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A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multi-site observational study (inpatient hospice and hospital palliative care settings) involving patients with advanced cancer. An advanced consent process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was used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to recruit patients at the end of life. Assessments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involved: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hydration (BIVA), symptoms, physical signs, fluid intake, respiratory tract secretions, quality of life and performance status. The hydration-related experiences of family-caregivers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was assessed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via questionnaire. </a:t>
            </a:r>
            <a:r>
              <a:rPr lang="en-GB" sz="750" dirty="0">
                <a:latin typeface="Arial" charset="0"/>
                <a:ea typeface="Arial" charset="0"/>
                <a:cs typeface="Arial" charset="0"/>
              </a:rPr>
              <a:t>Secondment of local hospice staff was achieved using several local and national funding grants. A governance process was enacted through coordination with the local NHS Trust, University and hospice. A training programme was developed for the staff and </a:t>
            </a:r>
            <a:r>
              <a:rPr lang="en-GB" sz="750" dirty="0" smtClean="0">
                <a:latin typeface="Arial" charset="0"/>
                <a:ea typeface="Arial" charset="0"/>
                <a:cs typeface="Arial" charset="0"/>
              </a:rPr>
              <a:t>research </a:t>
            </a:r>
            <a:r>
              <a:rPr lang="en-GB" sz="750" dirty="0">
                <a:latin typeface="Arial" charset="0"/>
                <a:ea typeface="Arial" charset="0"/>
                <a:cs typeface="Arial" charset="0"/>
              </a:rPr>
              <a:t>update events were instigated</a:t>
            </a:r>
          </a:p>
          <a:p>
            <a:pPr marL="71755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sz="75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1" name="Text Box 24"/>
          <p:cNvSpPr txBox="1">
            <a:spLocks/>
          </p:cNvSpPr>
          <p:nvPr/>
        </p:nvSpPr>
        <p:spPr>
          <a:xfrm>
            <a:off x="2471613" y="6756781"/>
            <a:ext cx="2655668" cy="1241771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schemeClr val="tx2"/>
              </a:solidFill>
              <a:latin typeface="Arial" charset="0"/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It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is feasible to use BIVA to assess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hydration in the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dying. This </a:t>
            </a:r>
            <a:r>
              <a:rPr lang="en-GB" sz="750" dirty="0" smtClean="0">
                <a:latin typeface="Arial" charset="0"/>
                <a:ea typeface="Calibri" charset="0"/>
                <a:cs typeface="Times New Roman" charset="0"/>
              </a:rPr>
              <a:t>research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will support the next phase of the study which </a:t>
            </a:r>
            <a:r>
              <a:rPr lang="en-GB" sz="750" dirty="0" smtClean="0">
                <a:effectLst/>
                <a:latin typeface="Arial" charset="0"/>
                <a:ea typeface="Calibri" charset="0"/>
                <a:cs typeface="Times New Roman" charset="0"/>
              </a:rPr>
              <a:t>includes </a:t>
            </a:r>
            <a:r>
              <a:rPr lang="en-GB" sz="750" dirty="0">
                <a:effectLst/>
                <a:latin typeface="Arial" charset="0"/>
                <a:ea typeface="Calibri" charset="0"/>
                <a:cs typeface="Times New Roman" charset="0"/>
              </a:rPr>
              <a:t>recruitment from additional palliative care units. The outcomes from this work will help to identify hydration-associated variables to support development of a clinical hydration assessment tool. Ultimately, this will help to develop a framework to </a:t>
            </a:r>
            <a:r>
              <a:rPr lang="en-GB" sz="750" dirty="0" smtClean="0">
                <a:latin typeface="Arial" charset="0"/>
                <a:ea typeface="Calibri" charset="0"/>
                <a:cs typeface="Times New Roman" charset="0"/>
              </a:rPr>
              <a:t>manage </a:t>
            </a:r>
            <a:r>
              <a:rPr lang="en-GB" sz="750" dirty="0">
                <a:latin typeface="Arial" charset="0"/>
                <a:ea typeface="Calibri" charset="0"/>
                <a:cs typeface="Times New Roman" charset="0"/>
              </a:rPr>
              <a:t>hydration states </a:t>
            </a:r>
            <a:r>
              <a:rPr lang="en-GB" sz="750" dirty="0" smtClean="0">
                <a:latin typeface="Arial" charset="0"/>
                <a:ea typeface="Calibri" charset="0"/>
                <a:cs typeface="Times New Roman" charset="0"/>
              </a:rPr>
              <a:t>in patients </a:t>
            </a:r>
            <a:r>
              <a:rPr lang="en-GB" sz="750" dirty="0">
                <a:latin typeface="Arial" charset="0"/>
                <a:ea typeface="Calibri" charset="0"/>
                <a:cs typeface="Times New Roman" charset="0"/>
              </a:rPr>
              <a:t>with cancer.</a:t>
            </a:r>
            <a:endParaRPr lang="en-GB" sz="750" dirty="0">
              <a:ea typeface="Calibri" charset="0"/>
              <a:cs typeface="Times New Roman" charset="0"/>
            </a:endParaRPr>
          </a:p>
          <a:p>
            <a:endParaRPr lang="en-GB" sz="750" dirty="0">
              <a:ea typeface="Calibri" charset="0"/>
              <a:cs typeface="Times New Roman" charset="0"/>
            </a:endParaRPr>
          </a:p>
        </p:txBody>
      </p:sp>
      <p:sp>
        <p:nvSpPr>
          <p:cNvPr id="32" name="Text Box 1"/>
          <p:cNvSpPr txBox="1">
            <a:spLocks/>
          </p:cNvSpPr>
          <p:nvPr/>
        </p:nvSpPr>
        <p:spPr>
          <a:xfrm>
            <a:off x="2471613" y="5507700"/>
            <a:ext cx="2671887" cy="126401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750" b="1" dirty="0">
              <a:solidFill>
                <a:schemeClr val="tx2"/>
              </a:solidFill>
              <a:latin typeface="Arial" charset="0"/>
              <a:ea typeface="Calibri" charset="0"/>
              <a:cs typeface="Times New Roman" charset="0"/>
            </a:endParaRPr>
          </a:p>
          <a:p>
            <a:pPr marL="7175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750" dirty="0" smtClean="0">
                <a:effectLst/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750" dirty="0">
                <a:effectLst/>
                <a:latin typeface="Arial" charset="0"/>
                <a:ea typeface="Arial" charset="0"/>
                <a:cs typeface="Arial" charset="0"/>
              </a:rPr>
              <a:t>feasibility aspect of the study has been completed, and </a:t>
            </a:r>
            <a:r>
              <a:rPr lang="en-GB" sz="750" dirty="0" smtClean="0">
                <a:effectLst/>
                <a:latin typeface="Arial" charset="0"/>
                <a:ea typeface="Arial" charset="0"/>
                <a:cs typeface="Arial" charset="0"/>
              </a:rPr>
              <a:t>was successful </a:t>
            </a:r>
            <a:r>
              <a:rPr lang="en-GB" sz="750" dirty="0">
                <a:effectLst/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GB" sz="750" dirty="0" smtClean="0">
                <a:effectLst/>
                <a:latin typeface="Arial" charset="0"/>
                <a:ea typeface="Arial" charset="0"/>
                <a:cs typeface="Arial" charset="0"/>
              </a:rPr>
              <a:t>recruiting </a:t>
            </a:r>
            <a:r>
              <a:rPr lang="en-GB" sz="750" dirty="0">
                <a:effectLst/>
                <a:latin typeface="Arial" charset="0"/>
                <a:ea typeface="Arial" charset="0"/>
                <a:cs typeface="Arial" charset="0"/>
              </a:rPr>
              <a:t>patients and caregivers across the research sites. The overall recruitment rate for patients </a:t>
            </a:r>
            <a:r>
              <a:rPr lang="en-GB" sz="750" dirty="0" smtClean="0">
                <a:effectLst/>
                <a:latin typeface="Arial" charset="0"/>
                <a:ea typeface="Arial" charset="0"/>
                <a:cs typeface="Arial" charset="0"/>
              </a:rPr>
              <a:t>was </a:t>
            </a:r>
            <a:r>
              <a:rPr lang="en-GB" sz="750" dirty="0">
                <a:effectLst/>
                <a:latin typeface="Arial" charset="0"/>
                <a:ea typeface="Arial" charset="0"/>
                <a:cs typeface="Arial" charset="0"/>
              </a:rPr>
              <a:t>60% (30 out of 48 approached agreeing to participate) with six (20%) of those recruited receiving a further hydration assessment as they entered the dying phase of their illness. Eighteen caregivers completed questionnaires.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50" dirty="0">
                <a:effectLst/>
                <a:latin typeface="Calibri" charset="0"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34" name="Picture 3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04" y="8411782"/>
            <a:ext cx="2293110" cy="283990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3918" y="107211"/>
            <a:ext cx="908339" cy="2636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70" y="7465003"/>
            <a:ext cx="543158" cy="7242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2998" y="7464353"/>
            <a:ext cx="737438" cy="72421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44121" y="8020792"/>
            <a:ext cx="2583159" cy="818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endParaRPr lang="en-GB" sz="400" b="1" dirty="0">
              <a:solidFill>
                <a:schemeClr val="tx2"/>
              </a:solidFill>
              <a:latin typeface="Arial" charset="0"/>
              <a:ea typeface="Calibri" charset="0"/>
              <a:cs typeface="Times New Roman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en-GB" sz="400" b="1" dirty="0" smtClean="0">
                <a:latin typeface="Arial" charset="0"/>
                <a:ea typeface="Calibri" charset="0"/>
                <a:cs typeface="Times New Roman" charset="0"/>
              </a:rPr>
              <a:t>- Nwosu AC et al. </a:t>
            </a:r>
            <a:r>
              <a:rPr lang="en-GB" sz="400" dirty="0" smtClean="0">
                <a:latin typeface="Arial" charset="0"/>
                <a:ea typeface="Calibri" charset="0"/>
                <a:cs typeface="Times New Roman" charset="0"/>
              </a:rPr>
              <a:t>The </a:t>
            </a:r>
            <a:r>
              <a:rPr lang="en-GB" sz="400" dirty="0">
                <a:latin typeface="Arial" charset="0"/>
                <a:ea typeface="Calibri" charset="0"/>
                <a:cs typeface="Times New Roman" charset="0"/>
              </a:rPr>
              <a:t>Association of Hydration Status with Physical Signs, Symptoms and Survival in Advanced Cancer—The Use of Bioelectrical Impedance Vector Analysis (BIVA) Technology to Evaluate Fluid Volume in Palliative Care: An Observational Study. </a:t>
            </a:r>
            <a:r>
              <a:rPr lang="en-GB" sz="400" i="1" dirty="0" err="1">
                <a:latin typeface="Arial" charset="0"/>
                <a:ea typeface="Calibri" charset="0"/>
                <a:cs typeface="Times New Roman" charset="0"/>
              </a:rPr>
              <a:t>PLoS</a:t>
            </a:r>
            <a:r>
              <a:rPr lang="en-GB" sz="400" i="1" dirty="0">
                <a:latin typeface="Arial" charset="0"/>
                <a:ea typeface="Calibri" charset="0"/>
                <a:cs typeface="Times New Roman" charset="0"/>
              </a:rPr>
              <a:t> ONE</a:t>
            </a:r>
            <a:r>
              <a:rPr lang="en-GB" sz="400" dirty="0">
                <a:latin typeface="Arial" charset="0"/>
                <a:ea typeface="Calibri" charset="0"/>
                <a:cs typeface="Times New Roman" charset="0"/>
              </a:rPr>
              <a:t> 2016;11(9): </a:t>
            </a:r>
            <a:r>
              <a:rPr lang="en-GB" sz="400" dirty="0" smtClean="0">
                <a:latin typeface="Arial" charset="0"/>
                <a:ea typeface="Calibri" charset="0"/>
                <a:cs typeface="Times New Roman" charset="0"/>
              </a:rPr>
              <a:t>e0163114.doi:10.1371/journal.pone.0163114.</a:t>
            </a:r>
            <a:r>
              <a:rPr lang="en-GB" sz="4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GB" sz="400" dirty="0" smtClean="0">
                <a:latin typeface="Calibri" charset="0"/>
                <a:ea typeface="Calibri" charset="0"/>
                <a:cs typeface="Times New Roman" charset="0"/>
              </a:rPr>
            </a:br>
            <a:r>
              <a:rPr lang="en-GB" sz="400" i="1" dirty="0" smtClean="0">
                <a:latin typeface="Arial" charset="0"/>
                <a:ea typeface="Calibri" charset="0"/>
                <a:cs typeface="Times New Roman" charset="0"/>
              </a:rPr>
              <a:t>doi:10.1136/bmjspcare-2015-000991. </a:t>
            </a:r>
            <a:r>
              <a:rPr lang="en-GB" sz="4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GB" sz="400" dirty="0" smtClean="0">
                <a:latin typeface="Calibri" charset="0"/>
                <a:ea typeface="Calibri" charset="0"/>
                <a:cs typeface="Times New Roman" charset="0"/>
              </a:rPr>
            </a:br>
            <a:r>
              <a:rPr lang="en-GB" sz="400" dirty="0" smtClean="0">
                <a:latin typeface="Calibri" charset="0"/>
                <a:ea typeface="Calibri" charset="0"/>
                <a:cs typeface="Times New Roman" charset="0"/>
              </a:rPr>
              <a:t>-</a:t>
            </a:r>
            <a:r>
              <a:rPr lang="en-GB" sz="400" b="1" dirty="0" smtClean="0">
                <a:latin typeface="Arial" charset="0"/>
                <a:ea typeface="Calibri" charset="0"/>
                <a:cs typeface="Times New Roman" charset="0"/>
              </a:rPr>
              <a:t>Nwosu AC et al. </a:t>
            </a:r>
            <a:r>
              <a:rPr lang="en-GB" sz="400" dirty="0" smtClean="0">
                <a:latin typeface="Arial" charset="0"/>
                <a:ea typeface="Calibri" charset="0"/>
                <a:cs typeface="Times New Roman" charset="0"/>
              </a:rPr>
              <a:t>Patients </a:t>
            </a:r>
            <a:r>
              <a:rPr lang="en-GB" sz="400" dirty="0">
                <a:latin typeface="Arial" charset="0"/>
                <a:ea typeface="Calibri" charset="0"/>
                <a:cs typeface="Times New Roman" charset="0"/>
              </a:rPr>
              <a:t>want to be involved in end-of-life care research. </a:t>
            </a:r>
            <a:r>
              <a:rPr lang="en-GB" sz="400" i="1" dirty="0">
                <a:latin typeface="Arial" charset="0"/>
                <a:ea typeface="Calibri" charset="0"/>
                <a:cs typeface="Times New Roman" charset="0"/>
              </a:rPr>
              <a:t>BMJ Support </a:t>
            </a:r>
            <a:r>
              <a:rPr lang="en-GB" sz="400" i="1" dirty="0" err="1">
                <a:latin typeface="Arial" charset="0"/>
                <a:ea typeface="Calibri" charset="0"/>
                <a:cs typeface="Times New Roman" charset="0"/>
              </a:rPr>
              <a:t>Palliat</a:t>
            </a:r>
            <a:r>
              <a:rPr lang="en-GB" sz="400" i="1" dirty="0">
                <a:latin typeface="Arial" charset="0"/>
                <a:ea typeface="Calibri" charset="0"/>
                <a:cs typeface="Times New Roman" charset="0"/>
              </a:rPr>
              <a:t> Care</a:t>
            </a:r>
            <a:r>
              <a:rPr lang="en-GB" sz="400" dirty="0"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n-GB" sz="400" dirty="0" smtClean="0">
                <a:latin typeface="Arial" charset="0"/>
                <a:ea typeface="Calibri" charset="0"/>
                <a:cs typeface="Times New Roman" charset="0"/>
              </a:rPr>
              <a:t>2013;</a:t>
            </a:r>
            <a:r>
              <a:rPr lang="en-GB" sz="400" b="1" dirty="0" smtClean="0">
                <a:latin typeface="Arial" charset="0"/>
                <a:ea typeface="Calibri" charset="0"/>
                <a:cs typeface="Times New Roman" charset="0"/>
              </a:rPr>
              <a:t>3</a:t>
            </a:r>
            <a:r>
              <a:rPr lang="en-GB" sz="400" dirty="0" smtClean="0">
                <a:latin typeface="Arial" charset="0"/>
                <a:ea typeface="Calibri" charset="0"/>
                <a:cs typeface="Times New Roman" charset="0"/>
              </a:rPr>
              <a:t>:457</a:t>
            </a:r>
            <a:r>
              <a:rPr lang="en-GB" sz="500" dirty="0" smtClean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GB" sz="500" dirty="0" smtClean="0">
                <a:latin typeface="Calibri" charset="0"/>
                <a:ea typeface="Calibri" charset="0"/>
                <a:cs typeface="Times New Roman" charset="0"/>
              </a:rPr>
            </a:br>
            <a:endParaRPr lang="en-GB" sz="5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594" y="2170353"/>
            <a:ext cx="2293598" cy="180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7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Background</a:t>
            </a:r>
            <a:endParaRPr lang="en-GB" sz="7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594" y="4427983"/>
            <a:ext cx="2293598" cy="180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7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Aims</a:t>
            </a:r>
            <a:endParaRPr lang="en-GB" sz="7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378" y="5196966"/>
            <a:ext cx="2293598" cy="20774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750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GB" sz="7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43758" y="5489090"/>
            <a:ext cx="2376264" cy="20774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750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GB" sz="7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43758" y="6781507"/>
            <a:ext cx="2376264" cy="180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7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Discussion and conclusions</a:t>
            </a:r>
            <a:endParaRPr lang="en-GB" sz="7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3758" y="8048505"/>
            <a:ext cx="2376264" cy="144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GB" sz="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6173" y="506523"/>
            <a:ext cx="396749" cy="238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846" y="524953"/>
            <a:ext cx="903805" cy="185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3958" y="520240"/>
            <a:ext cx="494308" cy="1878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758" y="2034492"/>
            <a:ext cx="2294508" cy="33554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569</Words>
  <Application>Microsoft Macintosh PowerPoint</Application>
  <PresentationFormat>On-screen Show (16:9)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Gotham HTF</vt:lpstr>
      <vt:lpstr>Times New Roman</vt:lpstr>
      <vt:lpstr>Arial</vt:lpstr>
      <vt:lpstr>Office Theme</vt:lpstr>
      <vt:lpstr>PowerPoint Presentation</vt:lpstr>
    </vt:vector>
  </TitlesOfParts>
  <Company>Cancer Research UK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Chan</dc:creator>
  <cp:lastModifiedBy>Amara Nwosu</cp:lastModifiedBy>
  <cp:revision>38</cp:revision>
  <dcterms:created xsi:type="dcterms:W3CDTF">2016-10-27T11:55:46Z</dcterms:created>
  <dcterms:modified xsi:type="dcterms:W3CDTF">2017-11-14T23:20:32Z</dcterms:modified>
</cp:coreProperties>
</file>