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2" r:id="rId3"/>
    <p:sldId id="280" r:id="rId4"/>
    <p:sldId id="264" r:id="rId5"/>
    <p:sldId id="263" r:id="rId6"/>
    <p:sldId id="265" r:id="rId7"/>
    <p:sldId id="266" r:id="rId8"/>
    <p:sldId id="281" r:id="rId9"/>
    <p:sldId id="257" r:id="rId10"/>
    <p:sldId id="258" r:id="rId11"/>
    <p:sldId id="293" r:id="rId12"/>
    <p:sldId id="261" r:id="rId13"/>
    <p:sldId id="267" r:id="rId14"/>
    <p:sldId id="282" r:id="rId15"/>
    <p:sldId id="268" r:id="rId16"/>
    <p:sldId id="269" r:id="rId17"/>
    <p:sldId id="277" r:id="rId18"/>
    <p:sldId id="283" r:id="rId19"/>
    <p:sldId id="270" r:id="rId20"/>
    <p:sldId id="274" r:id="rId21"/>
    <p:sldId id="276" r:id="rId22"/>
    <p:sldId id="275" r:id="rId23"/>
    <p:sldId id="278" r:id="rId24"/>
    <p:sldId id="295" r:id="rId25"/>
    <p:sldId id="271" r:id="rId26"/>
    <p:sldId id="294" r:id="rId27"/>
    <p:sldId id="296" r:id="rId28"/>
    <p:sldId id="286" r:id="rId29"/>
    <p:sldId id="272" r:id="rId30"/>
    <p:sldId id="289" r:id="rId31"/>
    <p:sldId id="273" r:id="rId32"/>
    <p:sldId id="279" r:id="rId33"/>
    <p:sldId id="285" r:id="rId34"/>
    <p:sldId id="287" r:id="rId35"/>
    <p:sldId id="288" r:id="rId36"/>
    <p:sldId id="290" r:id="rId37"/>
    <p:sldId id="291" r:id="rId38"/>
    <p:sldId id="292" r:id="rId39"/>
    <p:sldId id="28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45" autoAdjust="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C5E3-0A91-4F54-A04C-F912D1A928AB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90B53-44C7-46BD-8BA5-2BF0D31B74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DAF78-79A5-4C93-B0A2-3AA4E5B2D0EC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F234-2183-4F63-A9E8-24D80DEF2D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4F234-2183-4F63-A9E8-24D80DEF2D96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e.wilcock@nhs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nchestereveningnews.co.uk/news/greater-manchester-news/rochdale-grooming-story-sex-abuse-1304385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.ezproxy.liv.ac.uk/science/journal/175172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rh.org/pdfs/CEUguidanceEmergencyContraception11.pd" TargetMode="External"/><Relationship Id="rId5" Type="http://schemas.openxmlformats.org/officeDocument/2006/relationships/hyperlink" Target="http://www.sciencedirect.com.ezproxy.liv.ac.uk/science/article/pii/S1751721413002066" TargetMode="External"/><Relationship Id="rId4" Type="http://schemas.openxmlformats.org/officeDocument/2006/relationships/hyperlink" Target="http://www.sciencedirect.com.ezproxy.liv.ac.uk/science/journal/17517214/24/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66"/>
                </a:solidFill>
              </a:rPr>
              <a:t>Teenage Contraception – Womens Health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6858000" cy="3429000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Dr Jane Wilcock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BSc FRCGP MA </a:t>
            </a:r>
            <a:r>
              <a:rPr lang="en-GB" sz="1400" dirty="0" err="1">
                <a:solidFill>
                  <a:schemeClr val="tx1"/>
                </a:solidFill>
              </a:rPr>
              <a:t>H.Ed</a:t>
            </a:r>
            <a:r>
              <a:rPr lang="en-GB" sz="1400" dirty="0">
                <a:solidFill>
                  <a:schemeClr val="tx1"/>
                </a:solidFill>
              </a:rPr>
              <a:t>. Med. Ed. </a:t>
            </a:r>
            <a:r>
              <a:rPr lang="en-GB" sz="1400" dirty="0" err="1">
                <a:solidFill>
                  <a:schemeClr val="tx1"/>
                </a:solidFill>
              </a:rPr>
              <a:t>Cert.SFHEA</a:t>
            </a:r>
            <a:endParaRPr lang="en-GB" sz="1400" dirty="0">
              <a:solidFill>
                <a:schemeClr val="tx1"/>
              </a:solidFill>
            </a:endParaRP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Silverdale Medical Practice Salford CCG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 year 4assessment lead University of Liverpool School of Medicine and 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 Community Clinical Tutor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 GP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  <a:hlinkClick r:id="rId2"/>
              </a:rPr>
              <a:t>jane.wilcock@nhs.net</a:t>
            </a:r>
            <a:endParaRPr lang="en-GB" sz="1800" dirty="0">
              <a:solidFill>
                <a:schemeClr val="tx1"/>
              </a:solidFill>
            </a:endParaRP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Version Oct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FF0066"/>
                </a:solidFill>
              </a:rPr>
              <a:t>Sexual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/>
              <a:t>     Many children do not tell anyone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/>
              <a:t>     5% - 10% of girls and </a:t>
            </a:r>
          </a:p>
          <a:p>
            <a:pPr>
              <a:buNone/>
            </a:pPr>
            <a:r>
              <a:rPr lang="en-GB" sz="2800" dirty="0"/>
              <a:t>    1% - 5% of boys </a:t>
            </a:r>
          </a:p>
          <a:p>
            <a:pPr>
              <a:buNone/>
            </a:pPr>
            <a:r>
              <a:rPr lang="en-GB" sz="2800" dirty="0"/>
              <a:t>are exposed to penetrative sexual abuse during childhood</a:t>
            </a:r>
          </a:p>
          <a:p>
            <a:pPr>
              <a:buNone/>
            </a:pPr>
            <a:r>
              <a:rPr lang="en-GB" sz="2800" dirty="0"/>
              <a:t>     25% report ‘any form’ of sexual abuse </a:t>
            </a:r>
          </a:p>
          <a:p>
            <a:pPr>
              <a:buNone/>
            </a:pPr>
            <a:r>
              <a:rPr lang="en-GB" sz="2800" dirty="0"/>
              <a:t>     Most perpetrators are male adults or other young people known to the child/young person. 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/>
              <a:t>     Teenage girls aged 15-17yrs report the highest rates of sexual abuse in 2015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‘</a:t>
            </a:r>
            <a:r>
              <a:rPr lang="en-GB" sz="2400" dirty="0"/>
              <a:t>Taxi drivers were among nine men jailed over the Rochdale sex grooming scandal in 2012.</a:t>
            </a:r>
          </a:p>
          <a:p>
            <a:pPr marL="0" indent="0">
              <a:buNone/>
            </a:pPr>
            <a:r>
              <a:rPr lang="en-GB" sz="2400" dirty="0"/>
              <a:t>When police were called to a report of a 15-year-old girl smashing up the Balti House takeaway in Heywood, they had no idea that the crime they had uncovered would become a national scandal. She was being raped. Not just once - but repeatedly - by a gang of men who would ply her with vodka and threaten her with violence unless she succumbed to horrific abuse.’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http://www.manchestereveningnews.co.uk/news/greater-manchester-news/rochdale-grooming-story-sex-abuse-13043853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800" dirty="0"/>
              <a:t>The Rochdale abuse scandal was ignored for years as troubled teenagers complaints were largely ignored.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52022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629400"/>
          </a:xfrm>
        </p:spPr>
        <p:txBody>
          <a:bodyPr>
            <a:normAutofit lnSpcReduction="10000"/>
          </a:bodyPr>
          <a:lstStyle/>
          <a:p>
            <a:pPr algn="ctr" fontAlgn="base">
              <a:buNone/>
            </a:pPr>
            <a:r>
              <a:rPr lang="en-GB" sz="2800" b="1" dirty="0">
                <a:solidFill>
                  <a:srgbClr val="FF0066"/>
                </a:solidFill>
              </a:rPr>
              <a:t>FGM female genital mutilation as sexual abuse is</a:t>
            </a:r>
          </a:p>
          <a:p>
            <a:pPr fontAlgn="base"/>
            <a:r>
              <a:rPr lang="en-GB" sz="2800" dirty="0"/>
              <a:t>All procedures that involve partial or total removal of the external female genitalia or other injury to the female genital organs for non-medical reasons</a:t>
            </a:r>
          </a:p>
          <a:p>
            <a:pPr fontAlgn="base"/>
            <a:endParaRPr lang="en-GB" sz="2800" dirty="0"/>
          </a:p>
          <a:p>
            <a:pPr fontAlgn="base"/>
            <a:r>
              <a:rPr lang="en-GB" sz="2800" dirty="0"/>
              <a:t>There are no health benefits to FGM, not demanded by specific religions</a:t>
            </a:r>
          </a:p>
          <a:p>
            <a:pPr fontAlgn="base">
              <a:buNone/>
            </a:pPr>
            <a:endParaRPr lang="en-GB" sz="2800" dirty="0"/>
          </a:p>
          <a:p>
            <a:pPr fontAlgn="base"/>
            <a:r>
              <a:rPr lang="en-GB" sz="2800" dirty="0"/>
              <a:t>Sister siblings or daughters of FGM individuals might be at risk </a:t>
            </a:r>
          </a:p>
          <a:p>
            <a:pPr fontAlgn="base"/>
            <a:r>
              <a:rPr lang="en-GB" sz="2800" dirty="0"/>
              <a:t>GPs and nurses must report it if the person is below 18 years old or at risk of FGM. </a:t>
            </a:r>
          </a:p>
          <a:p>
            <a:pPr fontAlgn="base"/>
            <a:r>
              <a:rPr lang="en-GB" sz="2800" dirty="0"/>
              <a:t>FGM adults may want to discuss the effects on them physically and mentally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FF0066"/>
                </a:solidFill>
              </a:rPr>
              <a:t>Starting out...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GB" sz="2800" dirty="0"/>
              <a:t>take a history, ask if the teen wants to discuss anything else, check for capacity to consent to contraception</a:t>
            </a:r>
          </a:p>
          <a:p>
            <a:endParaRPr lang="en-GB" sz="2800" dirty="0"/>
          </a:p>
          <a:p>
            <a:r>
              <a:rPr lang="en-GB" sz="2800" dirty="0"/>
              <a:t> ask if they have any concerns about behaviour they don’t like, is it a ‘good’ relationship?</a:t>
            </a:r>
          </a:p>
          <a:p>
            <a:pPr>
              <a:buNone/>
            </a:pPr>
            <a:r>
              <a:rPr lang="en-GB" sz="2800" dirty="0"/>
              <a:t> </a:t>
            </a:r>
          </a:p>
          <a:p>
            <a:r>
              <a:rPr lang="en-GB" sz="2800" dirty="0"/>
              <a:t> discuss STDs and condom use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400" dirty="0">
                <a:solidFill>
                  <a:srgbClr val="FF0066"/>
                </a:solidFill>
              </a:rPr>
              <a:t>                          STDs</a:t>
            </a:r>
          </a:p>
          <a:p>
            <a:pPr algn="ctr">
              <a:buNone/>
            </a:pPr>
            <a:r>
              <a:rPr lang="en-GB" sz="1800" dirty="0"/>
              <a:t>http://ww.bashh.org/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FF0066"/>
                </a:solidFill>
              </a:rPr>
              <a:t>STDs asymptomatic screening </a:t>
            </a:r>
            <a:br>
              <a:rPr lang="en-GB" sz="2800" b="1" dirty="0">
                <a:solidFill>
                  <a:srgbClr val="FF0066"/>
                </a:solidFill>
              </a:rPr>
            </a:br>
            <a:r>
              <a:rPr lang="en-GB" sz="2800" dirty="0">
                <a:solidFill>
                  <a:srgbClr val="FF0066"/>
                </a:solidFill>
              </a:rPr>
              <a:t>BASSH guidelines for heterosexual vaginal sex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sz="2800" dirty="0"/>
          </a:p>
          <a:p>
            <a:r>
              <a:rPr lang="en-GB" sz="2800" dirty="0"/>
              <a:t>Offer HIV and syphilis screening to all</a:t>
            </a:r>
          </a:p>
          <a:p>
            <a:r>
              <a:rPr lang="en-GB" sz="2800" dirty="0">
                <a:solidFill>
                  <a:srgbClr val="0070C0"/>
                </a:solidFill>
              </a:rPr>
              <a:t>M</a:t>
            </a:r>
            <a:r>
              <a:rPr lang="en-GB" sz="2800" dirty="0"/>
              <a:t>: Gonorrhoea(G) and Chlamydia(C)first pass urine</a:t>
            </a:r>
          </a:p>
          <a:p>
            <a:r>
              <a:rPr lang="en-GB" sz="2800" dirty="0"/>
              <a:t> </a:t>
            </a:r>
            <a:r>
              <a:rPr lang="en-GB" sz="2800" dirty="0">
                <a:solidFill>
                  <a:srgbClr val="FF0066"/>
                </a:solidFill>
              </a:rPr>
              <a:t>F</a:t>
            </a:r>
            <a:r>
              <a:rPr lang="en-GB" sz="2800" dirty="0"/>
              <a:t>: self taken vaginal swabs for G and C</a:t>
            </a:r>
          </a:p>
          <a:p>
            <a:r>
              <a:rPr lang="en-GB" sz="2800" dirty="0"/>
              <a:t>An STD screen should be offered when an individual presents following UPSI</a:t>
            </a:r>
          </a:p>
          <a:p>
            <a:pPr>
              <a:buNone/>
            </a:pPr>
            <a:r>
              <a:rPr lang="en-GB" sz="2800" dirty="0"/>
              <a:t>identifies pre-existing infections and a repeat screen may be needed 2 weeks after UPSI (incubation)</a:t>
            </a:r>
          </a:p>
          <a:p>
            <a:pPr>
              <a:buNone/>
            </a:pPr>
            <a:r>
              <a:rPr lang="en-GB" sz="2800" dirty="0"/>
              <a:t>takes 12 weeks to detect antibodies to HIV and syphilis but newer tests 4 weeks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/>
              <a:t>chlamydia incubation is 2 weeks</a:t>
            </a:r>
          </a:p>
          <a:p>
            <a:pPr marL="0" indent="0">
              <a:buNone/>
            </a:pPr>
            <a:r>
              <a:rPr lang="en-GB" sz="2800" dirty="0"/>
              <a:t>chlamydia has a retest recommendation 12 weeks after treatment to ensure no reinfection. </a:t>
            </a:r>
          </a:p>
          <a:p>
            <a:pPr marL="0" indent="0">
              <a:buNone/>
            </a:pPr>
            <a:r>
              <a:rPr lang="en-GB" sz="2800" dirty="0"/>
              <a:t>NAAT tests remain positive for 5 weeks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0066"/>
                </a:solidFill>
              </a:rPr>
              <a:t>STDs symptomatic</a:t>
            </a:r>
            <a:br>
              <a:rPr lang="en-GB" sz="2800" b="1" dirty="0">
                <a:solidFill>
                  <a:srgbClr val="FF0066"/>
                </a:solidFill>
              </a:rPr>
            </a:br>
            <a:r>
              <a:rPr lang="en-GB" sz="2800" dirty="0">
                <a:solidFill>
                  <a:srgbClr val="FF0066"/>
                </a:solidFill>
              </a:rPr>
              <a:t>heterosexual vaginal sex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2800" dirty="0"/>
              <a:t>    c/o urethritis, recurrent UTI without negative MSU culture (pyuria), discharge, ulcers.</a:t>
            </a:r>
          </a:p>
          <a:p>
            <a:pPr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>
                <a:solidFill>
                  <a:srgbClr val="0070C0"/>
                </a:solidFill>
              </a:rPr>
              <a:t>M</a:t>
            </a:r>
            <a:r>
              <a:rPr lang="en-GB" sz="2800" dirty="0"/>
              <a:t> and </a:t>
            </a:r>
            <a:r>
              <a:rPr lang="en-GB" sz="2800" dirty="0">
                <a:solidFill>
                  <a:srgbClr val="FF00FF"/>
                </a:solidFill>
              </a:rPr>
              <a:t>F</a:t>
            </a:r>
          </a:p>
          <a:p>
            <a:pPr marL="0" indent="0">
              <a:buNone/>
            </a:pPr>
            <a:r>
              <a:rPr lang="en-GB" sz="2800" dirty="0"/>
              <a:t>Offer HIV and syphilis screening to all</a:t>
            </a:r>
          </a:p>
          <a:p>
            <a:pPr marL="0" lvl="0" indent="0">
              <a:buNone/>
            </a:pPr>
            <a:r>
              <a:rPr lang="en-US" sz="2800" dirty="0"/>
              <a:t>Genital ulceration- test for HSV </a:t>
            </a:r>
            <a:r>
              <a:rPr lang="en-US" sz="2800" i="1" dirty="0"/>
              <a:t> </a:t>
            </a:r>
            <a:r>
              <a:rPr lang="en-US" sz="2800" dirty="0"/>
              <a:t>by ulcer viral swab and syphilis bloods </a:t>
            </a:r>
          </a:p>
          <a:p>
            <a:pPr marL="0" lv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r>
              <a:rPr lang="en-US" sz="2800" dirty="0">
                <a:solidFill>
                  <a:srgbClr val="0070C0"/>
                </a:solidFill>
              </a:rPr>
              <a:t>M</a:t>
            </a:r>
            <a:r>
              <a:rPr lang="en-US" sz="2800" dirty="0"/>
              <a:t>: first pass urine and swab if discharge: G and C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>
                <a:solidFill>
                  <a:srgbClr val="FF0066"/>
                </a:solidFill>
              </a:rPr>
              <a:t>F</a:t>
            </a:r>
            <a:r>
              <a:rPr lang="en-US" sz="2800" dirty="0"/>
              <a:t>:  </a:t>
            </a:r>
            <a:r>
              <a:rPr lang="en-GB" sz="2800" dirty="0"/>
              <a:t>self- taken vaginal swabs for G and C </a:t>
            </a:r>
            <a:r>
              <a:rPr lang="en-GB" sz="2800" dirty="0">
                <a:solidFill>
                  <a:srgbClr val="FF0066"/>
                </a:solidFill>
              </a:rPr>
              <a:t>or</a:t>
            </a:r>
            <a:r>
              <a:rPr lang="en-GB" sz="2800" dirty="0"/>
              <a:t> </a:t>
            </a:r>
          </a:p>
          <a:p>
            <a:r>
              <a:rPr lang="en-GB" sz="2800" dirty="0"/>
              <a:t>GP/nurse taken endo</a:t>
            </a:r>
            <a:r>
              <a:rPr lang="en-US" sz="2800" dirty="0"/>
              <a:t>cervix - swabs G and C </a:t>
            </a:r>
          </a:p>
          <a:p>
            <a:pPr marL="0" indent="0">
              <a:buNone/>
            </a:pPr>
            <a:r>
              <a:rPr lang="en-US" sz="2800" dirty="0"/>
              <a:t>               and  vagina –</a:t>
            </a:r>
            <a:r>
              <a:rPr lang="en-GB" sz="2800" dirty="0"/>
              <a:t> swab </a:t>
            </a:r>
            <a:r>
              <a:rPr lang="en-US" sz="2800" dirty="0"/>
              <a:t> for BV, TV,</a:t>
            </a:r>
            <a:r>
              <a:rPr lang="en-GB" sz="2800" dirty="0"/>
              <a:t> candida</a:t>
            </a:r>
          </a:p>
          <a:p>
            <a:pPr marL="0" indent="0">
              <a:buNone/>
            </a:pPr>
            <a:r>
              <a:rPr lang="en-GB" sz="2800" dirty="0"/>
              <a:t>               and look at cervix if PCB/IMB</a:t>
            </a:r>
          </a:p>
          <a:p>
            <a:pPr>
              <a:buNone/>
            </a:pPr>
            <a:r>
              <a:rPr lang="en-GB" sz="2800" dirty="0"/>
              <a:t>            </a:t>
            </a:r>
          </a:p>
          <a:p>
            <a:pPr>
              <a:buNone/>
            </a:pPr>
            <a:r>
              <a:rPr lang="en-US" sz="2800" dirty="0"/>
              <a:t> </a:t>
            </a:r>
            <a:endParaRPr lang="en-GB" sz="28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8" y="-152400"/>
            <a:ext cx="8229600" cy="2438400"/>
          </a:xfrm>
        </p:spPr>
        <p:txBody>
          <a:bodyPr>
            <a:noAutofit/>
          </a:bodyPr>
          <a:lstStyle/>
          <a:p>
            <a:pPr algn="l"/>
            <a:r>
              <a:rPr lang="en-GB" sz="2000" dirty="0">
                <a:solidFill>
                  <a:srgbClr val="FF00FF"/>
                </a:solidFill>
              </a:rPr>
              <a:t>Cervical cancer </a:t>
            </a:r>
            <a:r>
              <a:rPr lang="en-GB" sz="2000" dirty="0"/>
              <a:t>is the most common cancer for women aged 15-34 (2012-14) </a:t>
            </a:r>
            <a:r>
              <a:rPr lang="en-GB" sz="2000" dirty="0" err="1"/>
              <a:t>cancerresearchuk</a:t>
            </a:r>
            <a:r>
              <a:rPr lang="en-GB" sz="2000" dirty="0"/>
              <a:t> ‘Age-specific incidence rates rise sharply from around age 15-19, and peak in the 25-29 age group. Rates subsequently drop gradually until age 60-64 before rising again to reach a second peak in females aged 85-89. ’</a:t>
            </a:r>
          </a:p>
        </p:txBody>
      </p:sp>
      <p:pic>
        <p:nvPicPr>
          <p:cNvPr id="5" name="Picture 2" descr="C:\Users\Jane Wilcock\Desktop\Cervical cancer is the most common cancer for women aged 15-34 - ONS_files\figure1_tcm77-35132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8758237" cy="5078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          </a:t>
            </a:r>
            <a:r>
              <a:rPr lang="en-GB" sz="2800" dirty="0">
                <a:solidFill>
                  <a:srgbClr val="FF0066"/>
                </a:solidFill>
              </a:rPr>
              <a:t>Emergency Contraception</a:t>
            </a:r>
          </a:p>
          <a:p>
            <a:pPr>
              <a:buNone/>
            </a:pPr>
            <a:endParaRPr lang="en-GB" sz="2800" dirty="0">
              <a:solidFill>
                <a:srgbClr val="FF0066"/>
              </a:solidFill>
            </a:endParaRPr>
          </a:p>
          <a:p>
            <a:pPr>
              <a:buNone/>
            </a:pPr>
            <a:endParaRPr lang="en-GB" sz="2800" dirty="0">
              <a:solidFill>
                <a:srgbClr val="FF0066"/>
              </a:solidFill>
            </a:endParaRPr>
          </a:p>
          <a:p>
            <a:r>
              <a:rPr lang="en-GB" sz="1100" dirty="0">
                <a:hlinkClick r:id="rId3" tooltip="Go to Obstetrics, Gynaecology &amp; Reproductive Medicine on ScienceDirect"/>
              </a:rPr>
              <a:t>Obstetrics, Gynaecology &amp; Reproductive Medicine</a:t>
            </a:r>
            <a:r>
              <a:rPr lang="en-GB" sz="1100" dirty="0"/>
              <a:t> </a:t>
            </a:r>
            <a:r>
              <a:rPr lang="en-GB" sz="1100" dirty="0">
                <a:hlinkClick r:id="rId4" tooltip="Go to table of contents for this volume/issue"/>
              </a:rPr>
              <a:t>Volume 24, Issue 1</a:t>
            </a:r>
            <a:r>
              <a:rPr lang="en-GB" sz="1100" dirty="0"/>
              <a:t>, January 2014,Antenatal management of teenage pregnancy </a:t>
            </a:r>
            <a:r>
              <a:rPr lang="en-GB" sz="1100" dirty="0">
                <a:hlinkClick r:id="rId5"/>
              </a:rPr>
              <a:t>Melissa Whitworth</a:t>
            </a:r>
            <a:r>
              <a:rPr lang="en-GB" sz="1100" dirty="0"/>
              <a:t>,  </a:t>
            </a:r>
            <a:r>
              <a:rPr lang="en-GB" sz="1100" dirty="0">
                <a:hlinkClick r:id="rId5"/>
              </a:rPr>
              <a:t>Ruth </a:t>
            </a:r>
            <a:r>
              <a:rPr lang="en-GB" sz="1100" dirty="0" err="1">
                <a:hlinkClick r:id="rId5"/>
              </a:rPr>
              <a:t>Cockerill</a:t>
            </a:r>
            <a:endParaRPr lang="en-GB" sz="1100" dirty="0"/>
          </a:p>
          <a:p>
            <a:endParaRPr lang="en-GB" sz="1100" dirty="0"/>
          </a:p>
          <a:p>
            <a:r>
              <a:rPr lang="en-GB" sz="1100" dirty="0">
                <a:hlinkClick r:id="rId6"/>
              </a:rPr>
              <a:t>http://www.fsrh.org/pdfs/CEUguidanceEmergencyContraception11.pd</a:t>
            </a:r>
            <a:r>
              <a:rPr lang="en-GB" sz="1100" dirty="0"/>
              <a:t>f</a:t>
            </a:r>
          </a:p>
          <a:p>
            <a:endParaRPr lang="en-GB" sz="1100" dirty="0"/>
          </a:p>
          <a:p>
            <a:pPr>
              <a:buNone/>
            </a:pPr>
            <a:r>
              <a:rPr lang="en-GB" sz="1100" dirty="0"/>
              <a:t/>
            </a:r>
            <a:br>
              <a:rPr lang="en-GB" sz="1100" dirty="0"/>
            </a:br>
            <a:r>
              <a:rPr lang="en-GB" sz="1100" dirty="0"/>
              <a:t> Contraceptive Choices for Young People Clinical Effectiveness Unit March 2010 FSRH</a:t>
            </a:r>
          </a:p>
          <a:p>
            <a:r>
              <a:rPr lang="en-GB" sz="1100" dirty="0"/>
              <a:t>      family planning association patient leaflets</a:t>
            </a:r>
          </a:p>
          <a:p>
            <a:endParaRPr lang="en-GB" sz="1100" dirty="0"/>
          </a:p>
          <a:p>
            <a:r>
              <a:rPr lang="en-GB" sz="1100" dirty="0"/>
              <a:t>http://www.fpa.org.uk/resources/leaflet-and-booklet-downloads</a:t>
            </a:r>
          </a:p>
          <a:p>
            <a:pPr>
              <a:buNone/>
            </a:pPr>
            <a:endParaRPr lang="en-GB" sz="4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0066"/>
                </a:solidFill>
              </a:rPr>
              <a:t>Conception in  teenagers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r>
              <a:rPr lang="en-GB" sz="2800" dirty="0"/>
              <a:t>Teenage pregnancy rates in UK are at their lowest since records began</a:t>
            </a:r>
          </a:p>
          <a:p>
            <a:r>
              <a:rPr lang="en-GB" sz="2800" dirty="0"/>
              <a:t>In England and Wales, the number of conceptions in &lt;18yrs  fell to 27,834 </a:t>
            </a:r>
          </a:p>
          <a:p>
            <a:r>
              <a:rPr lang="en-GB" sz="2800" dirty="0"/>
              <a:t>Under 16yrs: 5,432 conceptions in 2012  but</a:t>
            </a:r>
          </a:p>
          <a:p>
            <a:pPr marL="0" indent="0">
              <a:buNone/>
            </a:pPr>
            <a:r>
              <a:rPr lang="en-GB" sz="2800" dirty="0"/>
              <a:t>   50% end in abortion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   pregnancy has increased antenatal risks and increased perinatal mortality risk to teenagers</a:t>
            </a:r>
          </a:p>
          <a:p>
            <a:pPr marL="0" indent="0">
              <a:buNone/>
            </a:pPr>
            <a:r>
              <a:rPr lang="en-GB" sz="2800" dirty="0"/>
              <a:t>   prevalence of chlamydia in </a:t>
            </a:r>
            <a:r>
              <a:rPr lang="en-GB" sz="2800" b="1" dirty="0"/>
              <a:t>antenatal girls age &lt;20 is 14%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Session</a:t>
            </a:r>
            <a:r>
              <a:rPr lang="en-GB" sz="2400" dirty="0">
                <a:solidFill>
                  <a:srgbClr val="0070C0"/>
                </a:solidFill>
              </a:rPr>
              <a:t/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2400" dirty="0">
                <a:solidFill>
                  <a:srgbClr val="0070C0"/>
                </a:solidFill>
              </a:rPr>
              <a:t>GP curriculum statements:</a:t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2400" dirty="0">
                <a:solidFill>
                  <a:srgbClr val="0070C0"/>
                </a:solidFill>
              </a:rPr>
              <a:t>    3.06 women’s health</a:t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2400" dirty="0">
                <a:solidFill>
                  <a:srgbClr val="0070C0"/>
                </a:solidFill>
              </a:rPr>
              <a:t>3.08 Sexual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law and teenage sex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 child safe-guarding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 STDs and cervical cancer in teenage groups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 emergency contraception for teenagers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GB" sz="3100" dirty="0">
                <a:solidFill>
                  <a:srgbClr val="FF0066"/>
                </a:solidFill>
              </a:rPr>
              <a:t/>
            </a:r>
            <a:br>
              <a:rPr lang="en-GB" sz="3100" dirty="0">
                <a:solidFill>
                  <a:srgbClr val="FF0066"/>
                </a:solidFill>
              </a:rPr>
            </a:br>
            <a:r>
              <a:rPr lang="en-GB" sz="3100" dirty="0">
                <a:solidFill>
                  <a:srgbClr val="FF0066"/>
                </a:solidFill>
              </a:rPr>
              <a:t/>
            </a:r>
            <a:br>
              <a:rPr lang="en-GB" sz="3100" dirty="0">
                <a:solidFill>
                  <a:srgbClr val="FF0066"/>
                </a:solidFill>
              </a:rPr>
            </a:br>
            <a:r>
              <a:rPr lang="en-GB" sz="3100" dirty="0">
                <a:solidFill>
                  <a:srgbClr val="FF0066"/>
                </a:solidFill>
              </a:rPr>
              <a:t/>
            </a:r>
            <a:br>
              <a:rPr lang="en-GB" sz="3100" dirty="0">
                <a:solidFill>
                  <a:srgbClr val="FF0066"/>
                </a:solidFill>
              </a:rPr>
            </a:br>
            <a:r>
              <a:rPr lang="en-GB" sz="3100" dirty="0">
                <a:solidFill>
                  <a:srgbClr val="FF00FF"/>
                </a:solidFill>
              </a:rPr>
              <a:t>CASE 1: Emergency contraception</a:t>
            </a:r>
            <a:r>
              <a:rPr lang="en-GB" sz="1300" dirty="0">
                <a:solidFill>
                  <a:srgbClr val="FF00FF"/>
                </a:solidFill>
              </a:rPr>
              <a:t/>
            </a:r>
            <a:br>
              <a:rPr lang="en-GB" sz="1300" dirty="0">
                <a:solidFill>
                  <a:srgbClr val="FF00FF"/>
                </a:solidFill>
              </a:rPr>
            </a:br>
            <a:r>
              <a:rPr lang="en-GB" dirty="0">
                <a:solidFill>
                  <a:srgbClr val="FF00FF"/>
                </a:solidFill>
              </a:rPr>
              <a:t/>
            </a:r>
            <a:br>
              <a:rPr lang="en-GB" dirty="0">
                <a:solidFill>
                  <a:srgbClr val="FF00FF"/>
                </a:solidFill>
              </a:rPr>
            </a:b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An</a:t>
            </a:r>
            <a:r>
              <a:rPr lang="en-GB" sz="3000" dirty="0"/>
              <a:t> 18 </a:t>
            </a:r>
            <a:r>
              <a:rPr lang="en-GB" sz="3000" dirty="0" err="1"/>
              <a:t>yr</a:t>
            </a:r>
            <a:r>
              <a:rPr lang="en-GB" sz="3000" dirty="0"/>
              <a:t> old comes to the GP/nurse for EC because her condom split last night. This is the 3</a:t>
            </a:r>
            <a:r>
              <a:rPr lang="en-GB" sz="3000" baseline="30000" dirty="0"/>
              <a:t>rd</a:t>
            </a:r>
            <a:r>
              <a:rPr lang="en-GB" sz="3000" dirty="0"/>
              <a:t> time this has happened in this cycle.</a:t>
            </a:r>
          </a:p>
          <a:p>
            <a:r>
              <a:rPr lang="en-GB" sz="3000" dirty="0"/>
              <a:t> Her periods are 5/28:  on day 10 at present.</a:t>
            </a:r>
          </a:p>
          <a:p>
            <a:r>
              <a:rPr lang="en-GB" sz="3000" dirty="0"/>
              <a:t> No meds and no PMH </a:t>
            </a:r>
          </a:p>
          <a:p>
            <a:r>
              <a:rPr lang="en-GB" sz="3000" dirty="0"/>
              <a:t>Long-term 2 year relationship which she is happy with.</a:t>
            </a:r>
          </a:p>
          <a:p>
            <a:r>
              <a:rPr lang="en-GB" sz="3000" dirty="0"/>
              <a:t>Not wanting pregnancy. </a:t>
            </a:r>
          </a:p>
          <a:p>
            <a:r>
              <a:rPr lang="en-GB" sz="3000" dirty="0"/>
              <a:t>Used </a:t>
            </a:r>
            <a:r>
              <a:rPr lang="en-GB" sz="3000" dirty="0" err="1"/>
              <a:t>depo-provera</a:t>
            </a:r>
            <a:r>
              <a:rPr lang="en-GB" sz="3000" dirty="0"/>
              <a:t> a few years ago but has just forgotten about it and felt condoms were good as she had read about chlamydia being common.</a:t>
            </a:r>
          </a:p>
          <a:p>
            <a:pPr>
              <a:buNone/>
            </a:pPr>
            <a:endParaRPr lang="en-GB" sz="3000" dirty="0">
              <a:solidFill>
                <a:srgbClr val="FF0066"/>
              </a:solidFill>
            </a:endParaRPr>
          </a:p>
          <a:p>
            <a:pPr algn="ctr">
              <a:buNone/>
            </a:pPr>
            <a:r>
              <a:rPr lang="en-GB" sz="3000" dirty="0">
                <a:solidFill>
                  <a:srgbClr val="FF0066"/>
                </a:solidFill>
              </a:rPr>
              <a:t>             </a:t>
            </a:r>
            <a:r>
              <a:rPr lang="en-GB" sz="3000" dirty="0"/>
              <a:t>What do we do and why?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839200" cy="6781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rgbClr val="FF00FF"/>
                </a:solidFill>
              </a:rPr>
              <a:t>IUD-Cu EC</a:t>
            </a:r>
            <a:r>
              <a:rPr lang="en-GB" sz="2400" dirty="0">
                <a:solidFill>
                  <a:srgbClr val="FF00FF"/>
                </a:solidFill>
              </a:rPr>
              <a:t> ….</a:t>
            </a:r>
            <a:r>
              <a:rPr lang="en-GB" sz="2400" dirty="0"/>
              <a:t> </a:t>
            </a:r>
            <a:r>
              <a:rPr lang="en-GB" sz="2400" b="1" dirty="0"/>
              <a:t>lowest </a:t>
            </a:r>
            <a:r>
              <a:rPr lang="en-GB" sz="2400" dirty="0"/>
              <a:t>failure rate</a:t>
            </a:r>
          </a:p>
          <a:p>
            <a:pPr marL="457200" indent="-457200">
              <a:buAutoNum type="arabicPeriod"/>
            </a:pPr>
            <a:r>
              <a:rPr lang="en-GB" sz="2400" dirty="0"/>
              <a:t>IUD-Cu EC can be used copper coil within 120 hours (5 days) of UPSI if once in cycle</a:t>
            </a:r>
          </a:p>
          <a:p>
            <a:pPr marL="0" indent="0">
              <a:buNone/>
            </a:pPr>
            <a:r>
              <a:rPr lang="en-GB" sz="2400" dirty="0"/>
              <a:t>2. IUC-EC can  be used up to 5 days after the earliest expected date of ovulation regardless of the number of episodes of UPSI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FF"/>
                </a:solidFill>
              </a:rPr>
              <a:t>remember that ovulation is 14 days from end of cycle length i.e. luteal phase is set</a:t>
            </a:r>
          </a:p>
          <a:p>
            <a:pPr marL="0" indent="0">
              <a:buNone/>
            </a:pPr>
            <a:r>
              <a:rPr lang="en-GB" sz="2400" dirty="0"/>
              <a:t> A teen with a 24 day cycle may ovulate on day 10: IUD-Cu up to day 15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FF"/>
                </a:solidFill>
              </a:rPr>
              <a:t>A teen with a 28 day cycle may ovulate on day 14: IUD-Cu up to day 19</a:t>
            </a:r>
          </a:p>
          <a:p>
            <a:pPr marL="0" indent="0">
              <a:buNone/>
            </a:pPr>
            <a:r>
              <a:rPr lang="en-GB" sz="2400" dirty="0"/>
              <a:t> A teen with a 34 day cycle may ovulate on day 20: IUD- Cu up to day 25</a:t>
            </a:r>
          </a:p>
          <a:p>
            <a:r>
              <a:rPr lang="en-GB" sz="2400" dirty="0"/>
              <a:t>May not be able to swab in advance of insertion so swab at time</a:t>
            </a:r>
          </a:p>
          <a:p>
            <a:r>
              <a:rPr lang="en-GB" sz="2400" dirty="0"/>
              <a:t>Ideally IUD-Cu EC should be inserted at first presentation, but if not give oral EC in the interim and arrange for her to attend for insertion at the earliest appropriate time.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rgbClr val="FF00FF"/>
                </a:solidFill>
              </a:rPr>
              <a:t>UPA-EC: </a:t>
            </a:r>
            <a:r>
              <a:rPr lang="en-GB" sz="2400" b="1" dirty="0" err="1">
                <a:solidFill>
                  <a:srgbClr val="FF00FF"/>
                </a:solidFill>
              </a:rPr>
              <a:t>ella</a:t>
            </a:r>
            <a:r>
              <a:rPr lang="en-GB" sz="2400" b="1" dirty="0">
                <a:solidFill>
                  <a:srgbClr val="FF00FF"/>
                </a:solidFill>
              </a:rPr>
              <a:t> -One (ulipristal 30mg) </a:t>
            </a:r>
          </a:p>
          <a:p>
            <a:pPr marL="0" indent="0">
              <a:buNone/>
            </a:pPr>
            <a:r>
              <a:rPr lang="en-GB" sz="2400" dirty="0"/>
              <a:t>progesterone-receptor modulator within 120 hours (5 days)... 1.2% failure rate</a:t>
            </a:r>
          </a:p>
          <a:p>
            <a:r>
              <a:rPr lang="en-GB" sz="2400" dirty="0"/>
              <a:t>Can use more than once in a cycle</a:t>
            </a:r>
          </a:p>
          <a:p>
            <a:r>
              <a:rPr lang="en-GB" sz="2400" dirty="0"/>
              <a:t>Can use if previous UPSI in that cycle</a:t>
            </a:r>
          </a:p>
          <a:p>
            <a:r>
              <a:rPr lang="en-GB" sz="2400" dirty="0"/>
              <a:t>Not with liver metabolised meds (</a:t>
            </a:r>
            <a:r>
              <a:rPr lang="en-GB" sz="2400" dirty="0" err="1"/>
              <a:t>antiretrovirals</a:t>
            </a:r>
            <a:r>
              <a:rPr lang="en-GB" sz="2400" dirty="0"/>
              <a:t> and rifampicin but check). </a:t>
            </a:r>
          </a:p>
          <a:p>
            <a:r>
              <a:rPr lang="en-GB" sz="2400" dirty="0"/>
              <a:t>Not recommended in severe asthma insufficiently controlled by oral </a:t>
            </a:r>
            <a:r>
              <a:rPr lang="en-GB" sz="2400" dirty="0" err="1"/>
              <a:t>glucocorticoids</a:t>
            </a:r>
            <a:endParaRPr lang="en-GB" sz="2400" dirty="0"/>
          </a:p>
          <a:p>
            <a:r>
              <a:rPr lang="en-GB" sz="2400" dirty="0"/>
              <a:t>If vomit within 3 hours of administration offer repeat dose or a IUCD-Cu EC </a:t>
            </a:r>
          </a:p>
          <a:p>
            <a:pPr>
              <a:buNone/>
            </a:pPr>
            <a:endParaRPr lang="en-GB" sz="2400" dirty="0"/>
          </a:p>
          <a:p>
            <a:r>
              <a:rPr lang="en-GB" sz="2400" dirty="0"/>
              <a:t>Menstrual disturbances can occur</a:t>
            </a:r>
          </a:p>
          <a:p>
            <a:r>
              <a:rPr lang="en-GB" sz="2400" dirty="0"/>
              <a:t>If doubt about whether menstruation has occurred, do a pregnancy test ≥3 weeks after UPSI has occurred</a:t>
            </a:r>
          </a:p>
          <a:p>
            <a:pPr>
              <a:buNone/>
            </a:pPr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019800"/>
          </a:xfrm>
        </p:spPr>
        <p:txBody>
          <a:bodyPr>
            <a:noAutofit/>
          </a:bodyPr>
          <a:lstStyle/>
          <a:p>
            <a:r>
              <a:rPr lang="en-GB" sz="2400" dirty="0"/>
              <a:t>Caution in women with liver dysfunction, hereditary  </a:t>
            </a:r>
            <a:r>
              <a:rPr lang="en-GB" sz="2400" dirty="0" err="1"/>
              <a:t>galactose</a:t>
            </a:r>
            <a:r>
              <a:rPr lang="en-GB" sz="2400" dirty="0"/>
              <a:t> intolerance, lactase deficiency or glucose-</a:t>
            </a:r>
            <a:r>
              <a:rPr lang="en-GB" sz="2400" dirty="0" err="1"/>
              <a:t>galactose</a:t>
            </a:r>
            <a:r>
              <a:rPr lang="en-GB" sz="2400" dirty="0"/>
              <a:t> malabsorption</a:t>
            </a:r>
          </a:p>
          <a:p>
            <a:r>
              <a:rPr lang="en-GB" sz="2400" dirty="0"/>
              <a:t>After intake of </a:t>
            </a:r>
            <a:r>
              <a:rPr lang="en-GB" sz="2400" dirty="0" err="1"/>
              <a:t>ella</a:t>
            </a:r>
            <a:r>
              <a:rPr lang="en-GB" sz="2400" dirty="0"/>
              <a:t>-One breastfeeding is not recommended for 36 hours</a:t>
            </a:r>
          </a:p>
          <a:p>
            <a:r>
              <a:rPr lang="en-GB" sz="2400" dirty="0"/>
              <a:t>Don’t use Ella one if taking  antacids, H2 antagonists and PPIs</a:t>
            </a:r>
          </a:p>
          <a:p>
            <a:r>
              <a:rPr lang="en-GB" sz="2400" dirty="0"/>
              <a:t>May not be effective in presence of progesterone so less effective than LNG-EC in cases of missed pills or recent LNG-EC administration</a:t>
            </a:r>
          </a:p>
          <a:p>
            <a:r>
              <a:rPr lang="en-GB" sz="2400" dirty="0"/>
              <a:t>Not effective after ovulation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rgbClr val="FF00FF"/>
                </a:solidFill>
              </a:rPr>
              <a:t>Quick starting after UPA-EC: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FF"/>
                </a:solidFill>
              </a:rPr>
              <a:t>Use condoms and wait 5 days </a:t>
            </a:r>
            <a:r>
              <a:rPr lang="en-GB" sz="2400" dirty="0"/>
              <a:t>after </a:t>
            </a:r>
            <a:r>
              <a:rPr lang="en-GB" sz="2400" dirty="0" err="1"/>
              <a:t>ellaOne</a:t>
            </a:r>
            <a:r>
              <a:rPr lang="en-GB" sz="2400" dirty="0"/>
              <a:t> before starting CHC, POP, IMP, DMPA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FF"/>
                </a:solidFill>
              </a:rPr>
              <a:t>PLUS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FF"/>
                </a:solidFill>
              </a:rPr>
              <a:t>use condoms for usual time for the contraceptive to work:</a:t>
            </a:r>
            <a:endParaRPr lang="en-GB" sz="2400" dirty="0"/>
          </a:p>
          <a:p>
            <a:pPr>
              <a:buNone/>
            </a:pPr>
            <a:r>
              <a:rPr lang="en-GB" sz="2400" dirty="0"/>
              <a:t>      7 days CHC </a:t>
            </a:r>
          </a:p>
          <a:p>
            <a:pPr>
              <a:buNone/>
            </a:pPr>
            <a:r>
              <a:rPr lang="en-GB" sz="2400" dirty="0"/>
              <a:t>       2 days for POP</a:t>
            </a:r>
          </a:p>
          <a:p>
            <a:pPr>
              <a:buNone/>
            </a:pPr>
            <a:r>
              <a:rPr lang="en-GB" sz="2400" dirty="0"/>
              <a:t>       9 days for </a:t>
            </a:r>
            <a:r>
              <a:rPr lang="en-GB" sz="2400" dirty="0" err="1"/>
              <a:t>Qlaira</a:t>
            </a:r>
            <a:endParaRPr lang="en-GB" sz="2400" dirty="0"/>
          </a:p>
          <a:p>
            <a:pPr>
              <a:buNone/>
            </a:pPr>
            <a:r>
              <a:rPr lang="en-GB" sz="2400" dirty="0"/>
              <a:t>       7 days for Nexplanon </a:t>
            </a:r>
            <a:r>
              <a:rPr lang="en-GB" sz="2400" dirty="0">
                <a:solidFill>
                  <a:srgbClr val="FF00FF"/>
                </a:solidFill>
              </a:rPr>
              <a:t>so:</a:t>
            </a:r>
          </a:p>
          <a:p>
            <a:pPr marL="0" indent="0">
              <a:buNone/>
            </a:pPr>
            <a:r>
              <a:rPr lang="en-GB" sz="2400" dirty="0"/>
              <a:t>additional precautions with UPA-</a:t>
            </a:r>
            <a:r>
              <a:rPr lang="en-GB" sz="2400" dirty="0" err="1"/>
              <a:t>ec</a:t>
            </a:r>
            <a:r>
              <a:rPr lang="en-GB" sz="2400" dirty="0"/>
              <a:t> </a:t>
            </a:r>
            <a:r>
              <a:rPr lang="en-GB" sz="2400" dirty="0" err="1"/>
              <a:t>ella</a:t>
            </a:r>
            <a:r>
              <a:rPr lang="en-GB" sz="2400" dirty="0"/>
              <a:t>-One advised for </a:t>
            </a:r>
          </a:p>
          <a:p>
            <a:pPr marL="0" indent="0">
              <a:buNone/>
            </a:pPr>
            <a:r>
              <a:rPr lang="en-GB" sz="2400" dirty="0"/>
              <a:t>12 days CHC</a:t>
            </a:r>
          </a:p>
          <a:p>
            <a:pPr marL="0" indent="0">
              <a:buNone/>
            </a:pPr>
            <a:r>
              <a:rPr lang="en-GB" sz="2400" dirty="0"/>
              <a:t>7 days POP</a:t>
            </a:r>
          </a:p>
          <a:p>
            <a:pPr marL="0" indent="0">
              <a:buNone/>
            </a:pPr>
            <a:r>
              <a:rPr lang="en-GB" sz="2400" dirty="0"/>
              <a:t>14 days for </a:t>
            </a:r>
            <a:r>
              <a:rPr lang="en-GB" sz="2400" dirty="0" err="1"/>
              <a:t>Qlaira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12 days for IMP, Nexplanon OR DMPA, </a:t>
            </a:r>
            <a:r>
              <a:rPr lang="en-GB" sz="2400" dirty="0" err="1"/>
              <a:t>Depoprovera</a:t>
            </a:r>
            <a:r>
              <a:rPr lang="en-GB" sz="2400" dirty="0"/>
              <a:t> or </a:t>
            </a:r>
            <a:r>
              <a:rPr lang="en-GB" sz="2400" dirty="0" err="1"/>
              <a:t>Sayana</a:t>
            </a:r>
            <a:r>
              <a:rPr lang="en-GB" sz="2400" dirty="0"/>
              <a:t> Press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9720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FF0066"/>
                </a:solidFill>
              </a:rPr>
              <a:t/>
            </a:r>
            <a:br>
              <a:rPr lang="en-GB" sz="2800" b="1" dirty="0">
                <a:solidFill>
                  <a:srgbClr val="FF0066"/>
                </a:solidFill>
              </a:rPr>
            </a:br>
            <a:r>
              <a:rPr lang="en-GB" sz="2800" b="1" dirty="0">
                <a:solidFill>
                  <a:srgbClr val="FF0066"/>
                </a:solidFill>
              </a:rPr>
              <a:t>Emergency contraception EC</a:t>
            </a:r>
            <a:r>
              <a:rPr lang="en-GB" sz="2800" dirty="0">
                <a:solidFill>
                  <a:srgbClr val="FF0066"/>
                </a:solidFill>
              </a:rPr>
              <a:t/>
            </a:r>
            <a:br>
              <a:rPr lang="en-GB" sz="2800" dirty="0">
                <a:solidFill>
                  <a:srgbClr val="FF0066"/>
                </a:solidFill>
              </a:rPr>
            </a:br>
            <a:endParaRPr lang="en-GB" sz="2200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FF00FF"/>
                </a:solidFill>
              </a:rPr>
              <a:t>Levonorgestrel LNG-EC 1500mg stat:  Levonelle/ </a:t>
            </a:r>
            <a:r>
              <a:rPr lang="en-GB" sz="2800" b="1" dirty="0" err="1">
                <a:solidFill>
                  <a:srgbClr val="FF00FF"/>
                </a:solidFill>
              </a:rPr>
              <a:t>Upostelle</a:t>
            </a:r>
            <a:endParaRPr lang="en-GB" sz="2800" b="1" dirty="0">
              <a:solidFill>
                <a:srgbClr val="FF00FF"/>
              </a:solidFill>
            </a:endParaRPr>
          </a:p>
          <a:p>
            <a:r>
              <a:rPr lang="en-GB" sz="2600" dirty="0"/>
              <a:t>(3G if on anti-epileptics and BMI&gt;26)    </a:t>
            </a:r>
          </a:p>
          <a:p>
            <a:r>
              <a:rPr lang="en-GB" sz="2600" dirty="0"/>
              <a:t>within 72 hours (3 days) ..... 2% failure rate</a:t>
            </a:r>
          </a:p>
          <a:p>
            <a:r>
              <a:rPr lang="en-GB" sz="2600" dirty="0"/>
              <a:t>can be used &gt;once in a cycle or for recent UPSI even if last UPSI &gt;96 hours  ago</a:t>
            </a:r>
          </a:p>
          <a:p>
            <a:r>
              <a:rPr lang="en-GB" sz="2600" dirty="0"/>
              <a:t>if she vomits within 3hrs of  Levonelle give repeat dose of the same method or a IUD-Cu   </a:t>
            </a:r>
          </a:p>
          <a:p>
            <a:r>
              <a:rPr lang="en-GB" sz="2600" dirty="0"/>
              <a:t>Advise her about menstrual disturbances after oral EC use. </a:t>
            </a:r>
          </a:p>
          <a:p>
            <a:r>
              <a:rPr lang="en-GB" sz="2600" dirty="0"/>
              <a:t>Any doubt about whether menstruation occurred do a pregnancy test  ≥3 weeks after UPSI has occurred. </a:t>
            </a:r>
          </a:p>
          <a:p>
            <a:r>
              <a:rPr lang="en-GB" sz="2600" dirty="0"/>
              <a:t>Hardly any C. Indications (breast cancer last 5 years)</a:t>
            </a:r>
          </a:p>
          <a:p>
            <a:r>
              <a:rPr lang="en-GB" sz="2600" dirty="0"/>
              <a:t>Not effective after ovulation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GB" sz="2700" b="1" dirty="0">
                <a:solidFill>
                  <a:srgbClr val="FF00FF"/>
                </a:solidFill>
              </a:rPr>
              <a:t/>
            </a:r>
            <a:br>
              <a:rPr lang="en-GB" sz="2700" b="1" dirty="0">
                <a:solidFill>
                  <a:srgbClr val="FF00FF"/>
                </a:solidFill>
              </a:rPr>
            </a:br>
            <a:r>
              <a:rPr lang="en-GB" sz="2700" b="1" dirty="0">
                <a:solidFill>
                  <a:srgbClr val="FF00FF"/>
                </a:solidFill>
              </a:rPr>
              <a:t/>
            </a:r>
            <a:br>
              <a:rPr lang="en-GB" sz="2700" b="1" dirty="0">
                <a:solidFill>
                  <a:srgbClr val="FF00FF"/>
                </a:solidFill>
              </a:rPr>
            </a:br>
            <a:r>
              <a:rPr lang="en-GB" sz="2700" b="1" dirty="0">
                <a:solidFill>
                  <a:srgbClr val="FF00FF"/>
                </a:solidFill>
              </a:rPr>
              <a:t/>
            </a:r>
            <a:br>
              <a:rPr lang="en-GB" sz="2700" b="1" dirty="0">
                <a:solidFill>
                  <a:srgbClr val="FF00FF"/>
                </a:solidFill>
              </a:rPr>
            </a:br>
            <a:r>
              <a:rPr lang="en-GB" sz="2700" dirty="0">
                <a:solidFill>
                  <a:srgbClr val="FF00FF"/>
                </a:solidFill>
              </a:rPr>
              <a:t>Quick starting with Levonorgestrel LNG-EC 1500mg stat:  Levonelle/ </a:t>
            </a:r>
            <a:r>
              <a:rPr lang="en-GB" sz="2700" dirty="0" err="1">
                <a:solidFill>
                  <a:srgbClr val="FF00FF"/>
                </a:solidFill>
              </a:rPr>
              <a:t>Upostelle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dirty="0">
                <a:solidFill>
                  <a:srgbClr val="FF00FF"/>
                </a:solidFill>
              </a:rPr>
              <a:t/>
            </a:r>
            <a:br>
              <a:rPr lang="en-GB" dirty="0">
                <a:solidFill>
                  <a:srgbClr val="FF00FF"/>
                </a:solidFill>
              </a:rPr>
            </a:br>
            <a:r>
              <a:rPr lang="en-GB" dirty="0">
                <a:solidFill>
                  <a:srgbClr val="FF00FF"/>
                </a:solidFill>
              </a:rPr>
              <a:t/>
            </a:r>
            <a:br>
              <a:rPr lang="en-GB" dirty="0">
                <a:solidFill>
                  <a:srgbClr val="FF00FF"/>
                </a:solidFill>
              </a:rPr>
            </a:b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/>
              <a:t>If at risk of further sex that cycle and wants to quick start contraception use CHC, POP or implant (IMP; Nexplanon, </a:t>
            </a:r>
            <a:r>
              <a:rPr lang="en-GB" sz="2400" dirty="0" err="1"/>
              <a:t>etonogestrel</a:t>
            </a:r>
            <a:r>
              <a:rPr lang="en-GB" sz="2400" dirty="0"/>
              <a:t>) immediately after Levonelle,  then ‘quick start’ CHC, POP or implant  but have pregnancy test in ≥3 weeks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If its quick start CHC, POP, IMP after LNG-EC</a:t>
            </a:r>
          </a:p>
          <a:p>
            <a:pPr marL="0" indent="0">
              <a:buNone/>
            </a:pPr>
            <a:r>
              <a:rPr lang="en-GB" sz="2400" dirty="0"/>
              <a:t>use condoms for usual time for the contraceptive to work i.e.</a:t>
            </a:r>
          </a:p>
          <a:p>
            <a:pPr>
              <a:buNone/>
            </a:pPr>
            <a:r>
              <a:rPr lang="en-GB" sz="2400" dirty="0"/>
              <a:t>      7 days CHC </a:t>
            </a:r>
          </a:p>
          <a:p>
            <a:pPr>
              <a:buNone/>
            </a:pPr>
            <a:r>
              <a:rPr lang="en-GB" sz="2400" dirty="0"/>
              <a:t>       2 days for POP</a:t>
            </a:r>
          </a:p>
          <a:p>
            <a:pPr>
              <a:buNone/>
            </a:pPr>
            <a:r>
              <a:rPr lang="en-GB" sz="2400" dirty="0"/>
              <a:t>       9 days for </a:t>
            </a:r>
            <a:r>
              <a:rPr lang="en-GB" sz="2400" dirty="0" err="1"/>
              <a:t>Qlaira</a:t>
            </a:r>
            <a:endParaRPr lang="en-GB" sz="2400" dirty="0"/>
          </a:p>
          <a:p>
            <a:pPr>
              <a:buNone/>
            </a:pPr>
            <a:r>
              <a:rPr lang="en-GB" sz="2400" dirty="0"/>
              <a:t>       7 days for Nexplanon</a:t>
            </a:r>
          </a:p>
          <a:p>
            <a:pPr>
              <a:buNone/>
            </a:pPr>
            <a:r>
              <a:rPr lang="en-GB" sz="2400" dirty="0"/>
              <a:t>Depot medroxyprogesterone acetate injections (DMPA) like </a:t>
            </a:r>
            <a:r>
              <a:rPr lang="en-GB" sz="2400" dirty="0" err="1"/>
              <a:t>Depo-provera</a:t>
            </a:r>
            <a:r>
              <a:rPr lang="en-GB" sz="2400" dirty="0"/>
              <a:t>/ </a:t>
            </a:r>
            <a:r>
              <a:rPr lang="en-GB" sz="2400" dirty="0" err="1"/>
              <a:t>Sayana</a:t>
            </a:r>
            <a:r>
              <a:rPr lang="en-GB" sz="2400" dirty="0"/>
              <a:t> Press not recommended unless other alternatives not wanted as present for 12 weeks if pregnancy occurs but if quick started after Levonelle then use condoms for 7 days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55175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400" dirty="0"/>
              <a:t>Quick starting contraception after hormonal EC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Use any form of contraception but not IUS/IUCD in case of ensuing pregnancy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99322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562600"/>
          </a:xfrm>
        </p:spPr>
        <p:txBody>
          <a:bodyPr>
            <a:normAutofit/>
          </a:bodyPr>
          <a:lstStyle/>
          <a:p>
            <a:r>
              <a:rPr lang="en-GB" sz="2800" dirty="0"/>
              <a:t> </a:t>
            </a:r>
            <a:r>
              <a:rPr lang="en-GB" sz="2400" dirty="0"/>
              <a:t>is she already pregnant?</a:t>
            </a:r>
          </a:p>
          <a:p>
            <a:pPr marL="0" indent="0">
              <a:buNone/>
            </a:pPr>
            <a:r>
              <a:rPr lang="en-GB" sz="2400" dirty="0"/>
              <a:t>do a pregnancy test prior to EC if a woman has been at risk earlier in the cycle </a:t>
            </a:r>
          </a:p>
          <a:p>
            <a:r>
              <a:rPr lang="en-GB" sz="2400" dirty="0"/>
              <a:t>Does she have a STI?</a:t>
            </a:r>
          </a:p>
          <a:p>
            <a:pPr marL="0" indent="0">
              <a:buNone/>
            </a:pPr>
            <a:r>
              <a:rPr lang="en-GB" sz="2400" dirty="0"/>
              <a:t>9 % of women &lt; 25 years asking for EC have chlamydia.</a:t>
            </a:r>
          </a:p>
          <a:p>
            <a:r>
              <a:rPr lang="en-GB" sz="2400" dirty="0"/>
              <a:t>Is the STI incubating?</a:t>
            </a:r>
          </a:p>
          <a:p>
            <a:pPr marL="0" indent="0">
              <a:buNone/>
            </a:pPr>
            <a:r>
              <a:rPr lang="en-GB" sz="2400" dirty="0"/>
              <a:t>Recently acquired STI may not be detected and may need  retest after the incubation period (2 weeks for Chlamydia). </a:t>
            </a:r>
          </a:p>
          <a:p>
            <a:r>
              <a:rPr lang="en-GB" sz="2400" dirty="0"/>
              <a:t>Antibiotics should be considered for women presenting for IUD-Cu EC</a:t>
            </a:r>
          </a:p>
          <a:p>
            <a:r>
              <a:rPr lang="en-GB" sz="2400" dirty="0"/>
              <a:t>Can provide EC in advance of need if in her best interests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Consider pregnancy test at 21 days afterwards</a:t>
            </a:r>
          </a:p>
          <a:p>
            <a:endParaRPr lang="en-GB" sz="2400" dirty="0"/>
          </a:p>
          <a:p>
            <a:r>
              <a:rPr lang="en-GB" sz="2400" dirty="0"/>
              <a:t>If  she is at risk of further sex that cycle or wants to start contraception immediately after EC,  then ‘quick start’ CHC, POP, IMP but pregnancy test ≥3 weeks</a:t>
            </a:r>
          </a:p>
          <a:p>
            <a:endParaRPr lang="en-GB" sz="2400" dirty="0"/>
          </a:p>
          <a:p>
            <a:r>
              <a:rPr lang="en-GB" sz="2400" dirty="0"/>
              <a:t>Use condoms or abstinence until contraception usually works but for UPA-EC add 5 days</a:t>
            </a:r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dirty="0">
                <a:solidFill>
                  <a:srgbClr val="FF0066"/>
                </a:solidFill>
              </a:rPr>
              <a:t>The Law</a:t>
            </a:r>
          </a:p>
          <a:p>
            <a:pPr algn="ctr">
              <a:buNone/>
            </a:pPr>
            <a:endParaRPr lang="en-GB" sz="3600" dirty="0">
              <a:solidFill>
                <a:srgbClr val="FF0066"/>
              </a:solidFill>
            </a:endParaRPr>
          </a:p>
          <a:p>
            <a:pPr algn="ctr">
              <a:buNone/>
            </a:pPr>
            <a:endParaRPr lang="en-GB" sz="3600" dirty="0">
              <a:solidFill>
                <a:srgbClr val="FF0066"/>
              </a:solidFill>
            </a:endParaRPr>
          </a:p>
        </p:txBody>
      </p:sp>
      <p:pic>
        <p:nvPicPr>
          <p:cNvPr id="1026" name="Picture 2" descr="C:\Users\Jane Wilcock\AppData\Local\Microsoft\Windows\INetCache\IE\RYH1LBQA\judg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667000"/>
            <a:ext cx="3314700" cy="3600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00FF"/>
                </a:solidFill>
              </a:rPr>
              <a:t>Model answer case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9144000" cy="6324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/>
              <a:t>An 18 </a:t>
            </a:r>
            <a:r>
              <a:rPr lang="en-GB" sz="2400" dirty="0" err="1"/>
              <a:t>yr</a:t>
            </a:r>
            <a:r>
              <a:rPr lang="en-GB" sz="2400" dirty="0"/>
              <a:t> old comes to the GP/nurse for the EC because her condom split last night. This is the 3</a:t>
            </a:r>
            <a:r>
              <a:rPr lang="en-GB" sz="2400" baseline="30000" dirty="0"/>
              <a:t>rd</a:t>
            </a:r>
            <a:r>
              <a:rPr lang="en-GB" sz="2400" dirty="0"/>
              <a:t> time this has happened in this cycle. </a:t>
            </a:r>
          </a:p>
          <a:p>
            <a:pPr marL="0" indent="0">
              <a:buNone/>
            </a:pPr>
            <a:r>
              <a:rPr lang="en-GB" sz="2400" dirty="0"/>
              <a:t>Her periods are 5/28:  on day 10 at present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FF"/>
                </a:solidFill>
              </a:rPr>
              <a:t>Ovulation day 14 and IUD-Cu EC possible up to 5 days after earliest expected ovulation so up to day 19. She is now on day 10 so possible</a:t>
            </a:r>
          </a:p>
          <a:p>
            <a:pPr marL="0" indent="0">
              <a:buNone/>
            </a:pPr>
            <a:r>
              <a:rPr lang="en-GB" sz="2400" dirty="0"/>
              <a:t> No meds and no PMH. </a:t>
            </a:r>
          </a:p>
          <a:p>
            <a:pPr marL="0" indent="0">
              <a:buNone/>
            </a:pPr>
            <a:r>
              <a:rPr lang="en-GB" sz="2400" dirty="0"/>
              <a:t>Long-term 2 year relationship which she is happy with</a:t>
            </a:r>
          </a:p>
          <a:p>
            <a:pPr marL="0" indent="0">
              <a:buNone/>
            </a:pPr>
            <a:r>
              <a:rPr lang="en-GB" sz="2400" dirty="0"/>
              <a:t>Not wanting pregnancy</a:t>
            </a:r>
          </a:p>
          <a:p>
            <a:pPr marL="0" indent="0">
              <a:buNone/>
            </a:pPr>
            <a:r>
              <a:rPr lang="en-GB" sz="2400" dirty="0"/>
              <a:t>Used </a:t>
            </a:r>
            <a:r>
              <a:rPr lang="en-GB" sz="2400" dirty="0" err="1"/>
              <a:t>depo-provera</a:t>
            </a:r>
            <a:r>
              <a:rPr lang="en-GB" sz="2400" dirty="0"/>
              <a:t> a few years ago but has just forgotten about it and felt condoms were good as she had read about chlamydia being common.</a:t>
            </a:r>
          </a:p>
          <a:p>
            <a:endParaRPr lang="en-GB" sz="2400" dirty="0"/>
          </a:p>
          <a:p>
            <a:r>
              <a:rPr lang="en-GB" sz="2400" dirty="0"/>
              <a:t>Check re relationship , consent and capacity</a:t>
            </a:r>
          </a:p>
          <a:p>
            <a:r>
              <a:rPr lang="en-GB" sz="2400" dirty="0"/>
              <a:t>Ask about risks for STIs - offer screening</a:t>
            </a:r>
          </a:p>
          <a:p>
            <a:r>
              <a:rPr lang="en-GB" sz="2400" dirty="0"/>
              <a:t>IUD-Cu EC may be ideal</a:t>
            </a:r>
          </a:p>
          <a:p>
            <a:r>
              <a:rPr lang="en-GB" sz="2400" dirty="0"/>
              <a:t>UPA or LNG EC can be given as not </a:t>
            </a:r>
            <a:r>
              <a:rPr lang="en-GB" sz="2400" dirty="0" smtClean="0"/>
              <a:t>ovulated, UPA preferred</a:t>
            </a:r>
            <a:endParaRPr lang="en-GB" sz="2400" dirty="0"/>
          </a:p>
          <a:p>
            <a:r>
              <a:rPr lang="en-GB" sz="2400" dirty="0"/>
              <a:t>Pregnancy test first and again in 3 weeks unless normal period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0066"/>
                </a:solidFill>
              </a:rPr>
              <a:t>Common issues with CHC </a:t>
            </a:r>
            <a:r>
              <a:rPr lang="en-GB" sz="2800" b="1" dirty="0" err="1">
                <a:solidFill>
                  <a:srgbClr val="FF0066"/>
                </a:solidFill>
              </a:rPr>
              <a:t>e.g.Microgynon</a:t>
            </a:r>
            <a:r>
              <a:rPr lang="en-GB" sz="2800" b="1" dirty="0">
                <a:solidFill>
                  <a:srgbClr val="FF0066"/>
                </a:solidFill>
              </a:rPr>
              <a:t> 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486400"/>
          </a:xfrm>
        </p:spPr>
        <p:txBody>
          <a:bodyPr>
            <a:normAutofit/>
          </a:bodyPr>
          <a:lstStyle/>
          <a:p>
            <a:r>
              <a:rPr lang="en-GB" sz="2400" dirty="0"/>
              <a:t>CHC Microgynon 30.</a:t>
            </a:r>
          </a:p>
          <a:p>
            <a:r>
              <a:rPr lang="en-GB" sz="2400" dirty="0"/>
              <a:t>teens use alerts on smart phones to remember</a:t>
            </a:r>
          </a:p>
          <a:p>
            <a:r>
              <a:rPr lang="en-GB" sz="2400" dirty="0"/>
              <a:t> teens are on the net and can access the family planning leaflets easily if directed</a:t>
            </a:r>
          </a:p>
          <a:p>
            <a:r>
              <a:rPr lang="en-GB" sz="2400" dirty="0"/>
              <a:t> can have every day ED pills</a:t>
            </a:r>
          </a:p>
          <a:p>
            <a:r>
              <a:rPr lang="en-GB" sz="2400" b="1" dirty="0"/>
              <a:t>not</a:t>
            </a:r>
            <a:r>
              <a:rPr lang="en-GB" sz="2400" dirty="0"/>
              <a:t> in migraine with aura</a:t>
            </a:r>
          </a:p>
          <a:p>
            <a:r>
              <a:rPr lang="en-GB" sz="2400" dirty="0"/>
              <a:t>common antibiotics do not interact</a:t>
            </a:r>
          </a:p>
          <a:p>
            <a:r>
              <a:rPr lang="en-GB" sz="2400" dirty="0"/>
              <a:t> </a:t>
            </a:r>
            <a:r>
              <a:rPr lang="en-GB" sz="2400" b="1" dirty="0"/>
              <a:t>not</a:t>
            </a:r>
            <a:r>
              <a:rPr lang="en-GB" sz="2400" dirty="0"/>
              <a:t> if BMI&gt;35 or smoker&gt;35yrs</a:t>
            </a:r>
          </a:p>
          <a:p>
            <a:r>
              <a:rPr lang="en-GB" sz="2400" dirty="0"/>
              <a:t>Missed pills – 7 consecutive pill days stops ovulation. </a:t>
            </a:r>
          </a:p>
          <a:p>
            <a:r>
              <a:rPr lang="en-GB" sz="2400" dirty="0"/>
              <a:t>Missing pills either side of the pill free interval can cause ovulation – 2 or more pills missed sparks action 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0066"/>
                </a:solidFill>
              </a:rPr>
              <a:t>POP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/>
              <a:t>Cerazette</a:t>
            </a:r>
            <a:r>
              <a:rPr lang="en-GB" sz="2400" dirty="0"/>
              <a:t> or </a:t>
            </a:r>
            <a:r>
              <a:rPr lang="en-GB" sz="2400" dirty="0" err="1"/>
              <a:t>Cerelle</a:t>
            </a:r>
            <a:r>
              <a:rPr lang="en-GB" sz="2400" dirty="0"/>
              <a:t> (</a:t>
            </a:r>
            <a:r>
              <a:rPr lang="en-GB" sz="2400" dirty="0" err="1"/>
              <a:t>desogestrel</a:t>
            </a:r>
            <a:r>
              <a:rPr lang="en-GB" sz="2400" dirty="0"/>
              <a:t>)  ovulation is inhibited in  97% of cycles and 12-hour window for missed pills.</a:t>
            </a:r>
          </a:p>
          <a:p>
            <a:r>
              <a:rPr lang="en-GB" sz="2400" dirty="0"/>
              <a:t> missed POPs: take the one missed and condoms for 2 days 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                                </a:t>
            </a:r>
            <a:r>
              <a:rPr lang="en-GB" sz="2400" dirty="0"/>
              <a:t>Remember</a:t>
            </a:r>
          </a:p>
          <a:p>
            <a:r>
              <a:rPr lang="en-GB" sz="2400" dirty="0"/>
              <a:t>Competency to consent </a:t>
            </a:r>
          </a:p>
          <a:p>
            <a:r>
              <a:rPr lang="en-GB" sz="2400" dirty="0"/>
              <a:t>Vulnerability to abuse</a:t>
            </a:r>
          </a:p>
          <a:p>
            <a:r>
              <a:rPr lang="en-GB" sz="2400" dirty="0"/>
              <a:t>Immediate problems like pregnancy, emergency contraception</a:t>
            </a:r>
          </a:p>
          <a:p>
            <a:r>
              <a:rPr lang="en-GB" sz="2400" dirty="0"/>
              <a:t>Longer term family planning</a:t>
            </a:r>
          </a:p>
          <a:p>
            <a:r>
              <a:rPr lang="en-GB" sz="2400" dirty="0"/>
              <a:t> STD risks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rgbClr val="FF00FF"/>
                </a:solidFill>
              </a:rPr>
              <a:t>CASE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A 16 year old  girl misses her </a:t>
            </a:r>
            <a:r>
              <a:rPr lang="en-GB" sz="2400" dirty="0" err="1"/>
              <a:t>Cerelle</a:t>
            </a:r>
            <a:r>
              <a:rPr lang="en-GB" sz="2400" dirty="0"/>
              <a:t> (</a:t>
            </a:r>
            <a:r>
              <a:rPr lang="en-GB" sz="2400" dirty="0" err="1"/>
              <a:t>desogestrel</a:t>
            </a:r>
            <a:r>
              <a:rPr lang="en-GB" sz="2400" dirty="0"/>
              <a:t>) for 2 days whilst away for the weekend. </a:t>
            </a:r>
          </a:p>
          <a:p>
            <a:pPr marL="0" indent="0">
              <a:buNone/>
            </a:pPr>
            <a:r>
              <a:rPr lang="en-GB" sz="2400" dirty="0"/>
              <a:t>She usually takes it at 11pm but has missed Friday, Sat and is home Sunday evening. </a:t>
            </a:r>
          </a:p>
          <a:p>
            <a:pPr marL="0" indent="0">
              <a:buNone/>
            </a:pPr>
            <a:r>
              <a:rPr lang="en-GB" sz="2400" dirty="0"/>
              <a:t>What should she do?</a:t>
            </a:r>
          </a:p>
          <a:p>
            <a:pPr>
              <a:buNone/>
            </a:pPr>
            <a:endParaRPr lang="en-GB" b="1" dirty="0">
              <a:solidFill>
                <a:srgbClr val="FF0066"/>
              </a:solidFill>
            </a:endParaRPr>
          </a:p>
          <a:p>
            <a:r>
              <a:rPr lang="en-GB" sz="2000" dirty="0"/>
              <a:t>http://www.fpa.org.uk/sites/default/files/progestogen-only-pill-your-guide.pdf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rgbClr val="FF00FF"/>
                </a:solidFill>
              </a:rPr>
              <a:t>CASE 2 Model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Take next pill of </a:t>
            </a:r>
            <a:r>
              <a:rPr lang="en-GB" sz="2600" dirty="0" err="1"/>
              <a:t>Cerelle</a:t>
            </a:r>
            <a:r>
              <a:rPr lang="en-GB" sz="2600" dirty="0"/>
              <a:t> (</a:t>
            </a:r>
            <a:r>
              <a:rPr lang="en-GB" sz="2600" dirty="0" err="1"/>
              <a:t>desogestrel</a:t>
            </a:r>
            <a:r>
              <a:rPr lang="en-GB" sz="2600" dirty="0"/>
              <a:t>) and continue as usual (one missed pill with POP is significant) so</a:t>
            </a:r>
          </a:p>
          <a:p>
            <a:pPr marL="0" indent="0">
              <a:buNone/>
            </a:pPr>
            <a:r>
              <a:rPr lang="en-GB" sz="2600" dirty="0"/>
              <a:t>    </a:t>
            </a:r>
            <a:r>
              <a:rPr lang="en-GB" sz="2600" b="1" dirty="0"/>
              <a:t>use condoms 2 days as well</a:t>
            </a:r>
          </a:p>
          <a:p>
            <a:r>
              <a:rPr lang="en-GB" sz="2600" dirty="0"/>
              <a:t> has she had sex?</a:t>
            </a:r>
          </a:p>
          <a:p>
            <a:r>
              <a:rPr lang="en-GB" sz="2600" dirty="0"/>
              <a:t>Is this the first time she has missed pills in the cycle? Could she be pregnant?</a:t>
            </a:r>
          </a:p>
          <a:p>
            <a:r>
              <a:rPr lang="en-GB" sz="2600" dirty="0"/>
              <a:t>Is she at risk of STI?</a:t>
            </a:r>
          </a:p>
          <a:p>
            <a:r>
              <a:rPr lang="en-GB" sz="2600" dirty="0"/>
              <a:t> May require EC also 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rgbClr val="FF00FF"/>
                </a:solidFill>
              </a:rPr>
              <a:t>CASE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 15 </a:t>
            </a:r>
            <a:r>
              <a:rPr lang="en-GB" sz="2400" dirty="0" err="1"/>
              <a:t>yr</a:t>
            </a:r>
            <a:r>
              <a:rPr lang="en-GB" sz="2400" dirty="0"/>
              <a:t> old,  is not on contraception and has had sex the day before having got a bit drunk with her boyfriend of 15 yrs old</a:t>
            </a:r>
          </a:p>
          <a:p>
            <a:pPr marL="0" indent="0">
              <a:buNone/>
            </a:pPr>
            <a:r>
              <a:rPr lang="en-GB" sz="2400" dirty="0"/>
              <a:t>Not sure about her cycle but thinks its once a month.</a:t>
            </a:r>
          </a:p>
          <a:p>
            <a:pPr marL="0" indent="0">
              <a:buNone/>
            </a:pPr>
            <a:r>
              <a:rPr lang="en-GB" sz="2400" dirty="0"/>
              <a:t>She bleeds for 4 days and she is in the middle somewhere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What would you like to do?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rgbClr val="FF00FF"/>
                </a:solidFill>
              </a:rPr>
              <a:t>Model answer CASE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562600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Safeguarding: Is the relationship ‘healthy’: screen for ages and abuse</a:t>
            </a:r>
          </a:p>
          <a:p>
            <a:r>
              <a:rPr lang="en-GB" sz="2400" dirty="0"/>
              <a:t> was her LMP normal?</a:t>
            </a:r>
          </a:p>
          <a:p>
            <a:r>
              <a:rPr lang="en-GB" sz="2400" dirty="0"/>
              <a:t>Is this the first time she has had sex this cycle?</a:t>
            </a:r>
          </a:p>
          <a:p>
            <a:r>
              <a:rPr lang="en-GB" sz="2400" dirty="0"/>
              <a:t> Is she competent re capacity and consent? Follow Fraser guidelines</a:t>
            </a:r>
          </a:p>
          <a:p>
            <a:r>
              <a:rPr lang="en-GB" sz="2400" dirty="0"/>
              <a:t>She requires EC She could have IUD-Cu EC if GP sure she is within 5 days of earliest ovulation</a:t>
            </a:r>
          </a:p>
          <a:p>
            <a:r>
              <a:rPr lang="en-GB" sz="2400" dirty="0"/>
              <a:t>Could have UPA-EC </a:t>
            </a:r>
          </a:p>
          <a:p>
            <a:r>
              <a:rPr lang="en-GB" sz="2400" dirty="0"/>
              <a:t>Could have LNG-EC </a:t>
            </a:r>
          </a:p>
          <a:p>
            <a:pPr marL="0" indent="0">
              <a:buNone/>
            </a:pPr>
            <a:r>
              <a:rPr lang="en-GB" sz="2400" dirty="0" smtClean="0"/>
              <a:t>Possibly </a:t>
            </a:r>
            <a:r>
              <a:rPr lang="en-GB" sz="2400" dirty="0"/>
              <a:t>with follow on IUD-Cu EC</a:t>
            </a:r>
          </a:p>
          <a:p>
            <a:r>
              <a:rPr lang="en-GB" sz="2400" dirty="0"/>
              <a:t> She could have contraception quick started</a:t>
            </a:r>
          </a:p>
          <a:p>
            <a:r>
              <a:rPr lang="en-GB" sz="2400" dirty="0"/>
              <a:t>Pregnancy test now and in 3 weeks </a:t>
            </a:r>
          </a:p>
          <a:p>
            <a:r>
              <a:rPr lang="en-GB" sz="2400" dirty="0"/>
              <a:t>Follow up re compliance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    </a:t>
            </a:r>
            <a:endParaRPr lang="en-GB" sz="2400" dirty="0"/>
          </a:p>
          <a:p>
            <a:r>
              <a:rPr lang="en-GB" sz="2400" dirty="0"/>
              <a:t>If using UPA-EC (ulipristal acetate , </a:t>
            </a:r>
            <a:r>
              <a:rPr lang="en-GB" sz="2400" dirty="0" err="1"/>
              <a:t>ella</a:t>
            </a:r>
            <a:r>
              <a:rPr lang="en-GB" sz="2400" dirty="0"/>
              <a:t>-One) use condoms or avoidance of sex for 5 days then quick start CHC or POP or IMP or DMPA and wait until they work before stopping condoms, or starting sex if using abstinence, so </a:t>
            </a:r>
          </a:p>
          <a:p>
            <a:pPr marL="0" indent="0">
              <a:buNone/>
            </a:pPr>
            <a:r>
              <a:rPr lang="en-GB" sz="2400" dirty="0"/>
              <a:t>12 days for CHCs, 14 days for </a:t>
            </a:r>
            <a:r>
              <a:rPr lang="en-GB" sz="2400" dirty="0" err="1"/>
              <a:t>Qlaira</a:t>
            </a:r>
            <a:r>
              <a:rPr lang="en-GB" sz="2400"/>
              <a:t>, </a:t>
            </a:r>
            <a:r>
              <a:rPr lang="en-GB" sz="2400" dirty="0"/>
              <a:t>9 days for POP in total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If quick starting hormonal contraception immediately after LNG-EC </a:t>
            </a:r>
            <a:r>
              <a:rPr lang="en-GB" sz="2400" dirty="0" err="1"/>
              <a:t>levonelle</a:t>
            </a:r>
            <a:r>
              <a:rPr lang="en-GB" sz="2400" dirty="0"/>
              <a:t>, condoms or avoidance of sex should be advised for 7 days for CHC, 2 days for POP, 9 days for </a:t>
            </a:r>
            <a:r>
              <a:rPr lang="en-GB" sz="2400" dirty="0" err="1"/>
              <a:t>Qlaira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Alternatively always if not quick starting advise condoms or no sex until next period and start contraception in first 5 days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2400" b="1" dirty="0">
              <a:solidFill>
                <a:srgbClr val="FF0066"/>
              </a:solidFill>
              <a:latin typeface="Batang" pitchFamily="18" charset="-127"/>
              <a:ea typeface="Batang" pitchFamily="18" charset="-127"/>
            </a:endParaRPr>
          </a:p>
          <a:p>
            <a:pPr algn="ctr">
              <a:buNone/>
            </a:pPr>
            <a:r>
              <a:rPr lang="en-GB" sz="2400" b="1" dirty="0">
                <a:solidFill>
                  <a:srgbClr val="FF0066"/>
                </a:solidFill>
                <a:latin typeface="Batang" pitchFamily="18" charset="-127"/>
                <a:ea typeface="Batang" pitchFamily="18" charset="-127"/>
              </a:rPr>
              <a:t>Thankyou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FF0066"/>
                </a:solidFill>
              </a:rPr>
              <a:t>The law and sex: England and Wales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839200" cy="6172200"/>
          </a:xfrm>
        </p:spPr>
        <p:txBody>
          <a:bodyPr>
            <a:normAutofit/>
          </a:bodyPr>
          <a:lstStyle/>
          <a:p>
            <a:endParaRPr lang="en-GB" sz="2800" b="1" dirty="0"/>
          </a:p>
          <a:p>
            <a:r>
              <a:rPr lang="en-GB" sz="2800" b="1" dirty="0"/>
              <a:t>CONSENT</a:t>
            </a:r>
            <a:r>
              <a:rPr lang="en-GB" sz="2800" dirty="0"/>
              <a:t> to any form of sexual activity is  </a:t>
            </a:r>
            <a:r>
              <a:rPr lang="en-GB" sz="2800" b="1" dirty="0"/>
              <a:t>16yrs</a:t>
            </a:r>
            <a:r>
              <a:rPr lang="en-GB" sz="2800" dirty="0"/>
              <a:t>  and over for boys and girls regardless of  gender preferences</a:t>
            </a:r>
          </a:p>
          <a:p>
            <a:r>
              <a:rPr lang="en-GB" sz="2800" dirty="0"/>
              <a:t> </a:t>
            </a:r>
            <a:r>
              <a:rPr lang="en-GB" sz="2800" b="1" dirty="0"/>
              <a:t>Children ≤12 </a:t>
            </a:r>
            <a:r>
              <a:rPr lang="en-GB" sz="2800" dirty="0"/>
              <a:t>are presumed unable to consent  so always  rape under 13 </a:t>
            </a:r>
            <a:r>
              <a:rPr lang="en-GB" sz="2800" dirty="0" err="1"/>
              <a:t>yrs</a:t>
            </a:r>
            <a:r>
              <a:rPr lang="en-GB" sz="2800" dirty="0"/>
              <a:t> old</a:t>
            </a:r>
          </a:p>
          <a:p>
            <a:r>
              <a:rPr lang="en-GB" sz="2800" b="1" dirty="0"/>
              <a:t>Similar aged teenagers 15yrs </a:t>
            </a:r>
            <a:r>
              <a:rPr lang="en-GB" sz="2800" dirty="0"/>
              <a:t>and under having  consensual sex are not prosecuted</a:t>
            </a:r>
          </a:p>
          <a:p>
            <a:r>
              <a:rPr lang="en-GB" sz="2800" b="1" dirty="0"/>
              <a:t>18yrs and over </a:t>
            </a:r>
            <a:r>
              <a:rPr lang="en-GB" sz="2800" dirty="0"/>
              <a:t>it is against the law to have sex with a child of </a:t>
            </a:r>
            <a:r>
              <a:rPr lang="en-GB" sz="2800" b="1" dirty="0"/>
              <a:t>15yrs or younger</a:t>
            </a:r>
            <a:r>
              <a:rPr lang="en-GB" sz="2800" dirty="0"/>
              <a:t>,  especially if person is in a position of trust: teacher, doctor or nurse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2800" b="1" dirty="0">
              <a:solidFill>
                <a:srgbClr val="FF0066"/>
              </a:solidFill>
            </a:endParaRPr>
          </a:p>
          <a:p>
            <a:pPr algn="ctr">
              <a:buNone/>
            </a:pPr>
            <a:r>
              <a:rPr lang="en-GB" sz="2800" b="1" dirty="0">
                <a:solidFill>
                  <a:srgbClr val="FF0066"/>
                </a:solidFill>
              </a:rPr>
              <a:t>Contraception provision</a:t>
            </a:r>
          </a:p>
          <a:p>
            <a:pPr>
              <a:buNone/>
            </a:pPr>
            <a:r>
              <a:rPr lang="en-GB" sz="2800" b="1" dirty="0"/>
              <a:t>   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   </a:t>
            </a:r>
            <a:r>
              <a:rPr lang="en-GB" sz="2800" dirty="0"/>
              <a:t>Health professionals in UK can provide contraception to the under </a:t>
            </a:r>
            <a:r>
              <a:rPr lang="en-GB" sz="2400" dirty="0"/>
              <a:t>16</a:t>
            </a:r>
            <a:r>
              <a:rPr lang="en-GB" sz="2800" dirty="0"/>
              <a:t>yrs if </a:t>
            </a:r>
          </a:p>
          <a:p>
            <a:r>
              <a:rPr lang="en-GB" sz="2800" dirty="0"/>
              <a:t>they believe it is in the young person’s </a:t>
            </a:r>
            <a:r>
              <a:rPr lang="en-GB" sz="2800" b="1" dirty="0">
                <a:solidFill>
                  <a:srgbClr val="FF0066"/>
                </a:solidFill>
              </a:rPr>
              <a:t>best medical interests</a:t>
            </a:r>
          </a:p>
          <a:p>
            <a:pPr>
              <a:buNone/>
            </a:pPr>
            <a:r>
              <a:rPr lang="en-GB" sz="2800" b="1" dirty="0">
                <a:solidFill>
                  <a:srgbClr val="FF0066"/>
                </a:solidFill>
              </a:rPr>
              <a:t>            </a:t>
            </a:r>
            <a:r>
              <a:rPr lang="en-GB" sz="2800" dirty="0">
                <a:solidFill>
                  <a:srgbClr val="FF0066"/>
                </a:solidFill>
              </a:rPr>
              <a:t> </a:t>
            </a:r>
            <a:r>
              <a:rPr lang="en-GB" sz="2800" dirty="0"/>
              <a:t>and</a:t>
            </a:r>
          </a:p>
          <a:p>
            <a:r>
              <a:rPr lang="en-GB" sz="2800" dirty="0"/>
              <a:t> the young person is able to give </a:t>
            </a:r>
            <a:r>
              <a:rPr lang="en-GB" sz="2800" b="1" dirty="0">
                <a:solidFill>
                  <a:srgbClr val="FF0066"/>
                </a:solidFill>
              </a:rPr>
              <a:t>informed consent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FF0066"/>
                </a:solidFill>
              </a:rPr>
              <a:t>Lord Fraser  - a doctor can proceed to give advice and treatment….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/>
              <a:t>Provided the GP is satisfied that:</a:t>
            </a:r>
          </a:p>
          <a:p>
            <a:r>
              <a:rPr lang="en-GB" sz="2800" dirty="0"/>
              <a:t>the girl &lt; 16 yrs old understands his advice</a:t>
            </a:r>
          </a:p>
          <a:p>
            <a:r>
              <a:rPr lang="en-GB" sz="2800" dirty="0"/>
              <a:t>GP cannot persuade her to inform parents or allow the doctor to inform the parents that she is seeking contraceptive advice</a:t>
            </a:r>
          </a:p>
          <a:p>
            <a:r>
              <a:rPr lang="en-GB" sz="2800" dirty="0"/>
              <a:t>she is very likely to continue having sex with/without contraceptive treatment</a:t>
            </a:r>
          </a:p>
          <a:p>
            <a:r>
              <a:rPr lang="en-GB" sz="2800" dirty="0"/>
              <a:t>unless she receives contraceptive advice or treatment her physical, mental health or both are likely to suffer</a:t>
            </a:r>
          </a:p>
          <a:p>
            <a:r>
              <a:rPr lang="en-GB" sz="2800" dirty="0"/>
              <a:t>her best interests require the doctor to give her contraceptive advice, treatment or both without parental consent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0066"/>
                </a:solidFill>
              </a:rPr>
              <a:t>GMC 0-18 years guidance capacity and consent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/>
              <a:t>  Decide if a young person can</a:t>
            </a:r>
          </a:p>
          <a:p>
            <a:r>
              <a:rPr lang="en-GB" dirty="0"/>
              <a:t> understand the nature, purpose and possible consequences of investigations/ treatments you propose, as well as consequences of not having treatment.</a:t>
            </a:r>
          </a:p>
          <a:p>
            <a:r>
              <a:rPr lang="en-GB" dirty="0"/>
              <a:t> can consent if they can understand, retain, use and weigh this information, and communicate their decision to others</a:t>
            </a:r>
          </a:p>
          <a:p>
            <a:r>
              <a:rPr lang="en-GB" dirty="0"/>
              <a:t> all relevant information must be provided and thoroughly discussed before deciding whether or not  s/he has capacity to consent.</a:t>
            </a:r>
          </a:p>
          <a:p>
            <a:r>
              <a:rPr lang="en-GB" dirty="0"/>
              <a:t> capacity to consent depends more on young people’s ability to understand and weigh up options than on age. </a:t>
            </a:r>
          </a:p>
          <a:p>
            <a:pPr>
              <a:buNone/>
            </a:pPr>
            <a:r>
              <a:rPr lang="en-GB" dirty="0"/>
              <a:t>When assessing a young person’s capacity to consent, bear in mind</a:t>
            </a:r>
          </a:p>
          <a:p>
            <a:pPr lvl="1"/>
            <a:r>
              <a:rPr lang="en-GB" dirty="0"/>
              <a:t>at 16 a young person can be presumed to have the capacity to consent </a:t>
            </a:r>
          </a:p>
          <a:p>
            <a:pPr lvl="1"/>
            <a:endParaRPr lang="en-GB" u="sng" dirty="0"/>
          </a:p>
          <a:p>
            <a:pPr lvl="1"/>
            <a:r>
              <a:rPr lang="en-GB" dirty="0"/>
              <a:t>a young person under 16 may have the capacity to consent, depending on their maturity and ability to understand what is involved.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24384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66"/>
                </a:solidFill>
              </a:rPr>
              <a:t/>
            </a:r>
            <a:br>
              <a:rPr lang="en-GB" dirty="0">
                <a:solidFill>
                  <a:srgbClr val="FF0066"/>
                </a:solidFill>
              </a:rPr>
            </a:br>
            <a:r>
              <a:rPr lang="en-GB" dirty="0">
                <a:solidFill>
                  <a:srgbClr val="FF0066"/>
                </a:solidFill>
              </a:rPr>
              <a:t/>
            </a:r>
            <a:br>
              <a:rPr lang="en-GB" dirty="0">
                <a:solidFill>
                  <a:srgbClr val="FF0066"/>
                </a:solidFill>
              </a:rPr>
            </a:br>
            <a:r>
              <a:rPr lang="en-GB" dirty="0">
                <a:solidFill>
                  <a:srgbClr val="FF0066"/>
                </a:solidFill>
              </a:rPr>
              <a:t/>
            </a:r>
            <a:br>
              <a:rPr lang="en-GB" dirty="0">
                <a:solidFill>
                  <a:srgbClr val="FF0066"/>
                </a:solidFill>
              </a:rPr>
            </a:br>
            <a:r>
              <a:rPr lang="en-GB" sz="4900" dirty="0">
                <a:solidFill>
                  <a:srgbClr val="FF0066"/>
                </a:solidFill>
              </a:rPr>
              <a:t>Sexual abuse</a:t>
            </a:r>
            <a:r>
              <a:rPr lang="en-GB" dirty="0">
                <a:solidFill>
                  <a:srgbClr val="FF0066"/>
                </a:solidFill>
              </a:rPr>
              <a:t/>
            </a:r>
            <a:br>
              <a:rPr lang="en-GB" dirty="0">
                <a:solidFill>
                  <a:srgbClr val="FF0066"/>
                </a:solidFill>
              </a:rPr>
            </a:br>
            <a:r>
              <a:rPr lang="en-GB" dirty="0">
                <a:solidFill>
                  <a:srgbClr val="FF0066"/>
                </a:solidFill>
              </a:rPr>
              <a:t/>
            </a:r>
            <a:br>
              <a:rPr lang="en-GB" dirty="0">
                <a:solidFill>
                  <a:srgbClr val="FF0066"/>
                </a:solidFill>
              </a:rPr>
            </a:br>
            <a:r>
              <a:rPr lang="en-GB" dirty="0">
                <a:solidFill>
                  <a:srgbClr val="FF0066"/>
                </a:solidFill>
              </a:rPr>
              <a:t>Ref: </a:t>
            </a:r>
            <a:r>
              <a:rPr lang="en-GB" sz="2000" dirty="0"/>
              <a:t> e-</a:t>
            </a:r>
            <a:r>
              <a:rPr lang="en-GB" sz="2000" dirty="0" err="1"/>
              <a:t>LfH</a:t>
            </a:r>
            <a:r>
              <a:rPr lang="en-GB" sz="2000" dirty="0"/>
              <a:t>  child safeguarding ands  NSPCC</a:t>
            </a:r>
            <a:r>
              <a:rPr lang="en-GB" sz="2000" dirty="0">
                <a:solidFill>
                  <a:srgbClr val="FF0066"/>
                </a:solidFill>
              </a:rPr>
              <a:t/>
            </a:r>
            <a:br>
              <a:rPr lang="en-GB" sz="2000" dirty="0">
                <a:solidFill>
                  <a:srgbClr val="FF0066"/>
                </a:solidFill>
              </a:rPr>
            </a:br>
            <a:r>
              <a:rPr lang="en-GB" dirty="0">
                <a:solidFill>
                  <a:srgbClr val="FF0066"/>
                </a:solidFill>
              </a:rPr>
              <a:t/>
            </a:r>
            <a:br>
              <a:rPr lang="en-GB" dirty="0">
                <a:solidFill>
                  <a:srgbClr val="FF0066"/>
                </a:solidFill>
              </a:rPr>
            </a:br>
            <a:r>
              <a:rPr lang="en-GB" dirty="0">
                <a:solidFill>
                  <a:srgbClr val="FF0066"/>
                </a:solidFill>
              </a:rPr>
              <a:t/>
            </a:r>
            <a:br>
              <a:rPr lang="en-GB" dirty="0">
                <a:solidFill>
                  <a:srgbClr val="FF0066"/>
                </a:solidFill>
              </a:rPr>
            </a:br>
            <a:endParaRPr lang="en-GB" sz="20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15400" cy="6629400"/>
          </a:xfrm>
        </p:spPr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en-GB" sz="3400" dirty="0">
                <a:solidFill>
                  <a:srgbClr val="FF0066"/>
                </a:solidFill>
              </a:rPr>
              <a:t>Awareness of child abuse</a:t>
            </a:r>
          </a:p>
          <a:p>
            <a:pPr algn="ctr" fontAlgn="base">
              <a:buNone/>
            </a:pPr>
            <a:r>
              <a:rPr lang="en-GB" sz="3400" dirty="0">
                <a:solidFill>
                  <a:srgbClr val="FF0066"/>
                </a:solidFill>
              </a:rPr>
              <a:t>Four categories:</a:t>
            </a:r>
          </a:p>
          <a:p>
            <a:pPr fontAlgn="base"/>
            <a:r>
              <a:rPr lang="en-GB" sz="3300" dirty="0">
                <a:solidFill>
                  <a:srgbClr val="FF0066"/>
                </a:solidFill>
              </a:rPr>
              <a:t>Physical abuse</a:t>
            </a:r>
          </a:p>
          <a:p>
            <a:pPr fontAlgn="base"/>
            <a:r>
              <a:rPr lang="en-GB" sz="3300" dirty="0">
                <a:solidFill>
                  <a:srgbClr val="FF0066"/>
                </a:solidFill>
              </a:rPr>
              <a:t>Neglect</a:t>
            </a:r>
          </a:p>
          <a:p>
            <a:pPr fontAlgn="base"/>
            <a:r>
              <a:rPr lang="en-GB" sz="3300" dirty="0">
                <a:solidFill>
                  <a:srgbClr val="FF0066"/>
                </a:solidFill>
              </a:rPr>
              <a:t>Emotional abuse</a:t>
            </a:r>
          </a:p>
          <a:p>
            <a:pPr fontAlgn="base"/>
            <a:r>
              <a:rPr lang="en-GB" sz="3300" dirty="0">
                <a:solidFill>
                  <a:srgbClr val="FF0066"/>
                </a:solidFill>
              </a:rPr>
              <a:t>Sexual abuse</a:t>
            </a:r>
          </a:p>
          <a:p>
            <a:pPr fontAlgn="base"/>
            <a:r>
              <a:rPr lang="en-GB" sz="2800" dirty="0"/>
              <a:t>Some level of emotional abuse is involved in all types</a:t>
            </a:r>
          </a:p>
          <a:p>
            <a:pPr fontAlgn="base"/>
            <a:r>
              <a:rPr lang="en-GB" sz="2800" dirty="0"/>
              <a:t>Bullying</a:t>
            </a:r>
          </a:p>
          <a:p>
            <a:pPr fontAlgn="base"/>
            <a:r>
              <a:rPr lang="en-GB" sz="2800" dirty="0"/>
              <a:t>Internet abuse</a:t>
            </a:r>
          </a:p>
          <a:p>
            <a:pPr fontAlgn="base"/>
            <a:r>
              <a:rPr lang="en-GB" sz="2800" dirty="0"/>
              <a:t>Living  with domestic violence or being involved in an abusive relationship</a:t>
            </a:r>
          </a:p>
          <a:p>
            <a:pPr fontAlgn="base"/>
            <a:r>
              <a:rPr lang="en-GB" sz="2800" dirty="0"/>
              <a:t>FGM (female genital mutilation)</a:t>
            </a:r>
          </a:p>
          <a:p>
            <a:pPr fontAlgn="base"/>
            <a:r>
              <a:rPr lang="en-GB" sz="2800" dirty="0"/>
              <a:t>Radicalisation, which can put a young person at risk of significant harm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2649</Words>
  <Application>Microsoft Office PowerPoint</Application>
  <PresentationFormat>On-screen Show (4:3)</PresentationFormat>
  <Paragraphs>307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Teenage Contraception – Womens Health Update</vt:lpstr>
      <vt:lpstr>Session GP curriculum statements:     3.06 women’s health 3.08 Sexual Health</vt:lpstr>
      <vt:lpstr>Slide 3</vt:lpstr>
      <vt:lpstr>The law and sex: England and Wales</vt:lpstr>
      <vt:lpstr>Slide 5</vt:lpstr>
      <vt:lpstr>Lord Fraser  - a doctor can proceed to give advice and treatment…. </vt:lpstr>
      <vt:lpstr>GMC 0-18 years guidance capacity and consent</vt:lpstr>
      <vt:lpstr>   Sexual abuse  Ref:  e-LfH  child safeguarding ands  NSPCC   </vt:lpstr>
      <vt:lpstr>Slide 9</vt:lpstr>
      <vt:lpstr>Sexual abuse</vt:lpstr>
      <vt:lpstr>Slide 11</vt:lpstr>
      <vt:lpstr> </vt:lpstr>
      <vt:lpstr>Starting out...</vt:lpstr>
      <vt:lpstr>Slide 14</vt:lpstr>
      <vt:lpstr>STDs asymptomatic screening  BASSH guidelines for heterosexual vaginal sex</vt:lpstr>
      <vt:lpstr>STDs symptomatic heterosexual vaginal sex</vt:lpstr>
      <vt:lpstr>Cervical cancer is the most common cancer for women aged 15-34 (2012-14) cancerresearchuk ‘Age-specific incidence rates rise sharply from around age 15-19, and peak in the 25-29 age group. Rates subsequently drop gradually until age 60-64 before rising again to reach a second peak in females aged 85-89. ’</vt:lpstr>
      <vt:lpstr>Slide 18</vt:lpstr>
      <vt:lpstr>Conception in  teenagers</vt:lpstr>
      <vt:lpstr>   CASE 1: Emergency contraception  </vt:lpstr>
      <vt:lpstr>Slide 21</vt:lpstr>
      <vt:lpstr>Slide 22</vt:lpstr>
      <vt:lpstr>Slide 23</vt:lpstr>
      <vt:lpstr>Slide 24</vt:lpstr>
      <vt:lpstr> Emergency contraception EC </vt:lpstr>
      <vt:lpstr>   Quick starting with Levonorgestrel LNG-EC 1500mg stat:  Levonelle/ Upostelle   </vt:lpstr>
      <vt:lpstr>Slide 27</vt:lpstr>
      <vt:lpstr>EC</vt:lpstr>
      <vt:lpstr>Slide 29</vt:lpstr>
      <vt:lpstr>Model answer case 1</vt:lpstr>
      <vt:lpstr>Common issues with CHC e.g.Microgynon 30</vt:lpstr>
      <vt:lpstr>POP</vt:lpstr>
      <vt:lpstr>Slide 33</vt:lpstr>
      <vt:lpstr>CASE 2</vt:lpstr>
      <vt:lpstr>CASE 2 Model answer</vt:lpstr>
      <vt:lpstr>CASE 3</vt:lpstr>
      <vt:lpstr>Model answer CASE 3</vt:lpstr>
      <vt:lpstr>Slide 38</vt:lpstr>
      <vt:lpstr>Slide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 Wilcock</dc:creator>
  <cp:lastModifiedBy>Jane Wilcock</cp:lastModifiedBy>
  <cp:revision>204</cp:revision>
  <dcterms:created xsi:type="dcterms:W3CDTF">2006-08-16T00:00:00Z</dcterms:created>
  <dcterms:modified xsi:type="dcterms:W3CDTF">2017-12-03T19:40:22Z</dcterms:modified>
</cp:coreProperties>
</file>