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1520488" cy="115204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0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k Kennedy" userId="108ee9f258ac18dc" providerId="LiveId" clId="{723D3CEF-2D43-4294-AA6F-7C1769D84070}"/>
    <pc:docChg chg="modSld">
      <pc:chgData name="Nick Kennedy" userId="108ee9f258ac18dc" providerId="LiveId" clId="{723D3CEF-2D43-4294-AA6F-7C1769D84070}" dt="2017-08-27T23:50:47.090" v="104" actId="20577"/>
      <pc:docMkLst>
        <pc:docMk/>
      </pc:docMkLst>
      <pc:sldChg chg="modSp">
        <pc:chgData name="Nick Kennedy" userId="108ee9f258ac18dc" providerId="LiveId" clId="{723D3CEF-2D43-4294-AA6F-7C1769D84070}" dt="2017-08-27T23:50:47.090" v="104" actId="20577"/>
        <pc:sldMkLst>
          <pc:docMk/>
          <pc:sldMk cId="878818267" sldId="256"/>
        </pc:sldMkLst>
        <pc:spChg chg="mod">
          <ac:chgData name="Nick Kennedy" userId="108ee9f258ac18dc" providerId="LiveId" clId="{723D3CEF-2D43-4294-AA6F-7C1769D84070}" dt="2017-08-27T23:50:47.090" v="104" actId="20577"/>
          <ac:spMkLst>
            <pc:docMk/>
            <pc:sldMk cId="878818267" sldId="256"/>
            <ac:spMk id="84" creationId="{3F4CED04-06BD-417C-A625-7FE43D5241CE}"/>
          </ac:spMkLst>
        </pc:spChg>
        <pc:spChg chg="mod">
          <ac:chgData name="Nick Kennedy" userId="108ee9f258ac18dc" providerId="LiveId" clId="{723D3CEF-2D43-4294-AA6F-7C1769D84070}" dt="2017-08-27T23:50:31.139" v="101" actId="1036"/>
          <ac:spMkLst>
            <pc:docMk/>
            <pc:sldMk cId="878818267" sldId="256"/>
            <ac:spMk id="94" creationId="{66D3F101-2FC7-41D8-903C-BFFD5FCABF9D}"/>
          </ac:spMkLst>
        </pc:spChg>
        <pc:spChg chg="mod">
          <ac:chgData name="Nick Kennedy" userId="108ee9f258ac18dc" providerId="LiveId" clId="{723D3CEF-2D43-4294-AA6F-7C1769D84070}" dt="2017-08-27T23:50:31.139" v="101" actId="1036"/>
          <ac:spMkLst>
            <pc:docMk/>
            <pc:sldMk cId="878818267" sldId="256"/>
            <ac:spMk id="95" creationId="{EBD58D63-646B-4D40-A219-34AFBF0E876D}"/>
          </ac:spMkLst>
        </pc:spChg>
        <pc:spChg chg="mod">
          <ac:chgData name="Nick Kennedy" userId="108ee9f258ac18dc" providerId="LiveId" clId="{723D3CEF-2D43-4294-AA6F-7C1769D84070}" dt="2017-08-27T23:50:31.139" v="101" actId="1036"/>
          <ac:spMkLst>
            <pc:docMk/>
            <pc:sldMk cId="878818267" sldId="256"/>
            <ac:spMk id="96" creationId="{348EB8A8-F8DA-4F27-8C24-C497FCF58644}"/>
          </ac:spMkLst>
        </pc:spChg>
        <pc:spChg chg="mod">
          <ac:chgData name="Nick Kennedy" userId="108ee9f258ac18dc" providerId="LiveId" clId="{723D3CEF-2D43-4294-AA6F-7C1769D84070}" dt="2017-08-27T23:50:31.139" v="101" actId="1036"/>
          <ac:spMkLst>
            <pc:docMk/>
            <pc:sldMk cId="878818267" sldId="256"/>
            <ac:spMk id="97" creationId="{5D8E6F7A-B4F6-4E9E-BD5D-4619A3296124}"/>
          </ac:spMkLst>
        </pc:spChg>
        <pc:spChg chg="mod">
          <ac:chgData name="Nick Kennedy" userId="108ee9f258ac18dc" providerId="LiveId" clId="{723D3CEF-2D43-4294-AA6F-7C1769D84070}" dt="2017-08-27T23:50:31.139" v="101" actId="1036"/>
          <ac:spMkLst>
            <pc:docMk/>
            <pc:sldMk cId="878818267" sldId="256"/>
            <ac:spMk id="100" creationId="{749F4DCE-4659-4CF3-B858-63DF2B705BA5}"/>
          </ac:spMkLst>
        </pc:spChg>
        <pc:cxnChg chg="mod">
          <ac:chgData name="Nick Kennedy" userId="108ee9f258ac18dc" providerId="LiveId" clId="{723D3CEF-2D43-4294-AA6F-7C1769D84070}" dt="2017-08-27T23:50:31.139" v="101" actId="1036"/>
          <ac:cxnSpMkLst>
            <pc:docMk/>
            <pc:sldMk cId="878818267" sldId="256"/>
            <ac:cxnSpMk id="98" creationId="{0B1BEB00-A9AF-4BB2-8A43-6F03E97211A3}"/>
          </ac:cxnSpMkLst>
        </pc:cxnChg>
        <pc:cxnChg chg="mod">
          <ac:chgData name="Nick Kennedy" userId="108ee9f258ac18dc" providerId="LiveId" clId="{723D3CEF-2D43-4294-AA6F-7C1769D84070}" dt="2017-08-27T23:50:31.139" v="101" actId="1036"/>
          <ac:cxnSpMkLst>
            <pc:docMk/>
            <pc:sldMk cId="878818267" sldId="256"/>
            <ac:cxnSpMk id="99" creationId="{2B756986-5E4B-4525-8D54-AF4C7DEF6434}"/>
          </ac:cxnSpMkLst>
        </pc:cxnChg>
        <pc:cxnChg chg="mod">
          <ac:chgData name="Nick Kennedy" userId="108ee9f258ac18dc" providerId="LiveId" clId="{723D3CEF-2D43-4294-AA6F-7C1769D84070}" dt="2017-08-27T23:50:31.139" v="101" actId="1036"/>
          <ac:cxnSpMkLst>
            <pc:docMk/>
            <pc:sldMk cId="878818267" sldId="256"/>
            <ac:cxnSpMk id="101" creationId="{0048BFEC-59EC-457D-82DF-99846263D3FC}"/>
          </ac:cxnSpMkLst>
        </pc:cxnChg>
        <pc:cxnChg chg="mod">
          <ac:chgData name="Nick Kennedy" userId="108ee9f258ac18dc" providerId="LiveId" clId="{723D3CEF-2D43-4294-AA6F-7C1769D84070}" dt="2017-08-27T23:50:31.139" v="101" actId="1036"/>
          <ac:cxnSpMkLst>
            <pc:docMk/>
            <pc:sldMk cId="878818267" sldId="256"/>
            <ac:cxnSpMk id="102" creationId="{11BAC779-4F64-4A86-A75C-ADB26595B9B2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037" y="1885414"/>
            <a:ext cx="9792415" cy="4010837"/>
          </a:xfrm>
        </p:spPr>
        <p:txBody>
          <a:bodyPr anchor="b"/>
          <a:lstStyle>
            <a:lvl1pPr algn="ctr"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61" y="6050924"/>
            <a:ext cx="8640366" cy="2781450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26" indent="0" algn="ctr">
              <a:buNone/>
              <a:defRPr sz="2520"/>
            </a:lvl2pPr>
            <a:lvl3pPr marL="1152053" indent="0" algn="ctr">
              <a:buNone/>
              <a:defRPr sz="2268"/>
            </a:lvl3pPr>
            <a:lvl4pPr marL="1728079" indent="0" algn="ctr">
              <a:buNone/>
              <a:defRPr sz="2016"/>
            </a:lvl4pPr>
            <a:lvl5pPr marL="2304105" indent="0" algn="ctr">
              <a:buNone/>
              <a:defRPr sz="2016"/>
            </a:lvl5pPr>
            <a:lvl6pPr marL="2880131" indent="0" algn="ctr">
              <a:buNone/>
              <a:defRPr sz="2016"/>
            </a:lvl6pPr>
            <a:lvl7pPr marL="3456158" indent="0" algn="ctr">
              <a:buNone/>
              <a:defRPr sz="2016"/>
            </a:lvl7pPr>
            <a:lvl8pPr marL="4032184" indent="0" algn="ctr">
              <a:buNone/>
              <a:defRPr sz="2016"/>
            </a:lvl8pPr>
            <a:lvl9pPr marL="4608210" indent="0" algn="ctr">
              <a:buNone/>
              <a:defRPr sz="201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E34A-ACAA-42BE-B69A-C923C0BAAB58}" type="datetimeFigureOut">
              <a:rPr lang="en-GB" smtClean="0"/>
              <a:t>28/08/2017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0B53-5A23-42E4-B172-A1D9553D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14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E34A-ACAA-42BE-B69A-C923C0BAAB58}" type="datetimeFigureOut">
              <a:rPr lang="en-GB" smtClean="0"/>
              <a:t>28/08/2017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0B53-5A23-42E4-B172-A1D9553D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99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4350" y="613359"/>
            <a:ext cx="2484105" cy="97630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034" y="613359"/>
            <a:ext cx="7308310" cy="976308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E34A-ACAA-42BE-B69A-C923C0BAAB58}" type="datetimeFigureOut">
              <a:rPr lang="en-GB" smtClean="0"/>
              <a:t>28/08/2017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0B53-5A23-42E4-B172-A1D9553D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35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E34A-ACAA-42BE-B69A-C923C0BAAB58}" type="datetimeFigureOut">
              <a:rPr lang="en-GB" smtClean="0"/>
              <a:t>28/08/2017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0B53-5A23-42E4-B172-A1D9553D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36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034" y="2872125"/>
            <a:ext cx="9936421" cy="4792202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034" y="7709663"/>
            <a:ext cx="9936421" cy="2520106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/>
                </a:solidFill>
              </a:defRPr>
            </a:lvl1pPr>
            <a:lvl2pPr marL="57602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053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079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105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131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15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18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21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E34A-ACAA-42BE-B69A-C923C0BAAB58}" type="datetimeFigureOut">
              <a:rPr lang="en-GB" smtClean="0"/>
              <a:t>28/08/2017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0B53-5A23-42E4-B172-A1D9553D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07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034" y="3066796"/>
            <a:ext cx="4896207" cy="73096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2247" y="3066796"/>
            <a:ext cx="4896207" cy="73096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E34A-ACAA-42BE-B69A-C923C0BAAB58}" type="datetimeFigureOut">
              <a:rPr lang="en-GB" smtClean="0"/>
              <a:t>28/08/2017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0B53-5A23-42E4-B172-A1D9553D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9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613362"/>
            <a:ext cx="9936421" cy="2226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535" y="2824120"/>
            <a:ext cx="4873706" cy="1384058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26" indent="0">
              <a:buNone/>
              <a:defRPr sz="2520" b="1"/>
            </a:lvl2pPr>
            <a:lvl3pPr marL="1152053" indent="0">
              <a:buNone/>
              <a:defRPr sz="2268" b="1"/>
            </a:lvl3pPr>
            <a:lvl4pPr marL="1728079" indent="0">
              <a:buNone/>
              <a:defRPr sz="2016" b="1"/>
            </a:lvl4pPr>
            <a:lvl5pPr marL="2304105" indent="0">
              <a:buNone/>
              <a:defRPr sz="2016" b="1"/>
            </a:lvl5pPr>
            <a:lvl6pPr marL="2880131" indent="0">
              <a:buNone/>
              <a:defRPr sz="2016" b="1"/>
            </a:lvl6pPr>
            <a:lvl7pPr marL="3456158" indent="0">
              <a:buNone/>
              <a:defRPr sz="2016" b="1"/>
            </a:lvl7pPr>
            <a:lvl8pPr marL="4032184" indent="0">
              <a:buNone/>
              <a:defRPr sz="2016" b="1"/>
            </a:lvl8pPr>
            <a:lvl9pPr marL="4608210" indent="0">
              <a:buNone/>
              <a:defRPr sz="201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535" y="4208178"/>
            <a:ext cx="4873706" cy="61895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32248" y="2824120"/>
            <a:ext cx="4897708" cy="1384058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26" indent="0">
              <a:buNone/>
              <a:defRPr sz="2520" b="1"/>
            </a:lvl2pPr>
            <a:lvl3pPr marL="1152053" indent="0">
              <a:buNone/>
              <a:defRPr sz="2268" b="1"/>
            </a:lvl3pPr>
            <a:lvl4pPr marL="1728079" indent="0">
              <a:buNone/>
              <a:defRPr sz="2016" b="1"/>
            </a:lvl4pPr>
            <a:lvl5pPr marL="2304105" indent="0">
              <a:buNone/>
              <a:defRPr sz="2016" b="1"/>
            </a:lvl5pPr>
            <a:lvl6pPr marL="2880131" indent="0">
              <a:buNone/>
              <a:defRPr sz="2016" b="1"/>
            </a:lvl6pPr>
            <a:lvl7pPr marL="3456158" indent="0">
              <a:buNone/>
              <a:defRPr sz="2016" b="1"/>
            </a:lvl7pPr>
            <a:lvl8pPr marL="4032184" indent="0">
              <a:buNone/>
              <a:defRPr sz="2016" b="1"/>
            </a:lvl8pPr>
            <a:lvl9pPr marL="4608210" indent="0">
              <a:buNone/>
              <a:defRPr sz="201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32248" y="4208178"/>
            <a:ext cx="4897708" cy="61895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E34A-ACAA-42BE-B69A-C923C0BAAB58}" type="datetimeFigureOut">
              <a:rPr lang="en-GB" smtClean="0"/>
              <a:t>28/08/2017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0B53-5A23-42E4-B172-A1D9553D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69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E34A-ACAA-42BE-B69A-C923C0BAAB58}" type="datetimeFigureOut">
              <a:rPr lang="en-GB" smtClean="0"/>
              <a:t>28/08/2017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0B53-5A23-42E4-B172-A1D9553D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61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E34A-ACAA-42BE-B69A-C923C0BAAB58}" type="datetimeFigureOut">
              <a:rPr lang="en-GB" smtClean="0"/>
              <a:t>28/08/2017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0B53-5A23-42E4-B172-A1D9553D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10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768032"/>
            <a:ext cx="3715657" cy="2688114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7708" y="1658740"/>
            <a:ext cx="5832247" cy="8187013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534" y="3456146"/>
            <a:ext cx="3715657" cy="6402939"/>
          </a:xfrm>
        </p:spPr>
        <p:txBody>
          <a:bodyPr/>
          <a:lstStyle>
            <a:lvl1pPr marL="0" indent="0">
              <a:buNone/>
              <a:defRPr sz="2016"/>
            </a:lvl1pPr>
            <a:lvl2pPr marL="576026" indent="0">
              <a:buNone/>
              <a:defRPr sz="1764"/>
            </a:lvl2pPr>
            <a:lvl3pPr marL="1152053" indent="0">
              <a:buNone/>
              <a:defRPr sz="1512"/>
            </a:lvl3pPr>
            <a:lvl4pPr marL="1728079" indent="0">
              <a:buNone/>
              <a:defRPr sz="1260"/>
            </a:lvl4pPr>
            <a:lvl5pPr marL="2304105" indent="0">
              <a:buNone/>
              <a:defRPr sz="1260"/>
            </a:lvl5pPr>
            <a:lvl6pPr marL="2880131" indent="0">
              <a:buNone/>
              <a:defRPr sz="1260"/>
            </a:lvl6pPr>
            <a:lvl7pPr marL="3456158" indent="0">
              <a:buNone/>
              <a:defRPr sz="1260"/>
            </a:lvl7pPr>
            <a:lvl8pPr marL="4032184" indent="0">
              <a:buNone/>
              <a:defRPr sz="1260"/>
            </a:lvl8pPr>
            <a:lvl9pPr marL="4608210" indent="0">
              <a:buNone/>
              <a:defRPr sz="12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E34A-ACAA-42BE-B69A-C923C0BAAB58}" type="datetimeFigureOut">
              <a:rPr lang="en-GB" smtClean="0"/>
              <a:t>28/08/2017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0B53-5A23-42E4-B172-A1D9553D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25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768032"/>
            <a:ext cx="3715657" cy="2688114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97708" y="1658740"/>
            <a:ext cx="5832247" cy="8187013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26" indent="0">
              <a:buNone/>
              <a:defRPr sz="3528"/>
            </a:lvl2pPr>
            <a:lvl3pPr marL="1152053" indent="0">
              <a:buNone/>
              <a:defRPr sz="3024"/>
            </a:lvl3pPr>
            <a:lvl4pPr marL="1728079" indent="0">
              <a:buNone/>
              <a:defRPr sz="2520"/>
            </a:lvl4pPr>
            <a:lvl5pPr marL="2304105" indent="0">
              <a:buNone/>
              <a:defRPr sz="2520"/>
            </a:lvl5pPr>
            <a:lvl6pPr marL="2880131" indent="0">
              <a:buNone/>
              <a:defRPr sz="2520"/>
            </a:lvl6pPr>
            <a:lvl7pPr marL="3456158" indent="0">
              <a:buNone/>
              <a:defRPr sz="2520"/>
            </a:lvl7pPr>
            <a:lvl8pPr marL="4032184" indent="0">
              <a:buNone/>
              <a:defRPr sz="2520"/>
            </a:lvl8pPr>
            <a:lvl9pPr marL="4608210" indent="0">
              <a:buNone/>
              <a:defRPr sz="25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534" y="3456146"/>
            <a:ext cx="3715657" cy="6402939"/>
          </a:xfrm>
        </p:spPr>
        <p:txBody>
          <a:bodyPr/>
          <a:lstStyle>
            <a:lvl1pPr marL="0" indent="0">
              <a:buNone/>
              <a:defRPr sz="2016"/>
            </a:lvl1pPr>
            <a:lvl2pPr marL="576026" indent="0">
              <a:buNone/>
              <a:defRPr sz="1764"/>
            </a:lvl2pPr>
            <a:lvl3pPr marL="1152053" indent="0">
              <a:buNone/>
              <a:defRPr sz="1512"/>
            </a:lvl3pPr>
            <a:lvl4pPr marL="1728079" indent="0">
              <a:buNone/>
              <a:defRPr sz="1260"/>
            </a:lvl4pPr>
            <a:lvl5pPr marL="2304105" indent="0">
              <a:buNone/>
              <a:defRPr sz="1260"/>
            </a:lvl5pPr>
            <a:lvl6pPr marL="2880131" indent="0">
              <a:buNone/>
              <a:defRPr sz="1260"/>
            </a:lvl6pPr>
            <a:lvl7pPr marL="3456158" indent="0">
              <a:buNone/>
              <a:defRPr sz="1260"/>
            </a:lvl7pPr>
            <a:lvl8pPr marL="4032184" indent="0">
              <a:buNone/>
              <a:defRPr sz="1260"/>
            </a:lvl8pPr>
            <a:lvl9pPr marL="4608210" indent="0">
              <a:buNone/>
              <a:defRPr sz="12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E34A-ACAA-42BE-B69A-C923C0BAAB58}" type="datetimeFigureOut">
              <a:rPr lang="en-GB" smtClean="0"/>
              <a:t>28/08/2017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0B53-5A23-42E4-B172-A1D9553D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96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034" y="613362"/>
            <a:ext cx="9936421" cy="2226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34" y="3066796"/>
            <a:ext cx="9936421" cy="7309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033" y="10677788"/>
            <a:ext cx="2592110" cy="613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9E34A-ACAA-42BE-B69A-C923C0BAAB58}" type="datetimeFigureOut">
              <a:rPr lang="en-GB" smtClean="0"/>
              <a:t>28/08/2017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6162" y="10677788"/>
            <a:ext cx="3888165" cy="613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6345" y="10677788"/>
            <a:ext cx="2592110" cy="613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70B53-5A23-42E4-B172-A1D9553D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00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152053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13" indent="-288013" algn="l" defTabSz="1152053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039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066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092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118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145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171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197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223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26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053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079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105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131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158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184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210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06609FFA-66BA-4BF5-A44E-045F49A14502}"/>
              </a:ext>
            </a:extLst>
          </p:cNvPr>
          <p:cNvSpPr/>
          <p:nvPr/>
        </p:nvSpPr>
        <p:spPr bwMode="auto">
          <a:xfrm>
            <a:off x="149393" y="204685"/>
            <a:ext cx="3241622" cy="13968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7494 individuals with known </a:t>
            </a:r>
            <a:r>
              <a:rPr lang="en-GB" i="1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NOD2</a:t>
            </a:r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 genotype (participants in previous UK IBD genetics studies)</a:t>
            </a:r>
            <a:endParaRPr lang="en-GB" dirty="0">
              <a:latin typeface="Times New Roman" panose="02020603050405020304" pitchFamily="18" charset="0"/>
              <a:ea typeface="游明朝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47778ED-5A84-4985-9771-BF31302576F8}"/>
              </a:ext>
            </a:extLst>
          </p:cNvPr>
          <p:cNvSpPr/>
          <p:nvPr/>
        </p:nvSpPr>
        <p:spPr bwMode="auto">
          <a:xfrm>
            <a:off x="145125" y="1965128"/>
            <a:ext cx="3240200" cy="1008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236 with 2 </a:t>
            </a:r>
            <a:r>
              <a:rPr lang="en-GB" i="1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NOD2</a:t>
            </a:r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 risk alleles (47 FS homozygotes, 64 other HZ, 125 compound het)</a:t>
            </a:r>
            <a:endParaRPr lang="en-GB" dirty="0">
              <a:latin typeface="Times New Roman" panose="02020603050405020304" pitchFamily="18" charset="0"/>
              <a:ea typeface="游明朝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AE2A133-7EA0-4578-8FF9-055655595FEC}"/>
              </a:ext>
            </a:extLst>
          </p:cNvPr>
          <p:cNvSpPr/>
          <p:nvPr/>
        </p:nvSpPr>
        <p:spPr bwMode="auto">
          <a:xfrm>
            <a:off x="145125" y="3336771"/>
            <a:ext cx="3240200" cy="85061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93 from initial participating centres (Edinburgh, Newcastle, Cambridge and Norwich)</a:t>
            </a:r>
            <a:endParaRPr lang="en-GB" dirty="0">
              <a:latin typeface="Times New Roman" panose="02020603050405020304" pitchFamily="18" charset="0"/>
              <a:ea typeface="游明朝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71EE7E9-2D26-43E7-B220-CE36CAE3BA41}"/>
              </a:ext>
            </a:extLst>
          </p:cNvPr>
          <p:cNvSpPr/>
          <p:nvPr/>
        </p:nvSpPr>
        <p:spPr bwMode="auto">
          <a:xfrm>
            <a:off x="145125" y="4583499"/>
            <a:ext cx="3240200" cy="85061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25 patients with 2 NOD2 risk alleles recruited</a:t>
            </a:r>
            <a:endParaRPr lang="en-GB" dirty="0">
              <a:latin typeface="Times New Roman" panose="02020603050405020304" pitchFamily="18" charset="0"/>
              <a:ea typeface="游明朝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C82C17F-BAE5-42B8-B1CC-6BCDE20EF312}"/>
              </a:ext>
            </a:extLst>
          </p:cNvPr>
          <p:cNvSpPr/>
          <p:nvPr/>
        </p:nvSpPr>
        <p:spPr bwMode="auto">
          <a:xfrm>
            <a:off x="149393" y="5730155"/>
            <a:ext cx="3241622" cy="111746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37 CD patients included in current analysis</a:t>
            </a:r>
            <a:endParaRPr lang="en-GB" dirty="0">
              <a:latin typeface="Times New Roman" panose="02020603050405020304" pitchFamily="18" charset="0"/>
              <a:ea typeface="游明朝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F4CED04-06BD-417C-A625-7FE43D5241CE}"/>
              </a:ext>
            </a:extLst>
          </p:cNvPr>
          <p:cNvSpPr/>
          <p:nvPr/>
        </p:nvSpPr>
        <p:spPr bwMode="auto">
          <a:xfrm>
            <a:off x="1490743" y="8236216"/>
            <a:ext cx="2000906" cy="1117469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29 </a:t>
            </a:r>
            <a:r>
              <a:rPr lang="en-GB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household controls without </a:t>
            </a:r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gastrointestinal disease recruited</a:t>
            </a:r>
            <a:endParaRPr lang="en-GB" dirty="0">
              <a:latin typeface="Times New Roman" panose="02020603050405020304" pitchFamily="18" charset="0"/>
              <a:ea typeface="游明朝"/>
            </a:endParaRP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E5747B8F-5D39-4AC6-8C5A-FED949C01776}"/>
              </a:ext>
            </a:extLst>
          </p:cNvPr>
          <p:cNvCxnSpPr>
            <a:cxnSpLocks noChangeShapeType="1"/>
            <a:stCxn id="79" idx="2"/>
            <a:endCxn id="80" idx="0"/>
          </p:cNvCxnSpPr>
          <p:nvPr/>
        </p:nvCxnSpPr>
        <p:spPr bwMode="auto">
          <a:xfrm flipH="1">
            <a:off x="1765226" y="1601486"/>
            <a:ext cx="4979" cy="363643"/>
          </a:xfrm>
          <a:prstGeom prst="straightConnector1">
            <a:avLst/>
          </a:prstGeom>
          <a:ln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21EA1761-348B-4CE9-8A4C-F9833691D849}"/>
              </a:ext>
            </a:extLst>
          </p:cNvPr>
          <p:cNvCxnSpPr>
            <a:cxnSpLocks noChangeShapeType="1"/>
            <a:stCxn id="80" idx="2"/>
            <a:endCxn id="81" idx="0"/>
          </p:cNvCxnSpPr>
          <p:nvPr/>
        </p:nvCxnSpPr>
        <p:spPr bwMode="auto">
          <a:xfrm>
            <a:off x="1765225" y="2973129"/>
            <a:ext cx="0" cy="363643"/>
          </a:xfrm>
          <a:prstGeom prst="straightConnector1">
            <a:avLst/>
          </a:prstGeom>
          <a:ln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A0FAD693-D5AD-421A-874F-96697612E22A}"/>
              </a:ext>
            </a:extLst>
          </p:cNvPr>
          <p:cNvCxnSpPr>
            <a:cxnSpLocks noChangeShapeType="1"/>
            <a:stCxn id="81" idx="2"/>
            <a:endCxn id="82" idx="0"/>
          </p:cNvCxnSpPr>
          <p:nvPr/>
        </p:nvCxnSpPr>
        <p:spPr bwMode="auto">
          <a:xfrm>
            <a:off x="1765567" y="4187729"/>
            <a:ext cx="0" cy="395846"/>
          </a:xfrm>
          <a:prstGeom prst="straightConnector1">
            <a:avLst/>
          </a:prstGeom>
          <a:ln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66C3F7E7-EEFB-4B3C-925F-BFA6D052867E}"/>
              </a:ext>
            </a:extLst>
          </p:cNvPr>
          <p:cNvCxnSpPr>
            <a:cxnSpLocks noChangeShapeType="1"/>
            <a:stCxn id="82" idx="2"/>
            <a:endCxn id="83" idx="0"/>
          </p:cNvCxnSpPr>
          <p:nvPr/>
        </p:nvCxnSpPr>
        <p:spPr bwMode="auto">
          <a:xfrm>
            <a:off x="1765567" y="5434486"/>
            <a:ext cx="4564" cy="295786"/>
          </a:xfrm>
          <a:prstGeom prst="straightConnector1">
            <a:avLst/>
          </a:prstGeom>
          <a:ln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D67125E8-162B-4645-9D0F-86CD5550D76D}"/>
              </a:ext>
            </a:extLst>
          </p:cNvPr>
          <p:cNvSpPr/>
          <p:nvPr/>
        </p:nvSpPr>
        <p:spPr bwMode="auto">
          <a:xfrm>
            <a:off x="3592994" y="4583499"/>
            <a:ext cx="3240200" cy="85061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22 matched wild-type patients</a:t>
            </a:r>
            <a:endParaRPr lang="en-GB" dirty="0">
              <a:latin typeface="Times New Roman" panose="02020603050405020304" pitchFamily="18" charset="0"/>
              <a:ea typeface="游明朝"/>
            </a:endParaRPr>
          </a:p>
        </p:txBody>
      </p: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3F7F94FC-C627-4AA3-8600-A2D609BA9A4C}"/>
              </a:ext>
            </a:extLst>
          </p:cNvPr>
          <p:cNvCxnSpPr>
            <a:stCxn id="79" idx="3"/>
            <a:endCxn id="89" idx="0"/>
          </p:cNvCxnSpPr>
          <p:nvPr/>
        </p:nvCxnSpPr>
        <p:spPr>
          <a:xfrm>
            <a:off x="3391016" y="903086"/>
            <a:ext cx="1822079" cy="368041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1" name="Connector: Elbow 90">
            <a:extLst>
              <a:ext uri="{FF2B5EF4-FFF2-40B4-BE49-F238E27FC236}">
                <a16:creationId xmlns:a16="http://schemas.microsoft.com/office/drawing/2014/main" id="{DC3F8721-3358-4F26-885A-A87213720094}"/>
              </a:ext>
            </a:extLst>
          </p:cNvPr>
          <p:cNvCxnSpPr>
            <a:cxnSpLocks/>
            <a:stCxn id="89" idx="2"/>
            <a:endCxn id="83" idx="0"/>
          </p:cNvCxnSpPr>
          <p:nvPr/>
        </p:nvCxnSpPr>
        <p:spPr>
          <a:xfrm rot="5400000">
            <a:off x="3343626" y="3860687"/>
            <a:ext cx="296046" cy="344289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0A0146DD-107A-4DB5-AAB3-9A3E9A10DC75}"/>
              </a:ext>
            </a:extLst>
          </p:cNvPr>
          <p:cNvSpPr/>
          <p:nvPr/>
        </p:nvSpPr>
        <p:spPr bwMode="auto">
          <a:xfrm>
            <a:off x="3591572" y="5730154"/>
            <a:ext cx="3241622" cy="1858613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3 CD patients excluded for insufficient reads</a:t>
            </a:r>
          </a:p>
          <a:p>
            <a:pPr algn="ctr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1 excluded for ileostomy</a:t>
            </a:r>
          </a:p>
          <a:p>
            <a:pPr algn="ctr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4 excluded for FC &gt; 250 µg/g</a:t>
            </a:r>
          </a:p>
          <a:p>
            <a:pPr algn="ctr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2 excluded for no FC</a:t>
            </a:r>
            <a:endParaRPr lang="en-GB" dirty="0">
              <a:solidFill>
                <a:srgbClr val="FFFFFF"/>
              </a:solidFill>
              <a:latin typeface="Times New Roman" panose="02020603050405020304" pitchFamily="18" charset="0"/>
              <a:ea typeface="游明朝"/>
              <a:cs typeface="Times New Roman" panose="02020603050405020304" pitchFamily="18" charset="0"/>
            </a:endParaRPr>
          </a:p>
        </p:txBody>
      </p:sp>
      <p:cxnSp>
        <p:nvCxnSpPr>
          <p:cNvPr id="93" name="Connector: Elbow 92">
            <a:extLst>
              <a:ext uri="{FF2B5EF4-FFF2-40B4-BE49-F238E27FC236}">
                <a16:creationId xmlns:a16="http://schemas.microsoft.com/office/drawing/2014/main" id="{78724522-478C-49BC-BFFB-909E0826508F}"/>
              </a:ext>
            </a:extLst>
          </p:cNvPr>
          <p:cNvCxnSpPr>
            <a:cxnSpLocks/>
            <a:stCxn id="89" idx="2"/>
            <a:endCxn id="92" idx="0"/>
          </p:cNvCxnSpPr>
          <p:nvPr/>
        </p:nvCxnSpPr>
        <p:spPr>
          <a:xfrm rot="5400000">
            <a:off x="5064717" y="5581776"/>
            <a:ext cx="296045" cy="7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66D3F101-2FC7-41D8-903C-BFFD5FCABF9D}"/>
              </a:ext>
            </a:extLst>
          </p:cNvPr>
          <p:cNvSpPr/>
          <p:nvPr/>
        </p:nvSpPr>
        <p:spPr bwMode="auto">
          <a:xfrm>
            <a:off x="6583102" y="7893692"/>
            <a:ext cx="2803494" cy="145999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34 BioResource volunteers recruited without gastrointestinal disease</a:t>
            </a:r>
          </a:p>
          <a:p>
            <a:pPr algn="ctr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(18 mutant </a:t>
            </a:r>
            <a:r>
              <a:rPr lang="en-GB" i="1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NOD2</a:t>
            </a:r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, 16 wild type </a:t>
            </a:r>
            <a:r>
              <a:rPr lang="en-GB" i="1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NOD2</a:t>
            </a:r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)</a:t>
            </a:r>
            <a:endParaRPr lang="en-GB" i="1" dirty="0">
              <a:latin typeface="Times New Roman" panose="02020603050405020304" pitchFamily="18" charset="0"/>
              <a:ea typeface="游明朝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BD58D63-646B-4D40-A219-34AFBF0E876D}"/>
              </a:ext>
            </a:extLst>
          </p:cNvPr>
          <p:cNvSpPr/>
          <p:nvPr/>
        </p:nvSpPr>
        <p:spPr bwMode="auto">
          <a:xfrm>
            <a:off x="145125" y="9663116"/>
            <a:ext cx="2188800" cy="155346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24 included in current analysis</a:t>
            </a:r>
            <a:endParaRPr lang="en-GB" dirty="0">
              <a:latin typeface="Times New Roman" panose="02020603050405020304" pitchFamily="18" charset="0"/>
              <a:ea typeface="游明朝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348EB8A8-F8DA-4F27-8C24-C497FCF58644}"/>
              </a:ext>
            </a:extLst>
          </p:cNvPr>
          <p:cNvSpPr/>
          <p:nvPr/>
        </p:nvSpPr>
        <p:spPr bwMode="auto">
          <a:xfrm>
            <a:off x="2723260" y="9663116"/>
            <a:ext cx="2188395" cy="155346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1 household control excluded for recent antibiotics</a:t>
            </a:r>
          </a:p>
          <a:p>
            <a:pPr algn="ctr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4 excluded for FC &gt; 50 µg/g</a:t>
            </a:r>
            <a:endParaRPr lang="en-GB" dirty="0">
              <a:solidFill>
                <a:srgbClr val="FFFFFF"/>
              </a:solidFill>
              <a:latin typeface="Times New Roman" panose="02020603050405020304" pitchFamily="18" charset="0"/>
              <a:ea typeface="游明朝"/>
              <a:cs typeface="Times New Roman" panose="02020603050405020304" pitchFamily="18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5D8E6F7A-B4F6-4E9E-BD5D-4619A3296124}"/>
              </a:ext>
            </a:extLst>
          </p:cNvPr>
          <p:cNvSpPr/>
          <p:nvPr/>
        </p:nvSpPr>
        <p:spPr bwMode="auto">
          <a:xfrm>
            <a:off x="8039035" y="9647996"/>
            <a:ext cx="2803135" cy="1555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1 </a:t>
            </a:r>
            <a:r>
              <a:rPr lang="en-GB" dirty="0" err="1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bioresource</a:t>
            </a:r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 volunteer excluded for insufficient reads</a:t>
            </a:r>
          </a:p>
          <a:p>
            <a:pPr algn="ctr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2 excluded for FC &gt; 50 µg/g</a:t>
            </a:r>
          </a:p>
          <a:p>
            <a:pPr algn="ctr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1 excluded for no FC</a:t>
            </a:r>
            <a:endParaRPr lang="en-GB" dirty="0">
              <a:solidFill>
                <a:srgbClr val="FFFFFF"/>
              </a:solidFill>
              <a:latin typeface="Times New Roman" panose="02020603050405020304" pitchFamily="18" charset="0"/>
              <a:ea typeface="游明朝"/>
              <a:cs typeface="Times New Roman" panose="02020603050405020304" pitchFamily="18" charset="0"/>
            </a:endParaRPr>
          </a:p>
        </p:txBody>
      </p: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0B1BEB00-A9AF-4BB2-8A43-6F03E97211A3}"/>
              </a:ext>
            </a:extLst>
          </p:cNvPr>
          <p:cNvCxnSpPr>
            <a:cxnSpLocks/>
            <a:stCxn id="84" idx="1"/>
            <a:endCxn id="95" idx="0"/>
          </p:cNvCxnSpPr>
          <p:nvPr/>
        </p:nvCxnSpPr>
        <p:spPr>
          <a:xfrm rot="10800000" flipV="1">
            <a:off x="1239525" y="8794950"/>
            <a:ext cx="251218" cy="86816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or: Elbow 98">
            <a:extLst>
              <a:ext uri="{FF2B5EF4-FFF2-40B4-BE49-F238E27FC236}">
                <a16:creationId xmlns:a16="http://schemas.microsoft.com/office/drawing/2014/main" id="{2B756986-5E4B-4525-8D54-AF4C7DEF6434}"/>
              </a:ext>
            </a:extLst>
          </p:cNvPr>
          <p:cNvCxnSpPr>
            <a:cxnSpLocks/>
            <a:stCxn id="84" idx="3"/>
            <a:endCxn id="96" idx="0"/>
          </p:cNvCxnSpPr>
          <p:nvPr/>
        </p:nvCxnSpPr>
        <p:spPr>
          <a:xfrm>
            <a:off x="3491649" y="8794951"/>
            <a:ext cx="325809" cy="86816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749F4DCE-4659-4CF3-B858-63DF2B705BA5}"/>
              </a:ext>
            </a:extLst>
          </p:cNvPr>
          <p:cNvSpPr/>
          <p:nvPr/>
        </p:nvSpPr>
        <p:spPr bwMode="auto">
          <a:xfrm>
            <a:off x="5380945" y="9647996"/>
            <a:ext cx="2188800" cy="155346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  <a:ea typeface="游明朝"/>
                <a:cs typeface="Times New Roman" panose="02020603050405020304" pitchFamily="18" charset="0"/>
              </a:rPr>
              <a:t>30 included in current analysis</a:t>
            </a:r>
            <a:endParaRPr lang="en-GB" dirty="0">
              <a:latin typeface="Times New Roman" panose="02020603050405020304" pitchFamily="18" charset="0"/>
              <a:ea typeface="游明朝"/>
            </a:endParaRPr>
          </a:p>
        </p:txBody>
      </p:sp>
      <p:cxnSp>
        <p:nvCxnSpPr>
          <p:cNvPr id="101" name="Connector: Elbow 100">
            <a:extLst>
              <a:ext uri="{FF2B5EF4-FFF2-40B4-BE49-F238E27FC236}">
                <a16:creationId xmlns:a16="http://schemas.microsoft.com/office/drawing/2014/main" id="{0048BFEC-59EC-457D-82DF-99846263D3FC}"/>
              </a:ext>
            </a:extLst>
          </p:cNvPr>
          <p:cNvCxnSpPr>
            <a:cxnSpLocks/>
            <a:stCxn id="94" idx="1"/>
            <a:endCxn id="100" idx="0"/>
          </p:cNvCxnSpPr>
          <p:nvPr/>
        </p:nvCxnSpPr>
        <p:spPr>
          <a:xfrm rot="10800000" flipV="1">
            <a:off x="6475346" y="8623688"/>
            <a:ext cx="107757" cy="102430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11BAC779-4F64-4A86-A75C-ADB26595B9B2}"/>
              </a:ext>
            </a:extLst>
          </p:cNvPr>
          <p:cNvCxnSpPr>
            <a:cxnSpLocks/>
            <a:stCxn id="94" idx="3"/>
            <a:endCxn id="97" idx="0"/>
          </p:cNvCxnSpPr>
          <p:nvPr/>
        </p:nvCxnSpPr>
        <p:spPr>
          <a:xfrm>
            <a:off x="9386596" y="8623689"/>
            <a:ext cx="54007" cy="102430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818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C0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1209</TotalTime>
  <Words>158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游明朝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Kennedy</dc:creator>
  <cp:lastModifiedBy>Nick Kennedy</cp:lastModifiedBy>
  <cp:revision>2</cp:revision>
  <dcterms:created xsi:type="dcterms:W3CDTF">2017-06-29T20:35:14Z</dcterms:created>
  <dcterms:modified xsi:type="dcterms:W3CDTF">2017-08-27T23:50:47Z</dcterms:modified>
</cp:coreProperties>
</file>