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27FB-BCEB-4E99-A4C6-A34DA51CE4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FEF4ED-4976-435E-8C9E-A4FCECD89D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B8217-44E3-4330-84C3-2DDD84C27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4FAD-6E8F-4670-A7D9-979008558B52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19D8A-2C0C-442E-9BC5-4B29B2AB9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36251-7281-4020-8D9B-0832DA817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34DB5-94A1-4920-B145-DD94DF617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55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6400E-529E-4015-BDBB-C67558CC2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79DC63-7AA4-4069-87B6-E2A941286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81588-9373-41BF-8A16-934A7D28D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4FAD-6E8F-4670-A7D9-979008558B52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1C813-107B-4E80-8BC9-3C6CE19AD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7BD70-E778-43C2-BA01-D0B6CC39E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34DB5-94A1-4920-B145-DD94DF617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72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82932E-10FE-4F4B-9486-598BFF97B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486BD-E412-47D9-A525-DB6C1451A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484EE-A74E-4E79-9CB0-006B0192F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4FAD-6E8F-4670-A7D9-979008558B52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770C9-DE4A-4153-9C55-08A0B57A0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92169-EE35-4BF1-8AAA-F60D561C5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34DB5-94A1-4920-B145-DD94DF617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64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6C69-A6E2-4A98-B783-481C9E529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D4745-98CA-41C4-B905-BBEE61944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3B546-7E45-4164-95B7-3F7BF0637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4FAD-6E8F-4670-A7D9-979008558B52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189F7-87CA-411E-91D4-5DCCB4757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DB464-7B6D-4D91-A326-C7AF6AB8A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34DB5-94A1-4920-B145-DD94DF617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69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5393F-6B78-4423-B4B2-FFDB5301A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EC891-BC39-4DFF-8ACF-B270C1562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C29A1-4D04-451C-903A-526823753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4FAD-6E8F-4670-A7D9-979008558B52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BE64F-1663-4155-AC78-9C0F8E08A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E151B-82BF-4E6E-83ED-7A3051544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34DB5-94A1-4920-B145-DD94DF617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42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4B784-D038-4648-BC55-C1B1F0DA8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6E402-A02F-4031-B83E-0ED8FAADF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214E6-FD6D-4C4D-BF33-79C211771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44DA8-AC69-44EC-990A-21B248E8E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4FAD-6E8F-4670-A7D9-979008558B52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FC7B2-0CBD-405F-989E-36DF8401B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A0F73-2FF4-45D3-9554-F470753C5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34DB5-94A1-4920-B145-DD94DF617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83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CF6C5-93C5-4544-AED7-5E0440F2B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98D19-AD4E-438E-BBBF-820F4D31E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0E6280-76DC-4ADE-95C3-6B0D4E928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1741D9-E588-4B86-A22D-11F356F16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0FFA56-F92D-4DEC-BA3C-1D8515E04B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7CC90C-A33D-45E0-BAAA-11742FF82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4FAD-6E8F-4670-A7D9-979008558B52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72FB8F-FF04-4FD5-940F-6450FC8A4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A52017-BADB-4ECB-A33E-1E26E0E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34DB5-94A1-4920-B145-DD94DF617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7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9D854-3629-4B43-A7A7-C5DE889AA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D57CA0-924A-4530-B0AA-DECD6DC05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4FAD-6E8F-4670-A7D9-979008558B52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CAAC37-FBE2-4FC9-8C2C-79304FA1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25ABEF-9CE2-475F-8432-328BE2E3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34DB5-94A1-4920-B145-DD94DF617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20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30DB02-A2CF-4263-A5ED-3001DCAE0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4FAD-6E8F-4670-A7D9-979008558B52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53A9E5-7666-4532-B5A8-892DBCC6B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337AA4-0D04-429E-9ABA-3B16299DF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34DB5-94A1-4920-B145-DD94DF617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27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7C827-B662-419A-8B6E-622EBC2AD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AA6AF-E722-4FA9-B044-28DC0A640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6D2CB-CB2D-41B3-BB43-291AB43AB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479496-5FCF-4CE7-B57F-85C1401F3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4FAD-6E8F-4670-A7D9-979008558B52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0E679-19DA-4783-A2CE-CD1554157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DAF66-85D6-4AAA-845E-1A8673578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34DB5-94A1-4920-B145-DD94DF617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70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E957D-042C-44ED-95DB-8A1E53BF7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14322A-8A40-4397-A14B-6D4533BAB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38BB0-08E6-48F4-8BF2-8B6379531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1F062-6C83-46FD-A319-212EF9CC2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4FAD-6E8F-4670-A7D9-979008558B52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EA347-C8D3-483C-A076-2AED80E51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6B225-1168-43BA-A163-73D083598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34DB5-94A1-4920-B145-DD94DF617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10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332592-5EF3-4F50-98C0-2DC86159A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F41BB-900C-469B-AA78-05E926963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10C72-3FDA-4628-BC18-4B3E8CCC05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34FAD-6E8F-4670-A7D9-979008558B52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CEE53-02A1-4E30-9C3C-935742E5D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AF990-324E-45DF-B7EF-2FBA2FE54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34DB5-94A1-4920-B145-DD94DF617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79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cerresearchuk.org/health-professional" TargetMode="External"/><Relationship Id="rId2" Type="http://schemas.openxmlformats.org/officeDocument/2006/relationships/hyperlink" Target="https://www.nice.org.uk/guidance/cg122/evidence/full-guideline-pdf-181688799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medicine.medscape.com/article/255771-overview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067F4-84B2-4562-B121-D6FEA4C3C8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FF3399"/>
                </a:solidFill>
              </a:rPr>
              <a:t>Ovarian cancer update for GPs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D210C-069D-4F32-B379-591131DFA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01814"/>
          </a:xfrm>
        </p:spPr>
        <p:txBody>
          <a:bodyPr/>
          <a:lstStyle/>
          <a:p>
            <a:r>
              <a:rPr lang="en-GB" dirty="0"/>
              <a:t>Dr Jane Wilcock</a:t>
            </a:r>
          </a:p>
          <a:p>
            <a:r>
              <a:rPr lang="en-GB" sz="1800" dirty="0" err="1"/>
              <a:t>BScFRCGPPGCertMedEd.MAHEd.SFHEA</a:t>
            </a:r>
            <a:endParaRPr lang="en-GB" sz="1800" dirty="0"/>
          </a:p>
          <a:p>
            <a:r>
              <a:rPr lang="en-GB" sz="1800" dirty="0">
                <a:hlinkClick r:id="rId2"/>
              </a:rPr>
              <a:t>https://www.nice.org.uk/guidance/cg122/evidence/full-guideline-pdf-181688799</a:t>
            </a:r>
            <a:endParaRPr lang="en-GB" sz="1800" dirty="0"/>
          </a:p>
          <a:p>
            <a:r>
              <a:rPr lang="en-GB" sz="1800" dirty="0">
                <a:hlinkClick r:id="rId3"/>
              </a:rPr>
              <a:t>http://www.cancerresearchuk.org/health-professional</a:t>
            </a:r>
            <a:endParaRPr lang="en-GB" sz="1800" dirty="0"/>
          </a:p>
          <a:p>
            <a:r>
              <a:rPr lang="en-GB" sz="1800" dirty="0">
                <a:hlinkClick r:id="rId4"/>
              </a:rPr>
              <a:t>https://emedicine.medscape.com/article/255771-overview</a:t>
            </a:r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256312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CE6BA-7367-4743-A59B-A3DB4EC14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rgbClr val="FF3399"/>
                </a:solidFill>
              </a:rPr>
              <a:t>Types of ovarian cancer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FAEB2-03B4-494F-BF21-A8D87C75F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90% are epithelial cell OC and probably arise from end fallopian tubes</a:t>
            </a:r>
          </a:p>
          <a:p>
            <a:r>
              <a:rPr lang="en-GB" sz="2400" dirty="0"/>
              <a:t>5% granulosa cell tumour (sex chord stromal tumour) can be non functioning or can produce oestrogen with irregular menses, PMB, breast tenderness</a:t>
            </a:r>
          </a:p>
          <a:p>
            <a:r>
              <a:rPr lang="en-GB" sz="2400" dirty="0"/>
              <a:t>1% fallopian tube ca</a:t>
            </a:r>
          </a:p>
          <a:p>
            <a:r>
              <a:rPr lang="en-GB" sz="2400" dirty="0"/>
              <a:t>Teratoma ovary (germ cell ca of F in their 20s, dermoid tumour) Usually immature and benign esp. in younger ages</a:t>
            </a:r>
          </a:p>
          <a:p>
            <a:r>
              <a:rPr lang="en-GB" sz="2400" dirty="0"/>
              <a:t>Primary peritoneal ca PPC</a:t>
            </a:r>
          </a:p>
          <a:p>
            <a:r>
              <a:rPr lang="en-GB" sz="2400" dirty="0"/>
              <a:t>Borderline ovarian tumours (not cancer)</a:t>
            </a:r>
          </a:p>
        </p:txBody>
      </p:sp>
    </p:spTree>
    <p:extLst>
      <p:ext uri="{BB962C8B-B14F-4D97-AF65-F5344CB8AC3E}">
        <p14:creationId xmlns:p14="http://schemas.microsoft.com/office/powerpoint/2010/main" val="2667490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70263-C04A-4EE3-87D0-B08550F0E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rgbClr val="FF3399"/>
                </a:solidFill>
              </a:rPr>
              <a:t>Treatments 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23C8C-54D1-470E-988B-8F9ACA366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If v early stage1A may manage with ovary and fallopian tube removal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Usually though TAH BSO with omentectomy and retroperitoneal LN sampling</a:t>
            </a:r>
          </a:p>
          <a:p>
            <a:endParaRPr lang="en-GB" sz="2400" dirty="0"/>
          </a:p>
          <a:p>
            <a:r>
              <a:rPr lang="en-GB" sz="2400" dirty="0" err="1"/>
              <a:t>ollowed</a:t>
            </a:r>
            <a:r>
              <a:rPr lang="en-GB" sz="2400" dirty="0"/>
              <a:t> by CT using carboplatin and paclitaxel (Taxol)</a:t>
            </a:r>
          </a:p>
          <a:p>
            <a:pPr marL="0" indent="0">
              <a:buNone/>
            </a:pPr>
            <a:r>
              <a:rPr lang="en-GB" sz="2400" dirty="0"/>
              <a:t>If advanced then bevacizumab is used usually</a:t>
            </a:r>
          </a:p>
          <a:p>
            <a:endParaRPr lang="en-GB" sz="2400" dirty="0"/>
          </a:p>
          <a:p>
            <a:r>
              <a:rPr lang="en-GB" sz="2400" dirty="0"/>
              <a:t>CA125 can be used to follow up for recurrence with scans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/>
              <a:t>    Thankyou for listening</a:t>
            </a:r>
          </a:p>
        </p:txBody>
      </p:sp>
    </p:spTree>
    <p:extLst>
      <p:ext uri="{BB962C8B-B14F-4D97-AF65-F5344CB8AC3E}">
        <p14:creationId xmlns:p14="http://schemas.microsoft.com/office/powerpoint/2010/main" val="408060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6B8C2-F94C-44BD-A91A-F772AE3F6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388" y="123256"/>
            <a:ext cx="10515600" cy="1684948"/>
          </a:xfrm>
        </p:spPr>
        <p:txBody>
          <a:bodyPr>
            <a:normAutofit fontScale="90000"/>
          </a:bodyPr>
          <a:lstStyle/>
          <a:p>
            <a:r>
              <a:rPr lang="en-GB" dirty="0"/>
              <a:t> </a:t>
            </a:r>
            <a:br>
              <a:rPr lang="en-GB" dirty="0"/>
            </a:br>
            <a:r>
              <a:rPr lang="en-GB" sz="3100" b="1" dirty="0">
                <a:solidFill>
                  <a:srgbClr val="FF3399"/>
                </a:solidFill>
              </a:rPr>
              <a:t>The Ten Most Common Cancers in Females, Numbers of New Cases, UK, 2015</a:t>
            </a:r>
            <a:r>
              <a:rPr lang="en-GB" sz="3200" dirty="0"/>
              <a:t> </a:t>
            </a:r>
            <a:r>
              <a:rPr lang="en-GB" sz="2000" dirty="0"/>
              <a:t>This chart excludes non-melanoma skin cancer because of known under-reporting</a:t>
            </a:r>
            <a:br>
              <a:rPr lang="en-GB" sz="2000" dirty="0">
                <a:solidFill>
                  <a:srgbClr val="FF3399"/>
                </a:solidFill>
              </a:rPr>
            </a:br>
            <a:r>
              <a:rPr lang="en-GB" sz="2000" dirty="0"/>
              <a:t>http://www.cancerresearchuk.org/health-professional/cancer-statistics/incidence/common-cancers-compared#heading-Two</a:t>
            </a:r>
            <a:br>
              <a:rPr lang="en-GB" sz="2000" dirty="0"/>
            </a:br>
            <a:r>
              <a:rPr lang="en-GB" sz="2000" dirty="0"/>
              <a:t> </a:t>
            </a:r>
            <a:br>
              <a:rPr lang="en-GB" sz="2000" dirty="0"/>
            </a:br>
            <a:endParaRPr lang="en-GB" sz="2000" dirty="0"/>
          </a:p>
        </p:txBody>
      </p:sp>
      <p:pic>
        <p:nvPicPr>
          <p:cNvPr id="4" name="Content Placeholder 3" descr="http://www.cancerresearchuk.org/sites/default/files/cancer-stats/cs_inc_10common_females_i15/cs_inc_10common_females_i15.png">
            <a:extLst>
              <a:ext uri="{FF2B5EF4-FFF2-40B4-BE49-F238E27FC236}">
                <a16:creationId xmlns:a16="http://schemas.microsoft.com/office/drawing/2014/main" id="{78D3EBDC-7BC9-4728-83B9-2C341BD4CE3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522" y="2110317"/>
            <a:ext cx="6134956" cy="37819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9139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CC70F-DF64-47E6-B9AA-A907F517D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020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rgbClr val="FF3399"/>
                </a:solidFill>
              </a:rPr>
              <a:t>Ovarian cancer (OC) stats (cancer </a:t>
            </a:r>
            <a:r>
              <a:rPr lang="en-GB" sz="2800" b="1" dirty="0" err="1">
                <a:solidFill>
                  <a:srgbClr val="FF3399"/>
                </a:solidFill>
              </a:rPr>
              <a:t>researchUK</a:t>
            </a:r>
            <a:r>
              <a:rPr lang="en-GB" sz="2800" b="1" dirty="0">
                <a:solidFill>
                  <a:srgbClr val="FF3399"/>
                </a:solidFill>
              </a:rPr>
              <a:t> and NICE)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C7B19-1D8F-4527-BC5B-4189464DD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822"/>
            <a:ext cx="10515600" cy="4967141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/>
              <a:t>7,270 cases pa ( 20 women a day) are diagnosed with ovarian cancer (OC)</a:t>
            </a:r>
          </a:p>
          <a:p>
            <a:r>
              <a:rPr lang="en-GB" sz="2400" dirty="0"/>
              <a:t>4,277 die pa</a:t>
            </a:r>
          </a:p>
          <a:p>
            <a:r>
              <a:rPr lang="en-GB" sz="2400" dirty="0"/>
              <a:t>Most women are diagnosed with advanced stage disease and this contributes to ovarian cancer having the lowest relative five year survival rate of all gynaecological cancers (2007).</a:t>
            </a:r>
          </a:p>
          <a:p>
            <a:r>
              <a:rPr lang="en-GB" sz="2400" dirty="0"/>
              <a:t>The five year survival rates for patients with ovarian cancer have increased dramatically from 20% in 1975 to 38.9% in 2006 </a:t>
            </a:r>
          </a:p>
          <a:p>
            <a:r>
              <a:rPr lang="en-GB" sz="2400" dirty="0"/>
              <a:t>Overall survival is 35% over 5 years+</a:t>
            </a:r>
          </a:p>
          <a:p>
            <a:r>
              <a:rPr lang="en-GB" sz="2400" dirty="0"/>
              <a:t>6</a:t>
            </a:r>
            <a:r>
              <a:rPr lang="en-GB" sz="2400" baseline="30000" dirty="0"/>
              <a:t>th</a:t>
            </a:r>
            <a:r>
              <a:rPr lang="en-GB" sz="2400" dirty="0"/>
              <a:t> most common cancer in F and 4% of F cancers</a:t>
            </a:r>
          </a:p>
          <a:p>
            <a:r>
              <a:rPr lang="en-GB" sz="2400" dirty="0"/>
              <a:t>In the last 10 years mortality has dropped 16%</a:t>
            </a:r>
          </a:p>
          <a:p>
            <a:r>
              <a:rPr lang="en-GB" sz="2400" dirty="0"/>
              <a:t>Incidence  is highest in F  60-64yrs according NICE guidance</a:t>
            </a:r>
          </a:p>
          <a:p>
            <a:r>
              <a:rPr lang="en-GB" sz="2400" dirty="0"/>
              <a:t>F aged 15-39yrs: 90% survive 5+yrs</a:t>
            </a:r>
          </a:p>
          <a:p>
            <a:r>
              <a:rPr lang="en-GB" sz="2400" dirty="0"/>
              <a:t>Newer drugs being added on, not replacing treatment like bevacizumab (Avastin)</a:t>
            </a:r>
          </a:p>
          <a:p>
            <a:r>
              <a:rPr lang="en-GB" sz="2400" dirty="0"/>
              <a:t>If BRACA1 or 2 +</a:t>
            </a:r>
            <a:r>
              <a:rPr lang="en-GB" sz="2400" dirty="0" err="1"/>
              <a:t>ve</a:t>
            </a:r>
            <a:r>
              <a:rPr lang="en-GB" sz="2400" dirty="0"/>
              <a:t>: </a:t>
            </a:r>
            <a:r>
              <a:rPr lang="en-GB" sz="2400" dirty="0" err="1"/>
              <a:t>olparib</a:t>
            </a:r>
            <a:r>
              <a:rPr lang="en-GB" sz="2400" dirty="0"/>
              <a:t> and niraparib recently recommended in recurrence</a:t>
            </a:r>
          </a:p>
        </p:txBody>
      </p:sp>
    </p:spTree>
    <p:extLst>
      <p:ext uri="{BB962C8B-B14F-4D97-AF65-F5344CB8AC3E}">
        <p14:creationId xmlns:p14="http://schemas.microsoft.com/office/powerpoint/2010/main" val="643234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8AA03-F0CC-4892-B9D7-C5034CA3D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8087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FF3399"/>
                </a:solidFill>
              </a:rPr>
              <a:t>Risk factors for 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F5DFA-648A-4A6E-A0F6-5B0B55C36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6603"/>
            <a:ext cx="10515600" cy="5220360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Age over 65yrs ( &gt;50%cases)</a:t>
            </a:r>
          </a:p>
          <a:p>
            <a:r>
              <a:rPr lang="en-GB" sz="2400" dirty="0"/>
              <a:t>BRACA 1 and 2 5-15% cases</a:t>
            </a:r>
          </a:p>
          <a:p>
            <a:r>
              <a:rPr lang="en-GB" sz="2400" dirty="0"/>
              <a:t>Breast cancer increases the risk by two, more if occurs&lt;40yrs old</a:t>
            </a:r>
          </a:p>
          <a:p>
            <a:r>
              <a:rPr lang="en-GB" sz="2400" dirty="0"/>
              <a:t>HRT (1% cases in UK)</a:t>
            </a:r>
          </a:p>
          <a:p>
            <a:r>
              <a:rPr lang="en-GB" sz="2400" dirty="0"/>
              <a:t>Endometriosis</a:t>
            </a:r>
          </a:p>
          <a:p>
            <a:r>
              <a:rPr lang="en-GB" sz="2400" dirty="0"/>
              <a:t>Cigs (3%cases)</a:t>
            </a:r>
          </a:p>
          <a:p>
            <a:r>
              <a:rPr lang="en-GB" sz="2400" dirty="0"/>
              <a:t>Talc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3399"/>
                </a:solidFill>
              </a:rPr>
              <a:t>Protective factors</a:t>
            </a:r>
          </a:p>
          <a:p>
            <a:pPr marL="0" indent="0">
              <a:buNone/>
            </a:pPr>
            <a:r>
              <a:rPr lang="en-GB" sz="2400" dirty="0"/>
              <a:t>COC/CHC</a:t>
            </a:r>
          </a:p>
          <a:p>
            <a:pPr marL="0" indent="0">
              <a:buNone/>
            </a:pPr>
            <a:r>
              <a:rPr lang="en-GB" sz="2400" dirty="0"/>
              <a:t>Having children</a:t>
            </a:r>
          </a:p>
          <a:p>
            <a:pPr marL="0" indent="0">
              <a:buNone/>
            </a:pPr>
            <a:r>
              <a:rPr lang="en-GB" sz="2400" dirty="0"/>
              <a:t>Breastfeeding</a:t>
            </a:r>
          </a:p>
          <a:p>
            <a:pPr marL="0" indent="0">
              <a:buNone/>
            </a:pPr>
            <a:r>
              <a:rPr lang="en-GB" sz="2400" dirty="0"/>
              <a:t>Tubal sterilisation</a:t>
            </a:r>
          </a:p>
          <a:p>
            <a:pPr marL="0" indent="0">
              <a:buNone/>
            </a:pPr>
            <a:endParaRPr lang="en-GB" sz="24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44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F41DA-FB9B-4D38-928E-2526C08FE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8"/>
            <a:ext cx="10515600" cy="1083212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solidFill>
                  <a:srgbClr val="FF3399"/>
                </a:solidFill>
              </a:rPr>
              <a:t>Screening for OC:  not </a:t>
            </a:r>
            <a:r>
              <a:rPr lang="en-GB" sz="3100" b="1" dirty="0">
                <a:solidFill>
                  <a:srgbClr val="FF3399"/>
                </a:solidFill>
              </a:rPr>
              <a:t>recommended</a:t>
            </a:r>
            <a:r>
              <a:rPr lang="en-GB" sz="2000" b="1" dirty="0">
                <a:solidFill>
                  <a:srgbClr val="FF3399"/>
                </a:solidFill>
              </a:rPr>
              <a:t>  </a:t>
            </a:r>
            <a:r>
              <a:rPr lang="en-GB" sz="2000" dirty="0"/>
              <a:t>Lancet vol 387; No.10022;, p945–956, 5 March 2016 UKCTOCS. United Kingdom Collaborative Trial of Ovarian Cancer Screening.</a:t>
            </a:r>
            <a:br>
              <a:rPr lang="en-GB" sz="2000" dirty="0"/>
            </a:br>
            <a:r>
              <a:rPr lang="en-GB" sz="2000" dirty="0"/>
              <a:t>The final analysis of the impact of ovarian cancer screening on the mortality from the disease </a:t>
            </a:r>
            <a:br>
              <a:rPr lang="en-GB" sz="2800" dirty="0"/>
            </a:br>
            <a:endParaRPr lang="en-GB" sz="2800" b="1" dirty="0">
              <a:solidFill>
                <a:srgbClr val="FF33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47764-A471-471D-A288-6202BF52B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182" y="1083212"/>
            <a:ext cx="10692618" cy="57747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202,638 postmenopausal women; 50–74 years from 13 centres in NHS Trusts in England, Wales, and N. Ireland. Excluded if  BSO or known OC, FH OC, active non-OC malignancy. </a:t>
            </a:r>
          </a:p>
          <a:p>
            <a:pPr marL="0" indent="0">
              <a:buNone/>
            </a:pPr>
            <a:r>
              <a:rPr lang="en-GB" sz="2000" dirty="0"/>
              <a:t>Random allocation to annual</a:t>
            </a:r>
          </a:p>
          <a:p>
            <a:pPr marL="0" indent="0">
              <a:buNone/>
            </a:pPr>
            <a:r>
              <a:rPr lang="en-GB" sz="2000" dirty="0"/>
              <a:t>multimodal screening (MMS) with serum CA125 interpreted with ovarian cancer algorithm</a:t>
            </a:r>
          </a:p>
          <a:p>
            <a:pPr marL="0" indent="0">
              <a:buNone/>
            </a:pPr>
            <a:r>
              <a:rPr lang="en-GB" sz="2000" dirty="0"/>
              <a:t>transvaginal ultrasound screening (USS)</a:t>
            </a:r>
          </a:p>
          <a:p>
            <a:pPr marL="0" indent="0">
              <a:buNone/>
            </a:pPr>
            <a:r>
              <a:rPr lang="en-GB" sz="2000" dirty="0"/>
              <a:t>no screening, in a 1:1:2 ratio. </a:t>
            </a:r>
          </a:p>
          <a:p>
            <a:pPr marL="0" indent="0">
              <a:buNone/>
            </a:pPr>
            <a:r>
              <a:rPr lang="en-GB" sz="2000" dirty="0"/>
              <a:t>The primary outcome was death due to ovarian cancer, comparing MMS and USS separately, with no screening. Median follow-up of 11·1 years. There were new OC diagnosis in 1,282 (0·6%) women:</a:t>
            </a:r>
          </a:p>
          <a:p>
            <a:pPr marL="0" indent="0">
              <a:buNone/>
            </a:pPr>
            <a:r>
              <a:rPr lang="en-GB" sz="2000" dirty="0"/>
              <a:t>338 (0·7%) in the MMS group</a:t>
            </a:r>
          </a:p>
          <a:p>
            <a:pPr marL="0" indent="0">
              <a:buNone/>
            </a:pPr>
            <a:r>
              <a:rPr lang="en-GB" sz="2000" dirty="0"/>
              <a:t>314 (0·6%) in the USS group</a:t>
            </a:r>
          </a:p>
          <a:p>
            <a:pPr marL="0" indent="0">
              <a:buNone/>
            </a:pPr>
            <a:r>
              <a:rPr lang="en-GB" sz="2000" dirty="0"/>
              <a:t>630 (0·6%) in the no screening group.</a:t>
            </a:r>
          </a:p>
          <a:p>
            <a:pPr marL="0" indent="0">
              <a:buNone/>
            </a:pPr>
            <a:r>
              <a:rPr lang="en-GB" sz="2000" dirty="0"/>
              <a:t>BUT when prevalent cases were removed screening showed significantly different death rates with an overall average mortality reduction of 20%; reduction of 8% in years 0–7; reduction of 28%  in years 7–14 in favour of MMS</a:t>
            </a:r>
          </a:p>
          <a:p>
            <a:pPr marL="0" indent="0">
              <a:buNone/>
            </a:pPr>
            <a:r>
              <a:rPr lang="en-GB" sz="2000" dirty="0"/>
              <a:t>This is undergoing  further follow up</a:t>
            </a:r>
          </a:p>
        </p:txBody>
      </p:sp>
    </p:spTree>
    <p:extLst>
      <p:ext uri="{BB962C8B-B14F-4D97-AF65-F5344CB8AC3E}">
        <p14:creationId xmlns:p14="http://schemas.microsoft.com/office/powerpoint/2010/main" val="4177812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64AC2-7682-4821-B9CD-936C4F166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016"/>
            <a:ext cx="10515600" cy="1041010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FF3399"/>
                </a:solidFill>
              </a:rPr>
              <a:t>Symptoms 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DA22E-0997-427B-93BB-A683E635A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760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/>
              <a:t>F especially </a:t>
            </a:r>
            <a:r>
              <a:rPr lang="en-GB" dirty="0"/>
              <a:t>≥</a:t>
            </a:r>
            <a:r>
              <a:rPr lang="en-GB" sz="2400" dirty="0"/>
              <a:t>50yrs with persistent or frequent  (esp. &gt; x12 times/month)</a:t>
            </a:r>
          </a:p>
          <a:p>
            <a:pPr marL="0" indent="0">
              <a:buNone/>
            </a:pPr>
            <a:r>
              <a:rPr lang="en-GB" sz="2400" dirty="0"/>
              <a:t>• persistent abdominal distension (bloating) </a:t>
            </a:r>
          </a:p>
          <a:p>
            <a:pPr marL="0" indent="0">
              <a:buNone/>
            </a:pPr>
            <a:r>
              <a:rPr lang="en-GB" sz="2400" dirty="0"/>
              <a:t>• feeling full and/or loss of appetite</a:t>
            </a:r>
          </a:p>
          <a:p>
            <a:pPr marL="0" indent="0">
              <a:buNone/>
            </a:pPr>
            <a:r>
              <a:rPr lang="en-GB" sz="2400" dirty="0"/>
              <a:t> • pelvic or abdominal pain</a:t>
            </a:r>
          </a:p>
          <a:p>
            <a:pPr marL="0" indent="0">
              <a:buNone/>
            </a:pPr>
            <a:r>
              <a:rPr lang="en-GB" sz="2400" dirty="0"/>
              <a:t> • increased urinary urgency and/or frequency</a:t>
            </a:r>
          </a:p>
          <a:p>
            <a:pPr marL="0" indent="0">
              <a:buNone/>
            </a:pPr>
            <a:r>
              <a:rPr lang="en-GB" sz="2400" dirty="0"/>
              <a:t>New onset symptoms in last 12months of IBS as rarely presents for the first time at  this age. </a:t>
            </a:r>
          </a:p>
          <a:p>
            <a:pPr fontAlgn="t"/>
            <a:r>
              <a:rPr lang="en-GB" sz="2400" dirty="0"/>
              <a:t>In addition to NICE I would highlight PMB</a:t>
            </a:r>
          </a:p>
          <a:p>
            <a:pPr marL="0" indent="0" fontAlgn="t">
              <a:buNone/>
            </a:pPr>
            <a:r>
              <a:rPr lang="en-GB" sz="2400" dirty="0"/>
              <a:t> </a:t>
            </a:r>
            <a:r>
              <a:rPr lang="en-GB" sz="1900" dirty="0" err="1"/>
              <a:t>BrJGenPract</a:t>
            </a:r>
            <a:r>
              <a:rPr lang="en-GB" sz="1900" dirty="0"/>
              <a:t> 2013 Jan; 63(606): e11–e21. Symptoms and risk factors to identify women with suspected cancer in primary care: derivation and validation of an algorithm </a:t>
            </a:r>
            <a:r>
              <a:rPr lang="en-GB" sz="1900" dirty="0" err="1"/>
              <a:t>Hippisley</a:t>
            </a:r>
            <a:r>
              <a:rPr lang="en-GB" sz="1900" dirty="0"/>
              <a:t>-Cox J and Coupland C. </a:t>
            </a:r>
          </a:p>
          <a:p>
            <a:pPr marL="0" indent="0">
              <a:buNone/>
            </a:pPr>
            <a:r>
              <a:rPr lang="en-GB" sz="2400" dirty="0"/>
              <a:t>PMB which gives a 88-fold increase in uterine cancer</a:t>
            </a:r>
          </a:p>
          <a:p>
            <a:pPr marL="0" indent="0">
              <a:buNone/>
            </a:pPr>
            <a:r>
              <a:rPr lang="en-GB" sz="2400" dirty="0"/>
              <a:t>                                  29-fold increase in cervical cancer</a:t>
            </a:r>
          </a:p>
          <a:p>
            <a:pPr marL="0" indent="0">
              <a:buNone/>
            </a:pPr>
            <a:r>
              <a:rPr lang="en-GB" sz="2400" dirty="0"/>
              <a:t>                                  a 5-fold increase in ovarian cancer</a:t>
            </a:r>
          </a:p>
          <a:p>
            <a:pPr marL="0" indent="0">
              <a:buNone/>
            </a:pPr>
            <a:r>
              <a:rPr lang="en-GB" sz="2200" dirty="0"/>
              <a:t>                                         4-fold increased risk of bladder cancer; 2-fold increase in breast cancer, blood cancer and ‘other cancers</a:t>
            </a:r>
            <a:r>
              <a:rPr lang="en-GB" sz="2400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917767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F2FFC-17B0-4435-A594-00FEC78057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70671"/>
            <a:ext cx="5181600" cy="52062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bloating </a:t>
            </a:r>
          </a:p>
          <a:p>
            <a:pPr marL="0" indent="0">
              <a:buNone/>
            </a:pPr>
            <a:r>
              <a:rPr lang="en-GB" dirty="0"/>
              <a:t>feeling full and/or loss of appetite</a:t>
            </a:r>
          </a:p>
          <a:p>
            <a:pPr marL="0" indent="0">
              <a:buNone/>
            </a:pPr>
            <a:r>
              <a:rPr lang="en-GB" dirty="0"/>
              <a:t>pelvic or abdominal pain</a:t>
            </a:r>
          </a:p>
          <a:p>
            <a:pPr marL="0" indent="0">
              <a:buNone/>
            </a:pPr>
            <a:r>
              <a:rPr lang="en-GB" dirty="0"/>
              <a:t>increased urinary urgency and/or frequency</a:t>
            </a:r>
          </a:p>
          <a:p>
            <a:pPr marL="0" indent="0">
              <a:buNone/>
            </a:pPr>
            <a:r>
              <a:rPr lang="en-GB" dirty="0"/>
              <a:t>New onset symptoms in last 12months of IBS</a:t>
            </a:r>
          </a:p>
          <a:p>
            <a:pPr marL="0" indent="0">
              <a:buNone/>
            </a:pPr>
            <a:r>
              <a:rPr lang="en-GB" dirty="0"/>
              <a:t>PMB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Constipation</a:t>
            </a:r>
          </a:p>
          <a:p>
            <a:pPr marL="0" indent="0">
              <a:buNone/>
            </a:pPr>
            <a:r>
              <a:rPr lang="en-GB" dirty="0"/>
              <a:t>Indigestion/reflux</a:t>
            </a:r>
          </a:p>
          <a:p>
            <a:pPr marL="0" indent="0">
              <a:buNone/>
            </a:pPr>
            <a:r>
              <a:rPr lang="en-GB" dirty="0"/>
              <a:t>SOB</a:t>
            </a:r>
          </a:p>
          <a:p>
            <a:pPr marL="0" indent="0">
              <a:buNone/>
            </a:pPr>
            <a:r>
              <a:rPr lang="en-GB" dirty="0"/>
              <a:t>Tired</a:t>
            </a:r>
          </a:p>
          <a:p>
            <a:pPr marL="0" indent="0">
              <a:buNone/>
            </a:pPr>
            <a:r>
              <a:rPr lang="en-GB" dirty="0"/>
              <a:t>Weight loss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CD7A37F-FC25-4490-B89C-35141592C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970671"/>
            <a:ext cx="5181600" cy="52062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examination:</a:t>
            </a:r>
          </a:p>
          <a:p>
            <a:pPr marL="0" indent="0">
              <a:buNone/>
            </a:pPr>
            <a:r>
              <a:rPr lang="en-GB" dirty="0" err="1"/>
              <a:t>abdo</a:t>
            </a:r>
            <a:r>
              <a:rPr lang="en-GB" dirty="0"/>
              <a:t> and PV for mass, ascites, bowel obstruction </a:t>
            </a:r>
          </a:p>
          <a:p>
            <a:pPr marL="0" indent="0">
              <a:buNone/>
            </a:pPr>
            <a:r>
              <a:rPr lang="en-GB" dirty="0"/>
              <a:t> chest for pleural effusion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978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E7043-8866-444B-AD05-988629D62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3399"/>
                </a:solidFill>
              </a:rPr>
              <a:t>Investigations 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39C73-3D31-47A1-8261-178EEEDBD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GP suspects OC refers 2WW</a:t>
            </a:r>
          </a:p>
          <a:p>
            <a:r>
              <a:rPr lang="en-GB" dirty="0"/>
              <a:t> GP cant detect obvious mass etc but patient has symptoms then undertake CA125</a:t>
            </a:r>
          </a:p>
          <a:p>
            <a:r>
              <a:rPr lang="en-GB" dirty="0"/>
              <a:t> if&lt;35iu reconsider diagnosis</a:t>
            </a:r>
          </a:p>
          <a:p>
            <a:r>
              <a:rPr lang="en-GB" dirty="0"/>
              <a:t> if&gt;35iu undertake USS</a:t>
            </a:r>
          </a:p>
          <a:p>
            <a:r>
              <a:rPr lang="en-GB" dirty="0"/>
              <a:t> any abnormality on USS refer 2WW</a:t>
            </a:r>
          </a:p>
        </p:txBody>
      </p:sp>
    </p:spTree>
    <p:extLst>
      <p:ext uri="{BB962C8B-B14F-4D97-AF65-F5344CB8AC3E}">
        <p14:creationId xmlns:p14="http://schemas.microsoft.com/office/powerpoint/2010/main" val="245119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F913B-988D-474F-8D88-320C7C6C2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697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FF3399"/>
                </a:solidFill>
              </a:rPr>
              <a:t>Evidence for investigations in OC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A36FB-6C90-468B-B15B-D081C81C9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822"/>
            <a:ext cx="10515600" cy="5444196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Assume prevalence of OC with symptoms presenting to primary care of 0.23%</a:t>
            </a:r>
          </a:p>
          <a:p>
            <a:r>
              <a:rPr lang="en-GB" sz="2400" dirty="0"/>
              <a:t>If all women with symptoms were referred to secondary care around 1 in 500  referred would turn out to have ovarian cancer SO…..</a:t>
            </a:r>
          </a:p>
          <a:p>
            <a:r>
              <a:rPr lang="en-GB" sz="2400" dirty="0"/>
              <a:t>PPV of serum CA125 is  0.81%</a:t>
            </a:r>
          </a:p>
          <a:p>
            <a:r>
              <a:rPr lang="en-GB" sz="2400" dirty="0"/>
              <a:t>PPV USS 1.14% </a:t>
            </a:r>
          </a:p>
          <a:p>
            <a:r>
              <a:rPr lang="en-GB" sz="2400" dirty="0"/>
              <a:t> This means that around 1 in every 100 women referred to secondary care with positive serum CA125 or ultrasound would have ovarian cancer. </a:t>
            </a:r>
          </a:p>
          <a:p>
            <a:r>
              <a:rPr lang="en-GB" sz="2400" dirty="0"/>
              <a:t>NPV of CA125 is 99.94% </a:t>
            </a:r>
          </a:p>
          <a:p>
            <a:r>
              <a:rPr lang="en-GB" sz="2400" dirty="0"/>
              <a:t>NPV for USS is 99.96% </a:t>
            </a:r>
          </a:p>
          <a:p>
            <a:r>
              <a:rPr lang="en-GB" sz="2400" dirty="0"/>
              <a:t>This means 1 in every 2,000 women with negative tests would turn out to have ovarian cancer</a:t>
            </a:r>
          </a:p>
          <a:p>
            <a:r>
              <a:rPr lang="en-GB" sz="2400" dirty="0"/>
              <a:t>If women were only referred when both CA125 test and USS were positive,</a:t>
            </a:r>
          </a:p>
          <a:p>
            <a:pPr marL="0" indent="0">
              <a:buNone/>
            </a:pPr>
            <a:r>
              <a:rPr lang="en-GB" sz="2400" dirty="0"/>
              <a:t>3.67% would have OC =  1 in 26 referred would have ovarian cancer</a:t>
            </a:r>
          </a:p>
        </p:txBody>
      </p:sp>
    </p:spTree>
    <p:extLst>
      <p:ext uri="{BB962C8B-B14F-4D97-AF65-F5344CB8AC3E}">
        <p14:creationId xmlns:p14="http://schemas.microsoft.com/office/powerpoint/2010/main" val="1367261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829</Words>
  <Application>Microsoft Office PowerPoint</Application>
  <PresentationFormat>Widescreen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Ovarian cancer update for GPs</vt:lpstr>
      <vt:lpstr>  The Ten Most Common Cancers in Females, Numbers of New Cases, UK, 2015 This chart excludes non-melanoma skin cancer because of known under-reporting http://www.cancerresearchuk.org/health-professional/cancer-statistics/incidence/common-cancers-compared#heading-Two   </vt:lpstr>
      <vt:lpstr>Ovarian cancer (OC) stats (cancer researchUK and NICE)</vt:lpstr>
      <vt:lpstr>Risk factors for OC</vt:lpstr>
      <vt:lpstr>Screening for OC:  not recommended  Lancet vol 387; No.10022;, p945–956, 5 March 2016 UKCTOCS. United Kingdom Collaborative Trial of Ovarian Cancer Screening. The final analysis of the impact of ovarian cancer screening on the mortality from the disease  </vt:lpstr>
      <vt:lpstr>Symptoms OC</vt:lpstr>
      <vt:lpstr>PowerPoint Presentation</vt:lpstr>
      <vt:lpstr>Investigations OC</vt:lpstr>
      <vt:lpstr>Evidence for investigations in OC </vt:lpstr>
      <vt:lpstr>Types of ovarian cancer</vt:lpstr>
      <vt:lpstr>Treatments OC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</dc:creator>
  <cp:lastModifiedBy>Jane</cp:lastModifiedBy>
  <cp:revision>22</cp:revision>
  <dcterms:created xsi:type="dcterms:W3CDTF">2018-06-02T14:55:59Z</dcterms:created>
  <dcterms:modified xsi:type="dcterms:W3CDTF">2018-06-24T15:15:53Z</dcterms:modified>
</cp:coreProperties>
</file>