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7" r:id="rId11"/>
    <p:sldId id="265" r:id="rId12"/>
    <p:sldId id="266" r:id="rId13"/>
    <p:sldId id="274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1BB6-89EE-49A7-A8D9-31449F170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61935-DEE7-486A-AC67-FAEF74256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9D894-82D5-4F44-A273-3D4F9774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7DB53-D406-42DE-8159-46B49675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9E282-604E-4E18-8788-DDB82F12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0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F61C-2CD7-4A24-AD18-436D5DBD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F16B9-F0D8-4890-8982-A196CA31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DBE64-FF06-49B8-9559-CB7C833F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D47BB-D6FC-4DC5-91E5-3231455E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33D76-2DA9-4ACD-A773-AA62FED1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FD61A-65A1-405D-B9C2-C62267838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C8E20-303A-47E8-8426-223092719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04B6F-C41E-4DA4-AE53-1BB1F1E9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BBC-8D2D-4FBD-8D5B-6AB3DE3A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92F1D-1952-4755-9C2B-47C794CB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7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0839-6705-46AB-BE5C-4F18ADD6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E2A8-BBA5-40C8-AFC6-18DE654B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1D30-9F86-4769-A270-5A11C369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E9FC2-F5FD-4602-88B9-AE65622A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925F9-CE7A-44AF-9680-FC2731DF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0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AFCE-4E0E-4601-92B0-F40DE026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91824-229D-4A94-A6BF-3ED03CEF5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42A02-E07A-4E53-A570-5C952557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24AE6-F86E-48C1-87F9-506AF5A2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38FF9-D4FA-411A-8746-6A56A896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0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48F2-2A8B-4BB3-9684-F9DE1759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00FD-B283-4F8C-BC3E-730399F2D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B5180-FDD9-472F-A74F-D3D055B3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D72B4-0E53-4BC6-ACED-9541FFD7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E23EC-F1A5-4824-9222-3EA9CC799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DC530-521C-4836-B98A-4FD6255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B556-B98B-47D8-BB05-18FC3EC0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18C20-31EB-4EAF-8028-14E64E219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7FFD5-815D-4CAA-BF5E-4CECF9FD1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BD21B-48C0-43A5-B4F5-700D77295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AC4DD-99B7-46FD-BA89-70AD944C5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FF402-560B-4C19-8E7A-64E29AB7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3B7-8D6D-4428-807F-0A574A9A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987FA-945A-4242-9840-806E5636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CB58-4CC9-4698-9917-CEAC1EE7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CBA5D-23DE-4988-8018-B348F166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A0239-16CC-4F98-82A6-2EA85FFD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A604F-0C50-4584-AE68-C2ED412B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837A9-7EAA-4955-AC3B-9A6E1AEB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6C7D6-77D8-4173-A599-E75A6E8F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A4E10-4918-449B-A742-8E25B44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1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2638-B873-4A44-93C0-481A0857C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B65A-E860-4661-9836-E0AA23870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5FD39-8D0F-48F8-8513-2BC2A1A0A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967B1-C8F9-492F-AAF2-7935BADB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4C337-60BC-4AFD-BB1C-6479EE70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63B7-9DA9-431A-821C-975A1EDB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E668-5F31-4BEA-AC6E-7C8FC669B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65B8A-B4C9-48C6-95F6-12F8B13B2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10F26-48C3-485B-B119-0A93324F1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AFC6F-A0A8-4223-9CD6-AE6E6B0C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0E3CA-DBCA-4CC6-A899-5BBC37D2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18879-320E-40F9-B975-06041E04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3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34E6F-BE7A-4EE0-988D-9AAC59AF3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04FEF-7905-48A2-BB48-9F42871B8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3B1E4-4140-4A3C-8FF0-C7321D37E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3707-6FAA-4F5A-8F3C-A6E5F5F1FBBB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3D175-7936-47EE-8B93-DC8963EAB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7844A-27E1-40A7-AF94-18F91B45C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70C30-1812-44B6-A19E-77E5F8A8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B532-FD01-42A6-91C0-E09E7C12A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457071"/>
          </a:xfrm>
        </p:spPr>
        <p:txBody>
          <a:bodyPr>
            <a:normAutofit fontScale="90000"/>
          </a:bodyPr>
          <a:lstStyle/>
          <a:p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GP update</a:t>
            </a:r>
            <a:br>
              <a:rPr lang="en-GB" dirty="0"/>
            </a:br>
            <a:r>
              <a:rPr lang="en-GB" b="1" dirty="0">
                <a:solidFill>
                  <a:srgbClr val="CC0099"/>
                </a:solidFill>
              </a:rPr>
              <a:t>Cervical cancer </a:t>
            </a:r>
            <a:br>
              <a:rPr lang="en-GB" dirty="0"/>
            </a:br>
            <a:r>
              <a:rPr lang="en-GB" sz="2800" dirty="0"/>
              <a:t>2018 </a:t>
            </a:r>
            <a:br>
              <a:rPr lang="en-GB" sz="2800" dirty="0"/>
            </a:br>
            <a:r>
              <a:rPr lang="en-GB" sz="2800" dirty="0"/>
              <a:t>Dr Jane Wilcock</a:t>
            </a:r>
            <a:br>
              <a:rPr lang="en-GB" dirty="0"/>
            </a:br>
            <a:r>
              <a:rPr lang="en-GB" sz="2000" dirty="0" err="1"/>
              <a:t>BSc.FRCGP.PGCertMedEd.MAHEd.SFHEA</a:t>
            </a:r>
            <a:r>
              <a:rPr lang="en-GB" sz="2000" dirty="0"/>
              <a:t> 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HPV vaccination</a:t>
            </a:r>
            <a:br>
              <a:rPr lang="en-GB" sz="2000" dirty="0"/>
            </a:br>
            <a:r>
              <a:rPr lang="en-GB" sz="2000" dirty="0"/>
              <a:t>cervical cytology screening</a:t>
            </a:r>
            <a:br>
              <a:rPr lang="en-GB" sz="2000" dirty="0"/>
            </a:br>
            <a:r>
              <a:rPr lang="en-GB" sz="2000" dirty="0"/>
              <a:t>CIN/cervical cancer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4374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E921-E6D3-4817-B1FB-5B1FFF7A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Cervical cytology screening: test of cure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C413-3CD3-4EA2-AD80-84D2D2A6A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Women treated at colposcopy are offered screening 6 months later and their return to programme or colposcopy depends on HR-HPV status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HR-HPV primary screening</a:t>
            </a:r>
          </a:p>
          <a:p>
            <a:pPr marL="0" indent="0">
              <a:buNone/>
            </a:pPr>
            <a:r>
              <a:rPr lang="en-GB" sz="2400" dirty="0"/>
              <a:t>If </a:t>
            </a:r>
            <a:r>
              <a:rPr lang="en-GB" sz="2400" dirty="0" err="1"/>
              <a:t>HR-HPV+ve</a:t>
            </a:r>
            <a:r>
              <a:rPr lang="en-GB" sz="2400" dirty="0"/>
              <a:t> the sample undergoes </a:t>
            </a:r>
            <a:r>
              <a:rPr lang="en-GB" sz="2400" dirty="0" err="1"/>
              <a:t>cyto</a:t>
            </a:r>
            <a:r>
              <a:rPr lang="en-GB" sz="2400" dirty="0"/>
              <a:t>-screening for cellular abnormality and if normal the test is repeated at 12 months; again at 24 months if HR-HPV +</a:t>
            </a:r>
            <a:r>
              <a:rPr lang="en-GB" sz="2400" dirty="0" err="1"/>
              <a:t>ve</a:t>
            </a:r>
            <a:r>
              <a:rPr lang="en-GB" sz="2400" dirty="0"/>
              <a:t> and then to colposcopy if still HR-HPV +</a:t>
            </a:r>
            <a:r>
              <a:rPr lang="en-GB" sz="2400" dirty="0" err="1"/>
              <a:t>ve</a:t>
            </a:r>
            <a:r>
              <a:rPr lang="en-GB" sz="2400" dirty="0"/>
              <a:t> with normal cytology</a:t>
            </a:r>
          </a:p>
          <a:p>
            <a:pPr marL="0" indent="0">
              <a:buNone/>
            </a:pPr>
            <a:r>
              <a:rPr lang="en-GB" sz="2400" dirty="0"/>
              <a:t>Any HR-HPV +</a:t>
            </a:r>
            <a:r>
              <a:rPr lang="en-GB" sz="2400" dirty="0" err="1"/>
              <a:t>ve</a:t>
            </a:r>
            <a:r>
              <a:rPr lang="en-GB" sz="2400" dirty="0"/>
              <a:t> and borderline or worse cytology is referred to colposcopy</a:t>
            </a:r>
          </a:p>
          <a:p>
            <a:pPr marL="0" indent="0">
              <a:buNone/>
            </a:pPr>
            <a:r>
              <a:rPr lang="en-GB" sz="2400" dirty="0"/>
              <a:t>Biopsy for CIN</a:t>
            </a:r>
          </a:p>
          <a:p>
            <a:pPr marL="0" indent="0">
              <a:buNone/>
            </a:pPr>
            <a:r>
              <a:rPr lang="en-GB" sz="2400" dirty="0"/>
              <a:t>Treatments:</a:t>
            </a:r>
          </a:p>
          <a:p>
            <a:pPr marL="0" indent="0">
              <a:buNone/>
            </a:pPr>
            <a:r>
              <a:rPr lang="en-GB" sz="2400" dirty="0"/>
              <a:t>Local destruction; cold coagulation, cryotherapy, laser or </a:t>
            </a:r>
          </a:p>
          <a:p>
            <a:pPr marL="0" indent="0">
              <a:buNone/>
            </a:pPr>
            <a:r>
              <a:rPr lang="en-GB" sz="2400" dirty="0"/>
              <a:t>excision under LA by large loop excision of transformation zone LLETZ or cone biopsy under GA. 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3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71DC-8CDD-4898-9553-1CE5B9FE3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45"/>
            <a:ext cx="10515600" cy="101287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Cervical cytology screening; which women should not but might be overlooked?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C9E4-0F3B-4531-AA97-4876475B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534"/>
            <a:ext cx="10515600" cy="5915465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sz="2400" dirty="0"/>
              <a:t>women who have never had sex with a man</a:t>
            </a:r>
          </a:p>
          <a:p>
            <a:r>
              <a:rPr lang="en-GB" sz="2400" dirty="0"/>
              <a:t> women with a physical disability that would make taking a sample difficult</a:t>
            </a:r>
          </a:p>
          <a:p>
            <a:r>
              <a:rPr lang="en-GB" sz="2400" dirty="0"/>
              <a:t>women who have undergone FGM</a:t>
            </a:r>
          </a:p>
          <a:p>
            <a:r>
              <a:rPr lang="en-GB" sz="2400" dirty="0"/>
              <a:t> women with a learning disability</a:t>
            </a:r>
          </a:p>
          <a:p>
            <a:r>
              <a:rPr lang="en-GB" sz="2400" dirty="0"/>
              <a:t>women with a terminal illness (unless the GP judges that an invitation would be distressing)</a:t>
            </a:r>
          </a:p>
          <a:p>
            <a:r>
              <a:rPr lang="en-GB" sz="2400" dirty="0"/>
              <a:t>Women trans to men but retain a cervix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When should screening be delayed (unless unlikely to reattend)</a:t>
            </a:r>
          </a:p>
          <a:p>
            <a:r>
              <a:rPr lang="en-GB" sz="2400" dirty="0"/>
              <a:t> during menstruation</a:t>
            </a:r>
          </a:p>
          <a:p>
            <a:r>
              <a:rPr lang="en-GB" sz="2400" dirty="0"/>
              <a:t>less than 12 weeks postnatally</a:t>
            </a:r>
          </a:p>
          <a:p>
            <a:r>
              <a:rPr lang="en-GB" sz="2400" dirty="0"/>
              <a:t>less than 12 weeks after TOP and miscarriage</a:t>
            </a:r>
          </a:p>
          <a:p>
            <a:r>
              <a:rPr lang="en-GB" sz="2400" dirty="0"/>
              <a:t>if there is a discharge/infection present (the infection should be treated first)</a:t>
            </a:r>
          </a:p>
        </p:txBody>
      </p:sp>
    </p:spTree>
    <p:extLst>
      <p:ext uri="{BB962C8B-B14F-4D97-AF65-F5344CB8AC3E}">
        <p14:creationId xmlns:p14="http://schemas.microsoft.com/office/powerpoint/2010/main" val="60619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817A2-DEE8-4042-9B0C-1508B4CB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Cervical cytology screening: test results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A4B9-C28F-41DC-AF8E-B7D21851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5198647"/>
          </a:xfrm>
        </p:spPr>
        <p:txBody>
          <a:bodyPr>
            <a:normAutofit/>
          </a:bodyPr>
          <a:lstStyle/>
          <a:p>
            <a:r>
              <a:rPr lang="en-GB" sz="2400" dirty="0"/>
              <a:t>NEGATIVE: routine recall</a:t>
            </a:r>
          </a:p>
          <a:p>
            <a:endParaRPr lang="en-GB" sz="2400" dirty="0"/>
          </a:p>
          <a:p>
            <a:r>
              <a:rPr lang="en-GB" sz="2400" dirty="0"/>
              <a:t>INADEQUATE: redo after 3 months but 3 </a:t>
            </a:r>
            <a:r>
              <a:rPr lang="en-GB" sz="2400" dirty="0" err="1"/>
              <a:t>inadequates</a:t>
            </a:r>
            <a:r>
              <a:rPr lang="en-GB" sz="2400" dirty="0"/>
              <a:t> goes to colposcopy</a:t>
            </a:r>
          </a:p>
          <a:p>
            <a:endParaRPr lang="en-GB" sz="2400" dirty="0"/>
          </a:p>
          <a:p>
            <a:r>
              <a:rPr lang="en-GB" sz="2400" dirty="0"/>
              <a:t>BORDERLINE AND LOW GRADE DYSKARYOSIS: in squamous or endocervical cells get a HR-HPV test. </a:t>
            </a:r>
            <a:r>
              <a:rPr lang="en-GB" sz="2400" dirty="0" err="1"/>
              <a:t>HR-HPV+ve</a:t>
            </a:r>
            <a:r>
              <a:rPr lang="en-GB" sz="2400" dirty="0"/>
              <a:t> are referred for colposcopy but HR-HPV-</a:t>
            </a:r>
            <a:r>
              <a:rPr lang="en-GB" sz="2400" dirty="0" err="1"/>
              <a:t>ve</a:t>
            </a:r>
            <a:r>
              <a:rPr lang="en-GB" sz="2400" dirty="0"/>
              <a:t> are returned to normal recall</a:t>
            </a:r>
          </a:p>
          <a:p>
            <a:endParaRPr lang="en-GB" sz="2400" dirty="0"/>
          </a:p>
          <a:p>
            <a:r>
              <a:rPr lang="en-GB" sz="2400" dirty="0"/>
              <a:t>HIGH GRADE DYSKSARYOSIS; MODERATE or SEVERE are referred to coloscopy </a:t>
            </a:r>
          </a:p>
          <a:p>
            <a:r>
              <a:rPr lang="en-GB" sz="2400" dirty="0"/>
              <a:t>INVASIVE SCC referred in 2 weeks to colposcopy</a:t>
            </a:r>
          </a:p>
          <a:p>
            <a:r>
              <a:rPr lang="en-GB" sz="2400" dirty="0"/>
              <a:t>GLANDULAR NEOPLASIA CERVIX referred 2 weeks colposcopy</a:t>
            </a:r>
          </a:p>
          <a:p>
            <a:r>
              <a:rPr lang="en-GB" sz="2400" dirty="0"/>
              <a:t>GLANDULAR NEOPLASIA ENDOMETRIUM referred 2 weeks gynae OPC by GP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07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C8EC6-451E-46CF-AA1E-9B679F34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CC0099"/>
                </a:solidFill>
              </a:rPr>
              <a:t>CIN is a histological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3CE7A-A596-4F98-9482-39AF96A5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CIN 1 – up to one third of the thickness of the lining covering the cervix has abnormal cells</a:t>
            </a:r>
          </a:p>
          <a:p>
            <a:r>
              <a:rPr lang="en-GB" sz="2400" dirty="0"/>
              <a:t>CIN 2 – between one third and two thirds of the skin covering the cervix has abnormal cells</a:t>
            </a:r>
          </a:p>
          <a:p>
            <a:r>
              <a:rPr lang="en-GB" sz="2400" dirty="0"/>
              <a:t>CIN 3 – the full thickness of the lining covering the cervix has abnormal cells</a:t>
            </a:r>
          </a:p>
          <a:p>
            <a:r>
              <a:rPr lang="en-GB" sz="2400" dirty="0"/>
              <a:t>CIN 3 may also be called carcinoma in situ or CIS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32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_x0000_s0">
            <a:extLst>
              <a:ext uri="{FF2B5EF4-FFF2-40B4-BE49-F238E27FC236}">
                <a16:creationId xmlns:a16="http://schemas.microsoft.com/office/drawing/2014/main" id="{4744F04F-E8DE-4B22-95E6-549F9497F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853" y="359989"/>
            <a:ext cx="2472152" cy="26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1147" b="1" dirty="0">
                <a:solidFill>
                  <a:srgbClr val="EC008C"/>
                </a:solidFill>
                <a:latin typeface="Helvetica" panose="020B0604020202020204" pitchFamily="34" charset="0"/>
              </a:rPr>
              <a:t>Cervical cancer (C53): 2012-2013</a:t>
            </a:r>
          </a:p>
        </p:txBody>
      </p:sp>
      <p:sp>
        <p:nvSpPr>
          <p:cNvPr id="2051" name="Text Box 8">
            <a:extLst>
              <a:ext uri="{FF2B5EF4-FFF2-40B4-BE49-F238E27FC236}">
                <a16:creationId xmlns:a16="http://schemas.microsoft.com/office/drawing/2014/main" id="{52053EC1-A8C7-4833-82E5-92B7929C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853" y="529478"/>
            <a:ext cx="4943982" cy="25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1059" b="1" dirty="0">
                <a:solidFill>
                  <a:srgbClr val="2E008B"/>
                </a:solidFill>
                <a:latin typeface="Helvetica" panose="020B0604020202020204" pitchFamily="34" charset="0"/>
              </a:rPr>
              <a:t>Percentage of Cases by Route to Diagnosis, Women Aged 15-99, England</a:t>
            </a:r>
          </a:p>
        </p:txBody>
      </p:sp>
      <p:pic>
        <p:nvPicPr>
          <p:cNvPr id="2052" name="Picture 7" descr="image">
            <a:extLst>
              <a:ext uri="{FF2B5EF4-FFF2-40B4-BE49-F238E27FC236}">
                <a16:creationId xmlns:a16="http://schemas.microsoft.com/office/drawing/2014/main" id="{06665BB2-0FE8-41BC-8280-F3573FAAA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360" y="839041"/>
            <a:ext cx="5462868" cy="352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>
            <a:extLst>
              <a:ext uri="{FF2B5EF4-FFF2-40B4-BE49-F238E27FC236}">
                <a16:creationId xmlns:a16="http://schemas.microsoft.com/office/drawing/2014/main" id="{C86E240A-77AB-48F6-8810-53F60D4BD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3441" y="4438931"/>
            <a:ext cx="1508746" cy="2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794" dirty="0">
                <a:solidFill>
                  <a:srgbClr val="575756"/>
                </a:solidFill>
                <a:latin typeface="Helvetica" panose="020B0604020202020204" pitchFamily="34" charset="0"/>
              </a:rPr>
              <a:t>Source: cruk.org/</a:t>
            </a:r>
            <a:r>
              <a:rPr lang="en-US" altLang="en-US" sz="794" dirty="0" err="1">
                <a:solidFill>
                  <a:srgbClr val="575756"/>
                </a:solidFill>
                <a:latin typeface="Helvetica" panose="020B0604020202020204" pitchFamily="34" charset="0"/>
              </a:rPr>
              <a:t>cancerstats</a:t>
            </a:r>
            <a:r>
              <a:rPr lang="en-US" altLang="en-US" sz="794" dirty="0">
                <a:solidFill>
                  <a:srgbClr val="575756"/>
                </a:solidFill>
                <a:latin typeface="Helvetica" panose="020B0604020202020204" pitchFamily="34" charset="0"/>
              </a:rPr>
              <a:t> </a:t>
            </a:r>
          </a:p>
        </p:txBody>
      </p:sp>
      <p:sp>
        <p:nvSpPr>
          <p:cNvPr id="2054" name="Text Box 5">
            <a:extLst>
              <a:ext uri="{FF2B5EF4-FFF2-40B4-BE49-F238E27FC236}">
                <a16:creationId xmlns:a16="http://schemas.microsoft.com/office/drawing/2014/main" id="{B804461F-BAA4-423B-B2F7-D72C570C9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3442" y="4667250"/>
            <a:ext cx="4214615" cy="2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794" dirty="0">
                <a:solidFill>
                  <a:srgbClr val="575756"/>
                </a:solidFill>
                <a:latin typeface="Helvetica" panose="020B0604020202020204" pitchFamily="34" charset="0"/>
              </a:rPr>
              <a:t>You are welcome to reuse this Cancer Research UK statistics content for your own work. </a:t>
            </a:r>
          </a:p>
        </p:txBody>
      </p:sp>
      <p:sp>
        <p:nvSpPr>
          <p:cNvPr id="2055" name="Text Box 4">
            <a:extLst>
              <a:ext uri="{FF2B5EF4-FFF2-40B4-BE49-F238E27FC236}">
                <a16:creationId xmlns:a16="http://schemas.microsoft.com/office/drawing/2014/main" id="{118A89A2-08B1-486B-986B-A081026F9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3441" y="4783512"/>
            <a:ext cx="4572085" cy="2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794">
                <a:solidFill>
                  <a:srgbClr val="575756"/>
                </a:solidFill>
                <a:latin typeface="Helvetica" panose="020B0604020202020204" pitchFamily="34" charset="0"/>
              </a:rPr>
              <a:t>Credit us as authors by referencing Cancer Research UK as the primary source. Suggested style:</a:t>
            </a:r>
          </a:p>
        </p:txBody>
      </p:sp>
      <p:sp>
        <p:nvSpPr>
          <p:cNvPr id="2056" name="Text Box 3">
            <a:extLst>
              <a:ext uri="{FF2B5EF4-FFF2-40B4-BE49-F238E27FC236}">
                <a16:creationId xmlns:a16="http://schemas.microsoft.com/office/drawing/2014/main" id="{80474653-FC34-492E-BB0E-D68F46A76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3441" y="4901173"/>
            <a:ext cx="3310522" cy="2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1"/>
            <a:r>
              <a:rPr lang="en-US" altLang="en-US" sz="794" dirty="0">
                <a:solidFill>
                  <a:srgbClr val="575756"/>
                </a:solidFill>
                <a:latin typeface="Helvetica" panose="020B0604020202020204" pitchFamily="34" charset="0"/>
              </a:rPr>
              <a:t>Cancer Research UK, full URL of the page, Accessed [month] [year]. </a:t>
            </a:r>
          </a:p>
        </p:txBody>
      </p:sp>
      <p:pic>
        <p:nvPicPr>
          <p:cNvPr id="2057" name="Picture 2" descr="image">
            <a:extLst>
              <a:ext uri="{FF2B5EF4-FFF2-40B4-BE49-F238E27FC236}">
                <a16:creationId xmlns:a16="http://schemas.microsoft.com/office/drawing/2014/main" id="{7BA61777-889B-4A6A-90DF-8A11A2C1A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5115486"/>
            <a:ext cx="1893794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304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D892-4498-4A1D-9AA4-B07ADAE34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660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Cervical cancer</a:t>
            </a:r>
            <a:br>
              <a:rPr lang="en-GB" sz="1800" dirty="0"/>
            </a:br>
            <a:r>
              <a:rPr lang="en-GB" sz="1800" dirty="0"/>
              <a:t>http://www.cancerresearchuk.org/about-cancer/cervical-cancer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04727-2D02-4860-80C5-474DDA32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4"/>
            <a:ext cx="10515600" cy="5901396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/>
              <a:t>Squamous cell cancer occurs at the transformation zone of </a:t>
            </a:r>
            <a:r>
              <a:rPr lang="en-GB" sz="3100" dirty="0" err="1"/>
              <a:t>ecto</a:t>
            </a:r>
            <a:r>
              <a:rPr lang="en-GB" sz="3100" dirty="0"/>
              <a:t>- squamous cells and columnar endo-cervical cells on the ectocervix; 70-80% cases</a:t>
            </a:r>
          </a:p>
          <a:p>
            <a:r>
              <a:rPr lang="en-GB" sz="3100" dirty="0"/>
              <a:t>Glandular neoplasia is an adenocarcinoma; endocervical unless cells from the endometrium ca) and is less common but harder to detect; 10% cases</a:t>
            </a:r>
          </a:p>
          <a:p>
            <a:r>
              <a:rPr lang="en-GB" sz="3100" dirty="0"/>
              <a:t>Others: small cell, lymphoma, sarcoma, </a:t>
            </a:r>
            <a:r>
              <a:rPr lang="en-GB" sz="3100" dirty="0" err="1"/>
              <a:t>adenosquamous</a:t>
            </a:r>
            <a:endParaRPr lang="en-GB" sz="3100" dirty="0"/>
          </a:p>
          <a:p>
            <a:r>
              <a:rPr lang="en-GB" sz="3100" b="1" dirty="0">
                <a:solidFill>
                  <a:srgbClr val="002060"/>
                </a:solidFill>
              </a:rPr>
              <a:t>Risks:</a:t>
            </a:r>
          </a:p>
          <a:p>
            <a:r>
              <a:rPr lang="en-GB" sz="3100" dirty="0"/>
              <a:t>Younger age of starting sex</a:t>
            </a:r>
          </a:p>
          <a:p>
            <a:r>
              <a:rPr lang="en-GB" sz="3100" dirty="0"/>
              <a:t>More sexual partners, partner has more sexual partners</a:t>
            </a:r>
          </a:p>
          <a:p>
            <a:r>
              <a:rPr lang="en-GB" sz="3100" dirty="0"/>
              <a:t>COC/CHC</a:t>
            </a:r>
          </a:p>
          <a:p>
            <a:r>
              <a:rPr lang="en-GB" sz="3100" dirty="0"/>
              <a:t>No screening</a:t>
            </a:r>
          </a:p>
          <a:p>
            <a:r>
              <a:rPr lang="en-GB" sz="3100" dirty="0"/>
              <a:t>Smokers</a:t>
            </a:r>
          </a:p>
          <a:p>
            <a:r>
              <a:rPr lang="en-GB" sz="3100" dirty="0"/>
              <a:t>Persistent HR-HPV</a:t>
            </a:r>
          </a:p>
          <a:p>
            <a:r>
              <a:rPr lang="en-GB" sz="3100" dirty="0"/>
              <a:t>HIV</a:t>
            </a:r>
          </a:p>
          <a:p>
            <a:r>
              <a:rPr lang="en-GB" sz="3100" dirty="0"/>
              <a:t>Immunosuppression</a:t>
            </a:r>
          </a:p>
          <a:p>
            <a:r>
              <a:rPr lang="en-GB" sz="3100" dirty="0"/>
              <a:t>Childbirth at a young 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77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880B-7308-4ED6-91D6-41CDE907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Cervical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8319-829A-41E3-9FEC-7F5AE7CE1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520504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14</a:t>
            </a:r>
            <a:r>
              <a:rPr lang="en-GB" baseline="30000" dirty="0"/>
              <a:t>th</a:t>
            </a:r>
            <a:r>
              <a:rPr lang="en-GB" dirty="0"/>
              <a:t> most common cancer; 9 new cases/ day in UK, over 3,000 pa</a:t>
            </a:r>
          </a:p>
          <a:p>
            <a:r>
              <a:rPr lang="en-GB" dirty="0"/>
              <a:t>50% are &lt;45yrs and peak is 25-29yrsold</a:t>
            </a:r>
          </a:p>
          <a:p>
            <a:r>
              <a:rPr lang="en-GB" dirty="0"/>
              <a:t>Last 10 </a:t>
            </a:r>
            <a:r>
              <a:rPr lang="en-GB" dirty="0" err="1"/>
              <a:t>yrs</a:t>
            </a:r>
            <a:r>
              <a:rPr lang="en-GB" dirty="0"/>
              <a:t> an increase 5% incidence in </a:t>
            </a:r>
            <a:r>
              <a:rPr lang="en-GB" dirty="0" err="1"/>
              <a:t>Uk</a:t>
            </a:r>
            <a:endParaRPr lang="en-GB" dirty="0"/>
          </a:p>
          <a:p>
            <a:r>
              <a:rPr lang="en-GB" dirty="0"/>
              <a:t>31% referred as urgent or routine by GP</a:t>
            </a:r>
          </a:p>
          <a:p>
            <a:r>
              <a:rPr lang="en-GB" dirty="0"/>
              <a:t>21% referred as 2WW</a:t>
            </a:r>
          </a:p>
          <a:p>
            <a:r>
              <a:rPr lang="en-GB" dirty="0"/>
              <a:t>10% present usually via A&amp;E as an emergency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Protective factors:</a:t>
            </a:r>
          </a:p>
          <a:p>
            <a:pPr marL="0" indent="0">
              <a:buNone/>
            </a:pPr>
            <a:r>
              <a:rPr lang="en-GB" dirty="0"/>
              <a:t>Not having sex</a:t>
            </a:r>
          </a:p>
          <a:p>
            <a:pPr marL="0" indent="0">
              <a:buNone/>
            </a:pPr>
            <a:r>
              <a:rPr lang="en-GB" dirty="0"/>
              <a:t>Screening</a:t>
            </a:r>
          </a:p>
          <a:p>
            <a:pPr marL="0" indent="0">
              <a:buNone/>
            </a:pPr>
            <a:r>
              <a:rPr lang="en-GB" dirty="0"/>
              <a:t>Condom use</a:t>
            </a:r>
          </a:p>
          <a:p>
            <a:pPr marL="0" indent="0">
              <a:buNone/>
            </a:pPr>
            <a:r>
              <a:rPr lang="en-GB" dirty="0"/>
              <a:t>Late first pregnancy</a:t>
            </a:r>
          </a:p>
          <a:p>
            <a:pPr marL="0" indent="0">
              <a:buNone/>
            </a:pPr>
            <a:r>
              <a:rPr lang="en-GB" dirty="0"/>
              <a:t>TAH for other causes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A86C-640D-4DA2-AC03-2FB5794A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Cervical Cancer: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AAB8-B464-48A6-B326-3F4869DA4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PCB</a:t>
            </a:r>
          </a:p>
          <a:p>
            <a:r>
              <a:rPr lang="en-GB" sz="2400" dirty="0"/>
              <a:t>IMB</a:t>
            </a:r>
          </a:p>
          <a:p>
            <a:r>
              <a:rPr lang="en-GB" sz="2400" dirty="0"/>
              <a:t>dyspareunia</a:t>
            </a:r>
          </a:p>
          <a:p>
            <a:r>
              <a:rPr lang="en-GB" sz="2400" dirty="0"/>
              <a:t>pelvic/posterior pain</a:t>
            </a:r>
          </a:p>
          <a:p>
            <a:r>
              <a:rPr lang="en-GB" sz="2400" dirty="0"/>
              <a:t>discharge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Examination: </a:t>
            </a:r>
            <a:r>
              <a:rPr lang="en-GB" sz="2400" dirty="0"/>
              <a:t>refer abnormal suspicious cervical appearances</a:t>
            </a:r>
          </a:p>
        </p:txBody>
      </p:sp>
    </p:spTree>
    <p:extLst>
      <p:ext uri="{BB962C8B-B14F-4D97-AF65-F5344CB8AC3E}">
        <p14:creationId xmlns:p14="http://schemas.microsoft.com/office/powerpoint/2010/main" val="149947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2976-6256-490E-83FC-F62E4A86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Cervical cancer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DB95C-5B3E-42C2-80E4-AEA88343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Very early cancer stage 1A may be removed locally by LLETZ</a:t>
            </a:r>
          </a:p>
          <a:p>
            <a:pPr marL="0" indent="0">
              <a:buNone/>
            </a:pPr>
            <a:r>
              <a:rPr lang="en-GB" sz="2400" dirty="0"/>
              <a:t>Usually TAH</a:t>
            </a:r>
          </a:p>
          <a:p>
            <a:pPr marL="0" indent="0">
              <a:buNone/>
            </a:pPr>
            <a:r>
              <a:rPr lang="en-GB" sz="2400" dirty="0"/>
              <a:t>Chemotherapy (cisplatin) and/or radiotherapy externally and then brachytherapy</a:t>
            </a:r>
          </a:p>
          <a:p>
            <a:pPr marL="0" indent="0">
              <a:buNone/>
            </a:pPr>
            <a:r>
              <a:rPr lang="en-GB" sz="2400" dirty="0"/>
              <a:t>Mets are usually to LNs and bones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</a:rPr>
              <a:t>Overall Survival:</a:t>
            </a:r>
          </a:p>
          <a:p>
            <a:pPr marL="0" indent="0">
              <a:buNone/>
            </a:pPr>
            <a:r>
              <a:rPr lang="en-GB" sz="2400" dirty="0"/>
              <a:t>83% live 1 </a:t>
            </a:r>
            <a:r>
              <a:rPr lang="en-GB" sz="2400" dirty="0" err="1"/>
              <a:t>yr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67% live 5 </a:t>
            </a:r>
            <a:r>
              <a:rPr lang="en-GB" sz="2400" dirty="0" err="1"/>
              <a:t>yrs</a:t>
            </a:r>
            <a:r>
              <a:rPr lang="en-GB" sz="2400"/>
              <a:t>+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  Thankyou for listening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41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D555-F010-4620-AB9E-A2620CB9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185"/>
            <a:ext cx="10515600" cy="125905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>
                <a:solidFill>
                  <a:srgbClr val="CC0099"/>
                </a:solidFill>
              </a:rPr>
              <a:t>Human Papilloma Virus HPV</a:t>
            </a:r>
            <a:br>
              <a:rPr lang="en-GB" b="1" dirty="0">
                <a:solidFill>
                  <a:srgbClr val="CC0099"/>
                </a:solidFill>
              </a:rPr>
            </a:br>
            <a:r>
              <a:rPr lang="en-GB" sz="1600" dirty="0"/>
              <a:t>https://assets.publishing.service.gov.uk/government/uploads/system/uploads/attachment_data/file/317821/Green_Book_Chapter_18a.pdf</a:t>
            </a:r>
            <a:br>
              <a:rPr lang="en-GB" b="1" dirty="0">
                <a:solidFill>
                  <a:srgbClr val="CC0099"/>
                </a:solidFill>
              </a:rPr>
            </a:b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8551B-DE99-4582-828D-75F875D4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350498"/>
            <a:ext cx="10650415" cy="5261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dsDNA virus that infects squamous epithelia including the skin and mucosae of the upper respiratory and anogenital tracts</a:t>
            </a:r>
          </a:p>
          <a:p>
            <a:pPr marL="0" indent="0">
              <a:buNone/>
            </a:pPr>
            <a:r>
              <a:rPr lang="en-GB" sz="2400" dirty="0"/>
              <a:t>About 100 types and about 40 infect the genital tract</a:t>
            </a:r>
          </a:p>
          <a:p>
            <a:pPr marL="0" indent="0">
              <a:buNone/>
            </a:pPr>
            <a:r>
              <a:rPr lang="en-GB" sz="2400" dirty="0"/>
              <a:t>Infection is usually asymptomatic and self-limiting</a:t>
            </a:r>
          </a:p>
          <a:p>
            <a:pPr marL="0" indent="0">
              <a:buNone/>
            </a:pPr>
            <a:r>
              <a:rPr lang="en-GB" sz="2400" dirty="0"/>
              <a:t>Occasionally genital infection causes genital warts and anogenital cancers in men and women. </a:t>
            </a:r>
          </a:p>
          <a:p>
            <a:pPr marL="0" indent="0">
              <a:buNone/>
            </a:pPr>
            <a:r>
              <a:rPr lang="en-GB" sz="2400" dirty="0"/>
              <a:t>HPV viruses are classified as </a:t>
            </a:r>
            <a:r>
              <a:rPr lang="en-GB" sz="2400" b="1" dirty="0"/>
              <a:t>high-risk</a:t>
            </a:r>
            <a:r>
              <a:rPr lang="en-GB" sz="2400" dirty="0"/>
              <a:t> if more likely to cause cancer </a:t>
            </a:r>
            <a:r>
              <a:rPr lang="en-GB" sz="2400" dirty="0">
                <a:solidFill>
                  <a:srgbClr val="7030A0"/>
                </a:solidFill>
              </a:rPr>
              <a:t>HR-HPV</a:t>
            </a:r>
          </a:p>
          <a:p>
            <a:pPr marL="0" indent="0">
              <a:buNone/>
            </a:pPr>
            <a:r>
              <a:rPr lang="en-GB" sz="2400" dirty="0"/>
              <a:t>HR-HPV present in &gt;99% cervical cancers</a:t>
            </a:r>
          </a:p>
          <a:p>
            <a:pPr marL="0" indent="0">
              <a:buNone/>
            </a:pPr>
            <a:r>
              <a:rPr lang="en-GB" sz="2400" dirty="0"/>
              <a:t>                                    40% vaginal and </a:t>
            </a:r>
            <a:r>
              <a:rPr lang="en-GB" sz="2400" dirty="0" err="1"/>
              <a:t>vulval</a:t>
            </a:r>
            <a:r>
              <a:rPr lang="en-GB" sz="2400" dirty="0"/>
              <a:t> cancer</a:t>
            </a:r>
          </a:p>
          <a:p>
            <a:pPr marL="0" indent="0">
              <a:buNone/>
            </a:pPr>
            <a:r>
              <a:rPr lang="en-GB" sz="2400" dirty="0"/>
              <a:t>                                    80-90% anal SCC</a:t>
            </a:r>
          </a:p>
          <a:p>
            <a:pPr marL="0" indent="0">
              <a:buNone/>
            </a:pPr>
            <a:r>
              <a:rPr lang="en-GB" sz="2400" dirty="0"/>
              <a:t>                                    40-50% penile cancer</a:t>
            </a:r>
          </a:p>
          <a:p>
            <a:pPr marL="0" indent="0">
              <a:buNone/>
            </a:pPr>
            <a:r>
              <a:rPr lang="en-GB" sz="2400" dirty="0"/>
              <a:t>                                    36% oropharyngeal SCC</a:t>
            </a:r>
          </a:p>
        </p:txBody>
      </p:sp>
    </p:spTree>
    <p:extLst>
      <p:ext uri="{BB962C8B-B14F-4D97-AF65-F5344CB8AC3E}">
        <p14:creationId xmlns:p14="http://schemas.microsoft.com/office/powerpoint/2010/main" val="232258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BAFC-4AEF-4F5F-842C-FD098AED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CC0099"/>
                </a:solidFill>
              </a:rPr>
              <a:t>Human Papilloma Virus HPV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99E9-66AD-427B-9B82-E3EB3D616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552"/>
            <a:ext cx="10515600" cy="5023411"/>
          </a:xfrm>
        </p:spPr>
        <p:txBody>
          <a:bodyPr>
            <a:normAutofit/>
          </a:bodyPr>
          <a:lstStyle/>
          <a:p>
            <a:r>
              <a:rPr lang="en-GB" sz="2400" dirty="0"/>
              <a:t>Persistent HR-HPV infection in &gt;99% cervical cancers</a:t>
            </a:r>
          </a:p>
          <a:p>
            <a:r>
              <a:rPr lang="en-GB" sz="2400" dirty="0"/>
              <a:t> HR-HPV to CIN; 1-10 years and longer to invasion</a:t>
            </a:r>
          </a:p>
          <a:p>
            <a:r>
              <a:rPr lang="en-GB" sz="2400" dirty="0"/>
              <a:t>Soon after starting sex 40% of girls/women are infected in 2 years, often with multiple types of HPV</a:t>
            </a:r>
          </a:p>
          <a:p>
            <a:r>
              <a:rPr lang="en-GB" sz="2400" dirty="0"/>
              <a:t>70% infections clear at 12 months; 90% at 24 months; mean 8 months</a:t>
            </a:r>
          </a:p>
          <a:p>
            <a:r>
              <a:rPr lang="en-GB" sz="2400" dirty="0"/>
              <a:t>HR-HPV 16 is 60% cancer cervix and HR-HPV 18 is 15%,  another 11 HR-HPV types</a:t>
            </a:r>
          </a:p>
          <a:p>
            <a:r>
              <a:rPr lang="en-GB" sz="2400" dirty="0"/>
              <a:t>transmission vertically mum to baby at birth occasionally</a:t>
            </a:r>
          </a:p>
          <a:p>
            <a:r>
              <a:rPr lang="en-GB" sz="2400" dirty="0"/>
              <a:t>HR-HPV is present in 29% of 25-29year old cervical screening samples with an increased risk of abnormal cytology. This reduces after 30 years old.</a:t>
            </a:r>
          </a:p>
        </p:txBody>
      </p:sp>
    </p:spTree>
    <p:extLst>
      <p:ext uri="{BB962C8B-B14F-4D97-AF65-F5344CB8AC3E}">
        <p14:creationId xmlns:p14="http://schemas.microsoft.com/office/powerpoint/2010/main" val="274239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AC372-DE33-4AFB-8F4F-A88615B0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711"/>
            <a:ext cx="10515600" cy="82296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CC0099"/>
                </a:solidFill>
              </a:rPr>
              <a:t>Human Papilloma Virus HPV - Vaccination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B3A3F-ABC8-474C-BE73-2D3C772D4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613009"/>
          </a:xfrm>
        </p:spPr>
        <p:txBody>
          <a:bodyPr>
            <a:normAutofit/>
          </a:bodyPr>
          <a:lstStyle/>
          <a:p>
            <a:r>
              <a:rPr lang="en-GB" sz="2400" dirty="0"/>
              <a:t>HPV vaccination </a:t>
            </a:r>
            <a:r>
              <a:rPr lang="en-GB" sz="2400" b="1" dirty="0" err="1">
                <a:solidFill>
                  <a:srgbClr val="7030A0"/>
                </a:solidFill>
              </a:rPr>
              <a:t>Cevarix</a:t>
            </a:r>
            <a:r>
              <a:rPr lang="en-GB" sz="2400" dirty="0"/>
              <a:t> introduced 2008 to 12/13 year old girls and catch up offered to under 18 year olds. 3 injections HPV 16 and 18</a:t>
            </a:r>
          </a:p>
          <a:p>
            <a:r>
              <a:rPr lang="en-GB" sz="2400" dirty="0"/>
              <a:t>HPV vaccination </a:t>
            </a:r>
            <a:r>
              <a:rPr lang="en-GB" sz="2400" b="1" dirty="0" err="1">
                <a:solidFill>
                  <a:srgbClr val="7030A0"/>
                </a:solidFill>
              </a:rPr>
              <a:t>Giardasil</a:t>
            </a:r>
            <a:r>
              <a:rPr lang="en-GB" sz="2400" dirty="0"/>
              <a:t> introduced 2012. HPV 16 and 18, 6 and 11 to protect against anogenital wart virus</a:t>
            </a:r>
          </a:p>
          <a:p>
            <a:r>
              <a:rPr lang="en-GB" sz="2400" dirty="0"/>
              <a:t>2014 immunogenicity so good reduced to 2 injections 6 months apart!</a:t>
            </a:r>
          </a:p>
          <a:p>
            <a:r>
              <a:rPr lang="en-GB" sz="2400" dirty="0"/>
              <a:t>&gt;15 </a:t>
            </a:r>
            <a:r>
              <a:rPr lang="en-GB" sz="2400" dirty="0" err="1"/>
              <a:t>yrs</a:t>
            </a:r>
            <a:r>
              <a:rPr lang="en-GB" sz="2400" dirty="0"/>
              <a:t> old; 3 injections 0, 1month, 4-6months</a:t>
            </a:r>
          </a:p>
          <a:p>
            <a:r>
              <a:rPr lang="en-GB" sz="2400" dirty="0"/>
              <a:t>Not live (capsular protein grown in yeast or a type of moth as virus like particles, contains no DNA, final product contains no yeast)</a:t>
            </a:r>
          </a:p>
          <a:p>
            <a:r>
              <a:rPr lang="en-GB" sz="2400" dirty="0"/>
              <a:t>No thiomersal</a:t>
            </a:r>
          </a:p>
          <a:p>
            <a:r>
              <a:rPr lang="en-GB" sz="2400" dirty="0"/>
              <a:t>99% effective in uninfected girls in preventing CIN</a:t>
            </a:r>
          </a:p>
          <a:p>
            <a:r>
              <a:rPr lang="en-GB" sz="2400" dirty="0"/>
              <a:t>Immunogenicity lasts at least 10 years and some cross protection over other high risk HPV types</a:t>
            </a:r>
          </a:p>
          <a:p>
            <a:r>
              <a:rPr lang="en-GB" sz="2400" dirty="0"/>
              <a:t>Store about 5C; prefilled whitish syringe, shake as cloudy</a:t>
            </a:r>
          </a:p>
        </p:txBody>
      </p:sp>
    </p:spTree>
    <p:extLst>
      <p:ext uri="{BB962C8B-B14F-4D97-AF65-F5344CB8AC3E}">
        <p14:creationId xmlns:p14="http://schemas.microsoft.com/office/powerpoint/2010/main" val="203799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36AB1-D594-47BD-9E05-AF4FBE6D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CC0099"/>
                </a:solidFill>
              </a:rPr>
              <a:t>HPV anogenital warts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67AC-DEC1-4CBF-86DE-F4CD259B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HPV 6 and 11. </a:t>
            </a:r>
          </a:p>
          <a:p>
            <a:r>
              <a:rPr lang="en-GB" sz="2400" dirty="0"/>
              <a:t>Usually 2months (range 3 weeks to 8 months) post infection to develop warts</a:t>
            </a:r>
          </a:p>
          <a:p>
            <a:r>
              <a:rPr lang="en-GB" sz="2400" dirty="0"/>
              <a:t>Most common STI viral infection in UK</a:t>
            </a:r>
          </a:p>
          <a:p>
            <a:r>
              <a:rPr lang="en-GB" sz="2400" dirty="0"/>
              <a:t>30% clear on no treatment</a:t>
            </a:r>
          </a:p>
          <a:p>
            <a:r>
              <a:rPr lang="en-GB" sz="2400" dirty="0"/>
              <a:t>Most common &lt;24 years old</a:t>
            </a:r>
          </a:p>
          <a:p>
            <a:r>
              <a:rPr lang="en-GB" sz="2400" dirty="0"/>
              <a:t>Can cause laryngeal </a:t>
            </a:r>
            <a:r>
              <a:rPr lang="en-GB" sz="2400" dirty="0" err="1"/>
              <a:t>papillomas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836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0FE8-81BF-412A-AA1E-AF06DD40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609"/>
            <a:ext cx="10515600" cy="1699016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HPV vaccination programme for men who have sex with men (MSM) </a:t>
            </a:r>
            <a:r>
              <a:rPr lang="en-GB" sz="2000" dirty="0"/>
              <a:t>https://assets.publishing.service.gov.uk/government/uploads/system/uploads/attachment_data/file/697362/HPV_MSM_clinical_and_operational_guidance.pdf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1B277-8F23-415F-9FF2-8298F06AB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660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/>
              <a:t>In all men: </a:t>
            </a:r>
          </a:p>
          <a:p>
            <a:pPr marL="0" indent="0">
              <a:buNone/>
            </a:pPr>
            <a:r>
              <a:rPr lang="en-GB" sz="2600" dirty="0"/>
              <a:t> 80-85% of anal cancers</a:t>
            </a:r>
          </a:p>
          <a:p>
            <a:pPr marL="0" indent="0">
              <a:buNone/>
            </a:pPr>
            <a:r>
              <a:rPr lang="en-GB" sz="2600" dirty="0"/>
              <a:t> 36% of oropharyngeal cancer</a:t>
            </a:r>
          </a:p>
          <a:p>
            <a:pPr marL="0" indent="0">
              <a:buNone/>
            </a:pPr>
            <a:r>
              <a:rPr lang="en-GB" sz="2600" dirty="0"/>
              <a:t> 40-50% of penile cancers</a:t>
            </a:r>
          </a:p>
          <a:p>
            <a:pPr marL="0" indent="0">
              <a:buNone/>
            </a:pPr>
            <a:r>
              <a:rPr lang="en-GB" sz="2600" dirty="0"/>
              <a:t> are associated with HPV infection</a:t>
            </a:r>
          </a:p>
          <a:p>
            <a:pPr marL="0" indent="0">
              <a:buNone/>
            </a:pPr>
            <a:r>
              <a:rPr lang="en-GB" sz="2600" dirty="0"/>
              <a:t>HPV-associated anal cancers are more common in MSM compared to heterosexual men</a:t>
            </a:r>
          </a:p>
          <a:p>
            <a:r>
              <a:rPr lang="en-GB" sz="2600" dirty="0"/>
              <a:t>The  girls HPV vaccine programme has &gt; 85% coverage  which protects women and gives substantial protection to  heterosexual boys/men.</a:t>
            </a:r>
          </a:p>
          <a:p>
            <a:r>
              <a:rPr lang="en-GB" sz="2600" dirty="0">
                <a:solidFill>
                  <a:srgbClr val="0070C0"/>
                </a:solidFill>
              </a:rPr>
              <a:t>MSM are now offered HPV vaccination </a:t>
            </a:r>
            <a:r>
              <a:rPr lang="en-GB" sz="2600" dirty="0"/>
              <a:t>in SSHS and HIV services ≤ 45 years old</a:t>
            </a:r>
          </a:p>
          <a:p>
            <a:r>
              <a:rPr lang="en-GB" sz="2600" dirty="0"/>
              <a:t>There may be benefit in HPV vaccine to some MSM &gt; 45, sex workers, </a:t>
            </a:r>
            <a:r>
              <a:rPr lang="en-GB" sz="2600" dirty="0" err="1"/>
              <a:t>HIV+ve</a:t>
            </a:r>
            <a:r>
              <a:rPr lang="en-GB" sz="2600" dirty="0"/>
              <a:t> women and </a:t>
            </a:r>
            <a:r>
              <a:rPr lang="en-GB" sz="2600" dirty="0" err="1"/>
              <a:t>HIV+ve</a:t>
            </a:r>
            <a:r>
              <a:rPr lang="en-GB" sz="2600" dirty="0"/>
              <a:t> men. Clinicians in SSHS and HIV clinics can  exercise clinical judgement to offer vaccinations </a:t>
            </a:r>
            <a:r>
              <a:rPr lang="en-GB" sz="2600" dirty="0">
                <a:solidFill>
                  <a:srgbClr val="0070C0"/>
                </a:solidFill>
              </a:rPr>
              <a:t>on a case-by-case basi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66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4ACF-3F95-43EA-964F-86ED4D42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b="1" dirty="0">
                <a:solidFill>
                  <a:srgbClr val="CC0099"/>
                </a:solidFill>
              </a:rPr>
              <a:t>The national teenage vaccination schedule 2018 </a:t>
            </a:r>
            <a:br>
              <a:rPr lang="en-GB" dirty="0"/>
            </a:br>
            <a:r>
              <a:rPr lang="en-GB" sz="1800" dirty="0"/>
              <a:t>Complete_immunisation</a:t>
            </a:r>
            <a:r>
              <a:rPr lang="en-GB" sz="2000" dirty="0"/>
              <a:t>_schedule_april2018.pdf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6C41B-54A7-4C1C-A679-C99DCBEC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Girls aged 12-13 years</a:t>
            </a:r>
          </a:p>
          <a:p>
            <a:pPr marL="0" indent="0">
              <a:buNone/>
            </a:pPr>
            <a:r>
              <a:rPr lang="en-GB" sz="2400" dirty="0"/>
              <a:t> Cervical cancer caused by HPV 16/18 (and genital warts caused by HPV 6/11) receive</a:t>
            </a:r>
          </a:p>
          <a:p>
            <a:pPr marL="0" indent="0">
              <a:buNone/>
            </a:pPr>
            <a:r>
              <a:rPr lang="en-GB" sz="2400" dirty="0"/>
              <a:t> HPV (2 doses 6-24 months apart)as Gardasil; Upper arm</a:t>
            </a:r>
          </a:p>
          <a:p>
            <a:pPr marL="0" indent="0">
              <a:buNone/>
            </a:pPr>
            <a:r>
              <a:rPr lang="en-GB" sz="2400" dirty="0"/>
              <a:t>Can use lateral thigh and is IM but of a bleeding disorder deep SC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2. Boys and Girls aged 14 years (school year 9)</a:t>
            </a:r>
          </a:p>
          <a:p>
            <a:pPr marL="0" indent="0">
              <a:buNone/>
            </a:pPr>
            <a:r>
              <a:rPr lang="en-GB" sz="2400" dirty="0"/>
              <a:t> Tetanus, diphtheria and polio Td/IPV (check MMR status) as </a:t>
            </a:r>
            <a:r>
              <a:rPr lang="en-GB" sz="2400" dirty="0" err="1"/>
              <a:t>Revaxis</a:t>
            </a:r>
            <a:r>
              <a:rPr lang="en-GB" sz="2400" dirty="0"/>
              <a:t>; Upper arm</a:t>
            </a:r>
          </a:p>
        </p:txBody>
      </p:sp>
    </p:spTree>
    <p:extLst>
      <p:ext uri="{BB962C8B-B14F-4D97-AF65-F5344CB8AC3E}">
        <p14:creationId xmlns:p14="http://schemas.microsoft.com/office/powerpoint/2010/main" val="368622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45E3-BDB1-47CD-9BA5-BF075DA0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626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Cervical cytology screening (smears)</a:t>
            </a: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000" dirty="0"/>
              <a:t>https://www.gov.uk/guidance/cervical-screening-programme-overview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529A1-C2AB-4DA2-A76C-0947D021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4"/>
            <a:ext cx="10515600" cy="6084276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Liquid Based Cytology LBC </a:t>
            </a:r>
            <a:r>
              <a:rPr lang="en-GB" sz="2400" dirty="0"/>
              <a:t>to detect abnormal cervical cells</a:t>
            </a:r>
          </a:p>
          <a:p>
            <a:pPr marL="0" indent="0">
              <a:buNone/>
            </a:pPr>
            <a:r>
              <a:rPr lang="en-GB" sz="2400" dirty="0"/>
              <a:t>25-49 </a:t>
            </a:r>
            <a:r>
              <a:rPr lang="en-GB" sz="2400" dirty="0" err="1"/>
              <a:t>yrs</a:t>
            </a:r>
            <a:r>
              <a:rPr lang="en-GB" sz="2400" dirty="0"/>
              <a:t> old 3 yearly and 5 yearly 50 - 64 </a:t>
            </a:r>
            <a:r>
              <a:rPr lang="en-GB" sz="2400" dirty="0" err="1"/>
              <a:t>yrs</a:t>
            </a:r>
            <a:r>
              <a:rPr lang="en-GB" sz="2400" dirty="0"/>
              <a:t> old </a:t>
            </a:r>
          </a:p>
          <a:p>
            <a:pPr marL="0" indent="0">
              <a:buNone/>
            </a:pPr>
            <a:r>
              <a:rPr lang="en-GB" sz="2400" dirty="0"/>
              <a:t>If no normal screening from age 50 then can catch an older women up</a:t>
            </a:r>
          </a:p>
          <a:p>
            <a:pPr marL="0" indent="0">
              <a:buNone/>
            </a:pPr>
            <a:r>
              <a:rPr lang="en-GB" sz="2400" dirty="0"/>
              <a:t> Results are audited and online training is 3 hrs e-learning or half day face-face per 3 years </a:t>
            </a:r>
          </a:p>
          <a:p>
            <a:pPr marL="0" indent="0">
              <a:buNone/>
            </a:pPr>
            <a:r>
              <a:rPr lang="en-GB" sz="2400" dirty="0"/>
              <a:t>Wales and Scotland are increasing their screening age from 20 up to 25 </a:t>
            </a:r>
            <a:r>
              <a:rPr lang="en-GB" sz="2400" dirty="0" err="1"/>
              <a:t>yrs</a:t>
            </a:r>
            <a:r>
              <a:rPr lang="en-GB" sz="2400" dirty="0"/>
              <a:t> old</a:t>
            </a:r>
          </a:p>
          <a:p>
            <a:pPr marL="0" indent="0">
              <a:buNone/>
            </a:pPr>
            <a:r>
              <a:rPr lang="en-GB" sz="2400" dirty="0"/>
              <a:t>Women screened twice (at 20 and 23) have a 1 in 3 risk of having an abnormal test on at least one occasion and a 1 in 20 chance of being treated</a:t>
            </a:r>
          </a:p>
          <a:p>
            <a:pPr marL="0" indent="0">
              <a:buNone/>
            </a:pPr>
            <a:r>
              <a:rPr lang="en-GB" sz="2400" dirty="0"/>
              <a:t>- can lead to significant anxiety</a:t>
            </a:r>
          </a:p>
          <a:p>
            <a:r>
              <a:rPr lang="en-GB" sz="2400" dirty="0"/>
              <a:t>Most of these abnormal cells revert to normal but removing/destroying part of the cervix can increase the future risk of premature birth</a:t>
            </a:r>
          </a:p>
          <a:p>
            <a:r>
              <a:rPr lang="en-GB" sz="2400" dirty="0"/>
              <a:t>Numbers of premature deliveries go up at about 1 extra premature delivery for every 275 women screened. Prematurity increases the risk of infant disability</a:t>
            </a:r>
          </a:p>
          <a:p>
            <a:r>
              <a:rPr lang="en-GB" sz="2400" dirty="0"/>
              <a:t>Mortality &lt;25 </a:t>
            </a:r>
            <a:r>
              <a:rPr lang="en-GB" sz="2400" dirty="0" err="1"/>
              <a:t>yrs</a:t>
            </a:r>
            <a:r>
              <a:rPr lang="en-GB" sz="2400" dirty="0"/>
              <a:t> has not increased since the age was raised in England in 2003 so the  additional risks outweigh the potential benefits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1954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C78D-A822-4026-BD22-177A1980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509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Cervical cytology screening, what do we detect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CC098-ED36-4CD2-90FB-6FC29E4D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634"/>
            <a:ext cx="10515600" cy="5114241"/>
          </a:xfrm>
        </p:spPr>
        <p:txBody>
          <a:bodyPr>
            <a:normAutofit/>
          </a:bodyPr>
          <a:lstStyle/>
          <a:p>
            <a:r>
              <a:rPr lang="en-GB" sz="2400" dirty="0"/>
              <a:t>Borderline or low grade dyskaryosis cells on LBC triggers tests for HR-HPV</a:t>
            </a:r>
          </a:p>
          <a:p>
            <a:r>
              <a:rPr lang="en-GB" sz="2400" dirty="0"/>
              <a:t> Early detection HR-HPV can prevent 75% cancers cervix</a:t>
            </a:r>
          </a:p>
          <a:p>
            <a:pPr marL="0" indent="0">
              <a:buNone/>
            </a:pPr>
            <a:r>
              <a:rPr lang="en-GB" sz="2400" dirty="0"/>
              <a:t> if positive the woman is referred to colposcopy</a:t>
            </a:r>
          </a:p>
          <a:p>
            <a:pPr marL="0" indent="0">
              <a:buNone/>
            </a:pPr>
            <a:r>
              <a:rPr lang="en-GB" sz="2400" dirty="0"/>
              <a:t> if negative then routine screening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Rolling out but in 2019 screening will be by HR-HPV first rather than initial cytology - higher sensitivity and better NPV for high grade CIN change</a:t>
            </a:r>
          </a:p>
          <a:p>
            <a:pPr marL="0" indent="0">
              <a:buNone/>
            </a:pPr>
            <a:r>
              <a:rPr lang="en-GB" sz="2400" dirty="0"/>
              <a:t>Non-attenders can perform self tests for HR-HPV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Cervical screening intervals may increase in the future as the HPV vaccinated women get older (12 </a:t>
            </a:r>
            <a:r>
              <a:rPr lang="en-GB" sz="2400" dirty="0" err="1"/>
              <a:t>yrs</a:t>
            </a:r>
            <a:r>
              <a:rPr lang="en-GB" sz="2400" dirty="0"/>
              <a:t> old in 2008 now 22 </a:t>
            </a:r>
            <a:r>
              <a:rPr lang="en-GB" sz="2400" dirty="0" err="1"/>
              <a:t>yrs</a:t>
            </a:r>
            <a:r>
              <a:rPr lang="en-GB" sz="2400" dirty="0"/>
              <a:t> old)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38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1597</Words>
  <Application>Microsoft Office PowerPoint</Application>
  <PresentationFormat>Widescreen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Helvetica</vt:lpstr>
      <vt:lpstr>Office Theme</vt:lpstr>
      <vt:lpstr>      GP update Cervical cancer  2018  Dr Jane Wilcock BSc.FRCGP.PGCertMedEd.MAHEd.SFHEA    HPV vaccination cervical cytology screening CIN/cervical cancer     </vt:lpstr>
      <vt:lpstr>Human Papilloma Virus HPV https://assets.publishing.service.gov.uk/government/uploads/system/uploads/attachment_data/file/317821/Green_Book_Chapter_18a.pdf </vt:lpstr>
      <vt:lpstr>Human Papilloma Virus HPV</vt:lpstr>
      <vt:lpstr>Human Papilloma Virus HPV - Vaccination</vt:lpstr>
      <vt:lpstr>HPV anogenital warts</vt:lpstr>
      <vt:lpstr>HPV vaccination programme for men who have sex with men (MSM) https://assets.publishing.service.gov.uk/government/uploads/system/uploads/attachment_data/file/697362/HPV_MSM_clinical_and_operational_guidance.pdf</vt:lpstr>
      <vt:lpstr>The national teenage vaccination schedule 2018  Complete_immunisation_schedule_april2018.pdf</vt:lpstr>
      <vt:lpstr>Cervical cytology screening (smears) https://www.gov.uk/guidance/cervical-screening-programme-overview</vt:lpstr>
      <vt:lpstr>Cervical cytology screening, what do we detect</vt:lpstr>
      <vt:lpstr>Cervical cytology screening: test of cure</vt:lpstr>
      <vt:lpstr>Cervical cytology screening; which women should not but might be overlooked?</vt:lpstr>
      <vt:lpstr>Cervical cytology screening: test results</vt:lpstr>
      <vt:lpstr>CIN is a histological diagnosis</vt:lpstr>
      <vt:lpstr>PowerPoint Presentation</vt:lpstr>
      <vt:lpstr>Cervical cancer http://www.cancerresearchuk.org/about-cancer/cervical-cancer</vt:lpstr>
      <vt:lpstr>Cervical Cancer</vt:lpstr>
      <vt:lpstr>Cervical Cancer: symptoms</vt:lpstr>
      <vt:lpstr>Cervical cancer Therapy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 update Cervical cancer  2018  Dr Jane Wilcock BScFRCGPPGCertMedEd.MAHE.SFHEA </dc:title>
  <dc:creator>Jane</dc:creator>
  <cp:lastModifiedBy>Jane</cp:lastModifiedBy>
  <cp:revision>45</cp:revision>
  <dcterms:created xsi:type="dcterms:W3CDTF">2018-05-31T09:41:12Z</dcterms:created>
  <dcterms:modified xsi:type="dcterms:W3CDTF">2018-05-31T17:27:24Z</dcterms:modified>
</cp:coreProperties>
</file>