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6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04" y="-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964E-BEEC-4A85-A77F-E5C9056EA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61A0F-05BF-48CA-B7B6-2AD7AD3B5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2C6F1-C6FD-47B4-AC31-31D572C09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4C9D-BC15-4694-83D5-F03AF46D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9E92F-FE36-412B-8DC3-40678F0D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6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91E7-540B-41C1-AA89-BF2EC8C4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48A39-0CD2-44B3-B3E0-3794F5CBC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19612-E14C-464C-990E-6BDEB27E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3AB0C-3AF9-450F-9FED-0904E668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713D0-CE60-45DF-A638-8931E014E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4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330B6B-943A-4EFB-98CA-5FAA0E766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4ED75-8795-44EB-9F9F-8410F953C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AA76E-FCA3-4AE5-B7DC-88E96D73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CA57B-9C96-4163-A56C-855172D5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AFD82-FD81-4A2B-B75A-8BBC0098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3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27B5-8BDF-439D-B9E4-09D4CE694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A9747-636A-44B4-97B0-D08C5DB22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7F17E-6541-4178-A18A-CDDB4AF1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700B5-A393-4FF1-B237-2FAE2AF9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D9877-1A79-4700-ABB3-A4B2FA0FF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9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DBE42-448D-4B80-BDB4-13DE02148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E899D-6631-41E6-9EBF-8DD279720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7F468-28F4-4D1E-8DE4-66E82CA2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FA23A-E15B-4A6A-A4B2-02818190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1F32C-A045-4743-BA0E-B8F44B64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0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5496D-BE7C-4D0E-A107-5034844B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D934E-CAD4-40E9-8B3D-813E8682D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B44F-F1CF-4483-A500-EB3445CBB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50627-9831-4A40-B4F6-90B29340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4EB73-E58E-49A7-9F83-557C30C15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74352-FE59-4505-8B00-3911D574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4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3ABF-1E69-4AD2-94B4-A352282A1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E103A-8E07-48A4-8D39-CDC83C798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B771A-2B50-47A0-8DE6-182ADFFAF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2F11AC-84DC-4BD4-8248-F52BCDDDD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0F0ED-2B19-41FB-BB78-EC349C196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D25AF0-A3F3-45A0-BE77-74622F12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C222B4-293D-4398-B8F4-8C349518B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9BE3A9-D121-4779-BA56-D4783B51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9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0C567-0AD8-4312-8CB6-35F743475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AB5F24-518D-49E7-A598-000B2841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4298C-8DA3-44A2-A7C7-82EED72A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1DF63-4764-4C7A-A406-BC84ED268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65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8320D9-AB82-42BE-B144-DCC55B22D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E043B4-C0F0-4407-A90A-CB75E754E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467CE-0912-4FC2-B734-26E80633B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1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CDBDE-CCEF-4A98-B6C3-CF15292E6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D8472-477A-4116-921E-DAE06889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797DA-2044-4595-973E-6400539C9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A88CF-BE43-40EC-AE39-7A4DBC880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D2AF0-7823-48AB-BC64-B4CCD95F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417D4-0EA4-4EC9-8B34-339AC9CC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81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94414-7B4D-4DB7-B832-629CCE3E6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DB10E-E449-4CF2-AFA3-9A956FB49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4D0EB-AF42-4327-A138-58A6ADD87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ABE0F-8634-4B30-87C2-45DA5E640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5BF32-80F1-412A-8713-E6B97BC6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BD3F2-E29C-47F8-9277-E38D00B7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2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56FE6-9DBC-4FCE-9F33-F9A496E24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30D5D-D8DA-42E8-81EE-52FCD9B38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0500-D24D-4398-B3B8-6E0C543DD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585C-B373-4AC1-9CA2-F9FFA0EDEE76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A8F5A-B1FC-4B46-B922-C263B9342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6178F-22F1-4C5F-8B52-3AE922DE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F5C2-2A37-44C3-8AB6-71D53C7A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32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ity-pcos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858DC-2E94-43B7-B3E2-1A1A68BF0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Polycystic ovarian syndrome</a:t>
            </a:r>
            <a:br>
              <a:rPr lang="en-GB"/>
            </a:br>
            <a:r>
              <a:rPr lang="en-GB"/>
              <a:t>2018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24946-5A80-4EA0-8FE1-718AAE73B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/>
              <a:t>Dr Jane Wilcock</a:t>
            </a:r>
          </a:p>
          <a:p>
            <a:r>
              <a:rPr lang="en-GB"/>
              <a:t>GP assessment year 4 lead uni of Liverpool</a:t>
            </a:r>
          </a:p>
          <a:p>
            <a:r>
              <a:rPr lang="en-GB"/>
              <a:t>BSc FRCGP PGCertMedEd.MAHEd.SFHEA</a:t>
            </a:r>
          </a:p>
          <a:p>
            <a:r>
              <a:rPr lang="en-GB"/>
              <a:t>RCOG Long term consequences of PCOS 3 rd Ed</a:t>
            </a:r>
          </a:p>
          <a:p>
            <a:r>
              <a:rPr lang="en-GB"/>
              <a:t>Green Top guide</a:t>
            </a:r>
          </a:p>
          <a:p>
            <a:r>
              <a:rPr lang="en-GB"/>
              <a:t>Metformin Therapy for the management of infertility in women with PCOS scientific impact paper No 13 BJOG 2017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966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F4A6-A477-469F-8F56-AB3D39D2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Contraception FSRH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35DB1-8488-4947-91EA-301B21AAA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CHC think about risks of DVT and BP</a:t>
            </a:r>
          </a:p>
          <a:p>
            <a:r>
              <a:rPr lang="en-GB" dirty="0"/>
              <a:t>Avoid if BMI&gt;35</a:t>
            </a:r>
          </a:p>
          <a:p>
            <a:r>
              <a:rPr lang="en-GB" dirty="0"/>
              <a:t>Probably Okay BMI 30-35 UKMEC 2</a:t>
            </a:r>
          </a:p>
          <a:p>
            <a:r>
              <a:rPr lang="en-GB" dirty="0"/>
              <a:t>POP </a:t>
            </a:r>
            <a:r>
              <a:rPr lang="en-GB" dirty="0" err="1"/>
              <a:t>desogestrel</a:t>
            </a:r>
            <a:r>
              <a:rPr lang="en-GB" dirty="0"/>
              <a:t>, </a:t>
            </a:r>
            <a:r>
              <a:rPr lang="en-GB" dirty="0" err="1"/>
              <a:t>Cerelle</a:t>
            </a:r>
            <a:r>
              <a:rPr lang="en-GB" dirty="0"/>
              <a:t>, </a:t>
            </a:r>
            <a:r>
              <a:rPr lang="en-GB" dirty="0" err="1"/>
              <a:t>Cerezette</a:t>
            </a:r>
            <a:r>
              <a:rPr lang="en-GB" dirty="0"/>
              <a:t> OK</a:t>
            </a:r>
          </a:p>
          <a:p>
            <a:r>
              <a:rPr lang="en-GB" dirty="0"/>
              <a:t>Nexplanon BMI</a:t>
            </a:r>
            <a:r>
              <a:rPr lang="en-GB"/>
              <a:t>&gt;30 OK</a:t>
            </a:r>
            <a:endParaRPr lang="en-GB" dirty="0"/>
          </a:p>
          <a:p>
            <a:r>
              <a:rPr lang="en-GB" dirty="0"/>
              <a:t>MPA (</a:t>
            </a:r>
            <a:r>
              <a:rPr lang="en-GB" dirty="0" err="1"/>
              <a:t>Depo-provera</a:t>
            </a:r>
            <a:r>
              <a:rPr lang="en-GB" dirty="0"/>
              <a:t> or </a:t>
            </a:r>
            <a:r>
              <a:rPr lang="en-GB" dirty="0" err="1"/>
              <a:t>Sanya</a:t>
            </a:r>
            <a:r>
              <a:rPr lang="en-GB" dirty="0"/>
              <a:t> Press) can increase weight in already obese under 18yrs.</a:t>
            </a:r>
          </a:p>
          <a:p>
            <a:r>
              <a:rPr lang="en-GB" dirty="0"/>
              <a:t>IUS ( Mirena, </a:t>
            </a:r>
            <a:r>
              <a:rPr lang="en-GB" dirty="0" err="1"/>
              <a:t>Jaydess</a:t>
            </a:r>
            <a:r>
              <a:rPr lang="en-GB" dirty="0"/>
              <a:t>, </a:t>
            </a:r>
            <a:r>
              <a:rPr lang="en-GB" dirty="0" err="1"/>
              <a:t>Levosert</a:t>
            </a:r>
            <a:r>
              <a:rPr lang="en-GB" dirty="0"/>
              <a:t>) may be difficult to insert but OK</a:t>
            </a:r>
          </a:p>
          <a:p>
            <a:r>
              <a:rPr lang="en-GB" dirty="0"/>
              <a:t>Cu-IUCD may be difficult to insert but OK</a:t>
            </a:r>
          </a:p>
          <a:p>
            <a:r>
              <a:rPr lang="en-GB" dirty="0"/>
              <a:t>UPA-EC </a:t>
            </a:r>
            <a:r>
              <a:rPr lang="en-GB" dirty="0" err="1"/>
              <a:t>ellaOne</a:t>
            </a:r>
            <a:r>
              <a:rPr lang="en-GB" dirty="0"/>
              <a:t> OK and LNG-EC </a:t>
            </a:r>
            <a:r>
              <a:rPr lang="en-GB" dirty="0" err="1"/>
              <a:t>Levonelle</a:t>
            </a:r>
            <a:r>
              <a:rPr lang="en-GB" dirty="0"/>
              <a:t> if </a:t>
            </a:r>
            <a:r>
              <a:rPr lang="en-GB" dirty="0" err="1"/>
              <a:t>wt</a:t>
            </a:r>
            <a:r>
              <a:rPr lang="en-GB" dirty="0"/>
              <a:t>&gt;70kg or BMI&gt;26 use 2 = 3G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6DDDF-6E82-466A-B467-1F76A622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</a:rPr>
              <a:t>Diagnosis and differentials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2D4A-38A2-4CAB-B88F-D7701D0BB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648122" cy="502188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Rotterdam criteria of 2004. Two out of Three of:</a:t>
            </a:r>
          </a:p>
          <a:p>
            <a:r>
              <a:rPr lang="en-GB" dirty="0"/>
              <a:t>Hyper-androgenisation; acne, hirsutism midline or facial usually</a:t>
            </a:r>
          </a:p>
          <a:p>
            <a:r>
              <a:rPr lang="en-GB" dirty="0"/>
              <a:t>Ovulatory dysfunction; oligomenorrhoea or secondary amenorrhoea</a:t>
            </a:r>
          </a:p>
          <a:p>
            <a:r>
              <a:rPr lang="en-GB" dirty="0"/>
              <a:t>USS showing polycystic ovaries (12+follicles or increased ovarian volume)</a:t>
            </a:r>
          </a:p>
          <a:p>
            <a:r>
              <a:rPr lang="en-GB" dirty="0"/>
              <a:t>Problems: younger women have more ovarian follicles which reduce in time and newer USS techniques increase count</a:t>
            </a:r>
          </a:p>
          <a:p>
            <a:endParaRPr lang="en-GB" dirty="0"/>
          </a:p>
          <a:p>
            <a:r>
              <a:rPr lang="en-GB" dirty="0"/>
              <a:t>Highly variable condition</a:t>
            </a:r>
          </a:p>
          <a:p>
            <a:r>
              <a:rPr lang="en-GB" dirty="0"/>
              <a:t>50% are not obese but 50% are obese</a:t>
            </a:r>
          </a:p>
          <a:p>
            <a:r>
              <a:rPr lang="en-GB" dirty="0"/>
              <a:t>Diagnostic criteria includes many normal women – </a:t>
            </a:r>
            <a:r>
              <a:rPr lang="en-GB" dirty="0" err="1"/>
              <a:t>prevalences</a:t>
            </a:r>
            <a:r>
              <a:rPr lang="en-GB" dirty="0"/>
              <a:t> of 2-26% quoted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24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F02DA-DFDE-43F9-B03C-639D670C1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490330"/>
            <a:ext cx="10903226" cy="5686633"/>
          </a:xfrm>
        </p:spPr>
        <p:txBody>
          <a:bodyPr/>
          <a:lstStyle/>
          <a:p>
            <a:r>
              <a:rPr lang="en-GB" dirty="0"/>
              <a:t>Congenital adrenal hyperplasia</a:t>
            </a:r>
          </a:p>
          <a:p>
            <a:r>
              <a:rPr lang="en-GB" dirty="0"/>
              <a:t>Androgen secreting ovarian tumours</a:t>
            </a:r>
          </a:p>
          <a:p>
            <a:endParaRPr lang="en-GB" dirty="0"/>
          </a:p>
          <a:p>
            <a:r>
              <a:rPr lang="en-GB" dirty="0"/>
              <a:t>Hypothyroidism</a:t>
            </a:r>
          </a:p>
          <a:p>
            <a:r>
              <a:rPr lang="en-GB" dirty="0"/>
              <a:t>Hyperprolactinaemia</a:t>
            </a:r>
          </a:p>
          <a:p>
            <a:r>
              <a:rPr lang="en-GB" dirty="0" err="1"/>
              <a:t>Cushings</a:t>
            </a:r>
            <a:endParaRPr lang="en-GB" dirty="0"/>
          </a:p>
          <a:p>
            <a:r>
              <a:rPr lang="en-GB" dirty="0"/>
              <a:t>Acromegaly</a:t>
            </a:r>
          </a:p>
          <a:p>
            <a:r>
              <a:rPr lang="en-GB" dirty="0"/>
              <a:t>….Remember pregnancy and ovarian failure</a:t>
            </a:r>
          </a:p>
        </p:txBody>
      </p:sp>
    </p:spTree>
    <p:extLst>
      <p:ext uri="{BB962C8B-B14F-4D97-AF65-F5344CB8AC3E}">
        <p14:creationId xmlns:p14="http://schemas.microsoft.com/office/powerpoint/2010/main" val="279441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F721D-B0A6-481F-B56E-6EB4F319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</a:rPr>
              <a:t>Risks and 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531C9-A3C2-4EEA-88ED-C075889EC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205948"/>
            <a:ext cx="10717696" cy="497101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T2DM; insulin resistance; IGT</a:t>
            </a:r>
          </a:p>
          <a:p>
            <a:r>
              <a:rPr lang="en-GB" dirty="0"/>
              <a:t>Obesity and its sequelae</a:t>
            </a:r>
          </a:p>
          <a:p>
            <a:r>
              <a:rPr lang="en-GB" dirty="0"/>
              <a:t>Dyslipidaemia: </a:t>
            </a:r>
            <a:r>
              <a:rPr lang="en-GB" dirty="0" err="1"/>
              <a:t>Qrisk</a:t>
            </a:r>
            <a:r>
              <a:rPr lang="en-GB" dirty="0"/>
              <a:t> not validated in PCOS but seems reasonable to use ( statins CI in pregnancy)</a:t>
            </a:r>
          </a:p>
          <a:p>
            <a:r>
              <a:rPr lang="en-GB" dirty="0"/>
              <a:t>Hypertension</a:t>
            </a:r>
          </a:p>
          <a:p>
            <a:r>
              <a:rPr lang="en-GB" dirty="0"/>
              <a:t>Depression</a:t>
            </a:r>
          </a:p>
          <a:p>
            <a:r>
              <a:rPr lang="en-GB" dirty="0"/>
              <a:t>Endometrial hyperplasia… atypical…cancer</a:t>
            </a:r>
          </a:p>
          <a:p>
            <a:r>
              <a:rPr lang="en-GB" dirty="0"/>
              <a:t>Hirsutism, alopecia</a:t>
            </a:r>
          </a:p>
          <a:p>
            <a:r>
              <a:rPr lang="en-GB" dirty="0"/>
              <a:t>Acne</a:t>
            </a:r>
          </a:p>
          <a:p>
            <a:r>
              <a:rPr lang="en-GB" dirty="0"/>
              <a:t>Subfertility</a:t>
            </a:r>
          </a:p>
          <a:p>
            <a:r>
              <a:rPr lang="en-GB" dirty="0"/>
              <a:t>Fatigue, somnolence, sleep apnoea</a:t>
            </a:r>
          </a:p>
        </p:txBody>
      </p:sp>
    </p:spTree>
    <p:extLst>
      <p:ext uri="{BB962C8B-B14F-4D97-AF65-F5344CB8AC3E}">
        <p14:creationId xmlns:p14="http://schemas.microsoft.com/office/powerpoint/2010/main" val="159107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180A-11C2-4630-A905-573105D0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153CC-FE96-4CA8-A2C6-B6A18C21B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USS plus</a:t>
            </a:r>
          </a:p>
          <a:p>
            <a:r>
              <a:rPr lang="en-GB" dirty="0"/>
              <a:t>Blood for free androgen index (total testosterone/SHBG x100)</a:t>
            </a:r>
          </a:p>
          <a:p>
            <a:r>
              <a:rPr lang="en-GB" dirty="0"/>
              <a:t>Total testosterone&gt;5nmol/L or x 2 upper limit of normal consider tumour or Congenital adrenal hyperplasia</a:t>
            </a:r>
          </a:p>
          <a:p>
            <a:r>
              <a:rPr lang="en-GB" dirty="0"/>
              <a:t>OPC do a 17 hydroxyprogesterone level in follicular phase</a:t>
            </a:r>
          </a:p>
          <a:p>
            <a:endParaRPr lang="en-GB" dirty="0"/>
          </a:p>
          <a:p>
            <a:r>
              <a:rPr lang="en-GB" dirty="0"/>
              <a:t>Consider referral if rapid/recent androgenisation</a:t>
            </a:r>
          </a:p>
        </p:txBody>
      </p:sp>
    </p:spTree>
    <p:extLst>
      <p:ext uri="{BB962C8B-B14F-4D97-AF65-F5344CB8AC3E}">
        <p14:creationId xmlns:p14="http://schemas.microsoft.com/office/powerpoint/2010/main" val="273447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66B05-28D4-4B71-AF1E-D83DD4F5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Insulin resistance (IR)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6C760-5181-4B8B-A5E3-74FB79623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 to 15% slim PCOS and 40% obese PCOS</a:t>
            </a:r>
          </a:p>
          <a:p>
            <a:r>
              <a:rPr lang="en-GB" dirty="0"/>
              <a:t>High insulin levels stimulate ovarian androgen secretion</a:t>
            </a:r>
          </a:p>
          <a:p>
            <a:r>
              <a:rPr lang="en-GB" dirty="0"/>
              <a:t>Insulin reduced sex hormone binding globulin production in liver so increases free androgens in plasma</a:t>
            </a:r>
          </a:p>
          <a:p>
            <a:r>
              <a:rPr lang="en-GB" dirty="0"/>
              <a:t>Higher BMI increases IR</a:t>
            </a:r>
          </a:p>
          <a:p>
            <a:r>
              <a:rPr lang="en-GB" dirty="0"/>
              <a:t>Rate of T2DM in women with IR with PCOS is estimated at 10%</a:t>
            </a:r>
          </a:p>
          <a:p>
            <a:r>
              <a:rPr lang="en-GB" dirty="0"/>
              <a:t>FBG and HbA1c. May need GTT to assess in subfertility or as well person assessment and in pregnancy </a:t>
            </a:r>
          </a:p>
        </p:txBody>
      </p:sp>
    </p:spTree>
    <p:extLst>
      <p:ext uri="{BB962C8B-B14F-4D97-AF65-F5344CB8AC3E}">
        <p14:creationId xmlns:p14="http://schemas.microsoft.com/office/powerpoint/2010/main" val="93673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3A3C-AFCC-4046-82A0-2B396AC8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Metformin in PCOS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4936F-948B-4583-83EE-F64682EC6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Does not improve weight loss compared to exercise and calorie restriction</a:t>
            </a:r>
          </a:p>
          <a:p>
            <a:r>
              <a:rPr lang="en-GB" dirty="0"/>
              <a:t>In anovulation less effective than clomiphene in helping conception</a:t>
            </a:r>
          </a:p>
          <a:p>
            <a:r>
              <a:rPr lang="en-GB" dirty="0"/>
              <a:t>(metformin may be added in before moving to ovarian drilling)</a:t>
            </a:r>
          </a:p>
          <a:p>
            <a:r>
              <a:rPr lang="en-GB" dirty="0"/>
              <a:t>Safe in pregnancy for </a:t>
            </a:r>
            <a:r>
              <a:rPr lang="en-GB" dirty="0" err="1"/>
              <a:t>fetus</a:t>
            </a:r>
            <a:endParaRPr lang="en-GB" dirty="0"/>
          </a:p>
          <a:p>
            <a:r>
              <a:rPr lang="en-GB" dirty="0"/>
              <a:t>May reduce miscarriage in obese women</a:t>
            </a:r>
          </a:p>
          <a:p>
            <a:r>
              <a:rPr lang="en-GB" dirty="0"/>
              <a:t>16% women report side-effects (GIT)</a:t>
            </a:r>
          </a:p>
          <a:p>
            <a:r>
              <a:rPr lang="en-GB" dirty="0"/>
              <a:t>Long-term use not evidence based for improving metabolic parameters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50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BE2F7-B42A-4B5F-8477-FD1BF147B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Endometrial hyperplasia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3F845-9F5C-4D65-A478-27C9D5C99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Abnormal uterine bleeding or amenorrhoea &gt;3months consider pelvic USS. This may require specialist FU if a repeating pattern</a:t>
            </a:r>
          </a:p>
          <a:p>
            <a:r>
              <a:rPr lang="en-GB" dirty="0"/>
              <a:t>Endometrial thickness &lt;7mm ( non PCOS&lt; 4-5mm) associated with low probability of endometrial hyperplasia (specialist)</a:t>
            </a:r>
          </a:p>
          <a:p>
            <a:r>
              <a:rPr lang="en-GB" dirty="0"/>
              <a:t>Thick endometrium or polyps prompt endometrial biopsy/ hysteroscopy</a:t>
            </a:r>
          </a:p>
          <a:p>
            <a:r>
              <a:rPr lang="en-GB" dirty="0"/>
              <a:t>X 2-3 risk of endometrial cancer, esp. </a:t>
            </a:r>
            <a:r>
              <a:rPr lang="en-GB" dirty="0" err="1"/>
              <a:t>premenopause</a:t>
            </a:r>
            <a:r>
              <a:rPr lang="en-GB" dirty="0"/>
              <a:t> </a:t>
            </a:r>
          </a:p>
          <a:p>
            <a:r>
              <a:rPr lang="en-GB" dirty="0"/>
              <a:t>OPC may insert LNG-IUS or 12 days progesterone tablets in a cycle to induce a bleed if &gt;3months amenorrhoea</a:t>
            </a:r>
          </a:p>
          <a:p>
            <a:endParaRPr lang="en-GB" dirty="0"/>
          </a:p>
          <a:p>
            <a:r>
              <a:rPr lang="en-GB" dirty="0"/>
              <a:t>No association with breast or ovarian cancer</a:t>
            </a:r>
          </a:p>
        </p:txBody>
      </p:sp>
    </p:spTree>
    <p:extLst>
      <p:ext uri="{BB962C8B-B14F-4D97-AF65-F5344CB8AC3E}">
        <p14:creationId xmlns:p14="http://schemas.microsoft.com/office/powerpoint/2010/main" val="245096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C729-B036-43C5-9A9F-A60E389A2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Treatment PCOS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4CCA0-A1E8-45FA-9C0F-0D3741B9F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Diet, exercise, weight loss first line</a:t>
            </a:r>
          </a:p>
          <a:p>
            <a:r>
              <a:rPr lang="en-GB" dirty="0"/>
              <a:t>Loss of 5% body weight reduces testosterone, IR and CVD risk factors</a:t>
            </a:r>
          </a:p>
          <a:p>
            <a:r>
              <a:rPr lang="en-GB" dirty="0"/>
              <a:t>Possibly orlistat (not if trying to conceive)</a:t>
            </a:r>
          </a:p>
          <a:p>
            <a:r>
              <a:rPr lang="en-GB" dirty="0"/>
              <a:t>Lap bypass if BMI&gt;40 or BMI&gt;35+ other factor like T2DM. May reduce  excess weight by 60%; can reverse the diagnosis</a:t>
            </a:r>
          </a:p>
          <a:p>
            <a:r>
              <a:rPr lang="en-GB" dirty="0"/>
              <a:t>Antidiabetic drugs are either not licensed or not shown to have outcome benefits at present unless patients also have T2DM</a:t>
            </a:r>
          </a:p>
          <a:p>
            <a:r>
              <a:rPr lang="en-GB" dirty="0"/>
              <a:t>Metformin may reduce testosterone levels by 11%</a:t>
            </a:r>
          </a:p>
          <a:p>
            <a:r>
              <a:rPr lang="en-GB" dirty="0"/>
              <a:t>Preconception in pregnancy is folic acid 5mg a day</a:t>
            </a:r>
          </a:p>
          <a:p>
            <a:r>
              <a:rPr lang="en-GB" dirty="0"/>
              <a:t>Support group: </a:t>
            </a:r>
            <a:r>
              <a:rPr lang="en-GB" dirty="0">
                <a:hlinkClick r:id="rId2"/>
              </a:rPr>
              <a:t>www.verity-pcos.org.uk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37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677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Polycystic ovarian syndrome 2018</vt:lpstr>
      <vt:lpstr>Diagnosis and differentials</vt:lpstr>
      <vt:lpstr>PowerPoint Presentation</vt:lpstr>
      <vt:lpstr>Risks and associations</vt:lpstr>
      <vt:lpstr>investigations</vt:lpstr>
      <vt:lpstr>Insulin resistance (IR)</vt:lpstr>
      <vt:lpstr>Metformin in PCOS</vt:lpstr>
      <vt:lpstr>Endometrial hyperplasia</vt:lpstr>
      <vt:lpstr>Treatment PCOS</vt:lpstr>
      <vt:lpstr>Contraception FSRH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Polycystic ovarian syndrome 2018</dc:title>
  <dc:creator>Jane</dc:creator>
  <cp:lastModifiedBy>Jane</cp:lastModifiedBy>
  <cp:revision>11</cp:revision>
  <dcterms:created xsi:type="dcterms:W3CDTF">2018-06-25T22:26:28Z</dcterms:created>
  <dcterms:modified xsi:type="dcterms:W3CDTF">2018-06-25T21:37:19Z</dcterms:modified>
</cp:coreProperties>
</file>