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58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Self oriented total scores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Sheet1!$F$5:$F$109</c:f>
              <c:numCache>
                <c:formatCode>General</c:formatCode>
                <c:ptCount val="10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1</c:v>
                </c:pt>
                <c:pt idx="51">
                  <c:v>0</c:v>
                </c:pt>
                <c:pt idx="52">
                  <c:v>3</c:v>
                </c:pt>
                <c:pt idx="53">
                  <c:v>1</c:v>
                </c:pt>
                <c:pt idx="54">
                  <c:v>0</c:v>
                </c:pt>
                <c:pt idx="55">
                  <c:v>0</c:v>
                </c:pt>
                <c:pt idx="56">
                  <c:v>2</c:v>
                </c:pt>
                <c:pt idx="57">
                  <c:v>3</c:v>
                </c:pt>
                <c:pt idx="58">
                  <c:v>3</c:v>
                </c:pt>
                <c:pt idx="59">
                  <c:v>1</c:v>
                </c:pt>
                <c:pt idx="60">
                  <c:v>2</c:v>
                </c:pt>
                <c:pt idx="61">
                  <c:v>1</c:v>
                </c:pt>
                <c:pt idx="62">
                  <c:v>3</c:v>
                </c:pt>
                <c:pt idx="63">
                  <c:v>3</c:v>
                </c:pt>
                <c:pt idx="64">
                  <c:v>0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2</c:v>
                </c:pt>
                <c:pt idx="69">
                  <c:v>3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0</c:v>
                </c:pt>
                <c:pt idx="76">
                  <c:v>1</c:v>
                </c:pt>
                <c:pt idx="77">
                  <c:v>1</c:v>
                </c:pt>
                <c:pt idx="78">
                  <c:v>4</c:v>
                </c:pt>
                <c:pt idx="79">
                  <c:v>2</c:v>
                </c:pt>
                <c:pt idx="80">
                  <c:v>1</c:v>
                </c:pt>
                <c:pt idx="81">
                  <c:v>2</c:v>
                </c:pt>
                <c:pt idx="82">
                  <c:v>0</c:v>
                </c:pt>
                <c:pt idx="83">
                  <c:v>4</c:v>
                </c:pt>
                <c:pt idx="84">
                  <c:v>1</c:v>
                </c:pt>
                <c:pt idx="85">
                  <c:v>3</c:v>
                </c:pt>
                <c:pt idx="86">
                  <c:v>1</c:v>
                </c:pt>
                <c:pt idx="87">
                  <c:v>0</c:v>
                </c:pt>
                <c:pt idx="88">
                  <c:v>3</c:v>
                </c:pt>
                <c:pt idx="89">
                  <c:v>4</c:v>
                </c:pt>
                <c:pt idx="90">
                  <c:v>0</c:v>
                </c:pt>
                <c:pt idx="91">
                  <c:v>0</c:v>
                </c:pt>
                <c:pt idx="92">
                  <c:v>1</c:v>
                </c:pt>
                <c:pt idx="93">
                  <c:v>0</c:v>
                </c:pt>
                <c:pt idx="94">
                  <c:v>1</c:v>
                </c:pt>
                <c:pt idx="95">
                  <c:v>0</c:v>
                </c:pt>
                <c:pt idx="96">
                  <c:v>1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83373024"/>
        <c:axId val="-183367040"/>
      </c:barChart>
      <c:catAx>
        <c:axId val="-1833730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367040"/>
        <c:crosses val="autoZero"/>
        <c:auto val="1"/>
        <c:lblAlgn val="ctr"/>
        <c:lblOffset val="100"/>
        <c:noMultiLvlLbl val="0"/>
      </c:catAx>
      <c:valAx>
        <c:axId val="-18336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37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Other oriented total scores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Sheet1!$I$5:$I$109</c:f>
              <c:numCache>
                <c:formatCode>General</c:formatCode>
                <c:ptCount val="10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3</c:v>
                </c:pt>
                <c:pt idx="41">
                  <c:v>2</c:v>
                </c:pt>
                <c:pt idx="42">
                  <c:v>2</c:v>
                </c:pt>
                <c:pt idx="43">
                  <c:v>1</c:v>
                </c:pt>
                <c:pt idx="44">
                  <c:v>2</c:v>
                </c:pt>
                <c:pt idx="45">
                  <c:v>0</c:v>
                </c:pt>
                <c:pt idx="46">
                  <c:v>2</c:v>
                </c:pt>
                <c:pt idx="47">
                  <c:v>1</c:v>
                </c:pt>
                <c:pt idx="48">
                  <c:v>5</c:v>
                </c:pt>
                <c:pt idx="49">
                  <c:v>3</c:v>
                </c:pt>
                <c:pt idx="50">
                  <c:v>1</c:v>
                </c:pt>
                <c:pt idx="51">
                  <c:v>5</c:v>
                </c:pt>
                <c:pt idx="52">
                  <c:v>4</c:v>
                </c:pt>
                <c:pt idx="53">
                  <c:v>2</c:v>
                </c:pt>
                <c:pt idx="54">
                  <c:v>2</c:v>
                </c:pt>
                <c:pt idx="55">
                  <c:v>4</c:v>
                </c:pt>
                <c:pt idx="56">
                  <c:v>1</c:v>
                </c:pt>
                <c:pt idx="57">
                  <c:v>3</c:v>
                </c:pt>
                <c:pt idx="58">
                  <c:v>5</c:v>
                </c:pt>
                <c:pt idx="59">
                  <c:v>3</c:v>
                </c:pt>
                <c:pt idx="60">
                  <c:v>2</c:v>
                </c:pt>
                <c:pt idx="61">
                  <c:v>2</c:v>
                </c:pt>
                <c:pt idx="62">
                  <c:v>1</c:v>
                </c:pt>
                <c:pt idx="63">
                  <c:v>2</c:v>
                </c:pt>
                <c:pt idx="64">
                  <c:v>0</c:v>
                </c:pt>
                <c:pt idx="65">
                  <c:v>1</c:v>
                </c:pt>
                <c:pt idx="66">
                  <c:v>2</c:v>
                </c:pt>
                <c:pt idx="67">
                  <c:v>1</c:v>
                </c:pt>
                <c:pt idx="68">
                  <c:v>2</c:v>
                </c:pt>
                <c:pt idx="69">
                  <c:v>1</c:v>
                </c:pt>
                <c:pt idx="70">
                  <c:v>3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3366496"/>
        <c:axId val="-183408384"/>
      </c:barChart>
      <c:catAx>
        <c:axId val="-1833664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408384"/>
        <c:crosses val="autoZero"/>
        <c:auto val="1"/>
        <c:lblAlgn val="ctr"/>
        <c:lblOffset val="100"/>
        <c:noMultiLvlLbl val="0"/>
      </c:catAx>
      <c:valAx>
        <c:axId val="-18340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36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Socially prescribed total scores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Sheet1!$L$5:$L$109</c:f>
              <c:numCache>
                <c:formatCode>General</c:formatCode>
                <c:ptCount val="10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2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0</c:v>
                </c:pt>
                <c:pt idx="47">
                  <c:v>4</c:v>
                </c:pt>
                <c:pt idx="48">
                  <c:v>1</c:v>
                </c:pt>
                <c:pt idx="49">
                  <c:v>3</c:v>
                </c:pt>
                <c:pt idx="50">
                  <c:v>1</c:v>
                </c:pt>
                <c:pt idx="51">
                  <c:v>2</c:v>
                </c:pt>
                <c:pt idx="52">
                  <c:v>3</c:v>
                </c:pt>
                <c:pt idx="53">
                  <c:v>2</c:v>
                </c:pt>
                <c:pt idx="54">
                  <c:v>4</c:v>
                </c:pt>
                <c:pt idx="55">
                  <c:v>1</c:v>
                </c:pt>
                <c:pt idx="56">
                  <c:v>3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0</c:v>
                </c:pt>
                <c:pt idx="62">
                  <c:v>3</c:v>
                </c:pt>
                <c:pt idx="63">
                  <c:v>0</c:v>
                </c:pt>
                <c:pt idx="64">
                  <c:v>3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2</c:v>
                </c:pt>
                <c:pt idx="69">
                  <c:v>2</c:v>
                </c:pt>
                <c:pt idx="70">
                  <c:v>0</c:v>
                </c:pt>
                <c:pt idx="71">
                  <c:v>1</c:v>
                </c:pt>
                <c:pt idx="72">
                  <c:v>1</c:v>
                </c:pt>
                <c:pt idx="73">
                  <c:v>2</c:v>
                </c:pt>
                <c:pt idx="74">
                  <c:v>1</c:v>
                </c:pt>
                <c:pt idx="75">
                  <c:v>1</c:v>
                </c:pt>
                <c:pt idx="76">
                  <c:v>0</c:v>
                </c:pt>
                <c:pt idx="77">
                  <c:v>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83407296"/>
        <c:axId val="-183392608"/>
      </c:barChart>
      <c:catAx>
        <c:axId val="-183407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392608"/>
        <c:crosses val="autoZero"/>
        <c:auto val="1"/>
        <c:lblAlgn val="ctr"/>
        <c:lblOffset val="100"/>
        <c:noMultiLvlLbl val="0"/>
      </c:catAx>
      <c:valAx>
        <c:axId val="-1833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40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8F77-0BDE-4DF7-9B50-7AE385A10DCA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358B3-4DBA-4CBB-805E-23D256A9B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3070-9CF5-4745-9D11-A092F498A690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91E-1FAC-4532-97F3-C354118BE23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9342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6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3070-9CF5-4745-9D11-A092F498A690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91E-1FAC-4532-97F3-C354118BE23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11" y="1"/>
            <a:ext cx="2766953" cy="112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3070-9CF5-4745-9D11-A092F498A690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6491E-1FAC-4532-97F3-C354118B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9"/>
          <a:stretch/>
        </p:blipFill>
        <p:spPr bwMode="auto">
          <a:xfrm>
            <a:off x="941615" y="4055533"/>
            <a:ext cx="7239000" cy="280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15" y="89560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Identifying perfectionism traits in veterinary students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115" y="3283206"/>
            <a:ext cx="6858000" cy="1655762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Alison Reid*, Stephanie Gowing and Fay Penrose</a:t>
            </a: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University of Liverpool Institute of Veterinary Science</a:t>
            </a:r>
            <a:endParaRPr lang="en-GB" sz="20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 reflective musing </a:t>
            </a:r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on SPP!</a:t>
            </a:r>
            <a:endParaRPr lang="en-GB" sz="3600" b="1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17" y="1430867"/>
            <a:ext cx="3943350" cy="536786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Alanis Morisette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"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Perfect“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Sometimes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is never quite enough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If you're flawless, then you'll win my love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Don't forget to win first place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Don't forget to keep that smile on your face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Be a good boy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Try a little harder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You've got to measure up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And make me prouder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How long before you screw it up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How many times do I have to tell you to hurry up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With everything I do for you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The least you can do is keep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quiet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Be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 good girl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You've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gotta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try a little harder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That simply wasn't good enough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To make us proud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799" y="1690689"/>
            <a:ext cx="415501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I'll live through you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I'll make you what I never was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If you're the best, then maybe so am I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Compared to him compared to her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I'm doing this for your own damn good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You'll make up for what I blew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What's the problem...why are you crying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Be a good boy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Push a little farther now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That wasn't fast enough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To make us happy</a:t>
            </a:r>
            <a:br>
              <a:rPr lang="en-GB" sz="18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We'll love you just the way you are</a:t>
            </a:r>
            <a:br>
              <a:rPr lang="en-GB" sz="1800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sz="1800" b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If you're perfect </a:t>
            </a:r>
          </a:p>
          <a:p>
            <a:endParaRPr lang="en-GB" sz="18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2192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Future work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7" y="1825625"/>
            <a:ext cx="8331199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Analyse individual response patterns in existing data and compare to academic achievement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Longitudinal study on sequential year 1 cohorts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Track cohorts through course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Recruit better, contemporary, comparator cohorts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Vets in practice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Medical students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Humanities students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Similar cohorts (i.e. 80% female, mainly school-leavers) in other subject areas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Use findings to inform admissions and student support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19969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Oh Lord it's hard to be humble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When you're perfect in every way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I can't wait to look in the mirror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Cause I get better looking each day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To know me is to love me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I must be a hell of a man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Oh Lord It's hard to be humble,</a:t>
            </a: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But I'm doing the best that I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can</a:t>
            </a:r>
          </a:p>
          <a:p>
            <a:pPr marL="0" indent="0" algn="r">
              <a:buNone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Mac Davis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0294" y="572944"/>
            <a:ext cx="54234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Questions?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8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9426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References</a:t>
            </a:r>
            <a:endParaRPr lang="en-GB" sz="36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63041"/>
            <a:ext cx="8858250" cy="5394959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Childs, J.H. &amp;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Stoeber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J., 2012. “Do you want me to be perfect? Two longitudinal studies on socially prescribed perfectionism, stress and burnout in the workplace”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Work and Stress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[Online], 26(4) pp.347-364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Chang, E.C., 2006. “Perfectionism and dimensions of psychological wellbeing in a college student sample: A test of a stress-mediated model.”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Social and Clinical Psychology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[Online] 25(9) pp.1001-1022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Ashby, J.S., Noble, C.L. &amp;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Gnilka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P.B., 2012. “Multidimensional perfectionism, depression and satisfaction with life: Differences among perfectionists and tests of a stress-mediation model”.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College Counselling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15(2) pp.130-143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Dawson, B.F.Y., &amp; Thompson, N.J., 2017. “The effect of personality on occupational stress in veterinary surgeons”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Veterinary Medical Education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44(1) pp. 72-83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Pickles, K.J.,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Rhind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S.M., Miller, R., Jackson, S., Allister, R., Philp, J., Waterhouse, L. &amp;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Mellanby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R.J. 2012. “Potential barriers to veterinary student access to counselling and other support systems: perceptions of staff and students at a UK veterinary school”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Veterinary Record,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170(5) pp. 124-127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Fink-Miller, E.L., &amp;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Nestler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L.M., 2018. “Suicide in physicians and veterinarians: risk factors and theories”,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Current Opinion in Psychology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. 22. pp. 23-26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Crane, M.F., Phillips, J.K. &amp; Karin, E. 2015. “Trait perfectionism strengthens the negative effects of moral stressors occurring in veterinary practice”. 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Australian Veterinary Journal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93(10) pp. 354-360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Hewitt, P. &amp;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Flett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G., L. 1991, "Perfectionism in the Self and Social Contexts: Conceptualization, Assessment, and Association With Psychopathology", </a:t>
            </a:r>
            <a:r>
              <a:rPr lang="en-GB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personality and social psychology,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[Online], vol. 60, no. 3, pp. 456-470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Stoeber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J. &amp; Otto, K. 2006, "Positive Conceptions of Perfectionism: Approaches, Evidence, Challenges", </a:t>
            </a:r>
            <a:r>
              <a:rPr lang="en-GB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Personality and Social Psychology Review,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[Online], vol. 10, no. 4, pp. 295-319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Smith, M., M.,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Vidovic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V., Sherry, S., B. &amp;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Saklofske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D., H. 2017, "Self-orientated Perfectionism and Socially Prescribed Perfectionism Add Incrementally to the Prediction of Suicide Ideation Beyond Hopelessness: A Meta-Analysis of 15 Studies" in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Handbook of Suicidal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Behaviour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Springer, Singapore, pp. 349-369. 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Klibert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J.,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Langhinrichsen-Rohling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J. &amp; Saito, M. 2005, "Adaptive and Maladaptive Aspects of Self-Oriented versus Socially Prescribed Perfectionism",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College Student Development,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vol. 46, pp. 141-156. 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Kogan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L., R., McConnell, S., L. &amp;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Schoenfeld-Tacher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R. 2004, "Gender Differences and the Definition of Success: Male and Female Veterinary Students’ Career and Work Performance Expectations",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Veterinary Medical Education,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vol. 31, no. 2, pp. 154-160. 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Reisbig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A., M., J., Danielson, J., A., Wu, T.,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Hafen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M.,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Krienert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A., Girard, D. &amp;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Garlock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J. 2012, "A study of depression and anxiety, general health, and academic performance in three cohorts of veterinary medical students across the first three semesters of veterinary school", </a:t>
            </a:r>
            <a:r>
              <a:rPr lang="en-GB" i="1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Journal of veterinary medical education,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[Online], vol. 39, no. 4, pp. 341-358.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15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Perfectionism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Excessive levels associated with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stress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burnout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and an increased incidence of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poor mental health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2,3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ssociated with high achievers in general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4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and veterinary students and professionals in particular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5,6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ncreases negative reactions to morally significant stressors (e.g. PTS for owner convenience)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7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But perfectionism isn’t one discrete trait!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Three dimensions of perfectionism</a:t>
            </a:r>
            <a:endParaRPr lang="en-GB" sz="32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Hewitt &amp;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Flett’s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Multidimensional Perfectionism Scale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8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GB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Self-oriented  (SOP)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I expect perfection of myself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Other-oriented (OOP)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I expect perfection of others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Socially prescribed (SPP)</a:t>
            </a:r>
          </a:p>
          <a:p>
            <a:pPr lvl="1"/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O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ther people expect perfection of me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The project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Year 1 students completed an online questionnaire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40% response rate</a:t>
            </a:r>
          </a:p>
          <a:p>
            <a:pPr lvl="2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Lower than we’d like</a:t>
            </a:r>
          </a:p>
          <a:p>
            <a:pPr lvl="3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We ran this alongside 4 other questionnaires measuring other intrinsic factors related to wellbeing and performance - it was too much to ask!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45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ikert-type questions, each scored 1-7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15 for each dimension (SOP, OOP, SPP)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A higher score = greater perfectionism tendencies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Averaged scores for each dimension compared to published normative data including medical students, other students and general population samples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3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6683"/>
              </p:ext>
            </p:extLst>
          </p:nvPr>
        </p:nvGraphicFramePr>
        <p:xfrm>
          <a:off x="0" y="1147233"/>
          <a:ext cx="453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05156"/>
              </p:ext>
            </p:extLst>
          </p:nvPr>
        </p:nvGraphicFramePr>
        <p:xfrm>
          <a:off x="4608000" y="1147233"/>
          <a:ext cx="453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885204"/>
              </p:ext>
            </p:extLst>
          </p:nvPr>
        </p:nvGraphicFramePr>
        <p:xfrm>
          <a:off x="2304000" y="4055533"/>
          <a:ext cx="453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49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4" y="696096"/>
            <a:ext cx="9019309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Average scores vs selected normative data</a:t>
            </a:r>
            <a:endParaRPr lang="en-GB" sz="36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26113"/>
              </p:ext>
            </p:extLst>
          </p:nvPr>
        </p:nvGraphicFramePr>
        <p:xfrm>
          <a:off x="1674000" y="2125133"/>
          <a:ext cx="5795999" cy="36360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862669"/>
                <a:gridCol w="1311110"/>
                <a:gridCol w="1311110"/>
                <a:gridCol w="1311110"/>
              </a:tblGrid>
              <a:tr h="37846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Mean</a:t>
                      </a:r>
                      <a:r>
                        <a:rPr lang="en-GB" sz="2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 scores</a:t>
                      </a:r>
                      <a:endParaRPr lang="en-GB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OOP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SOP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SPP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Year 1 vets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56.21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69.56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56.75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94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General population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55.40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65.96*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50.28*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94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Art students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56.2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69.9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54.1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Medical students</a:t>
                      </a:r>
                      <a:endParaRPr lang="en-GB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42.14*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49.48*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36.32*</a:t>
                      </a:r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941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* Denotes statistically different (lower) from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Rounded MT Bold" panose="020F0704030504030204" pitchFamily="34" charset="0"/>
                        </a:rPr>
                        <a:t> vet student sample P&lt;0.05</a:t>
                      </a:r>
                      <a:endParaRPr lang="en-GB" sz="12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315" marR="9315" marT="93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3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0061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What does this mean??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297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Our sample demonstrated significantly higher mean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self-oriented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and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socially prescribed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perfectionism than most comparator cohorts</a:t>
            </a: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SOP is broadly considered to be positive in terms of achievement, life satisfaction and endurance</a:t>
            </a:r>
            <a:r>
              <a:rPr lang="en-GB" sz="2400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9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lvl="1"/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NOTE this data may have a bimodal distribution and very high SOP scores can correlate with increased mental health issues</a:t>
            </a:r>
            <a:r>
              <a:rPr lang="en-GB" sz="2000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10</a:t>
            </a: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SPP is consistently associated with negative outcomes – “maladaptive perfectionism”</a:t>
            </a:r>
          </a:p>
          <a:p>
            <a:pPr lvl="1"/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Self criticism, stress, negative social impact, depression, suicide ideation</a:t>
            </a:r>
            <a:r>
              <a:rPr lang="en-GB" sz="2000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1,2</a:t>
            </a:r>
            <a:endParaRPr lang="en-GB" sz="2000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Further note that low SOP + high SPP = reduced self-control and possible contribution to burnout</a:t>
            </a:r>
            <a:r>
              <a:rPr lang="en-GB" sz="2000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11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 (may be relevant for some individuals)</a:t>
            </a:r>
            <a:endParaRPr lang="en-GB" sz="2000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8393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An interesting observation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8892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Our students had high socially prescribed perfectionism c.f. most other groups, but NOT other-oriented perfectionism!</a:t>
            </a:r>
          </a:p>
          <a:p>
            <a:pPr lvl="1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So,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compared to the general public,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they perceive that others expect them to be perfect (including their own peers) and YET do not, in fact, expect their peers to be perfect...what a conundrum!</a:t>
            </a:r>
          </a:p>
          <a:p>
            <a:pPr lvl="1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We plan to explicitly present this data to our students, in hope of helping students crippled by perceptions of external pressure to succeed</a:t>
            </a:r>
          </a:p>
          <a:p>
            <a:pPr lvl="2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(although there’s probably not a lot we can do about their parents........)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4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5326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Reasons for these results?</a:t>
            </a:r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5825"/>
            <a:ext cx="7886700" cy="4351338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Much of the comparator data is old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Before social media!</a:t>
            </a:r>
          </a:p>
          <a:p>
            <a:pPr lvl="1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Although the medical students were sampled in 2017</a:t>
            </a:r>
          </a:p>
          <a:p>
            <a:pPr lvl="1"/>
            <a:endParaRPr lang="en-GB" dirty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The comparator cohorts were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less female-dominated</a:t>
            </a:r>
          </a:p>
          <a:p>
            <a:pPr lvl="1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Women may feel the need to work harder to be perceived as equal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12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Women tend to report higher levels of psychological distress</a:t>
            </a:r>
            <a:r>
              <a:rPr lang="en-GB" baseline="300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13</a:t>
            </a:r>
            <a:endParaRPr lang="en-GB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8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1254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Office Theme</vt:lpstr>
      <vt:lpstr>Identifying perfectionism traits in veterinary students</vt:lpstr>
      <vt:lpstr>Perfectionism</vt:lpstr>
      <vt:lpstr>Three dimensions of perfectionism</vt:lpstr>
      <vt:lpstr>The project</vt:lpstr>
      <vt:lpstr>PowerPoint Presentation</vt:lpstr>
      <vt:lpstr>Average scores vs selected normative data</vt:lpstr>
      <vt:lpstr>What does this mean??</vt:lpstr>
      <vt:lpstr>An interesting observation</vt:lpstr>
      <vt:lpstr>Reasons for these results?</vt:lpstr>
      <vt:lpstr>A reflective musing on SPP!</vt:lpstr>
      <vt:lpstr>Future work</vt:lpstr>
      <vt:lpstr>PowerPoint Presentation</vt:lpstr>
      <vt:lpstr>References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perfectionism traits in veterinary students</dc:title>
  <dc:creator>Reid, Alison [asreid]</dc:creator>
  <cp:lastModifiedBy>Reid, Alison [asreid]</cp:lastModifiedBy>
  <cp:revision>23</cp:revision>
  <dcterms:created xsi:type="dcterms:W3CDTF">2018-06-26T07:22:28Z</dcterms:created>
  <dcterms:modified xsi:type="dcterms:W3CDTF">2018-07-03T16:32:34Z</dcterms:modified>
</cp:coreProperties>
</file>