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9" r:id="rId2"/>
    <p:sldId id="317" r:id="rId3"/>
    <p:sldId id="318" r:id="rId4"/>
    <p:sldId id="324" r:id="rId5"/>
    <p:sldId id="319" r:id="rId6"/>
    <p:sldId id="320" r:id="rId7"/>
    <p:sldId id="321" r:id="rId8"/>
    <p:sldId id="322" r:id="rId9"/>
    <p:sldId id="323" r:id="rId10"/>
    <p:sldId id="326"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ckbank, Susannah" initials="BS" lastIdx="1" clrIdx="0">
    <p:extLst>
      <p:ext uri="{19B8F6BF-5375-455C-9EA6-DF929625EA0E}">
        <p15:presenceInfo xmlns:p15="http://schemas.microsoft.com/office/powerpoint/2012/main" userId="S-1-5-21-137024685-2204166116-4157399963-337158" providerId="AD"/>
      </p:ext>
    </p:extLst>
  </p:cmAuthor>
  <p:cmAuthor id="2" name="Byrne, Paula" initials="BP" lastIdx="2" clrIdx="1">
    <p:extLst>
      <p:ext uri="{19B8F6BF-5375-455C-9EA6-DF929625EA0E}">
        <p15:presenceInfo xmlns:p15="http://schemas.microsoft.com/office/powerpoint/2012/main" userId="S-1-5-21-137024685-2204166116-4157399963-817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96433" autoAdjust="0"/>
  </p:normalViewPr>
  <p:slideViewPr>
    <p:cSldViewPr snapToGrid="0">
      <p:cViewPr varScale="1">
        <p:scale>
          <a:sx n="51" d="100"/>
          <a:sy n="51" d="100"/>
        </p:scale>
        <p:origin x="61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135CA-503E-4C49-AFF4-5B3DF14379C8}" type="datetimeFigureOut">
              <a:rPr lang="en-GB" smtClean="0"/>
              <a:t>07/07/2018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BB508-4D45-47C9-AD91-D26875DE9DF1}" type="slidenum">
              <a:rPr lang="en-GB" smtClean="0"/>
              <a:t>‹#›</a:t>
            </a:fld>
            <a:endParaRPr lang="en-GB"/>
          </a:p>
        </p:txBody>
      </p:sp>
    </p:spTree>
    <p:extLst>
      <p:ext uri="{BB962C8B-B14F-4D97-AF65-F5344CB8AC3E}">
        <p14:creationId xmlns:p14="http://schemas.microsoft.com/office/powerpoint/2010/main" val="34489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97572" y="569471"/>
            <a:ext cx="4375298" cy="2387600"/>
          </a:xfrm>
        </p:spPr>
        <p:txBody>
          <a:bodyPr anchor="ctr">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4497572" y="3198000"/>
            <a:ext cx="437529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4E5E97-67ED-46FA-944E-05F059A13B8A}" type="datetimeFigureOut">
              <a:rPr lang="en-GB" smtClean="0"/>
              <a:pPr/>
              <a:t>07/07/2018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AAD8C-4D12-4D8F-B6C6-2EB701D6B135}" type="slidenum">
              <a:rPr lang="en-GB" smtClean="0"/>
              <a:pPr/>
              <a:t>‹#›</a:t>
            </a:fld>
            <a:endParaRPr lang="en-GB"/>
          </a:p>
        </p:txBody>
      </p:sp>
    </p:spTree>
    <p:extLst>
      <p:ext uri="{BB962C8B-B14F-4D97-AF65-F5344CB8AC3E}">
        <p14:creationId xmlns:p14="http://schemas.microsoft.com/office/powerpoint/2010/main" val="341173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E5E97-67ED-46FA-944E-05F059A13B8A}" type="datetimeFigureOut">
              <a:rPr lang="en-GB" smtClean="0"/>
              <a:pPr/>
              <a:t>07/07/2018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AAAD8C-4D12-4D8F-B6C6-2EB701D6B135}" type="slidenum">
              <a:rPr lang="en-GB" smtClean="0"/>
              <a:pPr/>
              <a:t>‹#›</a:t>
            </a:fld>
            <a:endParaRPr lang="en-GB"/>
          </a:p>
        </p:txBody>
      </p:sp>
      <p:sp>
        <p:nvSpPr>
          <p:cNvPr id="5" name="Content Placeholder 2"/>
          <p:cNvSpPr>
            <a:spLocks noGrp="1"/>
          </p:cNvSpPr>
          <p:nvPr>
            <p:ph idx="1"/>
          </p:nvPr>
        </p:nvSpPr>
        <p:spPr>
          <a:xfrm>
            <a:off x="371475" y="2966483"/>
            <a:ext cx="4629150" cy="1073889"/>
          </a:xfrm>
        </p:spPr>
        <p:txBody>
          <a:bodyPr/>
          <a:lstStyle>
            <a:lvl1pPr marL="0" indent="0">
              <a:buNone/>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p:txBody>
      </p:sp>
    </p:spTree>
    <p:extLst>
      <p:ext uri="{BB962C8B-B14F-4D97-AF65-F5344CB8AC3E}">
        <p14:creationId xmlns:p14="http://schemas.microsoft.com/office/powerpoint/2010/main" val="380847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clu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1475" y="1040589"/>
            <a:ext cx="4629150" cy="4873625"/>
          </a:xfrm>
        </p:spPr>
        <p:txBody>
          <a:bodyPr anchor="ctr"/>
          <a:lstStyle>
            <a:lvl1pPr marL="0" indent="0">
              <a:buNone/>
              <a:defRPr sz="3200" baseline="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vl6pPr>
              <a:defRPr sz="2000"/>
            </a:lvl6pPr>
            <a:lvl7pPr>
              <a:defRPr sz="2000"/>
            </a:lvl7pPr>
            <a:lvl8pPr>
              <a:defRPr sz="2000"/>
            </a:lvl8pPr>
            <a:lvl9pPr>
              <a:defRPr sz="2000"/>
            </a:lvl9pPr>
          </a:lstStyle>
          <a:p>
            <a:pPr lvl="0"/>
            <a:r>
              <a:rPr lang="en-US" dirty="0" smtClean="0"/>
              <a:t>Concluding slide</a:t>
            </a:r>
          </a:p>
        </p:txBody>
      </p:sp>
      <p:sp>
        <p:nvSpPr>
          <p:cNvPr id="5" name="Date Placeholder 4"/>
          <p:cNvSpPr>
            <a:spLocks noGrp="1"/>
          </p:cNvSpPr>
          <p:nvPr>
            <p:ph type="dt" sz="half" idx="10"/>
          </p:nvPr>
        </p:nvSpPr>
        <p:spPr/>
        <p:txBody>
          <a:bodyPr/>
          <a:lstStyle/>
          <a:p>
            <a:fld id="{E04E5E97-67ED-46FA-944E-05F059A13B8A}" type="datetimeFigureOut">
              <a:rPr lang="en-GB" smtClean="0"/>
              <a:pPr/>
              <a:t>07/07/2018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AAAD8C-4D12-4D8F-B6C6-2EB701D6B135}" type="slidenum">
              <a:rPr lang="en-GB" smtClean="0"/>
              <a:pPr/>
              <a:t>‹#›</a:t>
            </a:fld>
            <a:endParaRPr lang="en-GB"/>
          </a:p>
        </p:txBody>
      </p:sp>
    </p:spTree>
    <p:extLst>
      <p:ext uri="{BB962C8B-B14F-4D97-AF65-F5344CB8AC3E}">
        <p14:creationId xmlns:p14="http://schemas.microsoft.com/office/powerpoint/2010/main" val="3516274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0" y="334926"/>
            <a:ext cx="4304857" cy="291863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0" y="3625701"/>
            <a:ext cx="4304857" cy="25583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E5E97-67ED-46FA-944E-05F059A13B8A}" type="datetimeFigureOut">
              <a:rPr lang="en-GB" smtClean="0"/>
              <a:pPr/>
              <a:t>07/07/2018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AAD8C-4D12-4D8F-B6C6-2EB701D6B135}" type="slidenum">
              <a:rPr lang="en-GB" smtClean="0"/>
              <a:pPr/>
              <a:t>‹#›</a:t>
            </a:fld>
            <a:endParaRPr lang="en-GB"/>
          </a:p>
        </p:txBody>
      </p:sp>
    </p:spTree>
    <p:extLst>
      <p:ext uri="{BB962C8B-B14F-4D97-AF65-F5344CB8AC3E}">
        <p14:creationId xmlns:p14="http://schemas.microsoft.com/office/powerpoint/2010/main" val="1843362923"/>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Lst>
  <p:txStyles>
    <p:titleStyle>
      <a:lvl1pPr algn="ctr" defTabSz="914400" rtl="0" eaLnBrk="1" latinLnBrk="0" hangingPunct="1">
        <a:lnSpc>
          <a:spcPct val="90000"/>
        </a:lnSpc>
        <a:spcBef>
          <a:spcPct val="0"/>
        </a:spcBef>
        <a:buNone/>
        <a:defRPr sz="4400" u="none"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p:cNvSpPr>
            <a:spLocks noGrp="1"/>
          </p:cNvSpPr>
          <p:nvPr/>
        </p:nvSpPr>
        <p:spPr>
          <a:xfrm>
            <a:off x="4236434" y="4633119"/>
            <a:ext cx="437529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6" name="Title 5"/>
          <p:cNvSpPr>
            <a:spLocks noGrp="1"/>
          </p:cNvSpPr>
          <p:nvPr>
            <p:ph type="ctrTitle"/>
          </p:nvPr>
        </p:nvSpPr>
        <p:spPr>
          <a:xfrm>
            <a:off x="3910966" y="1447037"/>
            <a:ext cx="5164667" cy="5158862"/>
          </a:xfrm>
        </p:spPr>
        <p:txBody>
          <a:bodyPr>
            <a:normAutofit fontScale="90000"/>
          </a:bodyPr>
          <a:lstStyle/>
          <a:p>
            <a:r>
              <a:rPr lang="en-GB" sz="2800" b="1" dirty="0" smtClean="0"/>
              <a:t>Re-thinking professional identity: </a:t>
            </a:r>
            <a:br>
              <a:rPr lang="en-GB" sz="2800" b="1" dirty="0" smtClean="0"/>
            </a:br>
            <a:r>
              <a:rPr lang="en-GB" sz="2800" b="1" dirty="0" smtClean="0"/>
              <a:t>Introducing </a:t>
            </a:r>
            <a:r>
              <a:rPr lang="en-GB" sz="2800" b="1" dirty="0" err="1" smtClean="0"/>
              <a:t>Interprofessional</a:t>
            </a:r>
            <a:r>
              <a:rPr lang="en-GB" sz="2800" b="1" dirty="0" smtClean="0"/>
              <a:t> Responsibility as a lever for IPE</a:t>
            </a:r>
            <a:r>
              <a:rPr lang="en-GB" sz="2800" dirty="0" smtClean="0"/>
              <a:t/>
            </a:r>
            <a:br>
              <a:rPr lang="en-GB" sz="2800" dirty="0" smtClean="0"/>
            </a:br>
            <a:r>
              <a:rPr lang="en-GB" sz="2800" dirty="0"/>
              <a:t/>
            </a:r>
            <a:br>
              <a:rPr lang="en-GB" sz="2800" dirty="0"/>
            </a:br>
            <a:r>
              <a:rPr lang="en-GB" sz="2800" dirty="0" smtClean="0"/>
              <a:t/>
            </a:r>
            <a:br>
              <a:rPr lang="en-GB" sz="2800" dirty="0" smtClean="0"/>
            </a:br>
            <a:r>
              <a:rPr lang="en-GB" sz="2800" dirty="0"/>
              <a:t/>
            </a:r>
            <a:br>
              <a:rPr lang="en-GB" sz="2800" dirty="0"/>
            </a:br>
            <a:r>
              <a:rPr lang="en-GB" sz="2800" dirty="0" smtClean="0"/>
              <a:t/>
            </a:r>
            <a:br>
              <a:rPr lang="en-GB" sz="2800" dirty="0" smtClean="0"/>
            </a:br>
            <a:r>
              <a:rPr lang="en-GB" sz="2800" dirty="0" smtClean="0"/>
              <a:t/>
            </a:r>
            <a:br>
              <a:rPr lang="en-GB" sz="2800" dirty="0" smtClean="0"/>
            </a:br>
            <a:r>
              <a:rPr lang="en-GB" sz="1800" dirty="0" smtClean="0"/>
              <a:t>Dr Viktoria Joynes</a:t>
            </a:r>
            <a:r>
              <a:rPr lang="en-GB" sz="2800" b="1" dirty="0" smtClean="0"/>
              <a:t/>
            </a:r>
            <a:br>
              <a:rPr lang="en-GB" sz="2800" b="1" dirty="0" smtClean="0"/>
            </a:br>
            <a:r>
              <a:rPr lang="en-GB" sz="2800" b="1" dirty="0" smtClean="0"/>
              <a:t/>
            </a:r>
            <a:br>
              <a:rPr lang="en-GB" sz="2800" b="1" dirty="0" smtClean="0"/>
            </a:br>
            <a:r>
              <a:rPr lang="en-GB" b="1" dirty="0" smtClean="0"/>
              <a:t/>
            </a:r>
            <a:br>
              <a:rPr lang="en-GB" b="1" dirty="0" smtClean="0"/>
            </a:br>
            <a:endParaRPr lang="en-US" dirty="0"/>
          </a:p>
        </p:txBody>
      </p:sp>
    </p:spTree>
    <p:extLst>
      <p:ext uri="{BB962C8B-B14F-4D97-AF65-F5344CB8AC3E}">
        <p14:creationId xmlns:p14="http://schemas.microsoft.com/office/powerpoint/2010/main" val="103975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2696" y="1026472"/>
            <a:ext cx="4629150" cy="1073889"/>
          </a:xfrm>
        </p:spPr>
        <p:txBody>
          <a:bodyPr/>
          <a:lstStyle/>
          <a:p>
            <a:r>
              <a:rPr lang="en-GB" dirty="0" smtClean="0"/>
              <a:t>Implications for Practice</a:t>
            </a:r>
            <a:endParaRPr lang="en-GB" dirty="0"/>
          </a:p>
        </p:txBody>
      </p:sp>
      <p:sp>
        <p:nvSpPr>
          <p:cNvPr id="4" name="TextBox 3"/>
          <p:cNvSpPr txBox="1"/>
          <p:nvPr/>
        </p:nvSpPr>
        <p:spPr>
          <a:xfrm>
            <a:off x="5362832" y="6141308"/>
            <a:ext cx="184731" cy="369332"/>
          </a:xfrm>
          <a:prstGeom prst="rect">
            <a:avLst/>
          </a:prstGeom>
          <a:noFill/>
        </p:spPr>
        <p:txBody>
          <a:bodyPr wrap="none" rtlCol="0">
            <a:spAutoFit/>
          </a:bodyPr>
          <a:lstStyle/>
          <a:p>
            <a:endParaRPr lang="en-GB" dirty="0"/>
          </a:p>
        </p:txBody>
      </p:sp>
      <p:sp>
        <p:nvSpPr>
          <p:cNvPr id="6" name="Rectangle 5"/>
          <p:cNvSpPr/>
          <p:nvPr/>
        </p:nvSpPr>
        <p:spPr>
          <a:xfrm>
            <a:off x="479647" y="1616993"/>
            <a:ext cx="8319579" cy="4555093"/>
          </a:xfrm>
          <a:prstGeom prst="rect">
            <a:avLst/>
          </a:prstGeom>
        </p:spPr>
        <p:txBody>
          <a:bodyPr wrap="square">
            <a:spAutoFit/>
          </a:bodyPr>
          <a:lstStyle/>
          <a:p>
            <a:r>
              <a:rPr lang="en-GB" sz="2000" b="1" dirty="0" smtClean="0">
                <a:solidFill>
                  <a:srgbClr val="0070C0"/>
                </a:solidFill>
                <a:latin typeface="Cambria" panose="02040503050406030204" pitchFamily="18" charset="0"/>
              </a:rPr>
              <a:t>-All </a:t>
            </a:r>
            <a:r>
              <a:rPr lang="en-GB" sz="2000" b="1" dirty="0">
                <a:solidFill>
                  <a:srgbClr val="0070C0"/>
                </a:solidFill>
                <a:latin typeface="Cambria" panose="02040503050406030204" pitchFamily="18" charset="0"/>
              </a:rPr>
              <a:t>H&amp;SC staff need to be mindful of opinions they express regarding all professions, particularly in front of students </a:t>
            </a:r>
          </a:p>
          <a:p>
            <a:r>
              <a:rPr lang="en-GB" sz="2000" b="1" dirty="0" smtClean="0">
                <a:solidFill>
                  <a:srgbClr val="00B050"/>
                </a:solidFill>
                <a:latin typeface="Cambria" panose="02040503050406030204" pitchFamily="18" charset="0"/>
              </a:rPr>
              <a:t>-IPE should be delivered across or between professional boundaries that are seen as most relevant to practice experiences </a:t>
            </a:r>
          </a:p>
          <a:p>
            <a:r>
              <a:rPr lang="en-GB" sz="2000" b="1" dirty="0" smtClean="0">
                <a:solidFill>
                  <a:srgbClr val="FF0000"/>
                </a:solidFill>
                <a:latin typeface="Cambria" panose="02040503050406030204" pitchFamily="18" charset="0"/>
              </a:rPr>
              <a:t>-</a:t>
            </a:r>
            <a:r>
              <a:rPr lang="en-GB" sz="2000" b="1" dirty="0">
                <a:solidFill>
                  <a:srgbClr val="FF0000"/>
                </a:solidFill>
                <a:latin typeface="Cambria" panose="02040503050406030204" pitchFamily="18" charset="0"/>
              </a:rPr>
              <a:t>Educators need to prepare students for collaborative working, but should recognise that alongside professional identity, the ability to do this effectively is something that develops with experience </a:t>
            </a:r>
            <a:endParaRPr lang="en-GB" sz="2000" b="1" dirty="0" smtClean="0">
              <a:solidFill>
                <a:srgbClr val="FF0000"/>
              </a:solidFill>
              <a:latin typeface="Cambria" panose="02040503050406030204" pitchFamily="18" charset="0"/>
            </a:endParaRPr>
          </a:p>
          <a:p>
            <a:r>
              <a:rPr lang="en-GB" sz="2000" dirty="0" smtClean="0">
                <a:solidFill>
                  <a:srgbClr val="0070C0"/>
                </a:solidFill>
                <a:latin typeface="Cambria" panose="02040503050406030204" pitchFamily="18" charset="0"/>
              </a:rPr>
              <a:t>-</a:t>
            </a:r>
            <a:r>
              <a:rPr lang="en-GB" sz="2000" b="1" dirty="0">
                <a:solidFill>
                  <a:srgbClr val="0070C0"/>
                </a:solidFill>
                <a:latin typeface="Cambria" panose="02040503050406030204" pitchFamily="18" charset="0"/>
              </a:rPr>
              <a:t>Educators should seek to move away from IPE as a box-ticking exercise, and seek out examples of good collaborative practice and placement learning opportunities </a:t>
            </a:r>
            <a:endParaRPr lang="en-GB" sz="2000" b="1" dirty="0">
              <a:latin typeface="Cambria" panose="02040503050406030204" pitchFamily="18" charset="0"/>
            </a:endParaRPr>
          </a:p>
          <a:p>
            <a:endParaRPr lang="en-GB" b="1" dirty="0" smtClean="0">
              <a:latin typeface="Cambria" panose="02040503050406030204" pitchFamily="18" charset="0"/>
            </a:endParaRPr>
          </a:p>
          <a:p>
            <a:pPr algn="ctr"/>
            <a:r>
              <a:rPr lang="en-GB" sz="2400" b="1" dirty="0">
                <a:solidFill>
                  <a:srgbClr val="7030A0"/>
                </a:solidFill>
                <a:latin typeface="Cambria" panose="02040503050406030204" pitchFamily="18" charset="0"/>
              </a:rPr>
              <a:t>All professions need to understand their </a:t>
            </a:r>
            <a:r>
              <a:rPr lang="en-GB" sz="2400" b="1" dirty="0" err="1">
                <a:solidFill>
                  <a:srgbClr val="7030A0"/>
                </a:solidFill>
                <a:latin typeface="Cambria" panose="02040503050406030204" pitchFamily="18" charset="0"/>
              </a:rPr>
              <a:t>interprofessional</a:t>
            </a:r>
            <a:r>
              <a:rPr lang="en-GB" sz="2400" b="1" dirty="0">
                <a:solidFill>
                  <a:srgbClr val="7030A0"/>
                </a:solidFill>
                <a:latin typeface="Cambria" panose="02040503050406030204" pitchFamily="18" charset="0"/>
              </a:rPr>
              <a:t> responsibilities in order to ensure the best possible patient care </a:t>
            </a:r>
            <a:endParaRPr lang="en-GB" sz="2400" dirty="0">
              <a:solidFill>
                <a:srgbClr val="7030A0"/>
              </a:solidFill>
              <a:latin typeface="Cambria" panose="02040503050406030204" pitchFamily="18" charset="0"/>
            </a:endParaRPr>
          </a:p>
        </p:txBody>
      </p:sp>
    </p:spTree>
    <p:extLst>
      <p:ext uri="{BB962C8B-B14F-4D97-AF65-F5344CB8AC3E}">
        <p14:creationId xmlns:p14="http://schemas.microsoft.com/office/powerpoint/2010/main" val="1581614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2388282" y="915493"/>
            <a:ext cx="4629150" cy="1073889"/>
          </a:xfrm>
        </p:spPr>
        <p:txBody>
          <a:bodyPr/>
          <a:lstStyle/>
          <a:p>
            <a:r>
              <a:rPr lang="en-GB" dirty="0" smtClean="0"/>
              <a:t>Acknowledgements</a:t>
            </a:r>
            <a:endParaRPr lang="en-GB" dirty="0"/>
          </a:p>
        </p:txBody>
      </p:sp>
      <p:sp>
        <p:nvSpPr>
          <p:cNvPr id="2" name="TextBox 1"/>
          <p:cNvSpPr txBox="1"/>
          <p:nvPr/>
        </p:nvSpPr>
        <p:spPr>
          <a:xfrm>
            <a:off x="691979" y="2113005"/>
            <a:ext cx="5301048" cy="3970318"/>
          </a:xfrm>
          <a:prstGeom prst="rect">
            <a:avLst/>
          </a:prstGeom>
          <a:noFill/>
        </p:spPr>
        <p:txBody>
          <a:bodyPr wrap="square" rtlCol="0">
            <a:spAutoFit/>
          </a:bodyPr>
          <a:lstStyle/>
          <a:p>
            <a:r>
              <a:rPr lang="en-GB" dirty="0" smtClean="0"/>
              <a:t>Research conducted at: University of Leeds</a:t>
            </a:r>
          </a:p>
          <a:p>
            <a:r>
              <a:rPr lang="en-GB" dirty="0" smtClean="0"/>
              <a:t>Thinking time: University of Liverpool</a:t>
            </a:r>
          </a:p>
          <a:p>
            <a:endParaRPr lang="en-GB" dirty="0"/>
          </a:p>
          <a:p>
            <a:endParaRPr lang="en-GB" dirty="0"/>
          </a:p>
          <a:p>
            <a:r>
              <a:rPr lang="en-GB" dirty="0" smtClean="0"/>
              <a:t>Professor </a:t>
            </a:r>
            <a:r>
              <a:rPr lang="en-GB" dirty="0" err="1" smtClean="0"/>
              <a:t>Trudie</a:t>
            </a:r>
            <a:r>
              <a:rPr lang="en-GB" dirty="0" smtClean="0"/>
              <a:t> Roberts (PhD Supervision)</a:t>
            </a:r>
          </a:p>
          <a:p>
            <a:r>
              <a:rPr lang="en-GB" dirty="0" smtClean="0"/>
              <a:t>Professor Richard Fuller (collegial advice)</a:t>
            </a:r>
          </a:p>
          <a:p>
            <a:endParaRPr lang="en-GB" dirty="0"/>
          </a:p>
          <a:p>
            <a:r>
              <a:rPr lang="en-GB" dirty="0" smtClean="0"/>
              <a:t>Mrs Shelley Fielden (PhD recruiter!)</a:t>
            </a:r>
          </a:p>
          <a:p>
            <a:endParaRPr lang="en-GB" dirty="0"/>
          </a:p>
          <a:p>
            <a:r>
              <a:rPr lang="en-GB" dirty="0" smtClean="0"/>
              <a:t>Professor Hazel Scott (encouragement to apply)</a:t>
            </a:r>
          </a:p>
          <a:p>
            <a:endParaRPr lang="en-GB" dirty="0"/>
          </a:p>
          <a:p>
            <a:r>
              <a:rPr lang="en-GB" dirty="0" smtClean="0"/>
              <a:t>My wonderful and forthcoming research participants</a:t>
            </a:r>
          </a:p>
          <a:p>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9807" y="1877908"/>
            <a:ext cx="5263978" cy="395480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9582" y="1223319"/>
            <a:ext cx="4509853" cy="4275438"/>
          </a:xfrm>
          <a:prstGeom prst="rect">
            <a:avLst/>
          </a:prstGeom>
        </p:spPr>
      </p:pic>
    </p:spTree>
    <p:extLst>
      <p:ext uri="{BB962C8B-B14F-4D97-AF65-F5344CB8AC3E}">
        <p14:creationId xmlns:p14="http://schemas.microsoft.com/office/powerpoint/2010/main" val="6264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8544" y="1094953"/>
            <a:ext cx="5337273" cy="1073889"/>
          </a:xfrm>
        </p:spPr>
        <p:txBody>
          <a:bodyPr/>
          <a:lstStyle/>
          <a:p>
            <a:r>
              <a:rPr lang="en-GB" dirty="0" smtClean="0"/>
              <a:t>Identity matters: Who am I?</a:t>
            </a:r>
            <a:endParaRPr lang="en-GB" dirty="0"/>
          </a:p>
        </p:txBody>
      </p:sp>
      <p:sp>
        <p:nvSpPr>
          <p:cNvPr id="3" name="TextBox 2"/>
          <p:cNvSpPr txBox="1"/>
          <p:nvPr/>
        </p:nvSpPr>
        <p:spPr>
          <a:xfrm>
            <a:off x="376016" y="1905712"/>
            <a:ext cx="473206" cy="646331"/>
          </a:xfrm>
          <a:prstGeom prst="rect">
            <a:avLst/>
          </a:prstGeom>
          <a:noFill/>
        </p:spPr>
        <p:txBody>
          <a:bodyPr wrap="none" rtlCol="0">
            <a:spAutoFit/>
          </a:bodyPr>
          <a:lstStyle/>
          <a:p>
            <a:pPr marL="285750" indent="-285750">
              <a:buFont typeface="Arial" panose="020B0604020202020204" pitchFamily="34" charset="0"/>
              <a:buChar char="•"/>
            </a:pPr>
            <a:endParaRPr lang="en-GB"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3077" y="2491855"/>
            <a:ext cx="4689158" cy="351686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45812" y="2488818"/>
            <a:ext cx="4689161" cy="3522945"/>
          </a:xfrm>
          <a:prstGeom prst="rect">
            <a:avLst/>
          </a:prstGeom>
        </p:spPr>
      </p:pic>
    </p:spTree>
    <p:extLst>
      <p:ext uri="{BB962C8B-B14F-4D97-AF65-F5344CB8AC3E}">
        <p14:creationId xmlns:p14="http://schemas.microsoft.com/office/powerpoint/2010/main" val="527378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7529" y="1026473"/>
            <a:ext cx="7610990" cy="1073889"/>
          </a:xfrm>
        </p:spPr>
        <p:txBody>
          <a:bodyPr>
            <a:normAutofit lnSpcReduction="10000"/>
          </a:bodyPr>
          <a:lstStyle/>
          <a:p>
            <a:pPr algn="ctr"/>
            <a:r>
              <a:rPr lang="en-GB" dirty="0" smtClean="0"/>
              <a:t>Background to the study</a:t>
            </a:r>
          </a:p>
          <a:p>
            <a:pPr algn="ctr"/>
            <a:r>
              <a:rPr lang="en-GB" dirty="0" smtClean="0"/>
              <a:t>ALPS – one programme, two realities?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495" y="2577620"/>
            <a:ext cx="4914505" cy="3457415"/>
          </a:xfrm>
          <a:prstGeom prst="rect">
            <a:avLst/>
          </a:prstGeom>
        </p:spPr>
      </p:pic>
      <p:sp>
        <p:nvSpPr>
          <p:cNvPr id="5" name="Rectangle 4"/>
          <p:cNvSpPr/>
          <p:nvPr/>
        </p:nvSpPr>
        <p:spPr>
          <a:xfrm>
            <a:off x="5041557" y="6057574"/>
            <a:ext cx="3727687" cy="615553"/>
          </a:xfrm>
          <a:prstGeom prst="rect">
            <a:avLst/>
          </a:prstGeom>
        </p:spPr>
        <p:txBody>
          <a:bodyPr wrap="none">
            <a:spAutoFit/>
          </a:bodyPr>
          <a:lstStyle/>
          <a:p>
            <a:r>
              <a:rPr lang="en-GB" sz="1600" dirty="0" smtClean="0"/>
              <a:t>Image: </a:t>
            </a:r>
          </a:p>
          <a:p>
            <a:r>
              <a:rPr lang="en-GB" sz="1600" dirty="0" smtClean="0"/>
              <a:t>The </a:t>
            </a:r>
            <a:r>
              <a:rPr lang="en-GB" sz="1600" dirty="0"/>
              <a:t>notorious dress ( </a:t>
            </a:r>
            <a:r>
              <a:rPr lang="en-GB" sz="1600" dirty="0" err="1" smtClean="0"/>
              <a:t>Swiked</a:t>
            </a:r>
            <a:r>
              <a:rPr lang="en-GB" sz="1600" dirty="0" smtClean="0"/>
              <a:t>/Tumblr </a:t>
            </a:r>
            <a:r>
              <a:rPr lang="en-GB" dirty="0" smtClean="0"/>
              <a:t>) </a:t>
            </a:r>
            <a:endParaRPr lang="en-GB" dirty="0"/>
          </a:p>
        </p:txBody>
      </p:sp>
      <p:pic>
        <p:nvPicPr>
          <p:cNvPr id="6" name="Picture 5"/>
          <p:cNvPicPr>
            <a:picLocks noChangeAspect="1"/>
          </p:cNvPicPr>
          <p:nvPr/>
        </p:nvPicPr>
        <p:blipFill>
          <a:blip r:embed="rId3"/>
          <a:stretch>
            <a:fillRect/>
          </a:stretch>
        </p:blipFill>
        <p:spPr>
          <a:xfrm>
            <a:off x="414078" y="3328305"/>
            <a:ext cx="4318946" cy="2400891"/>
          </a:xfrm>
          <a:prstGeom prst="rect">
            <a:avLst/>
          </a:prstGeom>
        </p:spPr>
      </p:pic>
    </p:spTree>
    <p:extLst>
      <p:ext uri="{BB962C8B-B14F-4D97-AF65-F5344CB8AC3E}">
        <p14:creationId xmlns:p14="http://schemas.microsoft.com/office/powerpoint/2010/main" val="148914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8685" y="1014115"/>
            <a:ext cx="4629150" cy="1073889"/>
          </a:xfrm>
        </p:spPr>
        <p:txBody>
          <a:bodyPr/>
          <a:lstStyle/>
          <a:p>
            <a:r>
              <a:rPr lang="en-GB" dirty="0" smtClean="0"/>
              <a:t>Research Questions</a:t>
            </a:r>
            <a:endParaRPr lang="en-GB" dirty="0"/>
          </a:p>
        </p:txBody>
      </p:sp>
      <p:sp>
        <p:nvSpPr>
          <p:cNvPr id="3" name="TextBox 2"/>
          <p:cNvSpPr txBox="1"/>
          <p:nvPr/>
        </p:nvSpPr>
        <p:spPr>
          <a:xfrm>
            <a:off x="469901" y="2088004"/>
            <a:ext cx="8105689" cy="4062651"/>
          </a:xfrm>
          <a:prstGeom prst="rect">
            <a:avLst/>
          </a:prstGeom>
          <a:noFill/>
        </p:spPr>
        <p:txBody>
          <a:bodyPr wrap="square" rtlCol="0">
            <a:spAutoFit/>
          </a:bodyPr>
          <a:lstStyle/>
          <a:p>
            <a:pPr lvl="0"/>
            <a:r>
              <a:rPr lang="en-US" sz="2000" b="1" dirty="0">
                <a:solidFill>
                  <a:srgbClr val="7030A0"/>
                </a:solidFill>
              </a:rPr>
              <a:t>How do H&amp;SC staff </a:t>
            </a:r>
            <a:r>
              <a:rPr lang="en-US" sz="2000" b="1" dirty="0" err="1">
                <a:solidFill>
                  <a:srgbClr val="7030A0"/>
                </a:solidFill>
              </a:rPr>
              <a:t>conceptualise</a:t>
            </a:r>
            <a:r>
              <a:rPr lang="en-US" sz="2000" b="1" dirty="0">
                <a:solidFill>
                  <a:srgbClr val="7030A0"/>
                </a:solidFill>
              </a:rPr>
              <a:t> their professional identity, and the professional identity of other professions with whom they work or learn</a:t>
            </a:r>
            <a:r>
              <a:rPr lang="en-US" sz="2000" b="1" dirty="0" smtClean="0">
                <a:solidFill>
                  <a:srgbClr val="7030A0"/>
                </a:solidFill>
              </a:rPr>
              <a:t>?</a:t>
            </a:r>
          </a:p>
          <a:p>
            <a:pPr lvl="0"/>
            <a:endParaRPr lang="en-GB" sz="2000" dirty="0"/>
          </a:p>
          <a:p>
            <a:pPr lvl="0"/>
            <a:r>
              <a:rPr lang="en-US" sz="2000" b="1" dirty="0">
                <a:solidFill>
                  <a:schemeClr val="accent1">
                    <a:lumMod val="75000"/>
                  </a:schemeClr>
                </a:solidFill>
              </a:rPr>
              <a:t>Do H&amp;SC staff perceive that professional identities are reinforced, challenged or changed by </a:t>
            </a:r>
            <a:r>
              <a:rPr lang="en-US" sz="2000" b="1" dirty="0" err="1">
                <a:solidFill>
                  <a:schemeClr val="accent1">
                    <a:lumMod val="75000"/>
                  </a:schemeClr>
                </a:solidFill>
              </a:rPr>
              <a:t>interprofessional</a:t>
            </a:r>
            <a:r>
              <a:rPr lang="en-US" sz="2000" b="1" dirty="0">
                <a:solidFill>
                  <a:schemeClr val="accent1">
                    <a:lumMod val="75000"/>
                  </a:schemeClr>
                </a:solidFill>
              </a:rPr>
              <a:t> education and / or collaborative practice</a:t>
            </a:r>
            <a:r>
              <a:rPr lang="en-US" sz="2000" b="1" dirty="0" smtClean="0">
                <a:solidFill>
                  <a:schemeClr val="accent1">
                    <a:lumMod val="75000"/>
                  </a:schemeClr>
                </a:solidFill>
              </a:rPr>
              <a:t>?</a:t>
            </a:r>
          </a:p>
          <a:p>
            <a:pPr lvl="0"/>
            <a:endParaRPr lang="en-GB" sz="2000" dirty="0"/>
          </a:p>
          <a:p>
            <a:pPr lvl="0"/>
            <a:r>
              <a:rPr lang="en-US" sz="2000" b="1" dirty="0">
                <a:solidFill>
                  <a:srgbClr val="00B050"/>
                </a:solidFill>
              </a:rPr>
              <a:t>What implications do </a:t>
            </a:r>
            <a:r>
              <a:rPr lang="en-US" sz="2000" b="1" dirty="0" err="1">
                <a:solidFill>
                  <a:srgbClr val="00B050"/>
                </a:solidFill>
              </a:rPr>
              <a:t>conceptualisations</a:t>
            </a:r>
            <a:r>
              <a:rPr lang="en-US" sz="2000" b="1" dirty="0">
                <a:solidFill>
                  <a:srgbClr val="00B050"/>
                </a:solidFill>
              </a:rPr>
              <a:t> of professional identities and IPE have for the implementation of educational initiatives aimed at improving teamwork between professions for the ultimate aim of improving service user care?</a:t>
            </a:r>
            <a:endParaRPr lang="en-GB" sz="2000" b="1" dirty="0">
              <a:solidFill>
                <a:srgbClr val="00B050"/>
              </a:solidFill>
            </a:endParaRPr>
          </a:p>
          <a:p>
            <a:endParaRPr lang="en-GB" dirty="0"/>
          </a:p>
        </p:txBody>
      </p:sp>
    </p:spTree>
    <p:extLst>
      <p:ext uri="{BB962C8B-B14F-4D97-AF65-F5344CB8AC3E}">
        <p14:creationId xmlns:p14="http://schemas.microsoft.com/office/powerpoint/2010/main" val="2920031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73021" y="1001759"/>
            <a:ext cx="4629150" cy="1073889"/>
          </a:xfrm>
        </p:spPr>
        <p:txBody>
          <a:bodyPr/>
          <a:lstStyle/>
          <a:p>
            <a:r>
              <a:rPr lang="en-GB" dirty="0" smtClean="0"/>
              <a:t>Approach</a:t>
            </a:r>
            <a:endParaRPr lang="en-GB" dirty="0"/>
          </a:p>
        </p:txBody>
      </p:sp>
      <p:sp>
        <p:nvSpPr>
          <p:cNvPr id="3" name="TextBox 2"/>
          <p:cNvSpPr txBox="1"/>
          <p:nvPr/>
        </p:nvSpPr>
        <p:spPr>
          <a:xfrm>
            <a:off x="265311" y="1643161"/>
            <a:ext cx="8206094" cy="3416320"/>
          </a:xfrm>
          <a:prstGeom prst="rect">
            <a:avLst/>
          </a:prstGeom>
          <a:noFill/>
        </p:spPr>
        <p:txBody>
          <a:bodyPr wrap="none" rtlCol="0">
            <a:spAutoFit/>
          </a:bodyPr>
          <a:lstStyle/>
          <a:p>
            <a:pPr algn="ctr"/>
            <a:r>
              <a:rPr lang="en-GB" sz="2400" b="1" dirty="0" smtClean="0">
                <a:solidFill>
                  <a:srgbClr val="7030A0"/>
                </a:solidFill>
              </a:rPr>
              <a:t>Qualitative</a:t>
            </a:r>
            <a:r>
              <a:rPr lang="en-GB" sz="2400" dirty="0" smtClean="0"/>
              <a:t> (part of wider mixed-methods study)</a:t>
            </a:r>
            <a:endParaRPr lang="en-GB" sz="2400" dirty="0"/>
          </a:p>
          <a:p>
            <a:pPr algn="ctr"/>
            <a:endParaRPr lang="en-GB" sz="2400" dirty="0" smtClean="0"/>
          </a:p>
          <a:p>
            <a:pPr algn="ctr"/>
            <a:r>
              <a:rPr lang="en-GB" sz="2400" dirty="0" smtClean="0"/>
              <a:t>“Full time practitioners” or “Academics”?</a:t>
            </a:r>
          </a:p>
          <a:p>
            <a:pPr algn="ctr"/>
            <a:endParaRPr lang="en-GB" sz="2400" dirty="0"/>
          </a:p>
          <a:p>
            <a:pPr algn="ctr"/>
            <a:r>
              <a:rPr lang="en-GB" sz="2400" b="1" dirty="0" smtClean="0">
                <a:solidFill>
                  <a:srgbClr val="7030A0"/>
                </a:solidFill>
              </a:rPr>
              <a:t>Phenomenological</a:t>
            </a:r>
            <a:r>
              <a:rPr lang="en-GB" sz="2400" dirty="0" smtClean="0"/>
              <a:t> – what was important to respondents?</a:t>
            </a:r>
          </a:p>
          <a:p>
            <a:pPr algn="ctr"/>
            <a:r>
              <a:rPr lang="en-GB" sz="2400" b="1" dirty="0" smtClean="0">
                <a:solidFill>
                  <a:srgbClr val="7030A0"/>
                </a:solidFill>
              </a:rPr>
              <a:t>Interpretivist</a:t>
            </a:r>
            <a:r>
              <a:rPr lang="en-GB" sz="2400" dirty="0" smtClean="0"/>
              <a:t> </a:t>
            </a:r>
            <a:r>
              <a:rPr lang="en-GB" sz="2400" dirty="0"/>
              <a:t>– process of enquiry</a:t>
            </a:r>
          </a:p>
          <a:p>
            <a:endParaRPr lang="en-GB" dirty="0"/>
          </a:p>
          <a:p>
            <a:endParaRPr lang="en-GB" dirty="0" smtClean="0"/>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161" y="4070163"/>
            <a:ext cx="3554395" cy="2701340"/>
          </a:xfrm>
          <a:prstGeom prst="rect">
            <a:avLst/>
          </a:prstGeom>
        </p:spPr>
      </p:pic>
      <p:sp>
        <p:nvSpPr>
          <p:cNvPr id="5" name="TextBox 4"/>
          <p:cNvSpPr txBox="1"/>
          <p:nvPr/>
        </p:nvSpPr>
        <p:spPr>
          <a:xfrm>
            <a:off x="6145556" y="6402171"/>
            <a:ext cx="2762295" cy="369332"/>
          </a:xfrm>
          <a:prstGeom prst="rect">
            <a:avLst/>
          </a:prstGeom>
          <a:noFill/>
        </p:spPr>
        <p:txBody>
          <a:bodyPr wrap="none" rtlCol="0">
            <a:spAutoFit/>
          </a:bodyPr>
          <a:lstStyle/>
          <a:p>
            <a:r>
              <a:rPr lang="en-GB" dirty="0" smtClean="0"/>
              <a:t>Image: cartoonstock.com</a:t>
            </a:r>
            <a:endParaRPr lang="en-GB" dirty="0"/>
          </a:p>
        </p:txBody>
      </p:sp>
      <p:pic>
        <p:nvPicPr>
          <p:cNvPr id="6" name="Picture 5"/>
          <p:cNvPicPr>
            <a:picLocks noChangeAspect="1"/>
          </p:cNvPicPr>
          <p:nvPr/>
        </p:nvPicPr>
        <p:blipFill>
          <a:blip r:embed="rId3"/>
          <a:stretch>
            <a:fillRect/>
          </a:stretch>
        </p:blipFill>
        <p:spPr>
          <a:xfrm>
            <a:off x="869239" y="845138"/>
            <a:ext cx="6775745" cy="6450050"/>
          </a:xfrm>
          <a:prstGeom prst="rect">
            <a:avLst/>
          </a:prstGeom>
        </p:spPr>
      </p:pic>
    </p:spTree>
    <p:extLst>
      <p:ext uri="{BB962C8B-B14F-4D97-AF65-F5344CB8AC3E}">
        <p14:creationId xmlns:p14="http://schemas.microsoft.com/office/powerpoint/2010/main" val="48777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exit"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276" y="1051186"/>
            <a:ext cx="8649729" cy="1073889"/>
          </a:xfrm>
        </p:spPr>
        <p:txBody>
          <a:bodyPr/>
          <a:lstStyle/>
          <a:p>
            <a:pPr algn="ctr"/>
            <a:r>
              <a:rPr lang="en-GB" dirty="0" smtClean="0"/>
              <a:t>Headline finding 1: </a:t>
            </a:r>
            <a:r>
              <a:rPr lang="en-GB" dirty="0" smtClean="0"/>
              <a:t>One identity / Many identities?</a:t>
            </a:r>
            <a:endParaRPr lang="en-GB" dirty="0"/>
          </a:p>
        </p:txBody>
      </p:sp>
      <p:sp>
        <p:nvSpPr>
          <p:cNvPr id="3" name="TextBox 2"/>
          <p:cNvSpPr txBox="1"/>
          <p:nvPr/>
        </p:nvSpPr>
        <p:spPr>
          <a:xfrm>
            <a:off x="468746" y="2636445"/>
            <a:ext cx="8206507" cy="3046988"/>
          </a:xfrm>
          <a:prstGeom prst="rect">
            <a:avLst/>
          </a:prstGeom>
          <a:noFill/>
        </p:spPr>
        <p:txBody>
          <a:bodyPr wrap="square" rtlCol="0">
            <a:spAutoFit/>
          </a:bodyPr>
          <a:lstStyle/>
          <a:p>
            <a:r>
              <a:rPr lang="en-GB" sz="2400" b="1" i="1" dirty="0">
                <a:solidFill>
                  <a:srgbClr val="7030A0"/>
                </a:solidFill>
              </a:rPr>
              <a:t>...a big part of the professional identity for me has been a learning disability nurse and I think that is quite unique within the family of nursing and also within the family of health and social care and I’m quite happy to describe myself as a learning disability nurse…I think that it brings with it um, a certain set of values and </a:t>
            </a:r>
            <a:r>
              <a:rPr lang="en-GB" sz="2400" b="1" i="1" dirty="0" smtClean="0">
                <a:solidFill>
                  <a:srgbClr val="7030A0"/>
                </a:solidFill>
              </a:rPr>
              <a:t>attitudes that </a:t>
            </a:r>
            <a:r>
              <a:rPr lang="en-GB" sz="2400" b="1" i="1" dirty="0">
                <a:solidFill>
                  <a:srgbClr val="7030A0"/>
                </a:solidFill>
              </a:rPr>
              <a:t>I’d like other people to think I would have as a nurse and personally as well. </a:t>
            </a:r>
            <a:r>
              <a:rPr lang="en-GB" sz="2400" b="1" dirty="0">
                <a:solidFill>
                  <a:srgbClr val="7030A0"/>
                </a:solidFill>
              </a:rPr>
              <a:t>(HEI03) </a:t>
            </a:r>
            <a:endParaRPr lang="en-GB" sz="2400" b="1" dirty="0">
              <a:solidFill>
                <a:srgbClr val="7030A0"/>
              </a:solidFill>
            </a:endParaRPr>
          </a:p>
        </p:txBody>
      </p:sp>
      <p:sp>
        <p:nvSpPr>
          <p:cNvPr id="4" name="TextBox 3"/>
          <p:cNvSpPr txBox="1"/>
          <p:nvPr/>
        </p:nvSpPr>
        <p:spPr>
          <a:xfrm>
            <a:off x="669817" y="3002685"/>
            <a:ext cx="7621206" cy="1938992"/>
          </a:xfrm>
          <a:prstGeom prst="rect">
            <a:avLst/>
          </a:prstGeom>
          <a:noFill/>
        </p:spPr>
        <p:txBody>
          <a:bodyPr wrap="square" rtlCol="0">
            <a:spAutoFit/>
          </a:bodyPr>
          <a:lstStyle/>
          <a:p>
            <a:r>
              <a:rPr lang="en-GB" sz="2400" b="1" i="1" dirty="0">
                <a:solidFill>
                  <a:srgbClr val="0070C0"/>
                </a:solidFill>
              </a:rPr>
              <a:t>It depends who I’m talking to, um, well as a group we call ourselves specialist midwives so I suppose that’s how I think of myself. I still think of myself as a midwife but that I specialised in a slightly different role to most other midwives. </a:t>
            </a:r>
            <a:r>
              <a:rPr lang="en-GB" sz="2400" b="1" dirty="0">
                <a:solidFill>
                  <a:srgbClr val="0070C0"/>
                </a:solidFill>
              </a:rPr>
              <a:t>(NHS09) </a:t>
            </a:r>
            <a:endParaRPr lang="en-GB" sz="2400" b="1" dirty="0">
              <a:solidFill>
                <a:srgbClr val="0070C0"/>
              </a:solidFill>
            </a:endParaRPr>
          </a:p>
        </p:txBody>
      </p:sp>
      <p:sp>
        <p:nvSpPr>
          <p:cNvPr id="5" name="Rectangle 4"/>
          <p:cNvSpPr/>
          <p:nvPr/>
        </p:nvSpPr>
        <p:spPr>
          <a:xfrm>
            <a:off x="1025610" y="2636445"/>
            <a:ext cx="7241059" cy="2677656"/>
          </a:xfrm>
          <a:prstGeom prst="rect">
            <a:avLst/>
          </a:prstGeom>
        </p:spPr>
        <p:txBody>
          <a:bodyPr wrap="square">
            <a:spAutoFit/>
          </a:bodyPr>
          <a:lstStyle/>
          <a:p>
            <a:r>
              <a:rPr lang="en-GB" sz="2400" b="1" i="1" dirty="0">
                <a:solidFill>
                  <a:srgbClr val="FF0000"/>
                </a:solidFill>
                <a:latin typeface="Cambria" panose="02040503050406030204" pitchFamily="18" charset="0"/>
              </a:rPr>
              <a:t>I see myself more as an academic than a social work identity, and I struggle with that because I remain proud to say I am a social worker and a registered social worker and a qualified social worker, but the reality of my current role is that I no longer practice…I think my identity is vague and mixed </a:t>
            </a:r>
            <a:r>
              <a:rPr lang="en-GB" sz="2400" b="1" dirty="0">
                <a:solidFill>
                  <a:srgbClr val="FF0000"/>
                </a:solidFill>
                <a:latin typeface="Cambria" panose="02040503050406030204" pitchFamily="18" charset="0"/>
              </a:rPr>
              <a:t>(HEI14) </a:t>
            </a:r>
            <a:endParaRPr lang="en-GB" sz="2400" b="1" dirty="0">
              <a:solidFill>
                <a:srgbClr val="FF0000"/>
              </a:solidFill>
            </a:endParaRPr>
          </a:p>
        </p:txBody>
      </p:sp>
    </p:spTree>
    <p:extLst>
      <p:ext uri="{BB962C8B-B14F-4D97-AF65-F5344CB8AC3E}">
        <p14:creationId xmlns:p14="http://schemas.microsoft.com/office/powerpoint/2010/main" val="27706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1" nodeType="clickEffect">
                                  <p:stCondLst>
                                    <p:cond delay="0"/>
                                  </p:stCondLst>
                                  <p:childTnLst>
                                    <p:animEffect transition="out" filter="wipe(down)">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335" y="1112970"/>
            <a:ext cx="8006406" cy="1073889"/>
          </a:xfrm>
        </p:spPr>
        <p:txBody>
          <a:bodyPr>
            <a:normAutofit/>
          </a:bodyPr>
          <a:lstStyle/>
          <a:p>
            <a:pPr algn="ctr"/>
            <a:r>
              <a:rPr lang="en-GB" dirty="0" smtClean="0"/>
              <a:t>Headline finding 2: IPE in universities </a:t>
            </a:r>
            <a:r>
              <a:rPr lang="en-GB" dirty="0" smtClean="0">
                <a:cs typeface="Times New Roman" panose="02020603050405020304" pitchFamily="18" charset="0"/>
              </a:rPr>
              <a:t>≠ collaborative practice</a:t>
            </a:r>
            <a:endParaRPr lang="en-GB" dirty="0"/>
          </a:p>
        </p:txBody>
      </p:sp>
      <p:sp>
        <p:nvSpPr>
          <p:cNvPr id="4" name="TextBox 3"/>
          <p:cNvSpPr txBox="1"/>
          <p:nvPr/>
        </p:nvSpPr>
        <p:spPr>
          <a:xfrm>
            <a:off x="449705" y="3147934"/>
            <a:ext cx="8529403" cy="830997"/>
          </a:xfrm>
          <a:prstGeom prst="rect">
            <a:avLst/>
          </a:prstGeom>
          <a:noFill/>
        </p:spPr>
        <p:txBody>
          <a:bodyPr wrap="square" rtlCol="0">
            <a:spAutoFit/>
          </a:bodyPr>
          <a:lstStyle/>
          <a:p>
            <a:r>
              <a:rPr lang="en-GB" sz="2400" b="1" i="1" dirty="0">
                <a:solidFill>
                  <a:srgbClr val="7030A0"/>
                </a:solidFill>
              </a:rPr>
              <a:t>Some of the things at university did seem really false and just exercises, more tick-box, you know? </a:t>
            </a:r>
            <a:r>
              <a:rPr lang="en-GB" sz="2400" b="1" dirty="0">
                <a:solidFill>
                  <a:srgbClr val="7030A0"/>
                </a:solidFill>
              </a:rPr>
              <a:t>(NHS12) </a:t>
            </a:r>
            <a:endParaRPr lang="en-GB" sz="2400" b="1" dirty="0">
              <a:solidFill>
                <a:srgbClr val="7030A0"/>
              </a:solidFill>
            </a:endParaRPr>
          </a:p>
        </p:txBody>
      </p:sp>
      <p:sp>
        <p:nvSpPr>
          <p:cNvPr id="5" name="TextBox 4"/>
          <p:cNvSpPr txBox="1"/>
          <p:nvPr/>
        </p:nvSpPr>
        <p:spPr>
          <a:xfrm>
            <a:off x="449705" y="2400447"/>
            <a:ext cx="8304550" cy="3785652"/>
          </a:xfrm>
          <a:prstGeom prst="rect">
            <a:avLst/>
          </a:prstGeom>
          <a:noFill/>
        </p:spPr>
        <p:txBody>
          <a:bodyPr wrap="square" rtlCol="0">
            <a:spAutoFit/>
          </a:bodyPr>
          <a:lstStyle/>
          <a:p>
            <a:r>
              <a:rPr lang="en-GB" sz="2400" b="1" i="1" dirty="0">
                <a:solidFill>
                  <a:srgbClr val="0070C0"/>
                </a:solidFill>
              </a:rPr>
              <a:t>The first thing to understand is that things go in a circular, so we had IPW </a:t>
            </a:r>
            <a:r>
              <a:rPr lang="en-GB" sz="2400" b="1" dirty="0">
                <a:solidFill>
                  <a:srgbClr val="0070C0"/>
                </a:solidFill>
              </a:rPr>
              <a:t>[</a:t>
            </a:r>
            <a:r>
              <a:rPr lang="en-GB" sz="2400" b="1" dirty="0" err="1">
                <a:solidFill>
                  <a:srgbClr val="0070C0"/>
                </a:solidFill>
              </a:rPr>
              <a:t>interprofessional</a:t>
            </a:r>
            <a:r>
              <a:rPr lang="en-GB" sz="2400" b="1" dirty="0">
                <a:solidFill>
                  <a:srgbClr val="0070C0"/>
                </a:solidFill>
              </a:rPr>
              <a:t> working] </a:t>
            </a:r>
            <a:r>
              <a:rPr lang="en-GB" sz="2400" b="1" i="1" dirty="0">
                <a:solidFill>
                  <a:srgbClr val="0070C0"/>
                </a:solidFill>
              </a:rPr>
              <a:t>as a module, the evaluation would always then show that it would be better if it was threaded through the whole curriculum, so the next time we revalidate we spread it through the whole curriculum, somebody will come up with the bright idea that it would be better if you can consolidate </a:t>
            </a:r>
            <a:r>
              <a:rPr lang="en-GB" sz="2400" b="1" i="1" dirty="0" smtClean="0">
                <a:solidFill>
                  <a:srgbClr val="0070C0"/>
                </a:solidFill>
              </a:rPr>
              <a:t>it…I </a:t>
            </a:r>
            <a:r>
              <a:rPr lang="en-GB" sz="2400" b="1" i="1" dirty="0">
                <a:solidFill>
                  <a:srgbClr val="0070C0"/>
                </a:solidFill>
              </a:rPr>
              <a:t>think the whole issue about being seen to do it rather than being trusted to do it drives us towards a more reductionist approach. </a:t>
            </a:r>
            <a:r>
              <a:rPr lang="en-GB" sz="2400" b="1" dirty="0">
                <a:solidFill>
                  <a:srgbClr val="0070C0"/>
                </a:solidFill>
              </a:rPr>
              <a:t>(HEI04) </a:t>
            </a:r>
            <a:endParaRPr lang="en-GB" sz="2400" b="1" dirty="0">
              <a:solidFill>
                <a:srgbClr val="0070C0"/>
              </a:solidFill>
            </a:endParaRPr>
          </a:p>
        </p:txBody>
      </p:sp>
      <p:sp>
        <p:nvSpPr>
          <p:cNvPr id="6" name="TextBox 5"/>
          <p:cNvSpPr txBox="1"/>
          <p:nvPr/>
        </p:nvSpPr>
        <p:spPr>
          <a:xfrm>
            <a:off x="944380" y="2836010"/>
            <a:ext cx="7315199" cy="1938992"/>
          </a:xfrm>
          <a:prstGeom prst="rect">
            <a:avLst/>
          </a:prstGeom>
          <a:noFill/>
        </p:spPr>
        <p:txBody>
          <a:bodyPr wrap="square" rtlCol="0">
            <a:spAutoFit/>
          </a:bodyPr>
          <a:lstStyle/>
          <a:p>
            <a:r>
              <a:rPr lang="en-GB" sz="2400" b="1" i="1" dirty="0">
                <a:solidFill>
                  <a:srgbClr val="FF0000"/>
                </a:solidFill>
              </a:rPr>
              <a:t>We had one day where we mixed…there was probably like a token dietician who said ‘this is our role’ that was it, there was nothing about how do we work together. </a:t>
            </a:r>
            <a:endParaRPr lang="en-GB" sz="2400" b="1" i="1" dirty="0" smtClean="0">
              <a:solidFill>
                <a:srgbClr val="FF0000"/>
              </a:solidFill>
            </a:endParaRPr>
          </a:p>
          <a:p>
            <a:r>
              <a:rPr lang="en-GB" sz="2400" b="1" dirty="0" smtClean="0">
                <a:solidFill>
                  <a:srgbClr val="FF0000"/>
                </a:solidFill>
              </a:rPr>
              <a:t>(</a:t>
            </a:r>
            <a:r>
              <a:rPr lang="en-GB" sz="2400" b="1" dirty="0">
                <a:solidFill>
                  <a:srgbClr val="FF0000"/>
                </a:solidFill>
              </a:rPr>
              <a:t>NHS01 – speech and language therapist) </a:t>
            </a:r>
            <a:endParaRPr lang="en-GB" sz="2400" b="1" dirty="0">
              <a:solidFill>
                <a:srgbClr val="FF0000"/>
              </a:solidFill>
            </a:endParaRPr>
          </a:p>
        </p:txBody>
      </p:sp>
    </p:spTree>
    <p:extLst>
      <p:ext uri="{BB962C8B-B14F-4D97-AF65-F5344CB8AC3E}">
        <p14:creationId xmlns:p14="http://schemas.microsoft.com/office/powerpoint/2010/main" val="111930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4"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grpId="0" nodeType="clickEffect">
                                  <p:stCondLst>
                                    <p:cond delay="0"/>
                                  </p:stCondLst>
                                  <p:childTnLst>
                                    <p:animEffect transition="out" filter="wipe(dow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048" y="939975"/>
            <a:ext cx="8525390" cy="1073889"/>
          </a:xfrm>
        </p:spPr>
        <p:txBody>
          <a:bodyPr>
            <a:normAutofit/>
          </a:bodyPr>
          <a:lstStyle/>
          <a:p>
            <a:pPr algn="ctr"/>
            <a:r>
              <a:rPr lang="en-GB" dirty="0" smtClean="0"/>
              <a:t>Headline finding 3: </a:t>
            </a:r>
            <a:r>
              <a:rPr lang="en-GB" dirty="0" smtClean="0"/>
              <a:t>Negative talking</a:t>
            </a:r>
            <a:endParaRPr lang="en-GB" dirty="0"/>
          </a:p>
        </p:txBody>
      </p:sp>
      <p:sp>
        <p:nvSpPr>
          <p:cNvPr id="4" name="TextBox 3"/>
          <p:cNvSpPr txBox="1"/>
          <p:nvPr/>
        </p:nvSpPr>
        <p:spPr>
          <a:xfrm>
            <a:off x="719529" y="2013864"/>
            <a:ext cx="7967272" cy="1938992"/>
          </a:xfrm>
          <a:prstGeom prst="rect">
            <a:avLst/>
          </a:prstGeom>
          <a:noFill/>
        </p:spPr>
        <p:txBody>
          <a:bodyPr wrap="square" rtlCol="0">
            <a:spAutoFit/>
          </a:bodyPr>
          <a:lstStyle/>
          <a:p>
            <a:r>
              <a:rPr lang="en-GB" sz="2400" b="1" i="1" dirty="0">
                <a:solidFill>
                  <a:srgbClr val="7030A0"/>
                </a:solidFill>
              </a:rPr>
              <a:t>Social workers were the ones I found very difficult to work with…that’s probably my prejudices, I found the ‘how is this for you?’ round the houses approach very difficult to cope </a:t>
            </a:r>
            <a:r>
              <a:rPr lang="en-GB" sz="2400" b="1" i="1" dirty="0" smtClean="0">
                <a:solidFill>
                  <a:srgbClr val="7030A0"/>
                </a:solidFill>
              </a:rPr>
              <a:t>with</a:t>
            </a:r>
          </a:p>
          <a:p>
            <a:r>
              <a:rPr lang="en-GB" sz="2400" b="1" dirty="0" smtClean="0">
                <a:solidFill>
                  <a:srgbClr val="7030A0"/>
                </a:solidFill>
              </a:rPr>
              <a:t>(</a:t>
            </a:r>
            <a:r>
              <a:rPr lang="en-GB" sz="2400" b="1" dirty="0">
                <a:solidFill>
                  <a:srgbClr val="7030A0"/>
                </a:solidFill>
              </a:rPr>
              <a:t>NHS07 – nurse) </a:t>
            </a:r>
            <a:endParaRPr lang="en-GB" sz="2400" b="1" dirty="0">
              <a:solidFill>
                <a:srgbClr val="7030A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164" y="3718676"/>
            <a:ext cx="2705726" cy="2705726"/>
          </a:xfrm>
          <a:prstGeom prst="rect">
            <a:avLst/>
          </a:prstGeom>
        </p:spPr>
      </p:pic>
      <p:sp>
        <p:nvSpPr>
          <p:cNvPr id="8" name="Rectangle 7"/>
          <p:cNvSpPr/>
          <p:nvPr/>
        </p:nvSpPr>
        <p:spPr>
          <a:xfrm>
            <a:off x="719529" y="4116078"/>
            <a:ext cx="4991724" cy="2308324"/>
          </a:xfrm>
          <a:prstGeom prst="rect">
            <a:avLst/>
          </a:prstGeom>
        </p:spPr>
        <p:txBody>
          <a:bodyPr wrap="square">
            <a:spAutoFit/>
          </a:bodyPr>
          <a:lstStyle/>
          <a:p>
            <a:r>
              <a:rPr lang="en-GB" sz="2400" b="1" i="1" dirty="0">
                <a:solidFill>
                  <a:srgbClr val="0070C0"/>
                </a:solidFill>
                <a:latin typeface="Cambria" panose="02040503050406030204" pitchFamily="18" charset="0"/>
              </a:rPr>
              <a:t>I’ve always found health visitors a bit odd but </a:t>
            </a:r>
            <a:r>
              <a:rPr lang="en-GB" sz="2400" b="1" i="1" dirty="0" err="1">
                <a:solidFill>
                  <a:srgbClr val="0070C0"/>
                </a:solidFill>
                <a:latin typeface="Cambria" panose="02040503050406030204" pitchFamily="18" charset="0"/>
              </a:rPr>
              <a:t>er</a:t>
            </a:r>
            <a:r>
              <a:rPr lang="en-GB" sz="2400" b="1" i="1" dirty="0">
                <a:solidFill>
                  <a:srgbClr val="0070C0"/>
                </a:solidFill>
                <a:latin typeface="Cambria" panose="02040503050406030204" pitchFamily="18" charset="0"/>
              </a:rPr>
              <a:t> that’s just me, I don’t know whether health visitors are picked from the cradle, that’s just a joke aside. </a:t>
            </a:r>
            <a:endParaRPr lang="en-GB" sz="2400" b="1" i="1" dirty="0" smtClean="0">
              <a:solidFill>
                <a:srgbClr val="0070C0"/>
              </a:solidFill>
              <a:latin typeface="Cambria" panose="02040503050406030204" pitchFamily="18" charset="0"/>
            </a:endParaRPr>
          </a:p>
          <a:p>
            <a:r>
              <a:rPr lang="en-GB" sz="2400" b="1" dirty="0" smtClean="0">
                <a:solidFill>
                  <a:srgbClr val="0070C0"/>
                </a:solidFill>
                <a:latin typeface="Cambria" panose="02040503050406030204" pitchFamily="18" charset="0"/>
              </a:rPr>
              <a:t>(</a:t>
            </a:r>
            <a:r>
              <a:rPr lang="en-GB" sz="2400" b="1" dirty="0">
                <a:solidFill>
                  <a:srgbClr val="0070C0"/>
                </a:solidFill>
                <a:latin typeface="Cambria" panose="02040503050406030204" pitchFamily="18" charset="0"/>
              </a:rPr>
              <a:t>HEI02 – nurse / midwife) </a:t>
            </a:r>
            <a:endParaRPr lang="en-GB" sz="2400" b="1" dirty="0">
              <a:solidFill>
                <a:srgbClr val="0070C0"/>
              </a:solidFill>
            </a:endParaRPr>
          </a:p>
        </p:txBody>
      </p:sp>
      <p:sp>
        <p:nvSpPr>
          <p:cNvPr id="9" name="TextBox 8"/>
          <p:cNvSpPr txBox="1"/>
          <p:nvPr/>
        </p:nvSpPr>
        <p:spPr>
          <a:xfrm>
            <a:off x="3102964" y="6424402"/>
            <a:ext cx="5852884" cy="369332"/>
          </a:xfrm>
          <a:prstGeom prst="rect">
            <a:avLst/>
          </a:prstGeom>
          <a:noFill/>
        </p:spPr>
        <p:txBody>
          <a:bodyPr wrap="none" rtlCol="0">
            <a:spAutoFit/>
          </a:bodyPr>
          <a:lstStyle/>
          <a:p>
            <a:r>
              <a:rPr lang="en-GB" dirty="0" smtClean="0"/>
              <a:t>Image: Pinterest / Cloudy With a Chance of Meatballs 2</a:t>
            </a:r>
            <a:endParaRPr lang="en-GB" dirty="0"/>
          </a:p>
        </p:txBody>
      </p:sp>
      <p:sp>
        <p:nvSpPr>
          <p:cNvPr id="10" name="Rectangle 9"/>
          <p:cNvSpPr/>
          <p:nvPr/>
        </p:nvSpPr>
        <p:spPr>
          <a:xfrm>
            <a:off x="558892" y="1669254"/>
            <a:ext cx="7704943" cy="4893647"/>
          </a:xfrm>
          <a:prstGeom prst="rect">
            <a:avLst/>
          </a:prstGeom>
        </p:spPr>
        <p:txBody>
          <a:bodyPr wrap="square">
            <a:spAutoFit/>
          </a:bodyPr>
          <a:lstStyle/>
          <a:p>
            <a:r>
              <a:rPr lang="en-GB" sz="2400" b="1" i="1" dirty="0">
                <a:solidFill>
                  <a:srgbClr val="FF0000"/>
                </a:solidFill>
                <a:latin typeface="Cambria" panose="02040503050406030204" pitchFamily="18" charset="0"/>
              </a:rPr>
              <a:t>I don’t think physios have ever struggled [with their professional identity] I think physios just fix bones and muscles don’t they? I think nurses have become confused, she says in an opinionated way, I think the role of nursing has really </a:t>
            </a:r>
            <a:r>
              <a:rPr lang="en-GB" sz="2400" b="1" i="1" dirty="0" err="1">
                <a:solidFill>
                  <a:srgbClr val="FF0000"/>
                </a:solidFill>
                <a:latin typeface="Cambria" panose="02040503050406030204" pitchFamily="18" charset="0"/>
              </a:rPr>
              <a:t>really</a:t>
            </a:r>
            <a:r>
              <a:rPr lang="en-GB" sz="2400" b="1" i="1" dirty="0">
                <a:solidFill>
                  <a:srgbClr val="FF0000"/>
                </a:solidFill>
                <a:latin typeface="Cambria" panose="02040503050406030204" pitchFamily="18" charset="0"/>
              </a:rPr>
              <a:t> changed um and are they now pseudo-doctors? Are they, I mean in some settings certainly medical health they are trying to be OTs as well, they are running the groups, they are doing the occupational therapy bits without the training or understanding how to do that…and then social workers sort of know what they do. They’re just bank managers aren’t they? </a:t>
            </a:r>
            <a:endParaRPr lang="en-GB" sz="2400" b="1" i="1" dirty="0" smtClean="0">
              <a:solidFill>
                <a:srgbClr val="FF0000"/>
              </a:solidFill>
              <a:latin typeface="Cambria" panose="02040503050406030204" pitchFamily="18" charset="0"/>
            </a:endParaRPr>
          </a:p>
          <a:p>
            <a:r>
              <a:rPr lang="en-GB" sz="2400" b="1" dirty="0" smtClean="0">
                <a:solidFill>
                  <a:srgbClr val="FF0000"/>
                </a:solidFill>
                <a:latin typeface="Cambria" panose="02040503050406030204" pitchFamily="18" charset="0"/>
              </a:rPr>
              <a:t>(</a:t>
            </a:r>
            <a:r>
              <a:rPr lang="en-GB" sz="2400" b="1" dirty="0">
                <a:solidFill>
                  <a:srgbClr val="FF0000"/>
                </a:solidFill>
                <a:latin typeface="Cambria" panose="02040503050406030204" pitchFamily="18" charset="0"/>
              </a:rPr>
              <a:t>HEI08 – occupational therapist) </a:t>
            </a:r>
            <a:endParaRPr lang="en-GB" sz="2400" b="1" dirty="0">
              <a:solidFill>
                <a:srgbClr val="FF0000"/>
              </a:solidFill>
            </a:endParaRPr>
          </a:p>
        </p:txBody>
      </p:sp>
    </p:spTree>
    <p:extLst>
      <p:ext uri="{BB962C8B-B14F-4D97-AF65-F5344CB8AC3E}">
        <p14:creationId xmlns:p14="http://schemas.microsoft.com/office/powerpoint/2010/main" val="415094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183" y="1001758"/>
            <a:ext cx="8204114" cy="1073889"/>
          </a:xfrm>
        </p:spPr>
        <p:txBody>
          <a:bodyPr>
            <a:normAutofit/>
          </a:bodyPr>
          <a:lstStyle/>
          <a:p>
            <a:pPr algn="ctr"/>
            <a:r>
              <a:rPr lang="en-GB" dirty="0" smtClean="0"/>
              <a:t>What </a:t>
            </a:r>
            <a:r>
              <a:rPr lang="en-GB" dirty="0" smtClean="0"/>
              <a:t>if we thought about and taught about </a:t>
            </a:r>
            <a:r>
              <a:rPr lang="en-GB" i="1" dirty="0" err="1" smtClean="0"/>
              <a:t>interprofessional</a:t>
            </a:r>
            <a:r>
              <a:rPr lang="en-GB" i="1" dirty="0" smtClean="0"/>
              <a:t> responsibility</a:t>
            </a:r>
            <a:r>
              <a:rPr lang="en-GB" dirty="0" smtClean="0"/>
              <a:t>?</a:t>
            </a:r>
            <a:endParaRPr lang="en-GB" dirty="0"/>
          </a:p>
        </p:txBody>
      </p:sp>
      <p:sp>
        <p:nvSpPr>
          <p:cNvPr id="4" name="TextBox 3"/>
          <p:cNvSpPr txBox="1"/>
          <p:nvPr/>
        </p:nvSpPr>
        <p:spPr>
          <a:xfrm>
            <a:off x="1134805" y="2483709"/>
            <a:ext cx="7072870" cy="3693319"/>
          </a:xfrm>
          <a:prstGeom prst="rect">
            <a:avLst/>
          </a:prstGeom>
          <a:noFill/>
        </p:spPr>
        <p:txBody>
          <a:bodyPr wrap="square" rtlCol="0">
            <a:spAutoFit/>
          </a:bodyPr>
          <a:lstStyle/>
          <a:p>
            <a:r>
              <a:rPr lang="en-GB" sz="2400" dirty="0">
                <a:latin typeface="Cambria" panose="02040503050406030204" pitchFamily="18" charset="0"/>
              </a:rPr>
              <a:t>All professionals have a responsibility to work across professional boundaries in order to ensure the best patient care is </a:t>
            </a:r>
            <a:r>
              <a:rPr lang="en-GB" sz="2400" dirty="0" smtClean="0">
                <a:latin typeface="Cambria" panose="02040503050406030204" pitchFamily="18" charset="0"/>
              </a:rPr>
              <a:t>provided, and </a:t>
            </a:r>
            <a:r>
              <a:rPr lang="en-GB" sz="2400" dirty="0">
                <a:latin typeface="Cambria" panose="02040503050406030204" pitchFamily="18" charset="0"/>
              </a:rPr>
              <a:t>need to understand these responsibilities in the context of their job roles (Cameron, 2011). </a:t>
            </a:r>
            <a:r>
              <a:rPr lang="en-GB" sz="2400" dirty="0" smtClean="0">
                <a:latin typeface="Cambria" panose="02040503050406030204" pitchFamily="18" charset="0"/>
              </a:rPr>
              <a:t> </a:t>
            </a:r>
            <a:r>
              <a:rPr lang="en-GB" sz="2400" dirty="0">
                <a:latin typeface="Cambria" panose="02040503050406030204" pitchFamily="18" charset="0"/>
              </a:rPr>
              <a:t>This can be conceptualised as ‘</a:t>
            </a:r>
            <a:r>
              <a:rPr lang="en-GB" sz="2400" dirty="0" err="1">
                <a:latin typeface="Cambria" panose="02040503050406030204" pitchFamily="18" charset="0"/>
              </a:rPr>
              <a:t>interprofessional</a:t>
            </a:r>
            <a:r>
              <a:rPr lang="en-GB" sz="2400" dirty="0">
                <a:latin typeface="Cambria" panose="02040503050406030204" pitchFamily="18" charset="0"/>
              </a:rPr>
              <a:t> responsibility’, that can and should be incorporated into each individual professions’ identity, and introduced to student professionals as early as possible. </a:t>
            </a:r>
            <a:r>
              <a:rPr lang="en-GB" sz="2400" dirty="0"/>
              <a:t>	</a:t>
            </a:r>
          </a:p>
          <a:p>
            <a:endParaRPr lang="en-GB" dirty="0"/>
          </a:p>
        </p:txBody>
      </p:sp>
      <p:sp>
        <p:nvSpPr>
          <p:cNvPr id="6" name="Rectangle 5"/>
          <p:cNvSpPr/>
          <p:nvPr/>
        </p:nvSpPr>
        <p:spPr>
          <a:xfrm>
            <a:off x="716691" y="6266071"/>
            <a:ext cx="7612148" cy="461665"/>
          </a:xfrm>
          <a:prstGeom prst="rect">
            <a:avLst/>
          </a:prstGeom>
        </p:spPr>
        <p:txBody>
          <a:bodyPr wrap="square">
            <a:spAutoFit/>
          </a:bodyPr>
          <a:lstStyle/>
          <a:p>
            <a:pPr algn="just"/>
            <a:r>
              <a:rPr lang="en-GB" sz="1200" dirty="0">
                <a:latin typeface="Cambria" panose="02040503050406030204" pitchFamily="18" charset="0"/>
                <a:ea typeface="Cambria" panose="02040503050406030204" pitchFamily="18" charset="0"/>
                <a:cs typeface="Arial" panose="020B0604020202020204" pitchFamily="34" charset="0"/>
              </a:rPr>
              <a:t>Cameron, A. (2011). Impermeable boundaries?  Developments in professional and inter-professional practice. Journal for </a:t>
            </a:r>
            <a:r>
              <a:rPr lang="en-GB" sz="1200" dirty="0" err="1">
                <a:latin typeface="Cambria" panose="02040503050406030204" pitchFamily="18" charset="0"/>
                <a:ea typeface="Cambria" panose="02040503050406030204" pitchFamily="18" charset="0"/>
                <a:cs typeface="Arial" panose="020B0604020202020204" pitchFamily="34" charset="0"/>
              </a:rPr>
              <a:t>Interprofessional</a:t>
            </a:r>
            <a:r>
              <a:rPr lang="en-GB" sz="1200" dirty="0">
                <a:latin typeface="Cambria" panose="02040503050406030204" pitchFamily="18" charset="0"/>
                <a:ea typeface="Cambria" panose="02040503050406030204" pitchFamily="18" charset="0"/>
                <a:cs typeface="Arial" panose="020B0604020202020204" pitchFamily="34" charset="0"/>
              </a:rPr>
              <a:t> Care, 25, 53–58.</a:t>
            </a:r>
            <a:endParaRPr lang="en-GB" sz="12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70366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arnock">
      <a:majorFont>
        <a:latin typeface="Warnock Pro"/>
        <a:ea typeface=""/>
        <a:cs typeface=""/>
      </a:majorFont>
      <a:minorFont>
        <a:latin typeface="Warnock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verpool SOM template 4-3.pptx" id="{CDE64429-365F-42B0-AD4C-CC939D9F72B8}" vid="{26FDBB0E-B024-4191-8EF3-BD5464E708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4339</TotalTime>
  <Words>1026</Words>
  <Application>Microsoft Office PowerPoint</Application>
  <PresentationFormat>On-screen Show (4:3)</PresentationFormat>
  <Paragraphs>62</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Cambria</vt:lpstr>
      <vt:lpstr>Times New Roman</vt:lpstr>
      <vt:lpstr>Warnock Pro</vt:lpstr>
      <vt:lpstr>Office Theme</vt:lpstr>
      <vt:lpstr>Re-thinking professional identity:  Introducing Interprofessional Responsibility as a lever for IPE      Dr Viktoria Joynes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Liverpool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Lown, Nicholas</dc:creator>
  <cp:lastModifiedBy>Joynes, Viktoria</cp:lastModifiedBy>
  <cp:revision>124</cp:revision>
  <dcterms:created xsi:type="dcterms:W3CDTF">2017-08-02T19:06:50Z</dcterms:created>
  <dcterms:modified xsi:type="dcterms:W3CDTF">2018-07-07T16:00:44Z</dcterms:modified>
</cp:coreProperties>
</file>