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867" r:id="rId2"/>
  </p:sldMasterIdLst>
  <p:notesMasterIdLst>
    <p:notesMasterId r:id="rId15"/>
  </p:notesMasterIdLst>
  <p:sldIdLst>
    <p:sldId id="276" r:id="rId3"/>
    <p:sldId id="261" r:id="rId4"/>
    <p:sldId id="262" r:id="rId5"/>
    <p:sldId id="280" r:id="rId6"/>
    <p:sldId id="264" r:id="rId7"/>
    <p:sldId id="266" r:id="rId8"/>
    <p:sldId id="281" r:id="rId9"/>
    <p:sldId id="278" r:id="rId10"/>
    <p:sldId id="288" r:id="rId11"/>
    <p:sldId id="271" r:id="rId12"/>
    <p:sldId id="286" r:id="rId13"/>
    <p:sldId id="28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Smith" initials="A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650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4"/>
    <p:restoredTop sz="82540" autoAdjust="0"/>
  </p:normalViewPr>
  <p:slideViewPr>
    <p:cSldViewPr snapToGrid="0" snapToObjects="1">
      <p:cViewPr varScale="1">
        <p:scale>
          <a:sx n="72" d="100"/>
          <a:sy n="72" d="100"/>
        </p:scale>
        <p:origin x="-590"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plotArea>
      <c:layout/>
      <c:barChart>
        <c:barDir val="col"/>
        <c:grouping val="clustered"/>
        <c:ser>
          <c:idx val="0"/>
          <c:order val="0"/>
          <c:tx>
            <c:strRef>
              <c:f>Sheet1!$B$1</c:f>
              <c:strCache>
                <c:ptCount val="1"/>
                <c:pt idx="0">
                  <c:v>Series 1</c:v>
                </c:pt>
              </c:strCache>
            </c:strRef>
          </c:tx>
          <c:spPr>
            <a:solidFill>
              <a:schemeClr val="accent1"/>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accent2"/>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solidFill>
              <a:schemeClr val="accent2">
                <a:lumMod val="40000"/>
                <a:lumOff val="60000"/>
              </a:schemeClr>
            </a:solidFill>
            <a:ln>
              <a:noFill/>
            </a:ln>
            <a:effectLst/>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gapWidth val="267"/>
        <c:overlap val="-43"/>
        <c:axId val="73083904"/>
        <c:axId val="73089792"/>
      </c:barChart>
      <c:catAx>
        <c:axId val="73083904"/>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73089792"/>
        <c:crosses val="autoZero"/>
        <c:auto val="1"/>
        <c:lblAlgn val="ctr"/>
        <c:lblOffset val="100"/>
      </c:catAx>
      <c:valAx>
        <c:axId val="73089792"/>
        <c:scaling>
          <c:orientation val="minMax"/>
        </c:scaling>
        <c:axPos val="l"/>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73083904"/>
        <c:crosses val="autoZero"/>
        <c:crossBetween val="between"/>
      </c:valAx>
      <c:spPr>
        <a:pattFill prst="ltDnDiag">
          <a:fgClr>
            <a:srgbClr val="000000">
              <a:alpha val="0"/>
            </a:srgbClr>
          </a:fgClr>
          <a:bgClr>
            <a:srgbClr val="FFFFFF"/>
          </a:bgClr>
        </a:pattFill>
        <a:ln w="25400">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title>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plotArea>
      <c:layout/>
      <c:barChart>
        <c:barDir val="col"/>
        <c:grouping val="clustered"/>
        <c:ser>
          <c:idx val="0"/>
          <c:order val="0"/>
          <c:tx>
            <c:strRef>
              <c:f>Sheet1!$B$1</c:f>
              <c:strCache>
                <c:ptCount val="1"/>
                <c:pt idx="0">
                  <c:v>Series 1</c:v>
                </c:pt>
              </c:strCache>
            </c:strRef>
          </c:tx>
          <c:spPr>
            <a:solidFill>
              <a:schemeClr val="accent1"/>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accent2"/>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solidFill>
              <a:schemeClr val="accent2">
                <a:lumMod val="40000"/>
                <a:lumOff val="60000"/>
              </a:schemeClr>
            </a:solidFill>
            <a:ln>
              <a:noFill/>
            </a:ln>
            <a:effectLst/>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gapWidth val="267"/>
        <c:overlap val="-43"/>
        <c:axId val="73016064"/>
        <c:axId val="73017600"/>
      </c:barChart>
      <c:catAx>
        <c:axId val="73016064"/>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73017600"/>
        <c:crosses val="autoZero"/>
        <c:auto val="1"/>
        <c:lblAlgn val="ctr"/>
        <c:lblOffset val="100"/>
      </c:catAx>
      <c:valAx>
        <c:axId val="73017600"/>
        <c:scaling>
          <c:orientation val="minMax"/>
        </c:scaling>
        <c:axPos val="l"/>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73016064"/>
        <c:crosses val="autoZero"/>
        <c:crossBetween val="between"/>
      </c:valAx>
      <c:spPr>
        <a:pattFill prst="ltDnDiag">
          <a:fgClr>
            <a:srgbClr val="000000">
              <a:alpha val="0"/>
            </a:srgbClr>
          </a:fgClr>
          <a:bgClr>
            <a:srgbClr val="FFFFFF"/>
          </a:bgClr>
        </a:pattFill>
        <a:ln w="25400">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B87D3-6279-BF40-AF82-535CE7DC3351}" type="datetimeFigureOut">
              <a:rPr lang="en-US" smtClean="0"/>
              <a:pPr/>
              <a:t>5/9/2017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A9563-66AE-6342-9949-F48847EC0BD8}" type="slidenum">
              <a:rPr lang="en-US" smtClean="0"/>
              <a:pPr/>
              <a:t>‹#›</a:t>
            </a:fld>
            <a:endParaRPr lang="en-US"/>
          </a:p>
        </p:txBody>
      </p:sp>
    </p:spTree>
    <p:extLst>
      <p:ext uri="{BB962C8B-B14F-4D97-AF65-F5344CB8AC3E}">
        <p14:creationId xmlns="" xmlns:p14="http://schemas.microsoft.com/office/powerpoint/2010/main" val="70604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7A9563-66AE-6342-9949-F48847EC0BD8}" type="slidenum">
              <a:rPr lang="en-US" smtClean="0"/>
              <a:pPr/>
              <a:t>6</a:t>
            </a:fld>
            <a:endParaRPr lang="en-US"/>
          </a:p>
        </p:txBody>
      </p:sp>
    </p:spTree>
    <p:extLst>
      <p:ext uri="{BB962C8B-B14F-4D97-AF65-F5344CB8AC3E}">
        <p14:creationId xmlns="" xmlns:p14="http://schemas.microsoft.com/office/powerpoint/2010/main" val="185811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2100" dirty="0" smtClean="0"/>
              <a:t>banking and financial records held by majority of English local ROs  - probably over 600/700 separate fonds in multiple ROs</a:t>
            </a:r>
          </a:p>
          <a:p>
            <a:endParaRPr lang="en-GB" dirty="0"/>
          </a:p>
        </p:txBody>
      </p:sp>
      <p:sp>
        <p:nvSpPr>
          <p:cNvPr id="4" name="Slide Number Placeholder 3"/>
          <p:cNvSpPr>
            <a:spLocks noGrp="1"/>
          </p:cNvSpPr>
          <p:nvPr>
            <p:ph type="sldNum" sz="quarter" idx="10"/>
          </p:nvPr>
        </p:nvSpPr>
        <p:spPr/>
        <p:txBody>
          <a:bodyPr/>
          <a:lstStyle/>
          <a:p>
            <a:fld id="{6D7A9563-66AE-6342-9949-F48847EC0BD8}" type="slidenum">
              <a:rPr lang="en-US" smtClean="0"/>
              <a:pPr/>
              <a:t>7</a:t>
            </a:fld>
            <a:endParaRPr lang="en-US"/>
          </a:p>
        </p:txBody>
      </p:sp>
    </p:spTree>
    <p:extLst>
      <p:ext uri="{BB962C8B-B14F-4D97-AF65-F5344CB8AC3E}">
        <p14:creationId xmlns="" xmlns:p14="http://schemas.microsoft.com/office/powerpoint/2010/main" val="353911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dirty="0" smtClean="0"/>
              <a:t>academic discipline : archival science – a ‘new’ academic discipline</a:t>
            </a:r>
            <a:r>
              <a:rPr lang="en-GB" sz="1200" dirty="0" smtClean="0"/>
              <a:t> from 1990s – object of study – is recorded information created </a:t>
            </a:r>
            <a:r>
              <a:rPr lang="en-GB" sz="1200" i="1" dirty="0" smtClean="0"/>
              <a:t>as part of </a:t>
            </a:r>
            <a:r>
              <a:rPr lang="en-GB" sz="1200" dirty="0" smtClean="0"/>
              <a:t>a transaction;  research includes study of its accessibility, acquisition, use, preservation … within the context of its creation, and its wider societal context or any given institutional or </a:t>
            </a:r>
            <a:r>
              <a:rPr lang="en-GB" sz="1200" dirty="0" err="1" smtClean="0"/>
              <a:t>toerh</a:t>
            </a:r>
            <a:r>
              <a:rPr lang="en-GB" sz="1200" dirty="0" smtClean="0"/>
              <a:t> context</a:t>
            </a:r>
          </a:p>
          <a:p>
            <a:r>
              <a:rPr lang="en-GB" sz="1200" dirty="0" smtClean="0"/>
              <a:t>response to social, cultural, business changes to recording practice, and the role of records/archives brought about by technology  ; </a:t>
            </a:r>
          </a:p>
          <a:p>
            <a:r>
              <a:rPr lang="en-GB" sz="1200" dirty="0" smtClean="0"/>
              <a:t>response to hijacking of archives (the archival turn) by scholars in other disciplines!</a:t>
            </a:r>
            <a:endParaRPr lang="en-GB" dirty="0"/>
          </a:p>
        </p:txBody>
      </p:sp>
      <p:sp>
        <p:nvSpPr>
          <p:cNvPr id="4" name="Slide Number Placeholder 3"/>
          <p:cNvSpPr>
            <a:spLocks noGrp="1"/>
          </p:cNvSpPr>
          <p:nvPr>
            <p:ph type="sldNum" sz="quarter" idx="10"/>
          </p:nvPr>
        </p:nvSpPr>
        <p:spPr/>
        <p:txBody>
          <a:bodyPr/>
          <a:lstStyle/>
          <a:p>
            <a:fld id="{6D7A9563-66AE-6342-9949-F48847EC0BD8}" type="slidenum">
              <a:rPr lang="en-US" smtClean="0"/>
              <a:pPr/>
              <a:t>8</a:t>
            </a:fld>
            <a:endParaRPr lang="en-US"/>
          </a:p>
        </p:txBody>
      </p:sp>
    </p:spTree>
    <p:extLst>
      <p:ext uri="{BB962C8B-B14F-4D97-AF65-F5344CB8AC3E}">
        <p14:creationId xmlns="" xmlns:p14="http://schemas.microsoft.com/office/powerpoint/2010/main" val="279261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5C3D91E-914D-4BA9-A7ED-ED5B01C15E00}"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5.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4.gi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69634" y="1484784"/>
            <a:ext cx="8782886" cy="6078587"/>
          </a:xfrm>
          <a:prstGeom prst="rect">
            <a:avLst/>
          </a:prstGeom>
          <a:noFill/>
        </p:spPr>
        <p:txBody>
          <a:bodyPr wrap="square" rtlCol="0">
            <a:spAutoFit/>
          </a:bodyPr>
          <a:lstStyle/>
          <a:p>
            <a:pPr>
              <a:lnSpc>
                <a:spcPct val="200000"/>
              </a:lnSpc>
              <a:tabLst>
                <a:tab pos="174625" algn="l"/>
                <a:tab pos="358775" algn="l"/>
              </a:tabLst>
            </a:pPr>
            <a:r>
              <a:rPr lang="en-GB" sz="2800" dirty="0" smtClean="0">
                <a:solidFill>
                  <a:schemeClr val="bg1"/>
                </a:solidFill>
                <a:latin typeface="Arial" charset="0"/>
                <a:ea typeface="ＭＳ Ｐゴシック" charset="0"/>
                <a:cs typeface="ＭＳ Ｐゴシック" charset="0"/>
              </a:rPr>
              <a:t>KEY</a:t>
            </a:r>
            <a:r>
              <a:rPr lang="en-GB" sz="2800" b="1" dirty="0" smtClean="0">
                <a:solidFill>
                  <a:srgbClr val="FF6600"/>
                </a:solidFill>
                <a:latin typeface="Arial" charset="0"/>
                <a:ea typeface="ＭＳ Ｐゴシック" charset="0"/>
                <a:cs typeface="ＭＳ Ｐゴシック" charset="0"/>
              </a:rPr>
              <a:t> FACTS</a:t>
            </a:r>
            <a:br>
              <a:rPr lang="en-GB" sz="2800" b="1" dirty="0" smtClean="0">
                <a:solidFill>
                  <a:srgbClr val="FF6600"/>
                </a:solidFill>
                <a:latin typeface="Arial" charset="0"/>
                <a:ea typeface="ＭＳ Ｐゴシック" charset="0"/>
                <a:cs typeface="ＭＳ Ｐゴシック" charset="0"/>
              </a:rPr>
            </a:br>
            <a:r>
              <a:rPr lang="en-US" dirty="0" smtClean="0">
                <a:solidFill>
                  <a:srgbClr val="FF6600"/>
                </a:solidFill>
                <a:latin typeface="Arial"/>
                <a:cs typeface="Arial"/>
              </a:rPr>
              <a:t>•</a:t>
            </a:r>
            <a:r>
              <a:rPr lang="en-GB" b="1" dirty="0" smtClean="0">
                <a:solidFill>
                  <a:srgbClr val="FF6600"/>
                </a:solidFill>
                <a:latin typeface="Arial"/>
                <a:ea typeface="ＭＳ Ｐゴシック" charset="0"/>
                <a:cs typeface="Arial"/>
              </a:rPr>
              <a:t>  </a:t>
            </a:r>
            <a:r>
              <a:rPr lang="en-US" dirty="0" smtClean="0">
                <a:solidFill>
                  <a:srgbClr val="FFFFFF"/>
                </a:solidFill>
                <a:latin typeface="Arial"/>
                <a:cs typeface="Arial"/>
              </a:rPr>
              <a:t>One </a:t>
            </a:r>
            <a:r>
              <a:rPr lang="en-US" dirty="0">
                <a:solidFill>
                  <a:srgbClr val="FFFFFF"/>
                </a:solidFill>
                <a:latin typeface="Arial"/>
                <a:cs typeface="Arial"/>
              </a:rPr>
              <a:t>of the UK’s leading Russell Group research institutions</a:t>
            </a:r>
          </a:p>
          <a:p>
            <a:pPr lvl="0">
              <a:lnSpc>
                <a:spcPct val="150000"/>
              </a:lnSpc>
              <a:tabLst>
                <a:tab pos="174625" algn="l"/>
                <a:tab pos="358775" algn="l"/>
              </a:tabLst>
            </a:pPr>
            <a:r>
              <a:rPr lang="en-US" dirty="0" smtClean="0">
                <a:solidFill>
                  <a:srgbClr val="FF6600"/>
                </a:solidFill>
                <a:latin typeface="Arial"/>
                <a:cs typeface="Arial"/>
              </a:rPr>
              <a:t>•</a:t>
            </a:r>
            <a:r>
              <a:rPr lang="en-US" dirty="0" smtClean="0">
                <a:solidFill>
                  <a:srgbClr val="FFFFFF"/>
                </a:solidFill>
                <a:latin typeface="Arial"/>
                <a:cs typeface="Arial"/>
              </a:rPr>
              <a:t>  Annual </a:t>
            </a:r>
            <a:r>
              <a:rPr lang="en-US" dirty="0">
                <a:solidFill>
                  <a:srgbClr val="FFFFFF"/>
                </a:solidFill>
                <a:latin typeface="Arial"/>
                <a:cs typeface="Arial"/>
              </a:rPr>
              <a:t>turnover of £</a:t>
            </a:r>
            <a:r>
              <a:rPr lang="en-US" dirty="0" smtClean="0">
                <a:solidFill>
                  <a:srgbClr val="FFFFFF"/>
                </a:solidFill>
                <a:latin typeface="Arial"/>
                <a:cs typeface="Arial"/>
              </a:rPr>
              <a:t>465m</a:t>
            </a:r>
            <a:r>
              <a:rPr lang="en-US" dirty="0">
                <a:solidFill>
                  <a:srgbClr val="FFFFFF"/>
                </a:solidFill>
                <a:latin typeface="Arial"/>
                <a:cs typeface="Arial"/>
              </a:rPr>
              <a:t>, including </a:t>
            </a:r>
            <a:r>
              <a:rPr lang="en-US" dirty="0" smtClean="0">
                <a:solidFill>
                  <a:srgbClr val="FFFFFF"/>
                </a:solidFill>
                <a:latin typeface="Arial"/>
                <a:cs typeface="Arial"/>
              </a:rPr>
              <a:t>£89m </a:t>
            </a:r>
            <a:r>
              <a:rPr lang="en-US" dirty="0">
                <a:solidFill>
                  <a:srgbClr val="FFFFFF"/>
                </a:solidFill>
                <a:latin typeface="Arial"/>
                <a:cs typeface="Arial"/>
              </a:rPr>
              <a:t>for </a:t>
            </a:r>
            <a:r>
              <a:rPr lang="en-US" dirty="0" smtClean="0">
                <a:solidFill>
                  <a:srgbClr val="FFFFFF"/>
                </a:solidFill>
                <a:latin typeface="Arial"/>
                <a:cs typeface="Arial"/>
              </a:rPr>
              <a:t>research</a:t>
            </a:r>
            <a:endParaRPr lang="en-US" dirty="0">
              <a:solidFill>
                <a:srgbClr val="FFFFFF"/>
              </a:solidFill>
              <a:latin typeface="Arial"/>
              <a:cs typeface="Arial"/>
            </a:endParaRPr>
          </a:p>
          <a:p>
            <a:pPr lvl="0">
              <a:lnSpc>
                <a:spcPct val="150000"/>
              </a:lnSpc>
              <a:tabLst>
                <a:tab pos="174625" algn="l"/>
                <a:tab pos="358775" algn="l"/>
              </a:tabLst>
            </a:pPr>
            <a:r>
              <a:rPr lang="en-US" dirty="0" smtClean="0">
                <a:solidFill>
                  <a:srgbClr val="FF6600"/>
                </a:solidFill>
                <a:latin typeface="Arial"/>
                <a:cs typeface="Arial"/>
              </a:rPr>
              <a:t>•</a:t>
            </a:r>
            <a:r>
              <a:rPr lang="en-US" dirty="0" smtClean="0">
                <a:solidFill>
                  <a:srgbClr val="FFFFFF"/>
                </a:solidFill>
                <a:latin typeface="Arial"/>
                <a:cs typeface="Arial"/>
              </a:rPr>
              <a:t>  32,000 </a:t>
            </a:r>
            <a:r>
              <a:rPr lang="en-US" dirty="0">
                <a:solidFill>
                  <a:srgbClr val="FFFFFF"/>
                </a:solidFill>
                <a:latin typeface="Arial"/>
                <a:cs typeface="Arial"/>
              </a:rPr>
              <a:t>campus-based and online </a:t>
            </a:r>
            <a:r>
              <a:rPr lang="en-US" dirty="0" smtClean="0">
                <a:solidFill>
                  <a:srgbClr val="FFFFFF"/>
                </a:solidFill>
                <a:latin typeface="Arial"/>
                <a:cs typeface="Arial"/>
              </a:rPr>
              <a:t>students</a:t>
            </a:r>
            <a:endParaRPr lang="en-US" dirty="0">
              <a:solidFill>
                <a:srgbClr val="FFFFFF"/>
              </a:solidFill>
              <a:latin typeface="Arial"/>
              <a:cs typeface="Arial"/>
            </a:endParaRPr>
          </a:p>
          <a:p>
            <a:pPr>
              <a:lnSpc>
                <a:spcPct val="150000"/>
              </a:lnSpc>
              <a:tabLst>
                <a:tab pos="174625" algn="l"/>
                <a:tab pos="358775" algn="l"/>
              </a:tabLst>
            </a:pPr>
            <a:r>
              <a:rPr lang="en-US" dirty="0" smtClean="0">
                <a:solidFill>
                  <a:srgbClr val="FF6600"/>
                </a:solidFill>
                <a:latin typeface="Arial"/>
                <a:cs typeface="Arial"/>
              </a:rPr>
              <a:t>•  </a:t>
            </a:r>
            <a:r>
              <a:rPr lang="en-US" dirty="0" smtClean="0">
                <a:solidFill>
                  <a:srgbClr val="FFFFFF"/>
                </a:solidFill>
                <a:latin typeface="Arial"/>
                <a:cs typeface="Arial"/>
              </a:rPr>
              <a:t>20</a:t>
            </a:r>
            <a:r>
              <a:rPr lang="en-US" dirty="0">
                <a:solidFill>
                  <a:srgbClr val="FFFFFF"/>
                </a:solidFill>
                <a:latin typeface="Arial"/>
                <a:cs typeface="Arial"/>
              </a:rPr>
              <a:t>% increase in student applications for Entry 2015/16</a:t>
            </a:r>
          </a:p>
          <a:p>
            <a:pPr lvl="0">
              <a:lnSpc>
                <a:spcPct val="150000"/>
              </a:lnSpc>
              <a:tabLst>
                <a:tab pos="174625" algn="l"/>
                <a:tab pos="358775" algn="l"/>
              </a:tabLst>
            </a:pPr>
            <a:r>
              <a:rPr lang="en-US" dirty="0" smtClean="0">
                <a:solidFill>
                  <a:srgbClr val="FF6600"/>
                </a:solidFill>
                <a:latin typeface="Arial"/>
                <a:cs typeface="Arial"/>
              </a:rPr>
              <a:t>•  </a:t>
            </a:r>
            <a:r>
              <a:rPr lang="en-US" dirty="0" smtClean="0">
                <a:solidFill>
                  <a:srgbClr val="FFFFFF"/>
                </a:solidFill>
                <a:latin typeface="Arial"/>
                <a:cs typeface="Arial"/>
              </a:rPr>
              <a:t>195,000-strong </a:t>
            </a:r>
            <a:r>
              <a:rPr lang="en-US" dirty="0">
                <a:solidFill>
                  <a:srgbClr val="FFFFFF"/>
                </a:solidFill>
                <a:latin typeface="Arial"/>
                <a:cs typeface="Arial"/>
              </a:rPr>
              <a:t>alumni </a:t>
            </a:r>
            <a:r>
              <a:rPr lang="en-US" dirty="0" smtClean="0">
                <a:solidFill>
                  <a:srgbClr val="FFFFFF"/>
                </a:solidFill>
                <a:latin typeface="Arial"/>
                <a:cs typeface="Arial"/>
              </a:rPr>
              <a:t>community </a:t>
            </a:r>
          </a:p>
          <a:p>
            <a:pPr lvl="0">
              <a:lnSpc>
                <a:spcPct val="150000"/>
              </a:lnSpc>
              <a:tabLst>
                <a:tab pos="174625" algn="l"/>
                <a:tab pos="358775" algn="l"/>
              </a:tabLst>
            </a:pPr>
            <a:r>
              <a:rPr lang="en-US" dirty="0" smtClean="0">
                <a:solidFill>
                  <a:srgbClr val="FF6600"/>
                </a:solidFill>
                <a:latin typeface="Arial"/>
                <a:cs typeface="Arial"/>
              </a:rPr>
              <a:t>•  </a:t>
            </a:r>
            <a:r>
              <a:rPr lang="en-US" dirty="0" smtClean="0">
                <a:solidFill>
                  <a:srgbClr val="FFFFFF"/>
                </a:solidFill>
                <a:latin typeface="Arial"/>
                <a:cs typeface="Arial"/>
              </a:rPr>
              <a:t>One </a:t>
            </a:r>
            <a:r>
              <a:rPr lang="en-US" dirty="0">
                <a:solidFill>
                  <a:srgbClr val="FFFFFF"/>
                </a:solidFill>
                <a:latin typeface="Arial"/>
                <a:cs typeface="Arial"/>
              </a:rPr>
              <a:t>of the largest employers in </a:t>
            </a:r>
            <a:r>
              <a:rPr lang="en-US" dirty="0" smtClean="0">
                <a:solidFill>
                  <a:srgbClr val="FFFFFF"/>
                </a:solidFill>
                <a:latin typeface="Arial"/>
                <a:cs typeface="Arial"/>
              </a:rPr>
              <a:t>Liverpool </a:t>
            </a:r>
            <a:r>
              <a:rPr lang="en-US" dirty="0">
                <a:solidFill>
                  <a:srgbClr val="FFFFFF"/>
                </a:solidFill>
                <a:latin typeface="Arial"/>
                <a:cs typeface="Arial"/>
              </a:rPr>
              <a:t>City Region </a:t>
            </a:r>
            <a:r>
              <a:rPr lang="en-US" dirty="0" smtClean="0">
                <a:solidFill>
                  <a:srgbClr val="FFFFFF"/>
                </a:solidFill>
                <a:latin typeface="Arial"/>
                <a:cs typeface="Arial"/>
              </a:rPr>
              <a:t>– 5,500 staff </a:t>
            </a:r>
            <a:br>
              <a:rPr lang="en-US" dirty="0" smtClean="0">
                <a:solidFill>
                  <a:srgbClr val="FFFFFF"/>
                </a:solidFill>
                <a:latin typeface="Arial"/>
                <a:cs typeface="Arial"/>
              </a:rPr>
            </a:br>
            <a:r>
              <a:rPr lang="en-US" dirty="0" smtClean="0">
                <a:solidFill>
                  <a:srgbClr val="FFFFFF"/>
                </a:solidFill>
                <a:latin typeface="Arial"/>
                <a:cs typeface="Arial"/>
              </a:rPr>
              <a:t>   including </a:t>
            </a:r>
            <a:r>
              <a:rPr lang="en-US" dirty="0">
                <a:solidFill>
                  <a:srgbClr val="FFFFFF"/>
                </a:solidFill>
                <a:latin typeface="Arial"/>
                <a:cs typeface="Arial"/>
              </a:rPr>
              <a:t>1,300 </a:t>
            </a:r>
            <a:r>
              <a:rPr lang="en-US" dirty="0" smtClean="0">
                <a:solidFill>
                  <a:srgbClr val="FFFFFF"/>
                </a:solidFill>
                <a:latin typeface="Arial"/>
                <a:cs typeface="Arial"/>
              </a:rPr>
              <a:t>researchers</a:t>
            </a:r>
            <a:br>
              <a:rPr lang="en-US" dirty="0" smtClean="0">
                <a:solidFill>
                  <a:srgbClr val="FFFFFF"/>
                </a:solidFill>
                <a:latin typeface="Arial"/>
                <a:cs typeface="Arial"/>
              </a:rPr>
            </a:br>
            <a:r>
              <a:rPr lang="en-US" dirty="0" smtClean="0">
                <a:solidFill>
                  <a:srgbClr val="FF6600"/>
                </a:solidFill>
                <a:latin typeface="Arial"/>
                <a:cs typeface="Arial"/>
              </a:rPr>
              <a:t>•</a:t>
            </a:r>
            <a:r>
              <a:rPr lang="en-US" dirty="0" smtClean="0">
                <a:solidFill>
                  <a:srgbClr val="FFFFFF"/>
                </a:solidFill>
                <a:latin typeface="Arial"/>
                <a:cs typeface="Arial"/>
              </a:rPr>
              <a:t>  Renowned for best practice in Widening Participation  </a:t>
            </a:r>
            <a:br>
              <a:rPr lang="en-US" dirty="0" smtClean="0">
                <a:solidFill>
                  <a:srgbClr val="FFFFFF"/>
                </a:solidFill>
                <a:latin typeface="Arial"/>
                <a:cs typeface="Arial"/>
              </a:rPr>
            </a:br>
            <a:r>
              <a:rPr lang="en-US" dirty="0" smtClean="0">
                <a:solidFill>
                  <a:srgbClr val="FF6600"/>
                </a:solidFill>
                <a:cs typeface="Arial"/>
              </a:rPr>
              <a:t>   </a:t>
            </a:r>
            <a:r>
              <a:rPr lang="en-US" dirty="0" smtClean="0">
                <a:solidFill>
                  <a:srgbClr val="FFFFFF"/>
                </a:solidFill>
                <a:latin typeface="Arial"/>
                <a:cs typeface="Arial"/>
              </a:rPr>
              <a:t/>
            </a:r>
            <a:br>
              <a:rPr lang="en-US" dirty="0" smtClean="0">
                <a:solidFill>
                  <a:srgbClr val="FFFFFF"/>
                </a:solidFill>
                <a:latin typeface="Arial"/>
                <a:cs typeface="Arial"/>
              </a:rPr>
            </a:br>
            <a:endParaRPr lang="en-US" dirty="0" smtClean="0">
              <a:solidFill>
                <a:srgbClr val="FFFFFF"/>
              </a:solidFill>
              <a:latin typeface="Arial"/>
              <a:cs typeface="Arial"/>
            </a:endParaRPr>
          </a:p>
          <a:p>
            <a:r>
              <a:rPr lang="en-US" dirty="0" smtClean="0">
                <a:solidFill>
                  <a:srgbClr val="FFFFFF"/>
                </a:solidFill>
                <a:latin typeface="Arial"/>
                <a:cs typeface="Arial"/>
              </a:rPr>
              <a:t/>
            </a:r>
            <a:br>
              <a:rPr lang="en-US" dirty="0" smtClean="0">
                <a:solidFill>
                  <a:srgbClr val="FFFFFF"/>
                </a:solidFill>
                <a:latin typeface="Arial"/>
                <a:cs typeface="Arial"/>
              </a:rPr>
            </a:br>
            <a:r>
              <a:rPr lang="en-US" dirty="0" smtClean="0">
                <a:solidFill>
                  <a:srgbClr val="FFFFFF"/>
                </a:solidFill>
                <a:latin typeface="Arial"/>
                <a:cs typeface="Arial"/>
              </a:rPr>
              <a:t/>
            </a:r>
            <a:br>
              <a:rPr lang="en-US" dirty="0" smtClean="0">
                <a:solidFill>
                  <a:srgbClr val="FFFFFF"/>
                </a:solidFill>
                <a:latin typeface="Arial"/>
                <a:cs typeface="Arial"/>
              </a:rPr>
            </a:br>
            <a:endParaRPr lang="en-US" dirty="0">
              <a:solidFill>
                <a:srgbClr val="FFFFFF"/>
              </a:solidFill>
              <a:latin typeface="Arial"/>
              <a:cs typeface="Arial"/>
            </a:endParaRPr>
          </a:p>
        </p:txBody>
      </p:sp>
      <p:pic>
        <p:nvPicPr>
          <p:cNvPr id="9" name="Picture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 xmlns:p14="http://schemas.microsoft.com/office/powerpoint/2010/main" val="1889804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pic>
        <p:nvPicPr>
          <p:cNvPr id="3" name="Picture 2" descr="london.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92170" cy="6884404"/>
          </a:xfrm>
          <a:prstGeom prst="rect">
            <a:avLst/>
          </a:prstGeom>
        </p:spPr>
      </p:pic>
      <p:sp>
        <p:nvSpPr>
          <p:cNvPr id="4" name="TextBox 3"/>
          <p:cNvSpPr txBox="1"/>
          <p:nvPr userDrawn="1"/>
        </p:nvSpPr>
        <p:spPr>
          <a:xfrm>
            <a:off x="318895" y="2352494"/>
            <a:ext cx="5134186" cy="3893374"/>
          </a:xfrm>
          <a:prstGeom prst="rect">
            <a:avLst/>
          </a:prstGeom>
          <a:noFill/>
        </p:spPr>
        <p:txBody>
          <a:bodyPr wrap="square" lIns="0" tIns="0" rIns="0" bIns="0" rtlCol="0">
            <a:spAutoFit/>
          </a:bodyPr>
          <a:lstStyle/>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Launched 2013, based in Finsbury Square</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15-year lease on building</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Provides profession-based postgraduate teaching </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Flagship programme in partnership with ICAEW</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Development to include offerings in Psychology,</a:t>
            </a:r>
            <a:r>
              <a:rPr lang="en-GB" sz="1700" baseline="0" dirty="0" smtClean="0">
                <a:solidFill>
                  <a:srgbClr val="FFFFFF"/>
                </a:solidFill>
                <a:latin typeface="Arial" panose="020B0604020202020204" pitchFamily="34" charset="0"/>
                <a:cs typeface="Arial" panose="020B0604020202020204" pitchFamily="34" charset="0"/>
              </a:rPr>
              <a:t> </a:t>
            </a:r>
            <a:r>
              <a:rPr lang="en-GB" sz="1700" dirty="0" smtClean="0">
                <a:solidFill>
                  <a:srgbClr val="FFFFFF"/>
                </a:solidFill>
                <a:latin typeface="Arial" panose="020B0604020202020204" pitchFamily="34" charset="0"/>
                <a:cs typeface="Arial" panose="020B0604020202020204" pitchFamily="34" charset="0"/>
              </a:rPr>
              <a:t>Architecture and Environmental Sciences</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Forecast to grow to approx. </a:t>
            </a:r>
            <a:br>
              <a:rPr lang="en-GB" sz="1700" dirty="0" smtClean="0">
                <a:solidFill>
                  <a:srgbClr val="FFFFFF"/>
                </a:solidFill>
                <a:latin typeface="Arial" panose="020B0604020202020204" pitchFamily="34" charset="0"/>
                <a:cs typeface="Arial" panose="020B0604020202020204" pitchFamily="34" charset="0"/>
              </a:rPr>
            </a:br>
            <a:r>
              <a:rPr lang="en-GB" sz="1700" dirty="0" smtClean="0">
                <a:solidFill>
                  <a:srgbClr val="FFFFFF"/>
                </a:solidFill>
                <a:latin typeface="Arial" panose="020B0604020202020204" pitchFamily="34" charset="0"/>
                <a:cs typeface="Arial" panose="020B0604020202020204" pitchFamily="34" charset="0"/>
              </a:rPr>
              <a:t>600 students in next three years, </a:t>
            </a:r>
            <a:br>
              <a:rPr lang="en-GB" sz="1700" dirty="0" smtClean="0">
                <a:solidFill>
                  <a:srgbClr val="FFFFFF"/>
                </a:solidFill>
                <a:latin typeface="Arial" panose="020B0604020202020204" pitchFamily="34" charset="0"/>
                <a:cs typeface="Arial" panose="020B0604020202020204" pitchFamily="34" charset="0"/>
              </a:rPr>
            </a:br>
            <a:r>
              <a:rPr lang="en-GB" sz="1700" dirty="0" smtClean="0">
                <a:solidFill>
                  <a:srgbClr val="FFFFFF"/>
                </a:solidFill>
                <a:latin typeface="Arial" panose="020B0604020202020204" pitchFamily="34" charset="0"/>
                <a:cs typeface="Arial" panose="020B0604020202020204" pitchFamily="34" charset="0"/>
              </a:rPr>
              <a:t>fee income £8m p.a.</a:t>
            </a:r>
          </a:p>
          <a:p>
            <a:pPr marL="216000" indent="-216000">
              <a:lnSpc>
                <a:spcPct val="100000"/>
              </a:lnSpc>
              <a:spcAft>
                <a:spcPts val="1200"/>
              </a:spcAft>
              <a:buClr>
                <a:srgbClr val="FF6500"/>
              </a:buClr>
              <a:buFont typeface="Arial" charset="0"/>
              <a:buChar char="•"/>
            </a:pPr>
            <a:r>
              <a:rPr lang="en-GB" sz="1700" dirty="0" smtClean="0">
                <a:solidFill>
                  <a:srgbClr val="FFFFFF"/>
                </a:solidFill>
                <a:latin typeface="Arial" panose="020B0604020202020204" pitchFamily="34" charset="0"/>
                <a:cs typeface="Arial" panose="020B0604020202020204" pitchFamily="34" charset="0"/>
              </a:rPr>
              <a:t>Subject to QAA assessment </a:t>
            </a:r>
            <a:br>
              <a:rPr lang="en-GB" sz="1700" dirty="0" smtClean="0">
                <a:solidFill>
                  <a:srgbClr val="FFFFFF"/>
                </a:solidFill>
                <a:latin typeface="Arial" panose="020B0604020202020204" pitchFamily="34" charset="0"/>
                <a:cs typeface="Arial" panose="020B0604020202020204" pitchFamily="34" charset="0"/>
              </a:rPr>
            </a:br>
            <a:r>
              <a:rPr lang="en-GB" sz="1700" dirty="0" smtClean="0">
                <a:solidFill>
                  <a:srgbClr val="FFFFFF"/>
                </a:solidFill>
                <a:latin typeface="Arial" panose="020B0604020202020204" pitchFamily="34" charset="0"/>
                <a:cs typeface="Arial" panose="020B0604020202020204" pitchFamily="34" charset="0"/>
              </a:rPr>
              <a:t>as if Liverpool-based</a:t>
            </a:r>
            <a:endParaRPr lang="en-GB" sz="1700" dirty="0">
              <a:solidFill>
                <a:srgbClr val="FFFFFF"/>
              </a:solidFill>
            </a:endParaRPr>
          </a:p>
        </p:txBody>
      </p:sp>
      <p:sp>
        <p:nvSpPr>
          <p:cNvPr id="5" name="Rectangle 2"/>
          <p:cNvSpPr txBox="1">
            <a:spLocks noChangeArrowheads="1"/>
          </p:cNvSpPr>
          <p:nvPr userDrawn="1"/>
        </p:nvSpPr>
        <p:spPr bwMode="auto">
          <a:xfrm>
            <a:off x="318895" y="1344382"/>
            <a:ext cx="3163888"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prstClr val="white"/>
                </a:solidFill>
                <a:latin typeface="Arial" panose="020B0604020202020204" pitchFamily="34" charset="0"/>
                <a:cs typeface="Arial" panose="020B0604020202020204" pitchFamily="34" charset="0"/>
              </a:rPr>
              <a:t>LIVERPOOL</a:t>
            </a:r>
            <a:r>
              <a:rPr lang="en-US" sz="3200" dirty="0" smtClean="0">
                <a:solidFill>
                  <a:srgbClr val="FF6600"/>
                </a:solidFill>
                <a:latin typeface="Arial" panose="020B0604020202020204" pitchFamily="34" charset="0"/>
                <a:cs typeface="Arial" panose="020B0604020202020204" pitchFamily="34" charset="0"/>
              </a:rPr>
              <a:t/>
            </a:r>
            <a:br>
              <a:rPr lang="en-US" sz="3200" dirty="0" smtClean="0">
                <a:solidFill>
                  <a:srgbClr val="FF6600"/>
                </a:solidFill>
                <a:latin typeface="Arial" panose="020B0604020202020204" pitchFamily="34" charset="0"/>
                <a:cs typeface="Arial" panose="020B0604020202020204" pitchFamily="34" charset="0"/>
              </a:rPr>
            </a:br>
            <a:r>
              <a:rPr lang="en-US" sz="3200" b="1" dirty="0" smtClean="0">
                <a:solidFill>
                  <a:srgbClr val="FF6600"/>
                </a:solidFill>
                <a:latin typeface="Arial" panose="020B0604020202020204" pitchFamily="34" charset="0"/>
                <a:cs typeface="Arial" panose="020B0604020202020204" pitchFamily="34" charset="0"/>
              </a:rPr>
              <a:t>IN LONDON</a:t>
            </a:r>
            <a:endParaRPr lang="en-US" dirty="0">
              <a:solidFill>
                <a:srgbClr val="FF6600"/>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 xmlns:p14="http://schemas.microsoft.com/office/powerpoint/2010/main" val="100037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 (Title Slide)">
    <p:spTree>
      <p:nvGrpSpPr>
        <p:cNvPr id="1" name=""/>
        <p:cNvGrpSpPr/>
        <p:nvPr/>
      </p:nvGrpSpPr>
      <p:grpSpPr>
        <a:xfrm>
          <a:off x="0" y="0"/>
          <a:ext cx="0" cy="0"/>
          <a:chOff x="0" y="0"/>
          <a:chExt cx="0" cy="0"/>
        </a:xfrm>
      </p:grpSpPr>
      <p:pic>
        <p:nvPicPr>
          <p:cNvPr id="12" name="Picture 11" descr="title slide update (black).jpg"/>
          <p:cNvPicPr>
            <a:picLocks/>
          </p:cNvPicPr>
          <p:nvPr userDrawn="1"/>
        </p:nvPicPr>
        <p:blipFill rotWithShape="1">
          <a:blip r:embed="rId2" cstate="print">
            <a:extLst>
              <a:ext uri="{28A0092B-C50C-407E-A947-70E740481C1C}">
                <a14:useLocalDpi xmlns="" xmlns:a14="http://schemas.microsoft.com/office/drawing/2010/main" val="0"/>
              </a:ext>
            </a:extLst>
          </a:blip>
          <a:srcRect l="55118" r="-55118"/>
          <a:stretch/>
        </p:blipFill>
        <p:spPr>
          <a:xfrm>
            <a:off x="5040000" y="-774"/>
            <a:ext cx="9144000" cy="6858774"/>
          </a:xfrm>
          <a:prstGeom prst="rect">
            <a:avLst/>
          </a:prstGeom>
        </p:spPr>
      </p:pic>
      <p:sp>
        <p:nvSpPr>
          <p:cNvPr id="8" name="Title Placeholder 1"/>
          <p:cNvSpPr>
            <a:spLocks noGrp="1"/>
          </p:cNvSpPr>
          <p:nvPr>
            <p:ph type="title" hasCustomPrompt="1"/>
          </p:nvPr>
        </p:nvSpPr>
        <p:spPr>
          <a:xfrm>
            <a:off x="1000807" y="3490665"/>
            <a:ext cx="8230745" cy="576943"/>
          </a:xfrm>
          <a:prstGeom prst="rect">
            <a:avLst/>
          </a:prstGeom>
        </p:spPr>
        <p:txBody>
          <a:bodyPr vert="horz" lIns="0" tIns="0" rIns="0" bIns="0" rtlCol="0" anchor="t" anchorCtr="0">
            <a:normAutofit/>
          </a:bodyPr>
          <a:lstStyle>
            <a:lvl1pPr>
              <a:defRPr sz="2500" b="1" cap="none"/>
            </a:lvl1pPr>
          </a:lstStyle>
          <a:p>
            <a:r>
              <a:rPr lang="en-GB" dirty="0" smtClean="0"/>
              <a:t>Name of speaker</a:t>
            </a:r>
            <a:endParaRPr lang="en-US" dirty="0"/>
          </a:p>
        </p:txBody>
      </p:sp>
      <p:sp>
        <p:nvSpPr>
          <p:cNvPr id="11" name="Text Placeholder 10"/>
          <p:cNvSpPr>
            <a:spLocks noGrp="1"/>
          </p:cNvSpPr>
          <p:nvPr>
            <p:ph type="body" sz="quarter" idx="10" hasCustomPrompt="1"/>
          </p:nvPr>
        </p:nvSpPr>
        <p:spPr>
          <a:xfrm>
            <a:off x="1000807" y="2220647"/>
            <a:ext cx="5759450" cy="1039388"/>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OF </a:t>
            </a:r>
            <a:br>
              <a:rPr lang="en-GB" dirty="0" smtClean="0"/>
            </a:br>
            <a:r>
              <a:rPr lang="en-GB" dirty="0" smtClean="0"/>
              <a:t>PRESENTATION</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12"/>
          <p:cNvSpPr/>
          <p:nvPr userDrawn="1"/>
        </p:nvSpPr>
        <p:spPr>
          <a:xfrm>
            <a:off x="817292" y="2153721"/>
            <a:ext cx="45719" cy="26434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4" name="Text Placeholder 10"/>
          <p:cNvSpPr>
            <a:spLocks noGrp="1"/>
          </p:cNvSpPr>
          <p:nvPr>
            <p:ph type="body" sz="quarter" idx="11" hasCustomPrompt="1"/>
          </p:nvPr>
        </p:nvSpPr>
        <p:spPr>
          <a:xfrm>
            <a:off x="1000807" y="3902319"/>
            <a:ext cx="5759450" cy="405770"/>
          </a:xfrm>
          <a:prstGeom prst="rect">
            <a:avLst/>
          </a:prstGeom>
        </p:spPr>
        <p:txBody>
          <a:bodyPr lIns="0" tIns="0" rIns="0" bIns="0"/>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Job title</a:t>
            </a:r>
            <a:endParaRPr lang="en-US" dirty="0"/>
          </a:p>
        </p:txBody>
      </p:sp>
      <p:sp>
        <p:nvSpPr>
          <p:cNvPr id="15" name="Text Placeholder 10"/>
          <p:cNvSpPr>
            <a:spLocks noGrp="1"/>
          </p:cNvSpPr>
          <p:nvPr>
            <p:ph type="body" sz="quarter" idx="12" hasCustomPrompt="1"/>
          </p:nvPr>
        </p:nvSpPr>
        <p:spPr>
          <a:xfrm>
            <a:off x="1000807" y="4340461"/>
            <a:ext cx="5759450" cy="481068"/>
          </a:xfrm>
          <a:prstGeom prst="rect">
            <a:avLst/>
          </a:prstGeom>
        </p:spPr>
        <p:txBody>
          <a:bodyPr lIns="0" tIns="0" rIns="0" bIns="0">
            <a:normAutofit/>
          </a:bodyPr>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University of Liverpool</a:t>
            </a:r>
            <a:endParaRPr lang="en-US" dirty="0"/>
          </a:p>
        </p:txBody>
      </p:sp>
    </p:spTree>
    <p:extLst>
      <p:ext uri="{BB962C8B-B14F-4D97-AF65-F5344CB8AC3E}">
        <p14:creationId xmlns="" xmlns:p14="http://schemas.microsoft.com/office/powerpoint/2010/main" val="12044629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pic>
        <p:nvPicPr>
          <p:cNvPr id="8" name="Picture 7" descr="vic building.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2559" y="-7320"/>
            <a:ext cx="9178157" cy="3722410"/>
          </a:xfrm>
          <a:prstGeom prst="rect">
            <a:avLst/>
          </a:prstGeom>
        </p:spPr>
      </p:pic>
      <p:pic>
        <p:nvPicPr>
          <p:cNvPr id="9" name="Picture 8"/>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10" name="Title Placeholder 1"/>
          <p:cNvSpPr>
            <a:spLocks noGrp="1"/>
          </p:cNvSpPr>
          <p:nvPr>
            <p:ph type="title" hasCustomPrompt="1"/>
          </p:nvPr>
        </p:nvSpPr>
        <p:spPr>
          <a:xfrm>
            <a:off x="372654" y="4102915"/>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11" name="Text Placeholder 10"/>
          <p:cNvSpPr>
            <a:spLocks noGrp="1"/>
          </p:cNvSpPr>
          <p:nvPr>
            <p:ph type="body" sz="quarter" idx="10" hasCustomPrompt="1"/>
          </p:nvPr>
        </p:nvSpPr>
        <p:spPr>
          <a:xfrm>
            <a:off x="372653" y="4351600"/>
            <a:ext cx="8230745" cy="435085"/>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 xmlns:p14="http://schemas.microsoft.com/office/powerpoint/2010/main" val="12103592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pic>
        <p:nvPicPr>
          <p:cNvPr id="3" name="Picture 2" descr="text.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55185" r="-55185"/>
          <a:stretch/>
        </p:blipFill>
        <p:spPr>
          <a:xfrm>
            <a:off x="5040000" y="0"/>
            <a:ext cx="9144000" cy="6858000"/>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5" name="Text Placeholder 10"/>
          <p:cNvSpPr>
            <a:spLocks noGrp="1"/>
          </p:cNvSpPr>
          <p:nvPr>
            <p:ph type="body" sz="quarter" idx="10" hasCustomPrompt="1"/>
          </p:nvPr>
        </p:nvSpPr>
        <p:spPr>
          <a:xfrm>
            <a:off x="372653" y="1854891"/>
            <a:ext cx="8230745" cy="468179"/>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buClr>
                <a:srgbClr val="FF6500"/>
              </a:buClr>
              <a:defRPr/>
            </a:lvl2pPr>
            <a:lvl3pPr>
              <a:lnSpc>
                <a:spcPct val="100000"/>
              </a:lnSpc>
              <a:spcBef>
                <a:spcPts val="10"/>
              </a:spcBef>
              <a:buClr>
                <a:srgbClr val="FF6500"/>
              </a:buClr>
              <a:defRPr/>
            </a:lvl3pPr>
            <a:lvl4pPr>
              <a:lnSpc>
                <a:spcPct val="100000"/>
              </a:lnSpc>
              <a:spcBef>
                <a:spcPts val="10"/>
              </a:spcBef>
              <a:buClr>
                <a:srgbClr val="FF6500"/>
              </a:buClr>
              <a:defRPr/>
            </a:lvl4pPr>
            <a:lvl5pPr>
              <a:lnSpc>
                <a:spcPct val="100000"/>
              </a:lnSpc>
              <a:spcBef>
                <a:spcPts val="10"/>
              </a:spcBef>
              <a:buClr>
                <a:srgbClr val="FF6500"/>
              </a:buClr>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Text Placeholder 7"/>
          <p:cNvSpPr>
            <a:spLocks noGrp="1"/>
          </p:cNvSpPr>
          <p:nvPr>
            <p:ph type="body" sz="quarter" idx="11" hasCustomPrompt="1"/>
          </p:nvPr>
        </p:nvSpPr>
        <p:spPr>
          <a:xfrm>
            <a:off x="373798" y="2449513"/>
            <a:ext cx="8229600" cy="4032310"/>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4761524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pic>
        <p:nvPicPr>
          <p:cNvPr id="4" name="Picture 3" descr="text 2.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54942" r="-54942"/>
          <a:stretch/>
        </p:blipFill>
        <p:spPr>
          <a:xfrm>
            <a:off x="5040000" y="-1431"/>
            <a:ext cx="9144000" cy="6858000"/>
          </a:xfrm>
          <a:prstGeom prst="rect">
            <a:avLst/>
          </a:prstGeom>
        </p:spPr>
      </p:pic>
      <p:sp>
        <p:nvSpPr>
          <p:cNvPr id="5"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6" name="Text Placeholder 10"/>
          <p:cNvSpPr>
            <a:spLocks noGrp="1"/>
          </p:cNvSpPr>
          <p:nvPr>
            <p:ph type="body" sz="quarter" idx="10" hasCustomPrompt="1"/>
          </p:nvPr>
        </p:nvSpPr>
        <p:spPr>
          <a:xfrm>
            <a:off x="372653" y="1854891"/>
            <a:ext cx="8230745" cy="435085"/>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Text Placeholder 7"/>
          <p:cNvSpPr>
            <a:spLocks noGrp="1"/>
          </p:cNvSpPr>
          <p:nvPr>
            <p:ph type="body" sz="quarter" idx="11" hasCustomPrompt="1"/>
          </p:nvPr>
        </p:nvSpPr>
        <p:spPr>
          <a:xfrm>
            <a:off x="373798" y="2449513"/>
            <a:ext cx="8229600" cy="4032310"/>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8200974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5" name="Text Placeholder 10"/>
          <p:cNvSpPr>
            <a:spLocks noGrp="1"/>
          </p:cNvSpPr>
          <p:nvPr>
            <p:ph type="body" sz="quarter" idx="10" hasCustomPrompt="1"/>
          </p:nvPr>
        </p:nvSpPr>
        <p:spPr>
          <a:xfrm>
            <a:off x="372653" y="1854892"/>
            <a:ext cx="8230745" cy="425322"/>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ext Placeholder 7"/>
          <p:cNvSpPr>
            <a:spLocks noGrp="1"/>
          </p:cNvSpPr>
          <p:nvPr>
            <p:ph type="body" sz="quarter" idx="11" hasCustomPrompt="1"/>
          </p:nvPr>
        </p:nvSpPr>
        <p:spPr>
          <a:xfrm>
            <a:off x="373798" y="2449513"/>
            <a:ext cx="8229600" cy="4032310"/>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6233805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6">
    <p:spTree>
      <p:nvGrpSpPr>
        <p:cNvPr id="1" name=""/>
        <p:cNvGrpSpPr/>
        <p:nvPr/>
      </p:nvGrpSpPr>
      <p:grpSpPr>
        <a:xfrm>
          <a:off x="0" y="0"/>
          <a:ext cx="0" cy="0"/>
          <a:chOff x="0" y="0"/>
          <a:chExt cx="0" cy="0"/>
        </a:xfrm>
      </p:grpSpPr>
      <p:pic>
        <p:nvPicPr>
          <p:cNvPr id="3" name="Picture 14" descr="Images"/>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092280" y="1003379"/>
            <a:ext cx="1391469" cy="5854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a:xfrm>
            <a:off x="4716016" y="0"/>
            <a:ext cx="4427984" cy="26369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xt.gif"/>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rot="16200000">
            <a:off x="6753138" y="599790"/>
            <a:ext cx="2046436" cy="1512168"/>
          </a:xfrm>
          <a:prstGeom prst="rect">
            <a:avLst/>
          </a:prstGeom>
        </p:spPr>
      </p:pic>
      <p:sp>
        <p:nvSpPr>
          <p:cNvPr id="8"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9"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10" name="Text Placeholder 10"/>
          <p:cNvSpPr>
            <a:spLocks noGrp="1"/>
          </p:cNvSpPr>
          <p:nvPr>
            <p:ph type="body" sz="quarter" idx="10" hasCustomPrompt="1"/>
          </p:nvPr>
        </p:nvSpPr>
        <p:spPr>
          <a:xfrm>
            <a:off x="372653" y="2019651"/>
            <a:ext cx="8230745" cy="470065"/>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7"/>
          <p:cNvSpPr>
            <a:spLocks noGrp="1"/>
          </p:cNvSpPr>
          <p:nvPr>
            <p:ph type="body" sz="quarter" idx="11" hasCustomPrompt="1"/>
          </p:nvPr>
        </p:nvSpPr>
        <p:spPr>
          <a:xfrm>
            <a:off x="373798" y="2778719"/>
            <a:ext cx="6598833" cy="3760976"/>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687926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7">
    <p:spTree>
      <p:nvGrpSpPr>
        <p:cNvPr id="1" name=""/>
        <p:cNvGrpSpPr/>
        <p:nvPr/>
      </p:nvGrpSpPr>
      <p:grpSpPr>
        <a:xfrm>
          <a:off x="0" y="0"/>
          <a:ext cx="0" cy="0"/>
          <a:chOff x="0" y="0"/>
          <a:chExt cx="0" cy="0"/>
        </a:xfrm>
      </p:grpSpPr>
      <p:pic>
        <p:nvPicPr>
          <p:cNvPr id="3" name="Picture 2" descr="test 3.tif"/>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7092280" y="2636912"/>
            <a:ext cx="1397190" cy="4221088"/>
          </a:xfrm>
          <a:prstGeom prst="rect">
            <a:avLst/>
          </a:prstGeom>
        </p:spPr>
      </p:pic>
      <p:pic>
        <p:nvPicPr>
          <p:cNvPr id="4" name="Picture 3" descr="text.gif"/>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rot="16200000">
            <a:off x="6753138" y="599790"/>
            <a:ext cx="2046436" cy="1512168"/>
          </a:xfrm>
          <a:prstGeom prst="rect">
            <a:avLst/>
          </a:prstGeom>
        </p:spPr>
      </p:pic>
      <p:sp>
        <p:nvSpPr>
          <p:cNvPr id="6"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7"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2019652"/>
            <a:ext cx="8230745" cy="586078"/>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Text Placeholder 7"/>
          <p:cNvSpPr>
            <a:spLocks noGrp="1"/>
          </p:cNvSpPr>
          <p:nvPr>
            <p:ph type="body" sz="quarter" idx="11" hasCustomPrompt="1"/>
          </p:nvPr>
        </p:nvSpPr>
        <p:spPr>
          <a:xfrm>
            <a:off x="373798" y="2778719"/>
            <a:ext cx="6598833" cy="3760976"/>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959997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8">
    <p:spTree>
      <p:nvGrpSpPr>
        <p:cNvPr id="1" name=""/>
        <p:cNvGrpSpPr/>
        <p:nvPr/>
      </p:nvGrpSpPr>
      <p:grpSpPr>
        <a:xfrm>
          <a:off x="0" y="0"/>
          <a:ext cx="0" cy="0"/>
          <a:chOff x="0" y="0"/>
          <a:chExt cx="0" cy="0"/>
        </a:xfrm>
      </p:grpSpPr>
      <p:pic>
        <p:nvPicPr>
          <p:cNvPr id="3" name="Picture 2" descr="skyline.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6853968"/>
          </a:xfrm>
          <a:prstGeom prst="rect">
            <a:avLst/>
          </a:prstGeom>
        </p:spPr>
      </p:pic>
      <p:pic>
        <p:nvPicPr>
          <p:cNvPr id="4" name="Picture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pic>
        <p:nvPicPr>
          <p:cNvPr id="5" name="Picture 4" descr="text.gif"/>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rot="16200000">
            <a:off x="6753138" y="599790"/>
            <a:ext cx="2046436" cy="1512168"/>
          </a:xfrm>
          <a:prstGeom prst="rect">
            <a:avLst/>
          </a:prstGeom>
        </p:spPr>
      </p:pic>
      <p:sp>
        <p:nvSpPr>
          <p:cNvPr id="6" name="Line 5"/>
          <p:cNvSpPr>
            <a:spLocks noChangeShapeType="1"/>
          </p:cNvSpPr>
          <p:nvPr userDrawn="1"/>
        </p:nvSpPr>
        <p:spPr bwMode="auto">
          <a:xfrm flipV="1">
            <a:off x="372652" y="2636912"/>
            <a:ext cx="8771348" cy="0"/>
          </a:xfrm>
          <a:prstGeom prst="line">
            <a:avLst/>
          </a:prstGeom>
          <a:noFill/>
          <a:ln w="16510">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7" name="Title Placeholder 1"/>
          <p:cNvSpPr>
            <a:spLocks noGrp="1"/>
          </p:cNvSpPr>
          <p:nvPr>
            <p:ph type="title" hasCustomPrompt="1"/>
          </p:nvPr>
        </p:nvSpPr>
        <p:spPr>
          <a:xfrm>
            <a:off x="372654" y="177096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2019651"/>
            <a:ext cx="8230745" cy="492055"/>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Text Placeholder 7"/>
          <p:cNvSpPr>
            <a:spLocks noGrp="1"/>
          </p:cNvSpPr>
          <p:nvPr>
            <p:ph type="body" sz="quarter" idx="11" hasCustomPrompt="1"/>
          </p:nvPr>
        </p:nvSpPr>
        <p:spPr>
          <a:xfrm>
            <a:off x="373798" y="2778719"/>
            <a:ext cx="8229600" cy="1758557"/>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660260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9">
    <p:spTree>
      <p:nvGrpSpPr>
        <p:cNvPr id="1" name=""/>
        <p:cNvGrpSpPr/>
        <p:nvPr/>
      </p:nvGrpSpPr>
      <p:grpSpPr>
        <a:xfrm>
          <a:off x="0" y="0"/>
          <a:ext cx="0" cy="0"/>
          <a:chOff x="0" y="0"/>
          <a:chExt cx="0" cy="0"/>
        </a:xfrm>
      </p:grpSpPr>
      <p:pic>
        <p:nvPicPr>
          <p:cNvPr id="3" name="Picture 2" descr="4a.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5" name="Text Placeholder 10"/>
          <p:cNvSpPr>
            <a:spLocks noGrp="1"/>
          </p:cNvSpPr>
          <p:nvPr>
            <p:ph type="body" sz="quarter" idx="10" hasCustomPrompt="1"/>
          </p:nvPr>
        </p:nvSpPr>
        <p:spPr>
          <a:xfrm>
            <a:off x="372653" y="1854891"/>
            <a:ext cx="8230745" cy="576943"/>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20107945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4" name="Rectangle 3"/>
          <p:cNvSpPr/>
          <p:nvPr userDrawn="1"/>
        </p:nvSpPr>
        <p:spPr>
          <a:xfrm>
            <a:off x="0" y="0"/>
            <a:ext cx="9144000" cy="1628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616024" y="692696"/>
            <a:ext cx="77724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2600" dirty="0" smtClean="0">
                <a:solidFill>
                  <a:srgbClr val="FFFFFF"/>
                </a:solidFill>
                <a:latin typeface="Arial" charset="0"/>
                <a:ea typeface="Arial" charset="0"/>
                <a:cs typeface="Arial" charset="0"/>
              </a:rPr>
              <a:t>LIVERPOOL </a:t>
            </a:r>
            <a:r>
              <a:rPr lang="en-US" sz="2600" b="1" dirty="0" smtClean="0">
                <a:solidFill>
                  <a:srgbClr val="FF6600"/>
                </a:solidFill>
                <a:latin typeface="Arial" charset="0"/>
                <a:ea typeface="Arial" charset="0"/>
                <a:cs typeface="Arial" charset="0"/>
              </a:rPr>
              <a:t>SNAPSHOT</a:t>
            </a:r>
            <a:endParaRPr lang="en-US" sz="2600" dirty="0">
              <a:latin typeface="Arial" charset="0"/>
              <a:ea typeface="Arial" charset="0"/>
              <a:cs typeface="Arial" charset="0"/>
            </a:endParaRPr>
          </a:p>
        </p:txBody>
      </p:sp>
      <p:pic>
        <p:nvPicPr>
          <p:cNvPr id="6" name="Content Placeholder 3" descr="info.pdf"/>
          <p:cNvPicPr>
            <a:picLocks noChangeAspect="1"/>
          </p:cNvPicPr>
          <p:nvPr userDrawn="1"/>
        </p:nvPicPr>
        <p:blipFill>
          <a:blip r:embed="rId2">
            <a:extLst>
              <a:ext uri="{28A0092B-C50C-407E-A947-70E740481C1C}">
                <a14:useLocalDpi xmlns="" xmlns:a14="http://schemas.microsoft.com/office/drawing/2010/main" val="0"/>
              </a:ext>
            </a:extLst>
          </a:blip>
          <a:srcRect t="27484" b="27484"/>
          <a:stretch>
            <a:fillRect/>
          </a:stretch>
        </p:blipFill>
        <p:spPr>
          <a:xfrm>
            <a:off x="459806" y="1556792"/>
            <a:ext cx="8224388" cy="5241032"/>
          </a:xfrm>
          <a:prstGeom prst="rect">
            <a:avLst/>
          </a:prstGeom>
        </p:spPr>
      </p:pic>
      <p:pic>
        <p:nvPicPr>
          <p:cNvPr id="7" name="Picture 6"/>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Tree>
    <p:extLst>
      <p:ext uri="{BB962C8B-B14F-4D97-AF65-F5344CB8AC3E}">
        <p14:creationId xmlns="" xmlns:p14="http://schemas.microsoft.com/office/powerpoint/2010/main" val="528433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10">
    <p:spTree>
      <p:nvGrpSpPr>
        <p:cNvPr id="1" name=""/>
        <p:cNvGrpSpPr/>
        <p:nvPr/>
      </p:nvGrpSpPr>
      <p:grpSpPr>
        <a:xfrm>
          <a:off x="0" y="0"/>
          <a:ext cx="0" cy="0"/>
          <a:chOff x="0" y="0"/>
          <a:chExt cx="0" cy="0"/>
        </a:xfrm>
      </p:grpSpPr>
      <p:pic>
        <p:nvPicPr>
          <p:cNvPr id="3" name="Picture 2" descr="11a.jpg"/>
          <p:cNvPicPr>
            <a:picLocks/>
          </p:cNvPicPr>
          <p:nvPr userDrawn="1"/>
        </p:nvPicPr>
        <p:blipFill rotWithShape="1">
          <a:blip r:embed="rId2" cstate="print">
            <a:extLst>
              <a:ext uri="{28A0092B-C50C-407E-A947-70E740481C1C}">
                <a14:useLocalDpi xmlns="" xmlns:a14="http://schemas.microsoft.com/office/drawing/2010/main" val="0"/>
              </a:ext>
            </a:extLst>
          </a:blip>
          <a:srcRect l="39478" t="-26" r="-39478" b="26"/>
          <a:stretch/>
        </p:blipFill>
        <p:spPr>
          <a:xfrm>
            <a:off x="3600000" y="-10800"/>
            <a:ext cx="9160256" cy="6870968"/>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5" name="Text Placeholder 10"/>
          <p:cNvSpPr>
            <a:spLocks noGrp="1"/>
          </p:cNvSpPr>
          <p:nvPr>
            <p:ph type="body" sz="quarter" idx="10" hasCustomPrompt="1"/>
          </p:nvPr>
        </p:nvSpPr>
        <p:spPr>
          <a:xfrm>
            <a:off x="372653" y="1854892"/>
            <a:ext cx="8230745" cy="43689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131176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pic>
        <p:nvPicPr>
          <p:cNvPr id="3" name="Picture 2" descr="title2.jpg"/>
          <p:cNvPicPr>
            <a:picLocks noChangeAspect="1"/>
          </p:cNvPicPr>
          <p:nvPr userDrawn="1"/>
        </p:nvPicPr>
        <p:blipFill rotWithShape="1">
          <a:blip r:embed="rId2">
            <a:extLst>
              <a:ext uri="{28A0092B-C50C-407E-A947-70E740481C1C}">
                <a14:useLocalDpi xmlns="" xmlns:a14="http://schemas.microsoft.com/office/drawing/2010/main" val="0"/>
              </a:ext>
            </a:extLst>
          </a:blip>
          <a:srcRect l="39454" r="-39454"/>
          <a:stretch/>
        </p:blipFill>
        <p:spPr>
          <a:xfrm>
            <a:off x="3600000" y="-6270"/>
            <a:ext cx="9156701" cy="6864270"/>
          </a:xfrm>
          <a:prstGeom prst="rect">
            <a:avLst/>
          </a:prstGeom>
        </p:spPr>
      </p:pic>
      <p:sp>
        <p:nvSpPr>
          <p:cNvPr id="4"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5"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914544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pic>
        <p:nvPicPr>
          <p:cNvPr id="3" name="Picture 2" descr="1.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60841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pic>
        <p:nvPicPr>
          <p:cNvPr id="3" name="Picture 2" descr="26.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982906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pic>
        <p:nvPicPr>
          <p:cNvPr id="3" name="Picture 2" descr="38.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42999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pic>
        <p:nvPicPr>
          <p:cNvPr id="3" name="Picture 2" descr="students.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t="-1" r="-39478" b="-20"/>
          <a:stretch/>
        </p:blipFill>
        <p:spPr>
          <a:xfrm>
            <a:off x="3600000" y="-9024"/>
            <a:ext cx="9160256"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412776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pic>
        <p:nvPicPr>
          <p:cNvPr id="3" name="Picture 2" descr="fluffy.jpg"/>
          <p:cNvPicPr>
            <a:picLocks noChangeAspect="1"/>
          </p:cNvPicPr>
          <p:nvPr userDrawn="1"/>
        </p:nvPicPr>
        <p:blipFill rotWithShape="1">
          <a:blip r:embed="rId2">
            <a:extLst>
              <a:ext uri="{28A0092B-C50C-407E-A947-70E740481C1C}">
                <a14:useLocalDpi xmlns="" xmlns:a14="http://schemas.microsoft.com/office/drawing/2010/main" val="0"/>
              </a:ext>
            </a:extLst>
          </a:blip>
          <a:srcRect l="39576" r="-39576" b="-10"/>
          <a:stretch/>
        </p:blipFill>
        <p:spPr>
          <a:xfrm>
            <a:off x="3600000" y="-2941"/>
            <a:ext cx="9175238"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749241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pic>
        <p:nvPicPr>
          <p:cNvPr id="3" name="Picture 2" descr="livpics5.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37806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pic>
        <p:nvPicPr>
          <p:cNvPr id="3" name="Picture 2" descr="livpics 3.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911759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pic>
        <p:nvPicPr>
          <p:cNvPr id="3" name="Picture 2" descr="science2.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42426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3" name="Picture 2" descr="skyline.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3968"/>
          </a:xfrm>
          <a:prstGeom prst="rect">
            <a:avLst/>
          </a:prstGeom>
        </p:spPr>
      </p:pic>
      <p:pic>
        <p:nvPicPr>
          <p:cNvPr id="6" name="Picture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4" y="2049684"/>
            <a:ext cx="8176924" cy="2362185"/>
          </a:xfrm>
          <a:prstGeom prst="rect">
            <a:avLst/>
          </a:prstGeom>
          <a:noFill/>
        </p:spPr>
        <p:txBody>
          <a:bodyPr wrap="square" lIns="0" tIns="0" rIns="0" bIns="0" rtlCol="0">
            <a:spAutoFit/>
          </a:bodyPr>
          <a:lstStyle/>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Top 1% of universities world-wide</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70% clinical and Professionally-focused </a:t>
            </a:r>
            <a:r>
              <a:rPr lang="en-US" sz="1700" kern="1200" dirty="0" err="1" smtClean="0">
                <a:solidFill>
                  <a:schemeClr val="bg1"/>
                </a:solidFill>
                <a:latin typeface="Arial" charset="0"/>
                <a:ea typeface="Arial" charset="0"/>
                <a:cs typeface="Arial" charset="0"/>
              </a:rPr>
              <a:t>programmes</a:t>
            </a:r>
            <a:endParaRPr lang="en-US" sz="1700" kern="1200" dirty="0" smtClean="0">
              <a:solidFill>
                <a:schemeClr val="bg1"/>
              </a:solidFill>
              <a:latin typeface="Arial" charset="0"/>
              <a:ea typeface="Arial" charset="0"/>
              <a:cs typeface="Arial" charset="0"/>
            </a:endParaRP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In top 25 of UK universities targeted by graduate employers</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94.8% of graduates in employment or further study</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Award-winning teaching facilities</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Voted third in Top 10 World Cities 2014 – Rough Guides</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Liverpool – with 50,000 students, a big exciting student destination</a:t>
            </a:r>
          </a:p>
          <a:p>
            <a:pPr marL="216000" indent="-216000">
              <a:lnSpc>
                <a:spcPct val="100000"/>
              </a:lnSpc>
              <a:spcAft>
                <a:spcPts val="300"/>
              </a:spcAft>
              <a:buClr>
                <a:srgbClr val="FF6500"/>
              </a:buClr>
              <a:buFont typeface="Arial" charset="0"/>
              <a:buChar char="•"/>
            </a:pPr>
            <a:r>
              <a:rPr lang="en-US" sz="1700" kern="1200" dirty="0" smtClean="0">
                <a:solidFill>
                  <a:schemeClr val="bg1"/>
                </a:solidFill>
                <a:latin typeface="Arial" charset="0"/>
                <a:ea typeface="Arial" charset="0"/>
                <a:cs typeface="Arial" charset="0"/>
              </a:rPr>
              <a:t>Significant investment in residential estate</a:t>
            </a:r>
            <a:endParaRPr lang="en-GB" sz="1700" dirty="0" smtClean="0">
              <a:solidFill>
                <a:schemeClr val="bg1"/>
              </a:solidFill>
              <a:latin typeface="Arial" charset="0"/>
              <a:ea typeface="Arial" charset="0"/>
              <a:cs typeface="Arial" charset="0"/>
            </a:endParaRPr>
          </a:p>
        </p:txBody>
      </p:sp>
      <p:sp>
        <p:nvSpPr>
          <p:cNvPr id="8"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prstClr val="white"/>
                </a:solidFill>
                <a:latin typeface="Arial" panose="020B0604020202020204" pitchFamily="34" charset="0"/>
                <a:cs typeface="Arial" panose="020B0604020202020204" pitchFamily="34" charset="0"/>
              </a:rPr>
              <a:t>WHY </a:t>
            </a:r>
            <a:r>
              <a:rPr lang="en-US" sz="3200" b="1" dirty="0" smtClean="0">
                <a:solidFill>
                  <a:srgbClr val="FF6600"/>
                </a:solidFill>
                <a:latin typeface="Arial" panose="020B0604020202020204" pitchFamily="34" charset="0"/>
                <a:cs typeface="Arial" panose="020B0604020202020204" pitchFamily="34" charset="0"/>
              </a:rPr>
              <a:t>LIVERPOOL</a:t>
            </a:r>
          </a:p>
          <a:p>
            <a:pPr>
              <a:lnSpc>
                <a:spcPts val="2800"/>
              </a:lnSpc>
            </a:pP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0754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pic>
        <p:nvPicPr>
          <p:cNvPr id="3" name="Picture 2" descr="livpics2.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t="-1" r="-39478" b="-20"/>
          <a:stretch/>
        </p:blipFill>
        <p:spPr>
          <a:xfrm>
            <a:off x="3600000" y="-9024"/>
            <a:ext cx="9160256" cy="687240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8480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pic>
        <p:nvPicPr>
          <p:cNvPr id="3" name="Picture 2" descr="gov.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129566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3" name="Picture 2" descr="16.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50" r="-39450"/>
          <a:stretch/>
        </p:blipFill>
        <p:spPr>
          <a:xfrm>
            <a:off x="3600000" y="0"/>
            <a:ext cx="9136196" cy="6852920"/>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203866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3" name="Picture 2" descr="19.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49798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pic>
        <p:nvPicPr>
          <p:cNvPr id="3" name="Picture 2" descr="15.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973594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pic>
        <p:nvPicPr>
          <p:cNvPr id="3" name="Picture 2" descr="liv copy.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173457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pic>
        <p:nvPicPr>
          <p:cNvPr id="3" name="Picture 2" descr="livbuilding.jpg"/>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39478" r="-39478"/>
          <a:stretch/>
        </p:blipFill>
        <p:spPr>
          <a:xfrm>
            <a:off x="3600000" y="-9024"/>
            <a:ext cx="9160256" cy="6870968"/>
          </a:xfrm>
          <a:prstGeom prst="rect">
            <a:avLst/>
          </a:prstGeom>
        </p:spPr>
      </p:pic>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8" name="Text Placeholder 10"/>
          <p:cNvSpPr>
            <a:spLocks noGrp="1"/>
          </p:cNvSpPr>
          <p:nvPr>
            <p:ph type="body" sz="quarter" idx="10" hasCustomPrompt="1"/>
          </p:nvPr>
        </p:nvSpPr>
        <p:spPr>
          <a:xfrm>
            <a:off x="372653" y="1854892"/>
            <a:ext cx="8230745" cy="460046"/>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Text Placeholder 7"/>
          <p:cNvSpPr>
            <a:spLocks noGrp="1"/>
          </p:cNvSpPr>
          <p:nvPr>
            <p:ph type="body" sz="quarter" idx="11" hasCustomPrompt="1"/>
          </p:nvPr>
        </p:nvSpPr>
        <p:spPr>
          <a:xfrm>
            <a:off x="373798" y="2449512"/>
            <a:ext cx="5807083" cy="4090183"/>
          </a:xfrm>
          <a:prstGeom prst="rect">
            <a:avLst/>
          </a:prstGeom>
        </p:spPr>
        <p:txBody>
          <a:bodyPr lIns="0" tIns="0" rIns="0" bIns="0">
            <a:normAutofit/>
          </a:bodyPr>
          <a:lstStyle>
            <a:lvl1pPr marL="216000" marR="0" indent="-216000" algn="l" defTabSz="914400" rtl="0" eaLnBrk="1" fontAlgn="auto" latinLnBrk="0" hangingPunct="1">
              <a:lnSpc>
                <a:spcPct val="100000"/>
              </a:lnSpc>
              <a:spcBef>
                <a:spcPts val="0"/>
              </a:spcBef>
              <a:spcAft>
                <a:spcPts val="800"/>
              </a:spcAft>
              <a:buClr>
                <a:srgbClr val="FF6500"/>
              </a:buClr>
              <a:buSzTx/>
              <a:buFont typeface="Arial" panose="020B0604020202020204" pitchFamily="34" charset="0"/>
              <a:buChar char="•"/>
              <a:tabLst/>
              <a:defRPr sz="2800" b="0">
                <a:solidFill>
                  <a:schemeClr val="tx1"/>
                </a:solidFill>
              </a:defRPr>
            </a:lvl1pPr>
            <a:lvl2pPr>
              <a:defRPr sz="2800" b="0">
                <a:solidFill>
                  <a:schemeClr val="tx1"/>
                </a:solidFill>
              </a:defRPr>
            </a:lvl2pPr>
            <a:lvl3pPr>
              <a:defRPr sz="2800" b="0">
                <a:solidFill>
                  <a:schemeClr val="tx1"/>
                </a:solidFill>
              </a:defRPr>
            </a:lvl3pPr>
            <a:lvl4pPr>
              <a:defRPr sz="2800" b="0">
                <a:solidFill>
                  <a:schemeClr val="tx1"/>
                </a:solidFill>
              </a:defRPr>
            </a:lvl4pPr>
            <a:lvl5pPr>
              <a:defRPr sz="2800" b="0">
                <a:solidFill>
                  <a:schemeClr val="tx1"/>
                </a:solidFill>
              </a:defRPr>
            </a:lvl5pPr>
          </a:lstStyle>
          <a:p>
            <a:pPr lvl="0"/>
            <a:r>
              <a:rPr lang="en-GB" dirty="0" smtClean="0"/>
              <a:t>Bullet 1</a:t>
            </a:r>
          </a:p>
          <a:p>
            <a:pPr lvl="0"/>
            <a:endParaRPr lang="en-US" dirty="0"/>
          </a:p>
        </p:txBody>
      </p:sp>
    </p:spTree>
    <p:extLst>
      <p:ext uri="{BB962C8B-B14F-4D97-AF65-F5344CB8AC3E}">
        <p14:creationId xmlns="" xmlns:p14="http://schemas.microsoft.com/office/powerpoint/2010/main" val="756898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3" name="Picture 2" descr="liverpool sensor.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7" name="Text Placeholder 5"/>
          <p:cNvSpPr>
            <a:spLocks noGrp="1"/>
          </p:cNvSpPr>
          <p:nvPr>
            <p:ph type="body" sz="quarter" idx="10"/>
          </p:nvPr>
        </p:nvSpPr>
        <p:spPr>
          <a:xfrm>
            <a:off x="372655" y="2001795"/>
            <a:ext cx="8187146" cy="2669532"/>
          </a:xfrm>
          <a:prstGeom prst="rect">
            <a:avLst/>
          </a:prstGeom>
        </p:spPr>
        <p:txBody>
          <a:bodyPr lIns="0" tIns="0" rIns="0" bIns="0">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Tree>
    <p:extLst>
      <p:ext uri="{BB962C8B-B14F-4D97-AF65-F5344CB8AC3E}">
        <p14:creationId xmlns="" xmlns:p14="http://schemas.microsoft.com/office/powerpoint/2010/main" val="304089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pic>
        <p:nvPicPr>
          <p:cNvPr id="3" name="Picture 2" descr="3.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5" name="Text Placeholder 5"/>
          <p:cNvSpPr>
            <a:spLocks noGrp="1"/>
          </p:cNvSpPr>
          <p:nvPr>
            <p:ph type="body" sz="quarter" idx="10"/>
          </p:nvPr>
        </p:nvSpPr>
        <p:spPr>
          <a:xfrm>
            <a:off x="372655" y="2001795"/>
            <a:ext cx="8187146" cy="2669532"/>
          </a:xfrm>
          <a:prstGeom prst="rect">
            <a:avLst/>
          </a:prstGeom>
        </p:spPr>
        <p:txBody>
          <a:bodyPr lIns="0" tIns="0" rIns="0" bIns="0">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Tree>
    <p:extLst>
      <p:ext uri="{BB962C8B-B14F-4D97-AF65-F5344CB8AC3E}">
        <p14:creationId xmlns="" xmlns:p14="http://schemas.microsoft.com/office/powerpoint/2010/main" val="154038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4" name="Rectangle 3"/>
          <p:cNvSpPr/>
          <p:nvPr userDrawn="1"/>
        </p:nvSpPr>
        <p:spPr>
          <a:xfrm>
            <a:off x="0" y="2340951"/>
            <a:ext cx="9143999" cy="450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p:nvPr>
        </p:nvSpPr>
        <p:spPr>
          <a:xfrm>
            <a:off x="373063" y="2686050"/>
            <a:ext cx="3585479" cy="3818922"/>
          </a:xfrm>
          <a:prstGeom prst="rect">
            <a:avLst/>
          </a:prstGeom>
        </p:spPr>
        <p:txBody>
          <a:bodyPr lIns="0" tIns="0" rIns="0" bIns="0">
            <a:noAutofit/>
          </a:bodyPr>
          <a:lstStyle>
            <a:lvl1pPr>
              <a:buClr>
                <a:srgbClr val="FF6500"/>
              </a:buClr>
              <a:defRPr sz="2400">
                <a:solidFill>
                  <a:schemeClr val="bg2">
                    <a:lumMod val="75000"/>
                  </a:schemeClr>
                </a:solidFill>
              </a:defRPr>
            </a:lvl1pPr>
            <a:lvl2pPr>
              <a:buClr>
                <a:srgbClr val="FF6500"/>
              </a:buClr>
              <a:defRPr sz="2400">
                <a:solidFill>
                  <a:schemeClr val="bg2">
                    <a:lumMod val="75000"/>
                  </a:schemeClr>
                </a:solidFill>
              </a:defRPr>
            </a:lvl2pPr>
            <a:lvl3pPr>
              <a:buClr>
                <a:srgbClr val="FF6500"/>
              </a:buClr>
              <a:defRPr sz="2400">
                <a:solidFill>
                  <a:schemeClr val="bg2">
                    <a:lumMod val="75000"/>
                  </a:schemeClr>
                </a:solidFill>
              </a:defRPr>
            </a:lvl3pPr>
            <a:lvl4pPr>
              <a:buClr>
                <a:srgbClr val="FF6500"/>
              </a:buClr>
              <a:defRPr sz="2400">
                <a:solidFill>
                  <a:schemeClr val="bg2">
                    <a:lumMod val="75000"/>
                  </a:schemeClr>
                </a:solidFill>
              </a:defRPr>
            </a:lvl4pPr>
            <a:lvl5pPr>
              <a:buClr>
                <a:srgbClr val="FF6500"/>
              </a:buClr>
              <a:defRPr sz="2400">
                <a:solidFill>
                  <a:schemeClr val="bg2">
                    <a:lumMod val="75000"/>
                  </a:schemeClr>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9" name="Text Placeholder 10"/>
          <p:cNvSpPr>
            <a:spLocks noGrp="1"/>
          </p:cNvSpPr>
          <p:nvPr>
            <p:ph type="body" sz="quarter" idx="10" hasCustomPrompt="1"/>
          </p:nvPr>
        </p:nvSpPr>
        <p:spPr>
          <a:xfrm>
            <a:off x="372653" y="1854892"/>
            <a:ext cx="8230745" cy="665428"/>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graphicFrame>
        <p:nvGraphicFramePr>
          <p:cNvPr id="10" name="Chart 9"/>
          <p:cNvGraphicFramePr/>
          <p:nvPr userDrawn="1">
            <p:extLst>
              <p:ext uri="{D42A27DB-BD31-4B8C-83A1-F6EECF244321}">
                <p14:modId xmlns="" xmlns:p14="http://schemas.microsoft.com/office/powerpoint/2010/main" val="625032172"/>
              </p:ext>
            </p:extLst>
          </p:nvPr>
        </p:nvGraphicFramePr>
        <p:xfrm>
          <a:off x="4155065" y="2686050"/>
          <a:ext cx="4448334" cy="29655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5288064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4" name="Picture 3" descr="global.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36998" y="0"/>
            <a:ext cx="9204299" cy="6893487"/>
          </a:xfrm>
          <a:prstGeom prst="rect">
            <a:avLst/>
          </a:prstGeom>
        </p:spPr>
      </p:pic>
      <p:pic>
        <p:nvPicPr>
          <p:cNvPr id="6" name="Picture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4" y="2352494"/>
            <a:ext cx="5943009" cy="3108543"/>
          </a:xfrm>
          <a:prstGeom prst="rect">
            <a:avLst/>
          </a:prstGeom>
          <a:noFill/>
        </p:spPr>
        <p:txBody>
          <a:bodyPr wrap="square" lIns="0" tIns="0" rIns="0" bIns="0" rtlCol="0">
            <a:spAutoFit/>
          </a:bodyPr>
          <a:lstStyle/>
          <a:p>
            <a:pPr marL="216000" marR="0" lvl="0" indent="-216000" algn="l" defTabSz="914400" rtl="0" eaLnBrk="1" fontAlgn="auto" latinLnBrk="0" hangingPunct="1">
              <a:lnSpc>
                <a:spcPct val="100000"/>
              </a:lnSpc>
              <a:spcBef>
                <a:spcPts val="0"/>
              </a:spcBef>
              <a:spcAft>
                <a:spcPts val="1200"/>
              </a:spcAft>
              <a:buClr>
                <a:srgbClr val="FF6500"/>
              </a:buClr>
              <a:buSzTx/>
              <a:buFont typeface="Arial" charset="0"/>
              <a:buChar char="•"/>
              <a:tabLst/>
              <a:defRPr/>
            </a:pPr>
            <a:r>
              <a:rPr lang="en-GB" sz="2400" dirty="0" smtClean="0">
                <a:solidFill>
                  <a:schemeClr val="bg1"/>
                </a:solidFill>
                <a:latin typeface="Arial"/>
                <a:cs typeface="Arial"/>
              </a:rPr>
              <a:t>Ranked in Top 150 by the Academic</a:t>
            </a:r>
            <a:r>
              <a:rPr lang="en-GB" sz="2400" baseline="0" dirty="0" smtClean="0">
                <a:solidFill>
                  <a:schemeClr val="bg1"/>
                </a:solidFill>
                <a:latin typeface="Arial"/>
                <a:cs typeface="Arial"/>
              </a:rPr>
              <a:t> </a:t>
            </a:r>
            <a:r>
              <a:rPr lang="en-GB" sz="2400" dirty="0" smtClean="0">
                <a:solidFill>
                  <a:schemeClr val="bg1"/>
                </a:solidFill>
                <a:latin typeface="Arial"/>
                <a:cs typeface="Arial"/>
              </a:rPr>
              <a:t>Ranking of World Universities</a:t>
            </a:r>
            <a:endParaRPr lang="en-US" sz="2400" dirty="0" smtClean="0">
              <a:solidFill>
                <a:srgbClr val="FF6600"/>
              </a:solidFill>
              <a:latin typeface="Arial"/>
              <a:cs typeface="Arial"/>
            </a:endParaRPr>
          </a:p>
          <a:p>
            <a:pPr marL="216000" lvl="0" indent="-216000">
              <a:lnSpc>
                <a:spcPct val="100000"/>
              </a:lnSpc>
              <a:spcAft>
                <a:spcPts val="1200"/>
              </a:spcAft>
              <a:buClr>
                <a:srgbClr val="FF6500"/>
              </a:buClr>
              <a:buFont typeface="Arial" charset="0"/>
              <a:buChar char="•"/>
            </a:pPr>
            <a:r>
              <a:rPr lang="en-GB" sz="2400" dirty="0" smtClean="0">
                <a:solidFill>
                  <a:schemeClr val="bg1"/>
                </a:solidFill>
                <a:latin typeface="Arial"/>
                <a:ea typeface="ＭＳ Ｐゴシック" charset="0"/>
                <a:cs typeface="Arial"/>
              </a:rPr>
              <a:t>Largest provider of 100% online</a:t>
            </a:r>
            <a:r>
              <a:rPr lang="en-GB" sz="2400" baseline="0" dirty="0" smtClean="0">
                <a:solidFill>
                  <a:schemeClr val="bg1"/>
                </a:solidFill>
                <a:latin typeface="Arial"/>
                <a:ea typeface="ＭＳ Ｐゴシック" charset="0"/>
                <a:cs typeface="Arial"/>
              </a:rPr>
              <a:t> </a:t>
            </a:r>
            <a:r>
              <a:rPr lang="en-GB" sz="2400" dirty="0" smtClean="0">
                <a:solidFill>
                  <a:schemeClr val="bg1"/>
                </a:solidFill>
                <a:latin typeface="Arial"/>
                <a:ea typeface="ＭＳ Ｐゴシック" charset="0"/>
                <a:cs typeface="Arial"/>
              </a:rPr>
              <a:t>postgraduate degrees in Europe </a:t>
            </a:r>
            <a:br>
              <a:rPr lang="en-GB" sz="2400" dirty="0" smtClean="0">
                <a:solidFill>
                  <a:schemeClr val="bg1"/>
                </a:solidFill>
                <a:latin typeface="Arial"/>
                <a:ea typeface="ＭＳ Ｐゴシック" charset="0"/>
                <a:cs typeface="Arial"/>
              </a:rPr>
            </a:br>
            <a:r>
              <a:rPr lang="en-GB" sz="2400" dirty="0" smtClean="0">
                <a:solidFill>
                  <a:schemeClr val="bg1"/>
                </a:solidFill>
                <a:latin typeface="Arial"/>
                <a:ea typeface="ＭＳ Ｐゴシック" charset="0"/>
                <a:cs typeface="Arial"/>
              </a:rPr>
              <a:t>in</a:t>
            </a:r>
            <a:r>
              <a:rPr lang="en-GB" sz="2400" baseline="0" dirty="0" smtClean="0">
                <a:solidFill>
                  <a:schemeClr val="bg1"/>
                </a:solidFill>
                <a:latin typeface="Arial"/>
                <a:ea typeface="ＭＳ Ｐゴシック" charset="0"/>
                <a:cs typeface="Arial"/>
              </a:rPr>
              <a:t> </a:t>
            </a:r>
            <a:r>
              <a:rPr lang="en-GB" sz="2400" dirty="0" smtClean="0">
                <a:solidFill>
                  <a:schemeClr val="bg1"/>
                </a:solidFill>
                <a:latin typeface="Arial"/>
                <a:ea typeface="ＭＳ Ｐゴシック" charset="0"/>
                <a:cs typeface="Arial"/>
              </a:rPr>
              <a:t>partnership with Laureate – </a:t>
            </a:r>
            <a:br>
              <a:rPr lang="en-GB" sz="2400" dirty="0" smtClean="0">
                <a:solidFill>
                  <a:schemeClr val="bg1"/>
                </a:solidFill>
                <a:latin typeface="Arial"/>
                <a:ea typeface="ＭＳ Ｐゴシック" charset="0"/>
                <a:cs typeface="Arial"/>
              </a:rPr>
            </a:br>
            <a:r>
              <a:rPr lang="en-GB" sz="2400" dirty="0" smtClean="0">
                <a:solidFill>
                  <a:schemeClr val="bg1"/>
                </a:solidFill>
                <a:latin typeface="Arial"/>
                <a:ea typeface="ＭＳ Ｐゴシック" charset="0"/>
                <a:cs typeface="Arial"/>
              </a:rPr>
              <a:t>36 courses in flexible, </a:t>
            </a:r>
            <a:br>
              <a:rPr lang="en-GB" sz="2400" dirty="0" smtClean="0">
                <a:solidFill>
                  <a:schemeClr val="bg1"/>
                </a:solidFill>
                <a:latin typeface="Arial"/>
                <a:ea typeface="ＭＳ Ｐゴシック" charset="0"/>
                <a:cs typeface="Arial"/>
              </a:rPr>
            </a:br>
            <a:r>
              <a:rPr lang="en-GB" sz="2400" dirty="0" smtClean="0">
                <a:solidFill>
                  <a:schemeClr val="bg1"/>
                </a:solidFill>
                <a:latin typeface="Arial"/>
                <a:ea typeface="ＭＳ Ｐゴシック" charset="0"/>
                <a:cs typeface="Arial"/>
              </a:rPr>
              <a:t>international and collaborative </a:t>
            </a:r>
            <a:br>
              <a:rPr lang="en-GB" sz="2400" dirty="0" smtClean="0">
                <a:solidFill>
                  <a:schemeClr val="bg1"/>
                </a:solidFill>
                <a:latin typeface="Arial"/>
                <a:ea typeface="ＭＳ Ｐゴシック" charset="0"/>
                <a:cs typeface="Arial"/>
              </a:rPr>
            </a:br>
            <a:r>
              <a:rPr lang="en-GB" sz="2400" dirty="0" smtClean="0">
                <a:solidFill>
                  <a:schemeClr val="bg1"/>
                </a:solidFill>
                <a:latin typeface="Arial"/>
                <a:ea typeface="ＭＳ Ｐゴシック" charset="0"/>
                <a:cs typeface="Arial"/>
              </a:rPr>
              <a:t>learning environment</a:t>
            </a:r>
          </a:p>
        </p:txBody>
      </p:sp>
      <p:sp>
        <p:nvSpPr>
          <p:cNvPr id="8"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prstClr val="white"/>
                </a:solidFill>
                <a:latin typeface="Arial" panose="020B0604020202020204" pitchFamily="34" charset="0"/>
                <a:cs typeface="Arial" panose="020B0604020202020204" pitchFamily="34" charset="0"/>
              </a:rPr>
              <a:t>COMPETING ON A</a:t>
            </a:r>
            <a:r>
              <a:rPr lang="en-US" sz="3200" dirty="0" smtClean="0">
                <a:solidFill>
                  <a:srgbClr val="FF6600"/>
                </a:solidFill>
                <a:latin typeface="Arial" panose="020B0604020202020204" pitchFamily="34" charset="0"/>
                <a:cs typeface="Arial" panose="020B0604020202020204" pitchFamily="34" charset="0"/>
              </a:rPr>
              <a:t/>
            </a:r>
            <a:br>
              <a:rPr lang="en-US" sz="3200" dirty="0" smtClean="0">
                <a:solidFill>
                  <a:srgbClr val="FF6600"/>
                </a:solidFill>
                <a:latin typeface="Arial" panose="020B0604020202020204" pitchFamily="34" charset="0"/>
                <a:cs typeface="Arial" panose="020B0604020202020204" pitchFamily="34" charset="0"/>
              </a:rPr>
            </a:br>
            <a:r>
              <a:rPr lang="en-US" sz="3200" b="1" dirty="0" smtClean="0">
                <a:solidFill>
                  <a:srgbClr val="FF6600"/>
                </a:solidFill>
                <a:latin typeface="Arial" panose="020B0604020202020204" pitchFamily="34" charset="0"/>
                <a:cs typeface="Arial" panose="020B0604020202020204" pitchFamily="34" charset="0"/>
              </a:rPr>
              <a:t>GLOBAL SCALE</a:t>
            </a: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09416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4" name="Rectangle 3"/>
          <p:cNvSpPr/>
          <p:nvPr userDrawn="1"/>
        </p:nvSpPr>
        <p:spPr>
          <a:xfrm>
            <a:off x="0" y="2348880"/>
            <a:ext cx="9144000" cy="450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p:cNvGraphicFramePr/>
          <p:nvPr userDrawn="1">
            <p:extLst>
              <p:ext uri="{D42A27DB-BD31-4B8C-83A1-F6EECF244321}">
                <p14:modId xmlns="" xmlns:p14="http://schemas.microsoft.com/office/powerpoint/2010/main" val="349517445"/>
              </p:ext>
            </p:extLst>
          </p:nvPr>
        </p:nvGraphicFramePr>
        <p:xfrm>
          <a:off x="1547664" y="234888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Placeholder 1"/>
          <p:cNvSpPr>
            <a:spLocks noGrp="1"/>
          </p:cNvSpPr>
          <p:nvPr>
            <p:ph type="title" hasCustomPrompt="1"/>
          </p:nvPr>
        </p:nvSpPr>
        <p:spPr>
          <a:xfrm>
            <a:off x="372654" y="1606206"/>
            <a:ext cx="8230745" cy="576943"/>
          </a:xfrm>
          <a:prstGeom prst="rect">
            <a:avLst/>
          </a:prstGeom>
        </p:spPr>
        <p:txBody>
          <a:bodyPr vert="horz" lIns="0" tIns="0" rIns="0" bIns="0" rtlCol="0" anchor="t" anchorCtr="0">
            <a:normAutofit/>
          </a:bodyPr>
          <a:lstStyle>
            <a:lvl1pPr>
              <a:defRPr sz="2500" b="1" cap="none"/>
            </a:lvl1pPr>
          </a:lstStyle>
          <a:p>
            <a:r>
              <a:rPr lang="en-GB" dirty="0" smtClean="0"/>
              <a:t>ADD</a:t>
            </a:r>
            <a:endParaRPr lang="en-US" dirty="0"/>
          </a:p>
        </p:txBody>
      </p:sp>
      <p:sp>
        <p:nvSpPr>
          <p:cNvPr id="6" name="Text Placeholder 10"/>
          <p:cNvSpPr>
            <a:spLocks noGrp="1"/>
          </p:cNvSpPr>
          <p:nvPr>
            <p:ph type="body" sz="quarter" idx="10" hasCustomPrompt="1"/>
          </p:nvPr>
        </p:nvSpPr>
        <p:spPr>
          <a:xfrm>
            <a:off x="372653" y="1854891"/>
            <a:ext cx="8230745" cy="493989"/>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HERE</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 xmlns:p14="http://schemas.microsoft.com/office/powerpoint/2010/main" val="87030500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1 (Title Slide)">
    <p:spTree>
      <p:nvGrpSpPr>
        <p:cNvPr id="1" name=""/>
        <p:cNvGrpSpPr/>
        <p:nvPr/>
      </p:nvGrpSpPr>
      <p:grpSpPr>
        <a:xfrm>
          <a:off x="0" y="0"/>
          <a:ext cx="0" cy="0"/>
          <a:chOff x="0" y="0"/>
          <a:chExt cx="0" cy="0"/>
        </a:xfrm>
      </p:grpSpPr>
      <p:pic>
        <p:nvPicPr>
          <p:cNvPr id="12" name="Picture 11" descr="title slide update (black).jpg"/>
          <p:cNvPicPr>
            <a:picLocks/>
          </p:cNvPicPr>
          <p:nvPr userDrawn="1"/>
        </p:nvPicPr>
        <p:blipFill rotWithShape="1">
          <a:blip r:embed="rId2" cstate="print">
            <a:extLst>
              <a:ext uri="{28A0092B-C50C-407E-A947-70E740481C1C}">
                <a14:useLocalDpi xmlns="" xmlns:a14="http://schemas.microsoft.com/office/drawing/2010/main" val="0"/>
              </a:ext>
            </a:extLst>
          </a:blip>
          <a:srcRect l="55118" r="-55118"/>
          <a:stretch/>
        </p:blipFill>
        <p:spPr>
          <a:xfrm>
            <a:off x="5040000" y="-774"/>
            <a:ext cx="9144000" cy="6858774"/>
          </a:xfrm>
          <a:prstGeom prst="rect">
            <a:avLst/>
          </a:prstGeom>
        </p:spPr>
      </p:pic>
      <p:sp>
        <p:nvSpPr>
          <p:cNvPr id="8" name="Title Placeholder 1"/>
          <p:cNvSpPr>
            <a:spLocks noGrp="1"/>
          </p:cNvSpPr>
          <p:nvPr>
            <p:ph type="title" hasCustomPrompt="1"/>
          </p:nvPr>
        </p:nvSpPr>
        <p:spPr>
          <a:xfrm>
            <a:off x="1000807" y="3490665"/>
            <a:ext cx="8230745" cy="576943"/>
          </a:xfrm>
          <a:prstGeom prst="rect">
            <a:avLst/>
          </a:prstGeom>
        </p:spPr>
        <p:txBody>
          <a:bodyPr vert="horz" lIns="0" tIns="0" rIns="0" bIns="0" rtlCol="0" anchor="t" anchorCtr="0">
            <a:normAutofit/>
          </a:bodyPr>
          <a:lstStyle>
            <a:lvl1pPr>
              <a:defRPr sz="2500" b="1" cap="none"/>
            </a:lvl1pPr>
          </a:lstStyle>
          <a:p>
            <a:r>
              <a:rPr lang="en-GB" dirty="0" smtClean="0"/>
              <a:t>Name of speaker</a:t>
            </a:r>
            <a:endParaRPr lang="en-US" dirty="0"/>
          </a:p>
        </p:txBody>
      </p:sp>
      <p:sp>
        <p:nvSpPr>
          <p:cNvPr id="11" name="Text Placeholder 10"/>
          <p:cNvSpPr>
            <a:spLocks noGrp="1"/>
          </p:cNvSpPr>
          <p:nvPr>
            <p:ph type="body" sz="quarter" idx="10" hasCustomPrompt="1"/>
          </p:nvPr>
        </p:nvSpPr>
        <p:spPr>
          <a:xfrm>
            <a:off x="1000807" y="2220647"/>
            <a:ext cx="5759450" cy="1039388"/>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OF </a:t>
            </a:r>
            <a:br>
              <a:rPr lang="en-GB" dirty="0" smtClean="0"/>
            </a:br>
            <a:r>
              <a:rPr lang="en-GB" dirty="0" smtClean="0"/>
              <a:t>PRESENTATION</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12"/>
          <p:cNvSpPr/>
          <p:nvPr userDrawn="1"/>
        </p:nvSpPr>
        <p:spPr>
          <a:xfrm>
            <a:off x="817292" y="2153721"/>
            <a:ext cx="45719" cy="26434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4" name="Text Placeholder 10"/>
          <p:cNvSpPr>
            <a:spLocks noGrp="1"/>
          </p:cNvSpPr>
          <p:nvPr>
            <p:ph type="body" sz="quarter" idx="11" hasCustomPrompt="1"/>
          </p:nvPr>
        </p:nvSpPr>
        <p:spPr>
          <a:xfrm>
            <a:off x="1000807" y="3902319"/>
            <a:ext cx="5759450" cy="405770"/>
          </a:xfrm>
          <a:prstGeom prst="rect">
            <a:avLst/>
          </a:prstGeom>
        </p:spPr>
        <p:txBody>
          <a:bodyPr lIns="0" tIns="0" rIns="0" bIns="0"/>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Job title</a:t>
            </a:r>
            <a:endParaRPr lang="en-US" dirty="0"/>
          </a:p>
        </p:txBody>
      </p:sp>
      <p:sp>
        <p:nvSpPr>
          <p:cNvPr id="15" name="Text Placeholder 10"/>
          <p:cNvSpPr>
            <a:spLocks noGrp="1"/>
          </p:cNvSpPr>
          <p:nvPr>
            <p:ph type="body" sz="quarter" idx="12" hasCustomPrompt="1"/>
          </p:nvPr>
        </p:nvSpPr>
        <p:spPr>
          <a:xfrm>
            <a:off x="1000807" y="4340461"/>
            <a:ext cx="5759450" cy="481068"/>
          </a:xfrm>
          <a:prstGeom prst="rect">
            <a:avLst/>
          </a:prstGeom>
        </p:spPr>
        <p:txBody>
          <a:bodyPr lIns="0" tIns="0" rIns="0" bIns="0">
            <a:normAutofit/>
          </a:bodyPr>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University of Liverpool</a:t>
            </a:r>
            <a:endParaRPr lang="en-US" dirty="0"/>
          </a:p>
        </p:txBody>
      </p:sp>
    </p:spTree>
    <p:extLst>
      <p:ext uri="{BB962C8B-B14F-4D97-AF65-F5344CB8AC3E}">
        <p14:creationId xmlns="" xmlns:p14="http://schemas.microsoft.com/office/powerpoint/2010/main" val="120446295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FCFF0-0EF7-45E2-B2FB-2BD5F76B3D64}" type="slidenum">
              <a:rPr lang="en-GB" smtClean="0"/>
              <a:pPr/>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FCFF0-0EF7-45E2-B2FB-2BD5F76B3D64}" type="slidenum">
              <a:rPr lang="en-GB" smtClean="0"/>
              <a:pPr/>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3FCFF0-0EF7-45E2-B2FB-2BD5F76B3D64}" type="slidenum">
              <a:rPr lang="en-GB" smtClean="0"/>
              <a:pPr/>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FCFF0-0EF7-45E2-B2FB-2BD5F76B3D64}" type="slidenum">
              <a:rPr lang="en-GB" smtClean="0"/>
              <a:pPr/>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pic>
        <p:nvPicPr>
          <p:cNvPr id="3" name="Picture 2" descr="international.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6256" y="-9024"/>
            <a:ext cx="9160256" cy="6870968"/>
          </a:xfrm>
          <a:prstGeom prst="rect">
            <a:avLst/>
          </a:prstGeom>
        </p:spPr>
      </p:pic>
      <p:pic>
        <p:nvPicPr>
          <p:cNvPr id="4" name="Picture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6" name="TextBox 5"/>
          <p:cNvSpPr txBox="1"/>
          <p:nvPr userDrawn="1"/>
        </p:nvSpPr>
        <p:spPr>
          <a:xfrm>
            <a:off x="318894" y="2352494"/>
            <a:ext cx="5943009" cy="738664"/>
          </a:xfrm>
          <a:prstGeom prst="rect">
            <a:avLst/>
          </a:prstGeom>
          <a:noFill/>
        </p:spPr>
        <p:txBody>
          <a:bodyPr wrap="square" lIns="0" tIns="0" rIns="0" bIns="0" rtlCol="0">
            <a:spAutoFit/>
          </a:bodyPr>
          <a:lstStyle/>
          <a:p>
            <a:pPr marL="216000" indent="-216000">
              <a:buClr>
                <a:srgbClr val="FF6500"/>
              </a:buClr>
              <a:buFont typeface="Arial" charset="0"/>
              <a:buChar char="•"/>
            </a:pPr>
            <a:r>
              <a:rPr lang="en-GB" sz="2400" dirty="0" smtClean="0">
                <a:solidFill>
                  <a:schemeClr val="bg1"/>
                </a:solidFill>
                <a:latin typeface="Arial"/>
                <a:cs typeface="Arial"/>
              </a:rPr>
              <a:t>Ranked in Top 150 by the Academic</a:t>
            </a:r>
            <a:r>
              <a:rPr lang="en-GB" sz="2400" baseline="0" dirty="0" smtClean="0">
                <a:solidFill>
                  <a:schemeClr val="bg1"/>
                </a:solidFill>
                <a:latin typeface="Arial"/>
                <a:cs typeface="Arial"/>
              </a:rPr>
              <a:t> </a:t>
            </a:r>
            <a:r>
              <a:rPr lang="en-GB" sz="2400" dirty="0" smtClean="0">
                <a:solidFill>
                  <a:schemeClr val="bg1"/>
                </a:solidFill>
                <a:latin typeface="Arial"/>
                <a:cs typeface="Arial"/>
              </a:rPr>
              <a:t>Ranking of World Universities</a:t>
            </a:r>
          </a:p>
        </p:txBody>
      </p:sp>
      <p:sp>
        <p:nvSpPr>
          <p:cNvPr id="7" name="Rectangle 2"/>
          <p:cNvSpPr txBox="1">
            <a:spLocks noChangeArrowheads="1"/>
          </p:cNvSpPr>
          <p:nvPr userDrawn="1"/>
        </p:nvSpPr>
        <p:spPr bwMode="auto">
          <a:xfrm>
            <a:off x="318894" y="1344382"/>
            <a:ext cx="4484599"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prstClr val="white"/>
                </a:solidFill>
                <a:latin typeface="Arial" panose="020B0604020202020204" pitchFamily="34" charset="0"/>
                <a:cs typeface="Arial" panose="020B0604020202020204" pitchFamily="34" charset="0"/>
              </a:rPr>
              <a:t>COMPETING ON A</a:t>
            </a:r>
            <a:r>
              <a:rPr lang="en-US" sz="3200" dirty="0" smtClean="0">
                <a:solidFill>
                  <a:srgbClr val="FF6600"/>
                </a:solidFill>
                <a:latin typeface="Arial" panose="020B0604020202020204" pitchFamily="34" charset="0"/>
                <a:cs typeface="Arial" panose="020B0604020202020204" pitchFamily="34" charset="0"/>
              </a:rPr>
              <a:t/>
            </a:r>
            <a:br>
              <a:rPr lang="en-US" sz="3200" dirty="0" smtClean="0">
                <a:solidFill>
                  <a:srgbClr val="FF6600"/>
                </a:solidFill>
                <a:latin typeface="Arial" panose="020B0604020202020204" pitchFamily="34" charset="0"/>
                <a:cs typeface="Arial" panose="020B0604020202020204" pitchFamily="34" charset="0"/>
              </a:rPr>
            </a:br>
            <a:r>
              <a:rPr lang="en-US" sz="3200" b="1" dirty="0" smtClean="0">
                <a:solidFill>
                  <a:srgbClr val="FF6600"/>
                </a:solidFill>
                <a:latin typeface="Arial" panose="020B0604020202020204" pitchFamily="34" charset="0"/>
                <a:cs typeface="Arial" panose="020B0604020202020204" pitchFamily="34" charset="0"/>
              </a:rPr>
              <a:t>GLOBAL SCALE</a:t>
            </a:r>
            <a:endParaRPr lang="en-US"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031126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32D61C-3ACA-4422-AF7A-E761010588C6}" type="datetimeFigureOut">
              <a:rPr lang="en-GB" smtClean="0"/>
              <a:pPr/>
              <a:t>09/05/2017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FCFF0-0EF7-45E2-B2FB-2BD5F76B3D64}" type="slidenum">
              <a:rPr lang="en-GB" smtClean="0"/>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 (Title Slide)">
    <p:spTree>
      <p:nvGrpSpPr>
        <p:cNvPr id="1" name=""/>
        <p:cNvGrpSpPr/>
        <p:nvPr/>
      </p:nvGrpSpPr>
      <p:grpSpPr>
        <a:xfrm>
          <a:off x="0" y="0"/>
          <a:ext cx="0" cy="0"/>
          <a:chOff x="0" y="0"/>
          <a:chExt cx="0" cy="0"/>
        </a:xfrm>
      </p:grpSpPr>
      <p:pic>
        <p:nvPicPr>
          <p:cNvPr id="12" name="Picture 11" descr="title slide update (black).jpg"/>
          <p:cNvPicPr>
            <a:picLocks/>
          </p:cNvPicPr>
          <p:nvPr userDrawn="1"/>
        </p:nvPicPr>
        <p:blipFill rotWithShape="1">
          <a:blip r:embed="rId2" cstate="print">
            <a:extLst>
              <a:ext uri="{28A0092B-C50C-407E-A947-70E740481C1C}">
                <a14:useLocalDpi xmlns="" xmlns:a14="http://schemas.microsoft.com/office/drawing/2010/main" val="0"/>
              </a:ext>
            </a:extLst>
          </a:blip>
          <a:srcRect l="55118" r="-55118"/>
          <a:stretch/>
        </p:blipFill>
        <p:spPr>
          <a:xfrm>
            <a:off x="5040000" y="-774"/>
            <a:ext cx="9144000" cy="6858774"/>
          </a:xfrm>
          <a:prstGeom prst="rect">
            <a:avLst/>
          </a:prstGeom>
        </p:spPr>
      </p:pic>
      <p:sp>
        <p:nvSpPr>
          <p:cNvPr id="8" name="Title Placeholder 1"/>
          <p:cNvSpPr>
            <a:spLocks noGrp="1"/>
          </p:cNvSpPr>
          <p:nvPr>
            <p:ph type="title" hasCustomPrompt="1"/>
          </p:nvPr>
        </p:nvSpPr>
        <p:spPr>
          <a:xfrm>
            <a:off x="1000807" y="3490665"/>
            <a:ext cx="8230745" cy="576943"/>
          </a:xfrm>
          <a:prstGeom prst="rect">
            <a:avLst/>
          </a:prstGeom>
        </p:spPr>
        <p:txBody>
          <a:bodyPr vert="horz" lIns="0" tIns="0" rIns="0" bIns="0" rtlCol="0" anchor="t" anchorCtr="0">
            <a:normAutofit/>
          </a:bodyPr>
          <a:lstStyle>
            <a:lvl1pPr>
              <a:defRPr sz="2500" b="1" cap="none"/>
            </a:lvl1pPr>
          </a:lstStyle>
          <a:p>
            <a:r>
              <a:rPr lang="en-GB" dirty="0" smtClean="0"/>
              <a:t>Name of speaker</a:t>
            </a:r>
            <a:endParaRPr lang="en-US" dirty="0"/>
          </a:p>
        </p:txBody>
      </p:sp>
      <p:sp>
        <p:nvSpPr>
          <p:cNvPr id="11" name="Text Placeholder 10"/>
          <p:cNvSpPr>
            <a:spLocks noGrp="1"/>
          </p:cNvSpPr>
          <p:nvPr>
            <p:ph type="body" sz="quarter" idx="10" hasCustomPrompt="1"/>
          </p:nvPr>
        </p:nvSpPr>
        <p:spPr>
          <a:xfrm>
            <a:off x="1000807" y="2220647"/>
            <a:ext cx="5759450" cy="1039388"/>
          </a:xfrm>
          <a:prstGeom prst="rect">
            <a:avLst/>
          </a:prstGeom>
        </p:spPr>
        <p:txBody>
          <a:bodyPr lIns="0" tIns="0" rIns="0" bIns="0">
            <a:noAutofit/>
          </a:bodyPr>
          <a:lstStyle>
            <a:lvl1pPr marL="0" indent="0">
              <a:lnSpc>
                <a:spcPct val="100000"/>
              </a:lnSpc>
              <a:spcBef>
                <a:spcPts val="10"/>
              </a:spcBef>
              <a:buNone/>
              <a:defRPr sz="2900" baseline="0"/>
            </a:lvl1pPr>
            <a:lvl2pPr>
              <a:lnSpc>
                <a:spcPct val="100000"/>
              </a:lnSpc>
              <a:spcBef>
                <a:spcPts val="10"/>
              </a:spcBef>
              <a:defRPr/>
            </a:lvl2pPr>
            <a:lvl3pPr>
              <a:lnSpc>
                <a:spcPct val="100000"/>
              </a:lnSpc>
              <a:spcBef>
                <a:spcPts val="10"/>
              </a:spcBef>
              <a:defRPr/>
            </a:lvl3pPr>
            <a:lvl4pPr>
              <a:lnSpc>
                <a:spcPct val="100000"/>
              </a:lnSpc>
              <a:spcBef>
                <a:spcPts val="10"/>
              </a:spcBef>
              <a:defRPr/>
            </a:lvl4pPr>
            <a:lvl5pPr>
              <a:lnSpc>
                <a:spcPct val="100000"/>
              </a:lnSpc>
              <a:spcBef>
                <a:spcPts val="10"/>
              </a:spcBef>
              <a:defRPr/>
            </a:lvl5pPr>
          </a:lstStyle>
          <a:p>
            <a:pPr lvl="0"/>
            <a:r>
              <a:rPr lang="en-GB" dirty="0" smtClean="0"/>
              <a:t>TITLE OF </a:t>
            </a:r>
            <a:br>
              <a:rPr lang="en-GB" dirty="0" smtClean="0"/>
            </a:br>
            <a:r>
              <a:rPr lang="en-GB" dirty="0" smtClean="0"/>
              <a:t>PRESENTATION</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12"/>
          <p:cNvSpPr/>
          <p:nvPr userDrawn="1"/>
        </p:nvSpPr>
        <p:spPr>
          <a:xfrm>
            <a:off x="817292" y="2153721"/>
            <a:ext cx="45719" cy="26434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4" name="Text Placeholder 10"/>
          <p:cNvSpPr>
            <a:spLocks noGrp="1"/>
          </p:cNvSpPr>
          <p:nvPr>
            <p:ph type="body" sz="quarter" idx="11" hasCustomPrompt="1"/>
          </p:nvPr>
        </p:nvSpPr>
        <p:spPr>
          <a:xfrm>
            <a:off x="1000807" y="3902319"/>
            <a:ext cx="5759450" cy="405770"/>
          </a:xfrm>
          <a:prstGeom prst="rect">
            <a:avLst/>
          </a:prstGeom>
        </p:spPr>
        <p:txBody>
          <a:bodyPr lIns="0" tIns="0" rIns="0" bIns="0"/>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Job title</a:t>
            </a:r>
            <a:endParaRPr lang="en-US" dirty="0"/>
          </a:p>
        </p:txBody>
      </p:sp>
      <p:sp>
        <p:nvSpPr>
          <p:cNvPr id="15" name="Text Placeholder 10"/>
          <p:cNvSpPr>
            <a:spLocks noGrp="1"/>
          </p:cNvSpPr>
          <p:nvPr>
            <p:ph type="body" sz="quarter" idx="12" hasCustomPrompt="1"/>
          </p:nvPr>
        </p:nvSpPr>
        <p:spPr>
          <a:xfrm>
            <a:off x="1000807" y="4340461"/>
            <a:ext cx="5759450" cy="481068"/>
          </a:xfrm>
          <a:prstGeom prst="rect">
            <a:avLst/>
          </a:prstGeom>
        </p:spPr>
        <p:txBody>
          <a:bodyPr lIns="0" tIns="0" rIns="0" bIns="0">
            <a:normAutofit/>
          </a:bodyPr>
          <a:lstStyle>
            <a:lvl1pPr marL="0" indent="0">
              <a:buNone/>
              <a:defRPr sz="2500" b="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smtClean="0"/>
              <a:t>University of Liverpool</a:t>
            </a:r>
            <a:endParaRPr lang="en-US" dirty="0"/>
          </a:p>
        </p:txBody>
      </p:sp>
    </p:spTree>
    <p:extLst>
      <p:ext uri="{BB962C8B-B14F-4D97-AF65-F5344CB8AC3E}">
        <p14:creationId xmlns="" xmlns:p14="http://schemas.microsoft.com/office/powerpoint/2010/main" val="12044629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318895" y="1136318"/>
            <a:ext cx="5184576"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prstClr val="white"/>
                </a:solidFill>
                <a:latin typeface="Arial" panose="020B0604020202020204" pitchFamily="34" charset="0"/>
                <a:cs typeface="Arial" panose="020B0604020202020204" pitchFamily="34" charset="0"/>
              </a:rPr>
              <a:t>OUTSTANDING</a:t>
            </a:r>
            <a:r>
              <a:rPr lang="en-US" sz="3200" baseline="0" dirty="0" smtClean="0">
                <a:solidFill>
                  <a:prstClr val="white"/>
                </a:solidFill>
                <a:latin typeface="Arial" panose="020B0604020202020204" pitchFamily="34" charset="0"/>
                <a:cs typeface="Arial" panose="020B0604020202020204" pitchFamily="34" charset="0"/>
              </a:rPr>
              <a:t> STUDENT</a:t>
            </a:r>
            <a:r>
              <a:rPr lang="en-US" sz="3200" dirty="0" smtClean="0">
                <a:solidFill>
                  <a:srgbClr val="FF6600"/>
                </a:solidFill>
                <a:latin typeface="Arial" panose="020B0604020202020204" pitchFamily="34" charset="0"/>
                <a:cs typeface="Arial" panose="020B0604020202020204" pitchFamily="34" charset="0"/>
              </a:rPr>
              <a:t/>
            </a:r>
            <a:br>
              <a:rPr lang="en-US" sz="3200" dirty="0" smtClean="0">
                <a:solidFill>
                  <a:srgbClr val="FF6600"/>
                </a:solidFill>
                <a:latin typeface="Arial" panose="020B0604020202020204" pitchFamily="34" charset="0"/>
                <a:cs typeface="Arial" panose="020B0604020202020204" pitchFamily="34" charset="0"/>
              </a:rPr>
            </a:br>
            <a:r>
              <a:rPr lang="en-US" sz="3200" b="1" dirty="0" smtClean="0">
                <a:solidFill>
                  <a:srgbClr val="FF6600"/>
                </a:solidFill>
                <a:latin typeface="Arial" panose="020B0604020202020204" pitchFamily="34" charset="0"/>
                <a:cs typeface="Arial" panose="020B0604020202020204" pitchFamily="34" charset="0"/>
              </a:rPr>
              <a:t>EXPERIENCE</a:t>
            </a:r>
            <a:endParaRPr lang="en-US" dirty="0">
              <a:solidFill>
                <a:srgbClr val="FF6600"/>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2" name="TextBox 1"/>
          <p:cNvSpPr txBox="1"/>
          <p:nvPr userDrawn="1"/>
        </p:nvSpPr>
        <p:spPr>
          <a:xfrm>
            <a:off x="318895" y="2176041"/>
            <a:ext cx="8315819" cy="4708981"/>
          </a:xfrm>
          <a:prstGeom prst="rect">
            <a:avLst/>
          </a:prstGeom>
          <a:noFill/>
        </p:spPr>
        <p:txBody>
          <a:bodyPr wrap="square" lIns="0" tIns="0" rIns="0" bIns="0" rtlCol="0">
            <a:spAutoFit/>
          </a:bodyPr>
          <a:lstStyle/>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Research-led, high-quality teaching</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Evidence-based learning with academic experts</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Incorporation of latest discoveries quickly into courses</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Technology-enhanced learning</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‘My Liverpool’ – co-curricular and extra-curricular activities </a:t>
            </a:r>
            <a:br>
              <a:rPr lang="en-GB" dirty="0" smtClean="0">
                <a:solidFill>
                  <a:schemeClr val="bg1"/>
                </a:solidFill>
                <a:latin typeface="Arial" charset="0"/>
                <a:ea typeface="Arial" charset="0"/>
                <a:cs typeface="Arial" charset="0"/>
              </a:rPr>
            </a:br>
            <a:r>
              <a:rPr lang="en-GB" dirty="0" smtClean="0">
                <a:solidFill>
                  <a:schemeClr val="bg1"/>
                </a:solidFill>
                <a:latin typeface="Arial" charset="0"/>
                <a:ea typeface="Arial" charset="0"/>
                <a:cs typeface="Arial" charset="0"/>
              </a:rPr>
              <a:t>promote rounded and employable graduates</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94.8% of students in employment or further study</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75.5% of students achieve first class or 2:1 degrees</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Unique global opportunities to enhance studies</a:t>
            </a:r>
          </a:p>
          <a:p>
            <a:pPr marL="216000" lvl="0" indent="-216000">
              <a:lnSpc>
                <a:spcPct val="100000"/>
              </a:lnSpc>
              <a:spcAft>
                <a:spcPts val="1200"/>
              </a:spcAft>
              <a:buClr>
                <a:srgbClr val="FF6500"/>
              </a:buClr>
              <a:buFont typeface="Arial" charset="0"/>
              <a:buChar char="•"/>
            </a:pPr>
            <a:r>
              <a:rPr lang="en-GB" dirty="0" smtClean="0">
                <a:solidFill>
                  <a:schemeClr val="bg1"/>
                </a:solidFill>
                <a:latin typeface="Arial" charset="0"/>
                <a:ea typeface="Arial" charset="0"/>
                <a:cs typeface="Arial" charset="0"/>
              </a:rPr>
              <a:t>One of only three UK universities offering full </a:t>
            </a:r>
            <a:br>
              <a:rPr lang="en-GB" dirty="0" smtClean="0">
                <a:solidFill>
                  <a:schemeClr val="bg1"/>
                </a:solidFill>
                <a:latin typeface="Arial" charset="0"/>
                <a:ea typeface="Arial" charset="0"/>
                <a:cs typeface="Arial" charset="0"/>
              </a:rPr>
            </a:br>
            <a:r>
              <a:rPr lang="en-GB" dirty="0" smtClean="0">
                <a:solidFill>
                  <a:schemeClr val="bg1"/>
                </a:solidFill>
                <a:latin typeface="Arial" charset="0"/>
                <a:ea typeface="Arial" charset="0"/>
                <a:cs typeface="Arial" charset="0"/>
              </a:rPr>
              <a:t>range of clinical subjects</a:t>
            </a:r>
            <a:endParaRPr lang="en-US" dirty="0" smtClean="0">
              <a:solidFill>
                <a:schemeClr val="bg1"/>
              </a:solidFill>
              <a:latin typeface="Arial" charset="0"/>
              <a:ea typeface="Arial" charset="0"/>
              <a:cs typeface="Arial" charset="0"/>
            </a:endParaRPr>
          </a:p>
          <a:p>
            <a:pPr marL="216000" indent="-216000">
              <a:lnSpc>
                <a:spcPct val="100000"/>
              </a:lnSpc>
              <a:spcAft>
                <a:spcPts val="1200"/>
              </a:spcAft>
              <a:buClr>
                <a:srgbClr val="FF6500"/>
              </a:buClr>
              <a:buFont typeface="Arial" charset="0"/>
              <a:buChar char="•"/>
            </a:pPr>
            <a:endParaRPr lang="en-US" dirty="0">
              <a:latin typeface="Arial" charset="0"/>
              <a:ea typeface="Arial" charset="0"/>
              <a:cs typeface="Arial" charset="0"/>
            </a:endParaRPr>
          </a:p>
        </p:txBody>
      </p:sp>
    </p:spTree>
    <p:extLst>
      <p:ext uri="{BB962C8B-B14F-4D97-AF65-F5344CB8AC3E}">
        <p14:creationId xmlns="" xmlns:p14="http://schemas.microsoft.com/office/powerpoint/2010/main" val="104338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pic>
        <p:nvPicPr>
          <p:cNvPr id="3" name="Picture 2" descr="livpics dif.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6256" y="-9024"/>
            <a:ext cx="9160256" cy="6870968"/>
          </a:xfrm>
          <a:prstGeom prst="rect">
            <a:avLst/>
          </a:prstGeom>
        </p:spPr>
      </p:pic>
      <p:sp>
        <p:nvSpPr>
          <p:cNvPr id="4" name="Rectangle 2"/>
          <p:cNvSpPr txBox="1">
            <a:spLocks noChangeArrowheads="1"/>
          </p:cNvSpPr>
          <p:nvPr userDrawn="1"/>
        </p:nvSpPr>
        <p:spPr>
          <a:xfrm>
            <a:off x="323359" y="1412776"/>
            <a:ext cx="7772400" cy="914400"/>
          </a:xfrm>
          <a:prstGeom prst="rect">
            <a:avLst/>
          </a:prstGeom>
        </p:spPr>
        <p:txBody>
          <a:bodyPr vert="horz" lIns="0" tIns="0" rIns="0" bIns="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3200" dirty="0" smtClean="0">
                <a:solidFill>
                  <a:srgbClr val="FFFFFF"/>
                </a:solidFill>
                <a:latin typeface="Arial" charset="0"/>
                <a:ea typeface="Arial" charset="0"/>
                <a:cs typeface="Arial" charset="0"/>
              </a:rPr>
              <a:t>PART OF A DYNAMIC</a:t>
            </a:r>
            <a:r>
              <a:rPr lang="en-US" sz="3200" b="1" dirty="0" smtClean="0">
                <a:solidFill>
                  <a:srgbClr val="FF6600"/>
                </a:solidFill>
                <a:latin typeface="Arial" charset="0"/>
                <a:ea typeface="Arial" charset="0"/>
                <a:cs typeface="Arial" charset="0"/>
              </a:rPr>
              <a:t/>
            </a:r>
            <a:br>
              <a:rPr lang="en-US" sz="3200" b="1" dirty="0" smtClean="0">
                <a:solidFill>
                  <a:srgbClr val="FF6600"/>
                </a:solidFill>
                <a:latin typeface="Arial" charset="0"/>
                <a:ea typeface="Arial" charset="0"/>
                <a:cs typeface="Arial" charset="0"/>
              </a:rPr>
            </a:br>
            <a:r>
              <a:rPr lang="en-US" sz="3200" b="1" dirty="0" smtClean="0">
                <a:solidFill>
                  <a:srgbClr val="FF6600"/>
                </a:solidFill>
                <a:latin typeface="Arial" charset="0"/>
                <a:ea typeface="Arial" charset="0"/>
                <a:cs typeface="Arial" charset="0"/>
              </a:rPr>
              <a:t>AND CREATIVE CITY</a:t>
            </a:r>
            <a:endParaRPr lang="en-US" sz="3200" dirty="0">
              <a:solidFill>
                <a:prstClr val="black"/>
              </a:solidFill>
              <a:latin typeface="Arial" charset="0"/>
              <a:ea typeface="Arial" charset="0"/>
              <a:cs typeface="Arial" charset="0"/>
            </a:endParaRPr>
          </a:p>
        </p:txBody>
      </p:sp>
      <p:pic>
        <p:nvPicPr>
          <p:cNvPr id="6" name="Picture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7" name="Rectangle 3"/>
          <p:cNvSpPr txBox="1">
            <a:spLocks noChangeArrowheads="1"/>
          </p:cNvSpPr>
          <p:nvPr userDrawn="1"/>
        </p:nvSpPr>
        <p:spPr>
          <a:xfrm>
            <a:off x="318895" y="2384416"/>
            <a:ext cx="7381909" cy="5719287"/>
          </a:xfrm>
          <a:prstGeom prst="rect">
            <a:avLst/>
          </a:prstGeom>
        </p:spPr>
        <p:txBody>
          <a:bodyPr vert="horz"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Liverpool – Science City, </a:t>
            </a:r>
            <a:r>
              <a:rPr lang="en-GB" sz="2000" dirty="0" err="1" smtClean="0">
                <a:solidFill>
                  <a:srgbClr val="FFFFFF"/>
                </a:solidFill>
                <a:latin typeface="Arial" charset="0"/>
                <a:ea typeface="Arial" charset="0"/>
                <a:cs typeface="Arial" charset="0"/>
              </a:rPr>
              <a:t>Daresbury</a:t>
            </a:r>
            <a:r>
              <a:rPr lang="en-GB" sz="2000" dirty="0" smtClean="0">
                <a:solidFill>
                  <a:srgbClr val="FFFFFF"/>
                </a:solidFill>
                <a:latin typeface="Arial" charset="0"/>
                <a:ea typeface="Arial" charset="0"/>
                <a:cs typeface="Arial" charset="0"/>
              </a:rPr>
              <a:t>,</a:t>
            </a:r>
            <a:r>
              <a:rPr lang="en-GB" sz="2000" baseline="0" dirty="0" smtClean="0">
                <a:solidFill>
                  <a:srgbClr val="FFFFFF"/>
                </a:solidFill>
                <a:latin typeface="Arial" charset="0"/>
                <a:ea typeface="Arial" charset="0"/>
                <a:cs typeface="Arial" charset="0"/>
              </a:rPr>
              <a:t> </a:t>
            </a:r>
            <a:br>
              <a:rPr lang="en-GB" sz="2000" baseline="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and Knowledge Quarter</a:t>
            </a:r>
          </a:p>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Major cultural destination – more national </a:t>
            </a:r>
            <a:br>
              <a:rPr lang="en-GB" sz="200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museums, theatres and art galleries than </a:t>
            </a:r>
            <a:br>
              <a:rPr lang="en-GB" sz="200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anywhere outside London</a:t>
            </a:r>
          </a:p>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Liverpool corridor – universities, industry, </a:t>
            </a:r>
            <a:br>
              <a:rPr lang="en-GB" sz="200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NHS, City Council, LEP</a:t>
            </a:r>
          </a:p>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Largest freeport zone in UK</a:t>
            </a:r>
          </a:p>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Fastest growing economy </a:t>
            </a:r>
            <a:br>
              <a:rPr lang="en-GB" sz="200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outside London</a:t>
            </a:r>
          </a:p>
          <a:p>
            <a:pPr marL="216000" indent="-216000" algn="l">
              <a:lnSpc>
                <a:spcPct val="100000"/>
              </a:lnSpc>
              <a:spcBef>
                <a:spcPts val="0"/>
              </a:spcBef>
              <a:spcAft>
                <a:spcPts val="800"/>
              </a:spcAft>
              <a:buClr>
                <a:srgbClr val="FF6500"/>
              </a:buClr>
              <a:buFont typeface="Arial" charset="0"/>
              <a:buChar char="•"/>
            </a:pPr>
            <a:r>
              <a:rPr lang="en-GB" sz="2000" dirty="0" smtClean="0">
                <a:solidFill>
                  <a:srgbClr val="FFFFFF"/>
                </a:solidFill>
                <a:latin typeface="Arial" charset="0"/>
                <a:ea typeface="Arial" charset="0"/>
                <a:cs typeface="Arial" charset="0"/>
              </a:rPr>
              <a:t>Connectivity – airports and high </a:t>
            </a:r>
            <a:br>
              <a:rPr lang="en-GB" sz="2000" dirty="0" smtClean="0">
                <a:solidFill>
                  <a:srgbClr val="FFFFFF"/>
                </a:solidFill>
                <a:latin typeface="Arial" charset="0"/>
                <a:ea typeface="Arial" charset="0"/>
                <a:cs typeface="Arial" charset="0"/>
              </a:rPr>
            </a:br>
            <a:r>
              <a:rPr lang="en-GB" sz="2000" dirty="0" smtClean="0">
                <a:solidFill>
                  <a:srgbClr val="FFFFFF"/>
                </a:solidFill>
                <a:latin typeface="Arial" charset="0"/>
                <a:ea typeface="Arial" charset="0"/>
                <a:cs typeface="Arial" charset="0"/>
              </a:rPr>
              <a:t>speed trains</a:t>
            </a:r>
          </a:p>
          <a:p>
            <a:pPr marL="216000" indent="-216000" algn="l">
              <a:lnSpc>
                <a:spcPts val="1950"/>
              </a:lnSpc>
              <a:spcAft>
                <a:spcPts val="800"/>
              </a:spcAft>
              <a:buFont typeface="Arial" charset="0"/>
              <a:buChar char="•"/>
            </a:pPr>
            <a:endParaRPr lang="en-US" sz="2000" dirty="0">
              <a:solidFill>
                <a:srgbClr val="FFFFFF"/>
              </a:solidFill>
              <a:latin typeface="Arial" charset="0"/>
              <a:ea typeface="Arial" charset="0"/>
              <a:cs typeface="Arial" charset="0"/>
            </a:endParaRPr>
          </a:p>
        </p:txBody>
      </p:sp>
    </p:spTree>
    <p:extLst>
      <p:ext uri="{BB962C8B-B14F-4D97-AF65-F5344CB8AC3E}">
        <p14:creationId xmlns="" xmlns:p14="http://schemas.microsoft.com/office/powerpoint/2010/main" val="413360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userDrawn="1"/>
        </p:nvSpPr>
        <p:spPr bwMode="auto">
          <a:xfrm>
            <a:off x="318895" y="1268760"/>
            <a:ext cx="7772400"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dirty="0" smtClean="0">
                <a:solidFill>
                  <a:srgbClr val="FFFFFF"/>
                </a:solidFill>
                <a:latin typeface="Arial" charset="0"/>
                <a:ea typeface="Arial" charset="0"/>
                <a:cs typeface="Arial" charset="0"/>
              </a:rPr>
              <a:t>LIVERPOOL</a:t>
            </a:r>
            <a:r>
              <a:rPr lang="en-US" sz="3200" b="1" dirty="0" smtClean="0">
                <a:solidFill>
                  <a:srgbClr val="FF6600"/>
                </a:solidFill>
                <a:latin typeface="Arial" charset="0"/>
                <a:ea typeface="Arial" charset="0"/>
                <a:cs typeface="Arial" charset="0"/>
              </a:rPr>
              <a:t/>
            </a:r>
            <a:br>
              <a:rPr lang="en-US" sz="3200" b="1" dirty="0" smtClean="0">
                <a:solidFill>
                  <a:srgbClr val="FF6600"/>
                </a:solidFill>
                <a:latin typeface="Arial" charset="0"/>
                <a:ea typeface="Arial" charset="0"/>
                <a:cs typeface="Arial" charset="0"/>
              </a:rPr>
            </a:br>
            <a:r>
              <a:rPr lang="en-US" sz="3200" b="1" dirty="0" smtClean="0">
                <a:solidFill>
                  <a:srgbClr val="FF6600"/>
                </a:solidFill>
                <a:latin typeface="Arial" charset="0"/>
                <a:ea typeface="Arial" charset="0"/>
                <a:cs typeface="Arial" charset="0"/>
              </a:rPr>
              <a:t>PIONEERS</a:t>
            </a:r>
            <a:endParaRPr lang="en-US" sz="3200" dirty="0">
              <a:latin typeface="Arial" charset="0"/>
              <a:ea typeface="Arial" charset="0"/>
              <a:cs typeface="Arial" charset="0"/>
            </a:endParaRPr>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7" name="TextBox 6"/>
          <p:cNvSpPr txBox="1"/>
          <p:nvPr userDrawn="1"/>
        </p:nvSpPr>
        <p:spPr>
          <a:xfrm>
            <a:off x="318895" y="2265404"/>
            <a:ext cx="8636846" cy="369332"/>
          </a:xfrm>
          <a:prstGeom prst="rect">
            <a:avLst/>
          </a:prstGeom>
          <a:noFill/>
        </p:spPr>
        <p:txBody>
          <a:bodyPr wrap="square" lIns="0" tIns="0" rIns="0" bIns="0" rtlCol="0">
            <a:spAutoFit/>
          </a:bodyPr>
          <a:lstStyle/>
          <a:p>
            <a:pPr marL="0" indent="0">
              <a:buFont typeface="Arial" charset="0"/>
              <a:buNone/>
            </a:pPr>
            <a:r>
              <a:rPr lang="en-US" sz="2400" kern="1200" dirty="0" smtClean="0">
                <a:solidFill>
                  <a:schemeClr val="bg1"/>
                </a:solidFill>
                <a:latin typeface="Arial" charset="0"/>
                <a:ea typeface="Arial" charset="0"/>
                <a:cs typeface="Arial" charset="0"/>
              </a:rPr>
              <a:t>Alumni Relations – connecting successful graduates worldwide</a:t>
            </a:r>
          </a:p>
        </p:txBody>
      </p:sp>
      <p:sp>
        <p:nvSpPr>
          <p:cNvPr id="8" name="TextBox 7"/>
          <p:cNvSpPr txBox="1"/>
          <p:nvPr userDrawn="1"/>
        </p:nvSpPr>
        <p:spPr>
          <a:xfrm>
            <a:off x="318895" y="2812369"/>
            <a:ext cx="5151029" cy="369332"/>
          </a:xfrm>
          <a:prstGeom prst="rect">
            <a:avLst/>
          </a:prstGeom>
          <a:noFill/>
        </p:spPr>
        <p:txBody>
          <a:bodyPr wrap="square" lIns="0" tIns="0" rIns="0" bIns="0" rtlCol="0">
            <a:spAutoFit/>
          </a:bodyPr>
          <a:lstStyle/>
          <a:p>
            <a:pPr marL="0" indent="0">
              <a:buFont typeface="Arial" charset="0"/>
              <a:buNone/>
            </a:pPr>
            <a:r>
              <a:rPr lang="en-US" sz="2400" kern="1200" dirty="0" smtClean="0">
                <a:solidFill>
                  <a:schemeClr val="bg1"/>
                </a:solidFill>
                <a:latin typeface="Arial" charset="0"/>
                <a:ea typeface="Arial" charset="0"/>
                <a:cs typeface="Arial" charset="0"/>
              </a:rPr>
              <a:t>Notable graduates include:</a:t>
            </a:r>
          </a:p>
        </p:txBody>
      </p:sp>
      <p:sp>
        <p:nvSpPr>
          <p:cNvPr id="9" name="TextBox 8"/>
          <p:cNvSpPr txBox="1"/>
          <p:nvPr userDrawn="1"/>
        </p:nvSpPr>
        <p:spPr>
          <a:xfrm>
            <a:off x="318895" y="3298403"/>
            <a:ext cx="5151029" cy="2708434"/>
          </a:xfrm>
          <a:prstGeom prst="rect">
            <a:avLst/>
          </a:prstGeom>
          <a:noFill/>
        </p:spPr>
        <p:txBody>
          <a:bodyPr wrap="square" lIns="0" tIns="0" rIns="0" bIns="0" rtlCol="0">
            <a:spAutoFit/>
          </a:bodyPr>
          <a:lstStyle/>
          <a:p>
            <a:pPr marL="216000" indent="-216000">
              <a:spcAft>
                <a:spcPts val="1200"/>
              </a:spcAft>
              <a:buClr>
                <a:srgbClr val="FF6500"/>
              </a:buClr>
              <a:buFont typeface="Arial" charset="0"/>
              <a:buChar char="•"/>
            </a:pPr>
            <a:r>
              <a:rPr lang="en-US" sz="1800" kern="1200" dirty="0" smtClean="0">
                <a:solidFill>
                  <a:schemeClr val="bg1"/>
                </a:solidFill>
                <a:latin typeface="Arial" charset="0"/>
                <a:ea typeface="Arial" charset="0"/>
                <a:cs typeface="Arial" charset="0"/>
              </a:rPr>
              <a:t>Keith Williams, Chief Executive, British Airways</a:t>
            </a:r>
          </a:p>
          <a:p>
            <a:pPr marL="216000" indent="-216000">
              <a:spcAft>
                <a:spcPts val="1200"/>
              </a:spcAft>
              <a:buClr>
                <a:srgbClr val="FF6500"/>
              </a:buClr>
              <a:buFont typeface="Arial" charset="0"/>
              <a:buChar char="•"/>
            </a:pPr>
            <a:r>
              <a:rPr lang="en-US" sz="1800" kern="1200" dirty="0" smtClean="0">
                <a:solidFill>
                  <a:schemeClr val="bg1"/>
                </a:solidFill>
                <a:latin typeface="Arial" charset="0"/>
                <a:ea typeface="Arial" charset="0"/>
                <a:cs typeface="Arial" charset="0"/>
              </a:rPr>
              <a:t>Sir Maurice Flanagan, Vice-Chair, Emirates Airline Dame Stella </a:t>
            </a:r>
            <a:r>
              <a:rPr lang="en-US" sz="1800" kern="1200" dirty="0" err="1" smtClean="0">
                <a:solidFill>
                  <a:schemeClr val="bg1"/>
                </a:solidFill>
                <a:latin typeface="Arial" charset="0"/>
                <a:ea typeface="Arial" charset="0"/>
                <a:cs typeface="Arial" charset="0"/>
              </a:rPr>
              <a:t>Rimington</a:t>
            </a:r>
            <a:r>
              <a:rPr lang="en-US" sz="1800" kern="1200" dirty="0" smtClean="0">
                <a:solidFill>
                  <a:schemeClr val="bg1"/>
                </a:solidFill>
                <a:latin typeface="Arial" charset="0"/>
                <a:ea typeface="Arial" charset="0"/>
                <a:cs typeface="Arial" charset="0"/>
              </a:rPr>
              <a:t>, former DG, MI5</a:t>
            </a:r>
          </a:p>
          <a:p>
            <a:pPr marL="216000" indent="-216000">
              <a:spcAft>
                <a:spcPts val="1200"/>
              </a:spcAft>
              <a:buClr>
                <a:srgbClr val="FF6500"/>
              </a:buClr>
              <a:buFont typeface="Arial" charset="0"/>
              <a:buChar char="•"/>
            </a:pPr>
            <a:r>
              <a:rPr lang="en-US" sz="1800" kern="1200" dirty="0" smtClean="0">
                <a:solidFill>
                  <a:schemeClr val="bg1"/>
                </a:solidFill>
                <a:latin typeface="Arial" charset="0"/>
                <a:ea typeface="Arial" charset="0"/>
                <a:cs typeface="Arial" charset="0"/>
              </a:rPr>
              <a:t>Sir Robin Saxby, Chair Emeritus, Arm Holdings</a:t>
            </a:r>
          </a:p>
          <a:p>
            <a:pPr marL="216000" indent="-216000">
              <a:spcAft>
                <a:spcPts val="1200"/>
              </a:spcAft>
              <a:buClr>
                <a:srgbClr val="FF6500"/>
              </a:buClr>
              <a:buFont typeface="Arial" charset="0"/>
              <a:buChar char="•"/>
            </a:pPr>
            <a:r>
              <a:rPr lang="en-US" sz="1800" kern="1200" dirty="0" smtClean="0">
                <a:solidFill>
                  <a:schemeClr val="bg1"/>
                </a:solidFill>
                <a:latin typeface="Arial" charset="0"/>
                <a:ea typeface="Arial" charset="0"/>
                <a:cs typeface="Arial" charset="0"/>
              </a:rPr>
              <a:t>Dame Carol Ann Duffy CBE, Poet Laureate</a:t>
            </a:r>
          </a:p>
          <a:p>
            <a:pPr marL="216000" indent="-216000">
              <a:spcAft>
                <a:spcPts val="1200"/>
              </a:spcAft>
              <a:buClr>
                <a:srgbClr val="FF6500"/>
              </a:buClr>
              <a:buFont typeface="Arial" charset="0"/>
              <a:buChar char="•"/>
            </a:pPr>
            <a:r>
              <a:rPr lang="en-US" sz="1800" kern="1200" dirty="0" err="1" smtClean="0">
                <a:solidFill>
                  <a:schemeClr val="bg1"/>
                </a:solidFill>
                <a:latin typeface="Arial" charset="0"/>
                <a:ea typeface="Arial" charset="0"/>
                <a:cs typeface="Arial" charset="0"/>
              </a:rPr>
              <a:t>Dr</a:t>
            </a:r>
            <a:r>
              <a:rPr lang="en-US" sz="1800" kern="1200" dirty="0" smtClean="0">
                <a:solidFill>
                  <a:schemeClr val="bg1"/>
                </a:solidFill>
                <a:latin typeface="Arial" charset="0"/>
                <a:ea typeface="Arial" charset="0"/>
                <a:cs typeface="Arial" charset="0"/>
              </a:rPr>
              <a:t> Lawrence </a:t>
            </a:r>
            <a:r>
              <a:rPr lang="en-US" sz="1800" kern="1200" dirty="0" err="1" smtClean="0">
                <a:solidFill>
                  <a:schemeClr val="bg1"/>
                </a:solidFill>
                <a:latin typeface="Arial" charset="0"/>
                <a:ea typeface="Arial" charset="0"/>
                <a:cs typeface="Arial" charset="0"/>
              </a:rPr>
              <a:t>McGinty</a:t>
            </a:r>
            <a:r>
              <a:rPr lang="en-US" sz="1800" kern="1200" dirty="0" smtClean="0">
                <a:solidFill>
                  <a:schemeClr val="bg1"/>
                </a:solidFill>
                <a:latin typeface="Arial" charset="0"/>
                <a:ea typeface="Arial" charset="0"/>
                <a:cs typeface="Arial" charset="0"/>
              </a:rPr>
              <a:t>, ITN science editor</a:t>
            </a:r>
          </a:p>
          <a:p>
            <a:pPr marL="216000" indent="-216000">
              <a:spcAft>
                <a:spcPts val="1200"/>
              </a:spcAft>
              <a:buClr>
                <a:srgbClr val="FF6500"/>
              </a:buClr>
              <a:buFont typeface="Arial" charset="0"/>
              <a:buChar char="•"/>
            </a:pPr>
            <a:r>
              <a:rPr lang="en-US" sz="1800" kern="1200" dirty="0" err="1" smtClean="0">
                <a:solidFill>
                  <a:schemeClr val="bg1"/>
                </a:solidFill>
                <a:latin typeface="Arial" charset="0"/>
                <a:ea typeface="Arial" charset="0"/>
                <a:cs typeface="Arial" charset="0"/>
              </a:rPr>
              <a:t>Dr</a:t>
            </a:r>
            <a:r>
              <a:rPr lang="en-US" sz="1800" kern="1200" dirty="0" smtClean="0">
                <a:solidFill>
                  <a:schemeClr val="bg1"/>
                </a:solidFill>
                <a:latin typeface="Arial" charset="0"/>
                <a:ea typeface="Arial" charset="0"/>
                <a:cs typeface="Arial" charset="0"/>
              </a:rPr>
              <a:t> Lewis Booth, former CFO, Ford Motor Co.</a:t>
            </a:r>
            <a:endParaRPr lang="en-US" sz="2400" kern="1200" dirty="0" smtClean="0">
              <a:solidFill>
                <a:schemeClr val="bg1"/>
              </a:solidFill>
              <a:latin typeface="Arial" charset="0"/>
              <a:ea typeface="Arial" charset="0"/>
              <a:cs typeface="Arial" charset="0"/>
            </a:endParaRPr>
          </a:p>
        </p:txBody>
      </p:sp>
    </p:spTree>
    <p:extLst>
      <p:ext uri="{BB962C8B-B14F-4D97-AF65-F5344CB8AC3E}">
        <p14:creationId xmlns="" xmlns:p14="http://schemas.microsoft.com/office/powerpoint/2010/main" val="44508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pic>
        <p:nvPicPr>
          <p:cNvPr id="3" name="Picture 2" descr="equine.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82254" cy="6887468"/>
          </a:xfrm>
          <a:prstGeom prst="rect">
            <a:avLst/>
          </a:prstGeom>
        </p:spPr>
      </p:pic>
      <p:pic>
        <p:nvPicPr>
          <p:cNvPr id="6" name="Picture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18895" y="320825"/>
            <a:ext cx="2316631" cy="595472"/>
          </a:xfrm>
          <a:prstGeom prst="rect">
            <a:avLst/>
          </a:prstGeom>
        </p:spPr>
      </p:pic>
      <p:sp>
        <p:nvSpPr>
          <p:cNvPr id="2" name="TextBox 1"/>
          <p:cNvSpPr txBox="1"/>
          <p:nvPr userDrawn="1"/>
        </p:nvSpPr>
        <p:spPr>
          <a:xfrm>
            <a:off x="318895" y="2265405"/>
            <a:ext cx="4981941" cy="3785652"/>
          </a:xfrm>
          <a:prstGeom prst="rect">
            <a:avLst/>
          </a:prstGeom>
          <a:noFill/>
        </p:spPr>
        <p:txBody>
          <a:bodyPr wrap="square" lIns="0" tIns="0" rIns="0" bIns="0" rtlCol="0">
            <a:spAutoFit/>
          </a:bodyPr>
          <a:lstStyle/>
          <a:p>
            <a:pPr marL="216000" lvl="0" indent="-216000">
              <a:lnSpc>
                <a:spcPct val="100000"/>
              </a:lnSpc>
              <a:spcAft>
                <a:spcPts val="1200"/>
              </a:spcAft>
              <a:buClr>
                <a:srgbClr val="FF6500"/>
              </a:buClr>
              <a:buFont typeface="Arial" charset="0"/>
              <a:buChar char="•"/>
              <a:tabLst>
                <a:tab pos="204788" algn="l"/>
              </a:tabLst>
            </a:pPr>
            <a:r>
              <a:rPr lang="en-US" sz="1800" kern="1200" dirty="0" smtClean="0">
                <a:solidFill>
                  <a:schemeClr val="bg1"/>
                </a:solidFill>
                <a:latin typeface="Arial" charset="0"/>
                <a:ea typeface="Arial" charset="0"/>
                <a:cs typeface="Arial" charset="0"/>
              </a:rPr>
              <a:t>Raised £25m to support Philip </a:t>
            </a:r>
            <a:r>
              <a:rPr lang="en-US" sz="1800" kern="1200" dirty="0" err="1" smtClean="0">
                <a:solidFill>
                  <a:schemeClr val="bg1"/>
                </a:solidFill>
                <a:latin typeface="Arial" charset="0"/>
                <a:ea typeface="Arial" charset="0"/>
                <a:cs typeface="Arial" charset="0"/>
              </a:rPr>
              <a:t>Leverhulme</a:t>
            </a:r>
            <a:r>
              <a:rPr lang="en-US" sz="1800" kern="1200" baseline="0" dirty="0" smtClean="0">
                <a:solidFill>
                  <a:schemeClr val="bg1"/>
                </a:solidFill>
                <a:latin typeface="Arial" charset="0"/>
                <a:ea typeface="Arial" charset="0"/>
                <a:cs typeface="Arial" charset="0"/>
              </a:rPr>
              <a:t> </a:t>
            </a:r>
            <a:r>
              <a:rPr lang="en-US" sz="1800" kern="1200" dirty="0" smtClean="0">
                <a:solidFill>
                  <a:schemeClr val="bg1"/>
                </a:solidFill>
                <a:latin typeface="Arial" charset="0"/>
                <a:ea typeface="Arial" charset="0"/>
                <a:cs typeface="Arial" charset="0"/>
              </a:rPr>
              <a:t>Equine Hospital, </a:t>
            </a:r>
            <a:r>
              <a:rPr lang="en-US" sz="1800" kern="1200" dirty="0" err="1" smtClean="0">
                <a:solidFill>
                  <a:schemeClr val="bg1"/>
                </a:solidFill>
                <a:latin typeface="Arial" charset="0"/>
                <a:ea typeface="Arial" charset="0"/>
                <a:cs typeface="Arial" charset="0"/>
              </a:rPr>
              <a:t>Wolfson</a:t>
            </a:r>
            <a:r>
              <a:rPr lang="en-US" sz="1800" kern="1200" dirty="0" smtClean="0">
                <a:solidFill>
                  <a:schemeClr val="bg1"/>
                </a:solidFill>
                <a:latin typeface="Arial" charset="0"/>
                <a:ea typeface="Arial" charset="0"/>
                <a:cs typeface="Arial" charset="0"/>
              </a:rPr>
              <a:t> Centre for</a:t>
            </a:r>
            <a:r>
              <a:rPr lang="en-US" sz="1800" kern="1200" baseline="0" dirty="0" smtClean="0">
                <a:solidFill>
                  <a:schemeClr val="bg1"/>
                </a:solidFill>
                <a:latin typeface="Arial" charset="0"/>
                <a:ea typeface="Arial" charset="0"/>
                <a:cs typeface="Arial" charset="0"/>
              </a:rPr>
              <a:t> </a:t>
            </a:r>
            <a:r>
              <a:rPr lang="en-US" sz="1800" kern="1200" dirty="0" err="1" smtClean="0">
                <a:solidFill>
                  <a:schemeClr val="bg1"/>
                </a:solidFill>
                <a:latin typeface="Arial" charset="0"/>
                <a:ea typeface="Arial" charset="0"/>
                <a:cs typeface="Arial" charset="0"/>
              </a:rPr>
              <a:t>Personalised</a:t>
            </a:r>
            <a:r>
              <a:rPr lang="en-US" sz="1800" kern="1200" dirty="0" smtClean="0">
                <a:solidFill>
                  <a:schemeClr val="bg1"/>
                </a:solidFill>
                <a:latin typeface="Arial" charset="0"/>
                <a:ea typeface="Arial" charset="0"/>
                <a:cs typeface="Arial" charset="0"/>
              </a:rPr>
              <a:t> Medicines, Small Animal</a:t>
            </a:r>
            <a:r>
              <a:rPr lang="en-US" sz="1800" kern="1200" baseline="0" dirty="0" smtClean="0">
                <a:solidFill>
                  <a:schemeClr val="bg1"/>
                </a:solidFill>
                <a:latin typeface="Arial" charset="0"/>
                <a:ea typeface="Arial" charset="0"/>
                <a:cs typeface="Arial" charset="0"/>
              </a:rPr>
              <a:t> </a:t>
            </a:r>
            <a:r>
              <a:rPr lang="en-US" sz="1800" kern="1200" dirty="0" smtClean="0">
                <a:solidFill>
                  <a:schemeClr val="bg1"/>
                </a:solidFill>
                <a:latin typeface="Arial" charset="0"/>
                <a:ea typeface="Arial" charset="0"/>
                <a:cs typeface="Arial" charset="0"/>
              </a:rPr>
              <a:t>Teaching Hospital, Centre for Better Births</a:t>
            </a:r>
          </a:p>
          <a:p>
            <a:pPr marL="216000" lvl="0" indent="-216000">
              <a:lnSpc>
                <a:spcPct val="100000"/>
              </a:lnSpc>
              <a:spcAft>
                <a:spcPts val="1200"/>
              </a:spcAft>
              <a:buClr>
                <a:srgbClr val="FF6500"/>
              </a:buClr>
              <a:buFont typeface="Arial" charset="0"/>
              <a:buChar char="•"/>
              <a:tabLst>
                <a:tab pos="204788" algn="l"/>
              </a:tabLst>
            </a:pPr>
            <a:r>
              <a:rPr lang="en-US" sz="1800" kern="1200" dirty="0" smtClean="0">
                <a:solidFill>
                  <a:schemeClr val="bg1"/>
                </a:solidFill>
                <a:latin typeface="Arial" charset="0"/>
                <a:ea typeface="Arial" charset="0"/>
                <a:cs typeface="Arial" charset="0"/>
              </a:rPr>
              <a:t>Benefactors’ Fund raises £250k per </a:t>
            </a:r>
            <a:br>
              <a:rPr lang="en-US" sz="1800" kern="1200" dirty="0" smtClean="0">
                <a:solidFill>
                  <a:schemeClr val="bg1"/>
                </a:solidFill>
                <a:latin typeface="Arial" charset="0"/>
                <a:ea typeface="Arial" charset="0"/>
                <a:cs typeface="Arial" charset="0"/>
              </a:rPr>
            </a:br>
            <a:r>
              <a:rPr lang="en-US" sz="1800" kern="1200" dirty="0" smtClean="0">
                <a:solidFill>
                  <a:schemeClr val="bg1"/>
                </a:solidFill>
                <a:latin typeface="Arial" charset="0"/>
                <a:ea typeface="Arial" charset="0"/>
                <a:cs typeface="Arial" charset="0"/>
              </a:rPr>
              <a:t>annum for student initiatives</a:t>
            </a:r>
          </a:p>
          <a:p>
            <a:pPr marL="216000" lvl="0" indent="-216000">
              <a:lnSpc>
                <a:spcPct val="100000"/>
              </a:lnSpc>
              <a:spcAft>
                <a:spcPts val="1200"/>
              </a:spcAft>
              <a:buClr>
                <a:srgbClr val="FF6500"/>
              </a:buClr>
              <a:buFont typeface="Arial" charset="0"/>
              <a:buChar char="•"/>
              <a:tabLst>
                <a:tab pos="204788" algn="l"/>
              </a:tabLst>
            </a:pPr>
            <a:r>
              <a:rPr lang="en-US" sz="1800" kern="1200" dirty="0" smtClean="0">
                <a:solidFill>
                  <a:schemeClr val="bg1"/>
                </a:solidFill>
                <a:latin typeface="Arial" charset="0"/>
                <a:ea typeface="Arial" charset="0"/>
                <a:cs typeface="Arial" charset="0"/>
              </a:rPr>
              <a:t>£15.2m raised in three years of</a:t>
            </a:r>
            <a:r>
              <a:rPr lang="en-US" sz="1800" kern="1200" baseline="0" dirty="0" smtClean="0">
                <a:solidFill>
                  <a:schemeClr val="bg1"/>
                </a:solidFill>
                <a:latin typeface="Arial" charset="0"/>
                <a:ea typeface="Arial" charset="0"/>
                <a:cs typeface="Arial" charset="0"/>
              </a:rPr>
              <a:t> </a:t>
            </a:r>
            <a:br>
              <a:rPr lang="en-US" sz="1800" kern="1200" baseline="0" dirty="0" smtClean="0">
                <a:solidFill>
                  <a:schemeClr val="bg1"/>
                </a:solidFill>
                <a:latin typeface="Arial" charset="0"/>
                <a:ea typeface="Arial" charset="0"/>
                <a:cs typeface="Arial" charset="0"/>
              </a:rPr>
            </a:br>
            <a:r>
              <a:rPr lang="en-US" sz="1800" kern="1200" dirty="0" smtClean="0">
                <a:solidFill>
                  <a:schemeClr val="bg1"/>
                </a:solidFill>
                <a:latin typeface="Arial" charset="0"/>
                <a:ea typeface="Arial" charset="0"/>
                <a:cs typeface="Arial" charset="0"/>
              </a:rPr>
              <a:t>fundraising campaign ‘quiet phase’</a:t>
            </a:r>
            <a:r>
              <a:rPr lang="en-US" sz="1800" kern="1200" baseline="0" dirty="0" smtClean="0">
                <a:solidFill>
                  <a:schemeClr val="bg1"/>
                </a:solidFill>
                <a:latin typeface="Arial" charset="0"/>
                <a:ea typeface="Arial" charset="0"/>
                <a:cs typeface="Arial" charset="0"/>
              </a:rPr>
              <a:t> </a:t>
            </a:r>
            <a:br>
              <a:rPr lang="en-US" sz="1800" kern="1200" baseline="0" dirty="0" smtClean="0">
                <a:solidFill>
                  <a:schemeClr val="bg1"/>
                </a:solidFill>
                <a:latin typeface="Arial" charset="0"/>
                <a:ea typeface="Arial" charset="0"/>
                <a:cs typeface="Arial" charset="0"/>
              </a:rPr>
            </a:br>
            <a:r>
              <a:rPr lang="en-US" sz="1800" kern="1200" dirty="0" smtClean="0">
                <a:solidFill>
                  <a:schemeClr val="bg1"/>
                </a:solidFill>
                <a:latin typeface="Arial" charset="0"/>
                <a:ea typeface="Arial" charset="0"/>
                <a:cs typeface="Arial" charset="0"/>
              </a:rPr>
              <a:t>to date</a:t>
            </a:r>
          </a:p>
          <a:p>
            <a:pPr marL="216000" lvl="0" indent="-216000">
              <a:lnSpc>
                <a:spcPct val="100000"/>
              </a:lnSpc>
              <a:spcAft>
                <a:spcPts val="1200"/>
              </a:spcAft>
              <a:buClr>
                <a:srgbClr val="FF6500"/>
              </a:buClr>
              <a:buFont typeface="Arial" charset="0"/>
              <a:buChar char="•"/>
              <a:tabLst>
                <a:tab pos="204788" algn="l"/>
              </a:tabLst>
            </a:pPr>
            <a:r>
              <a:rPr lang="en-US" sz="1800" kern="1200" dirty="0" smtClean="0">
                <a:solidFill>
                  <a:schemeClr val="bg1"/>
                </a:solidFill>
                <a:latin typeface="Arial" charset="0"/>
                <a:ea typeface="Arial" charset="0"/>
                <a:cs typeface="Arial" charset="0"/>
              </a:rPr>
              <a:t>Campaign launch in 2018 to raise</a:t>
            </a:r>
            <a:r>
              <a:rPr lang="en-US" sz="1800" kern="1200" baseline="0" dirty="0" smtClean="0">
                <a:solidFill>
                  <a:schemeClr val="bg1"/>
                </a:solidFill>
                <a:latin typeface="Arial" charset="0"/>
                <a:ea typeface="Arial" charset="0"/>
                <a:cs typeface="Arial" charset="0"/>
              </a:rPr>
              <a:t> </a:t>
            </a:r>
            <a:br>
              <a:rPr lang="en-US" sz="1800" kern="1200" baseline="0" dirty="0" smtClean="0">
                <a:solidFill>
                  <a:schemeClr val="bg1"/>
                </a:solidFill>
                <a:latin typeface="Arial" charset="0"/>
                <a:ea typeface="Arial" charset="0"/>
                <a:cs typeface="Arial" charset="0"/>
              </a:rPr>
            </a:br>
            <a:r>
              <a:rPr lang="en-US" sz="1800" kern="1200" dirty="0" smtClean="0">
                <a:solidFill>
                  <a:schemeClr val="bg1"/>
                </a:solidFill>
                <a:latin typeface="Arial" charset="0"/>
                <a:ea typeface="Arial" charset="0"/>
                <a:cs typeface="Arial" charset="0"/>
              </a:rPr>
              <a:t>£75m supporting scholarship,</a:t>
            </a:r>
            <a:r>
              <a:rPr lang="en-US" sz="1800" kern="1200" baseline="0" dirty="0" smtClean="0">
                <a:solidFill>
                  <a:schemeClr val="bg1"/>
                </a:solidFill>
                <a:latin typeface="Arial" charset="0"/>
                <a:ea typeface="Arial" charset="0"/>
                <a:cs typeface="Arial" charset="0"/>
              </a:rPr>
              <a:t> </a:t>
            </a:r>
            <a:br>
              <a:rPr lang="en-US" sz="1800" kern="1200" baseline="0" dirty="0" smtClean="0">
                <a:solidFill>
                  <a:schemeClr val="bg1"/>
                </a:solidFill>
                <a:latin typeface="Arial" charset="0"/>
                <a:ea typeface="Arial" charset="0"/>
                <a:cs typeface="Arial" charset="0"/>
              </a:rPr>
            </a:br>
            <a:r>
              <a:rPr lang="en-US" sz="1800" kern="1200" dirty="0" smtClean="0">
                <a:solidFill>
                  <a:schemeClr val="bg1"/>
                </a:solidFill>
                <a:latin typeface="Arial" charset="0"/>
                <a:ea typeface="Arial" charset="0"/>
                <a:cs typeface="Arial" charset="0"/>
              </a:rPr>
              <a:t>leadership and research</a:t>
            </a:r>
          </a:p>
        </p:txBody>
      </p:sp>
      <p:sp>
        <p:nvSpPr>
          <p:cNvPr id="11" name="Rectangle 2"/>
          <p:cNvSpPr txBox="1">
            <a:spLocks noChangeArrowheads="1"/>
          </p:cNvSpPr>
          <p:nvPr userDrawn="1"/>
        </p:nvSpPr>
        <p:spPr bwMode="auto">
          <a:xfrm>
            <a:off x="318895" y="1268760"/>
            <a:ext cx="7772400" cy="9144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a:solidFill>
                  <a:srgbClr val="956700"/>
                </a:solidFill>
                <a:latin typeface="+mj-lt"/>
                <a:ea typeface="+mj-ea"/>
                <a:cs typeface="+mj-cs"/>
              </a:defRPr>
            </a:lvl1pPr>
            <a:lvl2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2pPr>
            <a:lvl3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3pPr>
            <a:lvl4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4pPr>
            <a:lvl5pPr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5pPr>
            <a:lvl6pPr marL="4572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6pPr>
            <a:lvl7pPr marL="9144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7pPr>
            <a:lvl8pPr marL="13716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8pPr>
            <a:lvl9pPr marL="1828800" algn="l" rtl="0" eaLnBrk="1" fontAlgn="base" hangingPunct="1">
              <a:spcBef>
                <a:spcPct val="0"/>
              </a:spcBef>
              <a:spcAft>
                <a:spcPct val="0"/>
              </a:spcAft>
              <a:defRPr sz="3000">
                <a:solidFill>
                  <a:srgbClr val="956700"/>
                </a:solidFill>
                <a:latin typeface="Arial" pitchFamily="-112" charset="0"/>
                <a:ea typeface="ＭＳ Ｐゴシック" pitchFamily="48" charset="-128"/>
                <a:cs typeface="ＭＳ Ｐゴシック" pitchFamily="48" charset="-128"/>
              </a:defRPr>
            </a:lvl9pPr>
          </a:lstStyle>
          <a:p>
            <a:pPr>
              <a:lnSpc>
                <a:spcPts val="2800"/>
              </a:lnSpc>
            </a:pPr>
            <a:r>
              <a:rPr lang="en-US" sz="3200" b="1" dirty="0" smtClean="0">
                <a:solidFill>
                  <a:srgbClr val="FF6600"/>
                </a:solidFill>
                <a:latin typeface="Arial" charset="0"/>
                <a:ea typeface="Arial" charset="0"/>
                <a:cs typeface="Arial" charset="0"/>
              </a:rPr>
              <a:t/>
            </a:r>
            <a:br>
              <a:rPr lang="en-US" sz="3200" b="1" dirty="0" smtClean="0">
                <a:solidFill>
                  <a:srgbClr val="FF6600"/>
                </a:solidFill>
                <a:latin typeface="Arial" charset="0"/>
                <a:ea typeface="Arial" charset="0"/>
                <a:cs typeface="Arial" charset="0"/>
              </a:rPr>
            </a:br>
            <a:r>
              <a:rPr lang="en-US" sz="3200" b="1" dirty="0" smtClean="0">
                <a:solidFill>
                  <a:srgbClr val="FF6600"/>
                </a:solidFill>
                <a:latin typeface="Arial" charset="0"/>
                <a:ea typeface="Arial" charset="0"/>
                <a:cs typeface="Arial" charset="0"/>
              </a:rPr>
              <a:t>PHILANTHROPY</a:t>
            </a:r>
            <a:endParaRPr lang="en-US" sz="3200" dirty="0">
              <a:latin typeface="Arial" charset="0"/>
              <a:ea typeface="Arial" charset="0"/>
              <a:cs typeface="Arial" charset="0"/>
            </a:endParaRPr>
          </a:p>
        </p:txBody>
      </p:sp>
    </p:spTree>
    <p:extLst>
      <p:ext uri="{BB962C8B-B14F-4D97-AF65-F5344CB8AC3E}">
        <p14:creationId xmlns="" xmlns:p14="http://schemas.microsoft.com/office/powerpoint/2010/main" val="143432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82662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62" r:id="rId11"/>
    <p:sldLayoutId id="2147483722" r:id="rId12"/>
    <p:sldLayoutId id="2147483723" r:id="rId13"/>
    <p:sldLayoutId id="2147483724" r:id="rId14"/>
    <p:sldLayoutId id="2147483725" r:id="rId15"/>
    <p:sldLayoutId id="2147483759" r:id="rId16"/>
    <p:sldLayoutId id="2147483761" r:id="rId17"/>
    <p:sldLayoutId id="2147483760" r:id="rId18"/>
    <p:sldLayoutId id="2147483726" r:id="rId19"/>
    <p:sldLayoutId id="2147483742" r:id="rId20"/>
    <p:sldLayoutId id="2147483743" r:id="rId21"/>
    <p:sldLayoutId id="2147483744" r:id="rId22"/>
    <p:sldLayoutId id="2147483758" r:id="rId23"/>
    <p:sldLayoutId id="2147483757" r:id="rId24"/>
    <p:sldLayoutId id="2147483752" r:id="rId25"/>
    <p:sldLayoutId id="2147483755" r:id="rId26"/>
    <p:sldLayoutId id="2147483756" r:id="rId27"/>
    <p:sldLayoutId id="2147483754" r:id="rId28"/>
    <p:sldLayoutId id="2147483753" r:id="rId29"/>
    <p:sldLayoutId id="2147483751" r:id="rId30"/>
    <p:sldLayoutId id="2147483750" r:id="rId31"/>
    <p:sldLayoutId id="2147483749" r:id="rId32"/>
    <p:sldLayoutId id="2147483748" r:id="rId33"/>
    <p:sldLayoutId id="2147483747" r:id="rId34"/>
    <p:sldLayoutId id="2147483746" r:id="rId35"/>
    <p:sldLayoutId id="2147483745" r:id="rId36"/>
    <p:sldLayoutId id="2147483741" r:id="rId37"/>
    <p:sldLayoutId id="2147483740" r:id="rId38"/>
    <p:sldLayoutId id="2147483738" r:id="rId39"/>
    <p:sldLayoutId id="2147483739" r:id="rId40"/>
    <p:sldLayoutId id="2147483775"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Tuesday, May 09, 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hyperlink" Target="http://www.media.barclays.co.uk/player-standalone/?id=163939-1069490&amp;width=604&amp;height=340" TargetMode="External"/><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889" y="4699493"/>
            <a:ext cx="7694191" cy="434367"/>
          </a:xfrm>
        </p:spPr>
        <p:txBody>
          <a:bodyPr/>
          <a:lstStyle/>
          <a:p>
            <a:r>
              <a:rPr lang="en-GB" dirty="0" smtClean="0"/>
              <a:t>Dr Margaret  Procter</a:t>
            </a:r>
            <a:endParaRPr lang="en-GB" dirty="0"/>
          </a:p>
        </p:txBody>
      </p:sp>
      <p:sp>
        <p:nvSpPr>
          <p:cNvPr id="3" name="Text Placeholder 2"/>
          <p:cNvSpPr>
            <a:spLocks noGrp="1"/>
          </p:cNvSpPr>
          <p:nvPr>
            <p:ph type="body" sz="quarter" idx="10"/>
          </p:nvPr>
        </p:nvSpPr>
        <p:spPr>
          <a:xfrm>
            <a:off x="1093942" y="2631319"/>
            <a:ext cx="3709216" cy="953874"/>
          </a:xfrm>
        </p:spPr>
        <p:txBody>
          <a:bodyPr/>
          <a:lstStyle/>
          <a:p>
            <a:r>
              <a:rPr lang="en-GB" sz="2800" dirty="0" smtClean="0"/>
              <a:t>“Accounts </a:t>
            </a:r>
            <a:r>
              <a:rPr lang="en-GB" sz="2800" dirty="0"/>
              <a:t>with Interest</a:t>
            </a:r>
            <a:r>
              <a:rPr lang="en-GB" sz="2800" dirty="0" smtClean="0"/>
              <a:t>”: promoting academic/professional collaboration  </a:t>
            </a:r>
            <a:endParaRPr lang="en-GB" sz="2800" dirty="0"/>
          </a:p>
        </p:txBody>
      </p:sp>
      <p:sp>
        <p:nvSpPr>
          <p:cNvPr id="5" name="Text Placeholder 4"/>
          <p:cNvSpPr>
            <a:spLocks noGrp="1"/>
          </p:cNvSpPr>
          <p:nvPr>
            <p:ph type="body" sz="quarter" idx="12"/>
          </p:nvPr>
        </p:nvSpPr>
        <p:spPr>
          <a:xfrm>
            <a:off x="1233889" y="5133860"/>
            <a:ext cx="3709216" cy="1284967"/>
          </a:xfrm>
        </p:spPr>
        <p:txBody>
          <a:bodyPr>
            <a:noAutofit/>
          </a:bodyPr>
          <a:lstStyle/>
          <a:p>
            <a:r>
              <a:rPr lang="en-GB" sz="2400" dirty="0"/>
              <a:t>Senior Lecturer, </a:t>
            </a:r>
            <a:endParaRPr lang="en-GB" sz="2400" dirty="0" smtClean="0"/>
          </a:p>
          <a:p>
            <a:r>
              <a:rPr lang="en-GB" sz="2400" dirty="0" smtClean="0"/>
              <a:t>Record &amp; </a:t>
            </a:r>
            <a:r>
              <a:rPr lang="en-GB" sz="2400" dirty="0"/>
              <a:t>Archive Studies</a:t>
            </a:r>
          </a:p>
          <a:p>
            <a:r>
              <a:rPr lang="en-GB" sz="2400" dirty="0" smtClean="0"/>
              <a:t>University of Liverpool, UK</a:t>
            </a:r>
            <a:endParaRPr lang="en-GB" sz="2400" dirty="0"/>
          </a:p>
        </p:txBody>
      </p:sp>
    </p:spTree>
    <p:extLst>
      <p:ext uri="{BB962C8B-B14F-4D97-AF65-F5344CB8AC3E}">
        <p14:creationId xmlns="" xmlns:p14="http://schemas.microsoft.com/office/powerpoint/2010/main" val="2117074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540150" cy="910087"/>
          </a:xfrm>
        </p:spPr>
        <p:txBody>
          <a:bodyPr>
            <a:normAutofit/>
          </a:bodyPr>
          <a:lstStyle/>
          <a:p>
            <a:r>
              <a:rPr lang="en-GB" dirty="0" smtClean="0"/>
              <a:t>Conclusions (1)</a:t>
            </a:r>
            <a:endParaRPr lang="en-GB" dirty="0"/>
          </a:p>
        </p:txBody>
      </p:sp>
      <p:sp>
        <p:nvSpPr>
          <p:cNvPr id="2" name="Text Placeholder 1"/>
          <p:cNvSpPr>
            <a:spLocks noGrp="1"/>
          </p:cNvSpPr>
          <p:nvPr>
            <p:ph type="body" idx="1"/>
          </p:nvPr>
        </p:nvSpPr>
        <p:spPr>
          <a:xfrm>
            <a:off x="457200" y="1443487"/>
            <a:ext cx="3931920" cy="639762"/>
          </a:xfrm>
        </p:spPr>
        <p:txBody>
          <a:bodyPr>
            <a:normAutofit/>
          </a:bodyPr>
          <a:lstStyle/>
          <a:p>
            <a:r>
              <a:rPr lang="en-GB" sz="2400" dirty="0" smtClean="0"/>
              <a:t>collaboration: positive</a:t>
            </a:r>
            <a:r>
              <a:rPr lang="en-GB" sz="2400" dirty="0" smtClean="0"/>
              <a:t>	</a:t>
            </a:r>
            <a:endParaRPr lang="en-GB" sz="2400" dirty="0"/>
          </a:p>
        </p:txBody>
      </p:sp>
      <p:sp>
        <p:nvSpPr>
          <p:cNvPr id="3" name="Content Placeholder 2"/>
          <p:cNvSpPr>
            <a:spLocks noGrp="1"/>
          </p:cNvSpPr>
          <p:nvPr>
            <p:ph sz="half" idx="2"/>
          </p:nvPr>
        </p:nvSpPr>
        <p:spPr>
          <a:xfrm>
            <a:off x="163902" y="2163762"/>
            <a:ext cx="4442604" cy="4714366"/>
          </a:xfrm>
        </p:spPr>
        <p:txBody>
          <a:bodyPr>
            <a:normAutofit/>
          </a:bodyPr>
          <a:lstStyle/>
          <a:p>
            <a:pPr>
              <a:buClr>
                <a:schemeClr val="tx2"/>
              </a:buClr>
              <a:buFont typeface="Wingdings" panose="05000000000000000000" pitchFamily="2" charset="2"/>
              <a:buChar char="v"/>
            </a:pPr>
            <a:r>
              <a:rPr lang="en-GB" dirty="0">
                <a:latin typeface="Calibri" pitchFamily="34" charset="0"/>
              </a:rPr>
              <a:t>aligns with </a:t>
            </a:r>
            <a:r>
              <a:rPr lang="en-GB" dirty="0" smtClean="0">
                <a:latin typeface="Calibri" pitchFamily="34" charset="0"/>
              </a:rPr>
              <a:t> strategic objectives of multiple stakeholders</a:t>
            </a:r>
            <a:endParaRPr lang="en-GB" dirty="0">
              <a:latin typeface="Calibri" pitchFamily="34" charset="0"/>
            </a:endParaRPr>
          </a:p>
          <a:p>
            <a:pPr>
              <a:buClr>
                <a:schemeClr val="tx2"/>
              </a:buClr>
              <a:buFont typeface="Wingdings" panose="05000000000000000000" pitchFamily="2" charset="2"/>
              <a:buChar char="v"/>
            </a:pPr>
            <a:r>
              <a:rPr lang="en-GB" dirty="0" smtClean="0">
                <a:latin typeface="Calibri" pitchFamily="34" charset="0"/>
              </a:rPr>
              <a:t>practical </a:t>
            </a:r>
            <a:r>
              <a:rPr lang="en-GB" dirty="0" smtClean="0">
                <a:latin typeface="Calibri" pitchFamily="34" charset="0"/>
              </a:rPr>
              <a:t>outcomes : for partners/ profession/for research councils </a:t>
            </a:r>
            <a:endParaRPr lang="en-GB" dirty="0" smtClean="0">
              <a:latin typeface="Calibri" pitchFamily="34" charset="0"/>
            </a:endParaRPr>
          </a:p>
          <a:p>
            <a:pPr>
              <a:buClr>
                <a:schemeClr val="tx2"/>
              </a:buClr>
              <a:buFont typeface="Wingdings" panose="05000000000000000000" pitchFamily="2" charset="2"/>
              <a:buChar char="v"/>
            </a:pPr>
            <a:r>
              <a:rPr lang="en-GB" dirty="0" smtClean="0">
                <a:latin typeface="Calibri" pitchFamily="34" charset="0"/>
              </a:rPr>
              <a:t>builds on existing personal relationships</a:t>
            </a:r>
          </a:p>
          <a:p>
            <a:pPr lvl="1">
              <a:buClr>
                <a:schemeClr val="tx2"/>
              </a:buClr>
              <a:buFont typeface="Wingdings" panose="05000000000000000000" pitchFamily="2" charset="2"/>
              <a:buChar char="v"/>
            </a:pPr>
            <a:r>
              <a:rPr lang="en-GB" sz="2400" dirty="0" smtClean="0">
                <a:latin typeface="Calibri" pitchFamily="34" charset="0"/>
              </a:rPr>
              <a:t>archival</a:t>
            </a:r>
          </a:p>
          <a:p>
            <a:pPr lvl="1">
              <a:buClr>
                <a:schemeClr val="tx2"/>
              </a:buClr>
              <a:buFont typeface="Wingdings" panose="05000000000000000000" pitchFamily="2" charset="2"/>
              <a:buChar char="v"/>
            </a:pPr>
            <a:r>
              <a:rPr lang="en-GB" sz="2400" dirty="0" smtClean="0">
                <a:latin typeface="Calibri" pitchFamily="34" charset="0"/>
              </a:rPr>
              <a:t>academic</a:t>
            </a:r>
          </a:p>
          <a:p>
            <a:pPr lvl="1"/>
            <a:endParaRPr lang="en-GB" dirty="0" smtClean="0"/>
          </a:p>
          <a:p>
            <a:pPr lvl="1"/>
            <a:endParaRPr lang="en-GB" dirty="0" smtClean="0"/>
          </a:p>
          <a:p>
            <a:endParaRPr lang="en-GB" dirty="0" smtClean="0"/>
          </a:p>
          <a:p>
            <a:endParaRPr lang="en-GB" dirty="0"/>
          </a:p>
        </p:txBody>
      </p:sp>
      <p:sp>
        <p:nvSpPr>
          <p:cNvPr id="6" name="Text Placeholder 5"/>
          <p:cNvSpPr>
            <a:spLocks noGrp="1"/>
          </p:cNvSpPr>
          <p:nvPr>
            <p:ph type="body" sz="quarter" idx="3"/>
          </p:nvPr>
        </p:nvSpPr>
        <p:spPr>
          <a:xfrm>
            <a:off x="4754880" y="1443487"/>
            <a:ext cx="3931920" cy="639762"/>
          </a:xfrm>
        </p:spPr>
        <p:txBody>
          <a:bodyPr>
            <a:normAutofit fontScale="92500"/>
          </a:bodyPr>
          <a:lstStyle/>
          <a:p>
            <a:r>
              <a:rPr lang="en-GB" sz="2400" dirty="0" smtClean="0"/>
              <a:t>collaboration: not </a:t>
            </a:r>
            <a:r>
              <a:rPr lang="en-GB" sz="2400" dirty="0" smtClean="0"/>
              <a:t>so positive</a:t>
            </a:r>
            <a:endParaRPr lang="en-GB" sz="2400" dirty="0"/>
          </a:p>
        </p:txBody>
      </p:sp>
      <p:sp>
        <p:nvSpPr>
          <p:cNvPr id="5" name="Content Placeholder 4"/>
          <p:cNvSpPr>
            <a:spLocks noGrp="1"/>
          </p:cNvSpPr>
          <p:nvPr>
            <p:ph sz="quarter" idx="4"/>
          </p:nvPr>
        </p:nvSpPr>
        <p:spPr>
          <a:xfrm>
            <a:off x="4754879" y="2163762"/>
            <a:ext cx="4242471" cy="4442664"/>
          </a:xfrm>
        </p:spPr>
        <p:txBody>
          <a:bodyPr/>
          <a:lstStyle/>
          <a:p>
            <a:pPr>
              <a:buClr>
                <a:schemeClr val="tx2"/>
              </a:buClr>
              <a:buFont typeface="Wingdings" panose="05000000000000000000" pitchFamily="2" charset="2"/>
              <a:buChar char="v"/>
            </a:pPr>
            <a:r>
              <a:rPr lang="en-GB" dirty="0" err="1" smtClean="0">
                <a:latin typeface="Calibri" pitchFamily="34" charset="0"/>
              </a:rPr>
              <a:t>interdisciplinarity</a:t>
            </a:r>
            <a:r>
              <a:rPr lang="en-GB" dirty="0" smtClean="0">
                <a:latin typeface="Calibri" pitchFamily="34" charset="0"/>
              </a:rPr>
              <a:t> is problematic!</a:t>
            </a:r>
          </a:p>
          <a:p>
            <a:pPr lvl="1">
              <a:buClr>
                <a:schemeClr val="tx2"/>
              </a:buClr>
              <a:buFont typeface="Wingdings" panose="05000000000000000000" pitchFamily="2" charset="2"/>
              <a:buChar char="v"/>
            </a:pPr>
            <a:r>
              <a:rPr lang="en-GB" sz="2400" dirty="0" smtClean="0">
                <a:latin typeface="Calibri" pitchFamily="34" charset="0"/>
              </a:rPr>
              <a:t>aims and objectives</a:t>
            </a:r>
          </a:p>
          <a:p>
            <a:pPr lvl="1">
              <a:buClr>
                <a:schemeClr val="tx2"/>
              </a:buClr>
              <a:buFont typeface="Wingdings" panose="05000000000000000000" pitchFamily="2" charset="2"/>
              <a:buChar char="v"/>
            </a:pPr>
            <a:r>
              <a:rPr lang="en-GB" sz="2400" dirty="0" smtClean="0">
                <a:latin typeface="Calibri" pitchFamily="34" charset="0"/>
              </a:rPr>
              <a:t>research team assumptions</a:t>
            </a:r>
          </a:p>
          <a:p>
            <a:pPr lvl="1">
              <a:buClr>
                <a:schemeClr val="tx2"/>
              </a:buClr>
              <a:buFont typeface="Wingdings" panose="05000000000000000000" pitchFamily="2" charset="2"/>
              <a:buChar char="v"/>
            </a:pPr>
            <a:r>
              <a:rPr lang="en-GB" sz="2400" dirty="0" smtClean="0">
                <a:latin typeface="Calibri" pitchFamily="34" charset="0"/>
              </a:rPr>
              <a:t>research </a:t>
            </a:r>
            <a:r>
              <a:rPr lang="en-GB" sz="2400" dirty="0" smtClean="0">
                <a:latin typeface="Calibri" pitchFamily="34" charset="0"/>
              </a:rPr>
              <a:t>training</a:t>
            </a:r>
            <a:endParaRPr lang="en-GB" sz="2400" dirty="0">
              <a:latin typeface="Calibri" pitchFamily="34" charset="0"/>
            </a:endParaRPr>
          </a:p>
          <a:p>
            <a:pPr lvl="1">
              <a:buClr>
                <a:schemeClr val="tx2"/>
              </a:buClr>
              <a:buFont typeface="Wingdings" panose="05000000000000000000" pitchFamily="2" charset="2"/>
              <a:buChar char="v"/>
            </a:pPr>
            <a:r>
              <a:rPr lang="en-GB" sz="2400" dirty="0" smtClean="0">
                <a:latin typeface="Calibri" pitchFamily="34" charset="0"/>
              </a:rPr>
              <a:t>methodologies </a:t>
            </a:r>
            <a:r>
              <a:rPr lang="en-GB" sz="2400" dirty="0" smtClean="0">
                <a:latin typeface="Calibri" pitchFamily="34" charset="0"/>
              </a:rPr>
              <a:t>… archival science </a:t>
            </a:r>
            <a:endParaRPr lang="en-GB" sz="2400" dirty="0" smtClean="0">
              <a:latin typeface="Calibri" pitchFamily="34" charset="0"/>
            </a:endParaRPr>
          </a:p>
          <a:p>
            <a:pPr>
              <a:buClr>
                <a:schemeClr val="tx2"/>
              </a:buClr>
              <a:buFont typeface="Wingdings" panose="05000000000000000000" pitchFamily="2" charset="2"/>
              <a:buChar char="v"/>
            </a:pPr>
            <a:r>
              <a:rPr lang="en-GB" dirty="0" smtClean="0">
                <a:latin typeface="Calibri" pitchFamily="34" charset="0"/>
              </a:rPr>
              <a:t>recruitment difficult  </a:t>
            </a:r>
          </a:p>
          <a:p>
            <a:endParaRPr lang="en-GB" dirty="0" smtClean="0"/>
          </a:p>
          <a:p>
            <a:endParaRPr lang="en-GB" dirty="0"/>
          </a:p>
        </p:txBody>
      </p:sp>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0819" y="6314807"/>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83341" y="6185148"/>
            <a:ext cx="2360659" cy="577756"/>
          </a:xfrm>
          <a:prstGeom prst="rect">
            <a:avLst/>
          </a:prstGeom>
        </p:spPr>
      </p:pic>
    </p:spTree>
    <p:extLst>
      <p:ext uri="{BB962C8B-B14F-4D97-AF65-F5344CB8AC3E}">
        <p14:creationId xmlns="" xmlns:p14="http://schemas.microsoft.com/office/powerpoint/2010/main" val="28420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61" y="636917"/>
            <a:ext cx="8229600" cy="990600"/>
          </a:xfrm>
        </p:spPr>
        <p:txBody>
          <a:bodyPr/>
          <a:lstStyle/>
          <a:p>
            <a:r>
              <a:rPr lang="en-GB" dirty="0" smtClean="0"/>
              <a:t>Conclusions (2)</a:t>
            </a:r>
            <a:endParaRPr lang="en-GB" dirty="0"/>
          </a:p>
        </p:txBody>
      </p:sp>
      <p:sp>
        <p:nvSpPr>
          <p:cNvPr id="3" name="Content Placeholder 2"/>
          <p:cNvSpPr>
            <a:spLocks noGrp="1"/>
          </p:cNvSpPr>
          <p:nvPr>
            <p:ph idx="1"/>
          </p:nvPr>
        </p:nvSpPr>
        <p:spPr>
          <a:xfrm>
            <a:off x="767751" y="2003463"/>
            <a:ext cx="7494506" cy="4026883"/>
          </a:xfrm>
        </p:spPr>
        <p:txBody>
          <a:bodyPr/>
          <a:lstStyle/>
          <a:p>
            <a:pPr>
              <a:buClr>
                <a:schemeClr val="tx2"/>
              </a:buClr>
              <a:buFont typeface="Wingdings" panose="05000000000000000000" pitchFamily="2" charset="2"/>
              <a:buChar char="v"/>
            </a:pPr>
            <a:r>
              <a:rPr lang="en-GB" dirty="0" smtClean="0"/>
              <a:t>innovative </a:t>
            </a:r>
            <a:r>
              <a:rPr lang="en-GB" dirty="0"/>
              <a:t>interdisciplinary work is </a:t>
            </a:r>
            <a:r>
              <a:rPr lang="en-GB" dirty="0" smtClean="0"/>
              <a:t>challenging</a:t>
            </a:r>
          </a:p>
          <a:p>
            <a:pPr>
              <a:buClr>
                <a:schemeClr val="tx2"/>
              </a:buClr>
              <a:buFont typeface="Wingdings" panose="05000000000000000000" pitchFamily="2" charset="2"/>
              <a:buChar char="v"/>
            </a:pPr>
            <a:r>
              <a:rPr lang="en-GB" dirty="0" smtClean="0"/>
              <a:t>the </a:t>
            </a:r>
            <a:r>
              <a:rPr lang="en-GB" dirty="0"/>
              <a:t>rewards of this project will be over the long </a:t>
            </a:r>
            <a:r>
              <a:rPr lang="en-GB" dirty="0" smtClean="0"/>
              <a:t>term </a:t>
            </a:r>
          </a:p>
          <a:p>
            <a:pPr>
              <a:buClr>
                <a:schemeClr val="tx2"/>
              </a:buClr>
              <a:buFont typeface="Wingdings" panose="05000000000000000000" pitchFamily="2" charset="2"/>
              <a:buChar char="v"/>
            </a:pPr>
            <a:r>
              <a:rPr lang="en-GB" dirty="0" smtClean="0"/>
              <a:t>we </a:t>
            </a:r>
            <a:r>
              <a:rPr lang="en-GB" dirty="0"/>
              <a:t>are confident that our project will have substantial impact that benefits </a:t>
            </a:r>
            <a:r>
              <a:rPr lang="en-GB" dirty="0" smtClean="0"/>
              <a:t>the </a:t>
            </a:r>
            <a:r>
              <a:rPr lang="en-GB" dirty="0"/>
              <a:t>private-sector </a:t>
            </a:r>
            <a:r>
              <a:rPr lang="en-GB" dirty="0" smtClean="0"/>
              <a:t>partner</a:t>
            </a:r>
          </a:p>
          <a:p>
            <a:pPr>
              <a:buClr>
                <a:schemeClr val="tx2"/>
              </a:buClr>
              <a:buFont typeface="Wingdings" panose="05000000000000000000" pitchFamily="2" charset="2"/>
              <a:buChar char="v"/>
            </a:pPr>
            <a:r>
              <a:rPr lang="en-GB" dirty="0" smtClean="0"/>
              <a:t> … and the professional archival community</a:t>
            </a:r>
          </a:p>
          <a:p>
            <a:pPr>
              <a:buClr>
                <a:schemeClr val="tx2"/>
              </a:buClr>
              <a:buFont typeface="Wingdings" panose="05000000000000000000" pitchFamily="2" charset="2"/>
              <a:buChar char="v"/>
            </a:pPr>
            <a:r>
              <a:rPr lang="en-GB" dirty="0" smtClean="0"/>
              <a:t> … in addition to the </a:t>
            </a:r>
            <a:r>
              <a:rPr lang="en-GB" dirty="0" smtClean="0"/>
              <a:t>(historical) research community</a:t>
            </a:r>
            <a:endParaRPr lang="en-GB" i="1" dirty="0" smtClean="0"/>
          </a:p>
          <a:p>
            <a:pPr>
              <a:buClr>
                <a:schemeClr val="tx2"/>
              </a:buClr>
              <a:buFont typeface="Wingdings" panose="05000000000000000000" pitchFamily="2" charset="2"/>
              <a:buChar char="v"/>
            </a:pPr>
            <a:endParaRPr lang="en-GB" i="1" dirty="0" smtClean="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04248" y="6316665"/>
            <a:ext cx="2339752" cy="572639"/>
          </a:xfrm>
          <a:prstGeom prst="rect">
            <a:avLst/>
          </a:prstGeom>
        </p:spPr>
      </p:pic>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7336" y="6316665"/>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327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1354" y="1818863"/>
            <a:ext cx="4627085" cy="3981746"/>
          </a:xfrm>
          <a:solidFill>
            <a:schemeClr val="bg1"/>
          </a:solidFill>
        </p:spPr>
        <p:txBody>
          <a:bodyPr/>
          <a:lstStyle/>
          <a:p>
            <a:r>
              <a:rPr lang="en-GB" dirty="0" smtClean="0">
                <a:solidFill>
                  <a:schemeClr val="tx2"/>
                </a:solidFill>
                <a:latin typeface="Calibri" pitchFamily="34" charset="0"/>
              </a:rPr>
              <a:t>Thank you</a:t>
            </a:r>
          </a:p>
          <a:p>
            <a:r>
              <a:rPr lang="en-GB" dirty="0">
                <a:latin typeface="Calibri" pitchFamily="34" charset="0"/>
              </a:rPr>
              <a:t>Margaret </a:t>
            </a:r>
            <a:r>
              <a:rPr lang="en-GB" dirty="0" smtClean="0">
                <a:latin typeface="Calibri" pitchFamily="34" charset="0"/>
              </a:rPr>
              <a:t>Procter, </a:t>
            </a:r>
            <a:r>
              <a:rPr lang="en-GB" dirty="0" err="1" smtClean="0">
                <a:latin typeface="Calibri" pitchFamily="34" charset="0"/>
              </a:rPr>
              <a:t>UoL</a:t>
            </a:r>
            <a:endParaRPr lang="en-GB" dirty="0" smtClean="0">
              <a:latin typeface="Calibri" pitchFamily="34" charset="0"/>
            </a:endParaRPr>
          </a:p>
          <a:p>
            <a:r>
              <a:rPr lang="en-GB" sz="2000" dirty="0" smtClean="0">
                <a:latin typeface="Calibri" pitchFamily="34" charset="0"/>
              </a:rPr>
              <a:t>mprocter@liv.ac.uk</a:t>
            </a:r>
            <a:r>
              <a:rPr lang="en-GB" dirty="0">
                <a:latin typeface="Calibri" pitchFamily="34" charset="0"/>
              </a:rPr>
              <a:t/>
            </a:r>
            <a:br>
              <a:rPr lang="en-GB" dirty="0">
                <a:latin typeface="Calibri" pitchFamily="34" charset="0"/>
              </a:rPr>
            </a:br>
            <a:endParaRPr lang="en-GB" dirty="0" smtClean="0">
              <a:latin typeface="Calibri" pitchFamily="34" charset="0"/>
            </a:endParaRPr>
          </a:p>
          <a:p>
            <a:r>
              <a:rPr lang="en-GB" sz="2000" dirty="0" smtClean="0">
                <a:latin typeface="Calibri" pitchFamily="34" charset="0"/>
              </a:rPr>
              <a:t>Maria Sienkiewicz, Group Archivist, Barclays</a:t>
            </a:r>
          </a:p>
          <a:p>
            <a:endParaRPr lang="en-GB" sz="2000" dirty="0" smtClean="0">
              <a:latin typeface="Calibri" pitchFamily="34" charset="0"/>
            </a:endParaRPr>
          </a:p>
          <a:p>
            <a:r>
              <a:rPr lang="en-GB" sz="2000" dirty="0" smtClean="0">
                <a:latin typeface="Calibri" pitchFamily="34" charset="0"/>
              </a:rPr>
              <a:t>Dr </a:t>
            </a:r>
            <a:r>
              <a:rPr lang="en-GB" sz="2000" dirty="0">
                <a:latin typeface="Calibri" pitchFamily="34" charset="0"/>
              </a:rPr>
              <a:t>Andrew Smith, Senior Lecturer in International </a:t>
            </a:r>
            <a:r>
              <a:rPr lang="en-GB" sz="2000" dirty="0" smtClean="0">
                <a:latin typeface="Calibri" pitchFamily="34" charset="0"/>
              </a:rPr>
              <a:t>Business, </a:t>
            </a:r>
            <a:r>
              <a:rPr lang="en-GB" sz="2000" dirty="0" err="1" smtClean="0">
                <a:latin typeface="Calibri" pitchFamily="34" charset="0"/>
              </a:rPr>
              <a:t>UoL</a:t>
            </a:r>
            <a:r>
              <a:rPr lang="en-GB" sz="2000" dirty="0" smtClean="0">
                <a:latin typeface="Calibri" pitchFamily="34" charset="0"/>
              </a:rPr>
              <a:t> </a:t>
            </a:r>
            <a:endParaRPr lang="en-GB" sz="2000" dirty="0">
              <a:latin typeface="Calibri" pitchFamily="34" charset="0"/>
            </a:endParaRPr>
          </a:p>
          <a:p>
            <a:endParaRPr lang="en-GB" sz="2000" dirty="0" smtClean="0">
              <a:latin typeface="Calibri" pitchFamily="34" charset="0"/>
            </a:endParaRPr>
          </a:p>
          <a:p>
            <a:r>
              <a:rPr lang="en-GB" sz="2000" dirty="0" smtClean="0">
                <a:latin typeface="Calibri" pitchFamily="34" charset="0"/>
              </a:rPr>
              <a:t>Dr </a:t>
            </a:r>
            <a:r>
              <a:rPr lang="en-GB" sz="2000" dirty="0">
                <a:latin typeface="Calibri" pitchFamily="34" charset="0"/>
              </a:rPr>
              <a:t>Zoe </a:t>
            </a:r>
            <a:r>
              <a:rPr lang="en-GB" sz="2000" dirty="0" err="1">
                <a:latin typeface="Calibri" pitchFamily="34" charset="0"/>
              </a:rPr>
              <a:t>Alker</a:t>
            </a:r>
            <a:r>
              <a:rPr lang="en-GB" sz="2000" dirty="0">
                <a:latin typeface="Calibri" pitchFamily="34" charset="0"/>
              </a:rPr>
              <a:t>, Lecturer in </a:t>
            </a:r>
            <a:r>
              <a:rPr lang="en-GB" sz="2000" dirty="0" smtClean="0">
                <a:latin typeface="Calibri" pitchFamily="34" charset="0"/>
              </a:rPr>
              <a:t>Criminology (digital humanities), </a:t>
            </a:r>
            <a:r>
              <a:rPr lang="en-GB" sz="2000" dirty="0" err="1" smtClean="0">
                <a:latin typeface="Calibri" pitchFamily="34" charset="0"/>
              </a:rPr>
              <a:t>UoL</a:t>
            </a:r>
            <a:endParaRPr lang="en-GB" sz="2000" dirty="0">
              <a:latin typeface="Calibri" pitchFamily="34" charset="0"/>
            </a:endParaRPr>
          </a:p>
          <a:p>
            <a:endParaRPr lang="en-GB" sz="2000" dirty="0" smtClean="0">
              <a:latin typeface="Calibri" pitchFamily="34" charset="0"/>
            </a:endParaRPr>
          </a:p>
          <a:p>
            <a:r>
              <a:rPr lang="en-GB" sz="2000" dirty="0" smtClean="0">
                <a:latin typeface="Calibri" pitchFamily="34" charset="0"/>
              </a:rPr>
              <a:t>Ian </a:t>
            </a:r>
            <a:r>
              <a:rPr lang="en-GB" sz="2000" dirty="0">
                <a:latin typeface="Calibri" pitchFamily="34" charset="0"/>
              </a:rPr>
              <a:t>Jones, CDA studentship </a:t>
            </a:r>
            <a:r>
              <a:rPr lang="en-GB" sz="2000" dirty="0" smtClean="0">
                <a:latin typeface="Calibri" pitchFamily="34" charset="0"/>
              </a:rPr>
              <a:t>holder, </a:t>
            </a:r>
            <a:r>
              <a:rPr lang="en-GB" sz="2000" dirty="0" err="1" smtClean="0">
                <a:latin typeface="Calibri" pitchFamily="34" charset="0"/>
              </a:rPr>
              <a:t>UoL</a:t>
            </a:r>
            <a:r>
              <a:rPr lang="en-GB" sz="2000" dirty="0" smtClean="0">
                <a:latin typeface="Calibri" pitchFamily="34" charset="0"/>
              </a:rPr>
              <a:t> </a:t>
            </a:r>
            <a:endParaRPr lang="en-GB" sz="2000" dirty="0">
              <a:latin typeface="Calibri" pitchFamily="34" charset="0"/>
            </a:endParaRPr>
          </a:p>
          <a:p>
            <a:endParaRPr lang="en-GB" dirty="0"/>
          </a:p>
          <a:p>
            <a:endParaRPr lang="en-GB" dirty="0"/>
          </a:p>
        </p:txBody>
      </p:sp>
    </p:spTree>
    <p:extLst>
      <p:ext uri="{BB962C8B-B14F-4D97-AF65-F5344CB8AC3E}">
        <p14:creationId xmlns="" xmlns:p14="http://schemas.microsoft.com/office/powerpoint/2010/main" val="3566139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837" y="533400"/>
            <a:ext cx="8229600" cy="990600"/>
          </a:xfrm>
        </p:spPr>
        <p:txBody>
          <a:bodyPr>
            <a:normAutofit/>
          </a:bodyPr>
          <a:lstStyle/>
          <a:p>
            <a:r>
              <a:rPr lang="en-GB" dirty="0" smtClean="0"/>
              <a:t>Today’s presentation</a:t>
            </a:r>
            <a:endParaRPr lang="en-GB" dirty="0"/>
          </a:p>
        </p:txBody>
      </p:sp>
      <p:sp>
        <p:nvSpPr>
          <p:cNvPr id="3" name="Content Placeholder 2"/>
          <p:cNvSpPr>
            <a:spLocks noGrp="1"/>
          </p:cNvSpPr>
          <p:nvPr>
            <p:ph idx="1"/>
          </p:nvPr>
        </p:nvSpPr>
        <p:spPr>
          <a:xfrm>
            <a:off x="612475" y="1756913"/>
            <a:ext cx="7747754" cy="4428703"/>
          </a:xfrm>
        </p:spPr>
        <p:txBody>
          <a:bodyPr>
            <a:normAutofit/>
          </a:bodyPr>
          <a:lstStyle/>
          <a:p>
            <a:pPr>
              <a:buClr>
                <a:schemeClr val="tx2"/>
              </a:buClr>
              <a:buFont typeface="Wingdings" panose="05000000000000000000" pitchFamily="2" charset="2"/>
              <a:buChar char="v"/>
            </a:pPr>
            <a:r>
              <a:rPr lang="en-GB" sz="2600" dirty="0" smtClean="0">
                <a:latin typeface="Calibri" pitchFamily="34" charset="0"/>
              </a:rPr>
              <a:t> an </a:t>
            </a:r>
            <a:r>
              <a:rPr lang="en-GB" sz="2600" dirty="0">
                <a:latin typeface="Calibri" pitchFamily="34" charset="0"/>
              </a:rPr>
              <a:t>overview of an ongoing </a:t>
            </a:r>
            <a:r>
              <a:rPr lang="en-GB" sz="2600" dirty="0" smtClean="0">
                <a:latin typeface="Calibri" pitchFamily="34" charset="0"/>
              </a:rPr>
              <a:t>academic/professional </a:t>
            </a:r>
            <a:r>
              <a:rPr lang="en-GB" sz="2600" dirty="0">
                <a:latin typeface="Calibri" pitchFamily="34" charset="0"/>
              </a:rPr>
              <a:t>collaborative project: “Accounts with </a:t>
            </a:r>
            <a:r>
              <a:rPr lang="en-GB" sz="2600" dirty="0" smtClean="0">
                <a:latin typeface="Calibri" pitchFamily="34" charset="0"/>
              </a:rPr>
              <a:t>Interest: opening </a:t>
            </a:r>
            <a:r>
              <a:rPr lang="en-GB" sz="2600" dirty="0">
                <a:latin typeface="Calibri" pitchFamily="34" charset="0"/>
              </a:rPr>
              <a:t>up the Archives of Barclays Bank</a:t>
            </a:r>
            <a:r>
              <a:rPr lang="en-GB" sz="2600" dirty="0" smtClean="0">
                <a:latin typeface="Calibri" pitchFamily="34" charset="0"/>
              </a:rPr>
              <a:t> ” </a:t>
            </a:r>
          </a:p>
          <a:p>
            <a:pPr>
              <a:buClr>
                <a:schemeClr val="tx2"/>
              </a:buClr>
              <a:buFont typeface="Wingdings" panose="05000000000000000000" pitchFamily="2" charset="2"/>
              <a:buChar char="v"/>
            </a:pPr>
            <a:r>
              <a:rPr lang="en-GB" sz="2600" dirty="0" smtClean="0">
                <a:latin typeface="Calibri" pitchFamily="34" charset="0"/>
              </a:rPr>
              <a:t>reflecting core conference themes </a:t>
            </a:r>
          </a:p>
          <a:p>
            <a:pPr>
              <a:buClr>
                <a:schemeClr val="tx2"/>
              </a:buClr>
              <a:buFont typeface="Wingdings" panose="05000000000000000000" pitchFamily="2" charset="2"/>
              <a:buChar char="v"/>
            </a:pPr>
            <a:r>
              <a:rPr lang="en-GB" sz="2600" dirty="0" smtClean="0">
                <a:solidFill>
                  <a:schemeClr val="tx2"/>
                </a:solidFill>
                <a:latin typeface="Calibri" pitchFamily="34" charset="0"/>
              </a:rPr>
              <a:t> </a:t>
            </a:r>
            <a:r>
              <a:rPr lang="en-GB" sz="2600" dirty="0" smtClean="0">
                <a:latin typeface="Calibri" pitchFamily="34" charset="0"/>
              </a:rPr>
              <a:t>making collections available … by considering ‘collaboration’ as a ‘professional tool’ in its own right</a:t>
            </a:r>
          </a:p>
          <a:p>
            <a:pPr>
              <a:buClr>
                <a:schemeClr val="tx2"/>
              </a:buClr>
              <a:buFont typeface="Wingdings" panose="05000000000000000000" pitchFamily="2" charset="2"/>
              <a:buChar char="v"/>
            </a:pPr>
            <a:r>
              <a:rPr lang="en-GB" sz="2600" dirty="0" smtClean="0">
                <a:latin typeface="Calibri" pitchFamily="34" charset="0"/>
              </a:rPr>
              <a:t> ‘innovation’ </a:t>
            </a:r>
            <a:r>
              <a:rPr lang="en-GB" sz="2600" dirty="0">
                <a:latin typeface="Calibri" pitchFamily="34" charset="0"/>
              </a:rPr>
              <a:t>in terms of the research framework and design</a:t>
            </a:r>
          </a:p>
          <a:p>
            <a:pPr>
              <a:buClr>
                <a:schemeClr val="tx2"/>
              </a:buClr>
              <a:buFont typeface="Wingdings" panose="05000000000000000000" pitchFamily="2" charset="2"/>
              <a:buChar char="v"/>
            </a:pPr>
            <a:endParaRPr lang="en-GB" dirty="0" smtClean="0"/>
          </a:p>
          <a:p>
            <a:pPr>
              <a:buClr>
                <a:schemeClr val="tx2"/>
              </a:buClr>
              <a:buFont typeface="Wingdings" panose="05000000000000000000" pitchFamily="2" charset="2"/>
              <a:buChar char="v"/>
            </a:pPr>
            <a:endParaRPr lang="en-GB" dirty="0" smtClean="0"/>
          </a:p>
          <a:p>
            <a:pPr>
              <a:buClr>
                <a:schemeClr val="tx2"/>
              </a:buClr>
              <a:buFont typeface="Wingdings" panose="05000000000000000000" pitchFamily="2" charset="2"/>
              <a:buChar char="v"/>
            </a:pPr>
            <a:endParaRPr lang="en-GB" dirty="0" smtClean="0"/>
          </a:p>
          <a:p>
            <a:pPr>
              <a:buClr>
                <a:schemeClr val="tx2"/>
              </a:buClr>
              <a:buFont typeface="Wingdings" panose="05000000000000000000" pitchFamily="2" charset="2"/>
              <a:buChar char="v"/>
            </a:pPr>
            <a:endParaRPr lang="en-GB" dirty="0" smtClean="0"/>
          </a:p>
          <a:p>
            <a:pPr>
              <a:buClr>
                <a:schemeClr val="tx2"/>
              </a:buClr>
              <a:buFont typeface="Wingdings" panose="05000000000000000000" pitchFamily="2" charset="2"/>
              <a:buChar char="v"/>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p:txBody>
      </p:sp>
      <p:pic>
        <p:nvPicPr>
          <p:cNvPr id="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12475" y="6185616"/>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79961" y="6123344"/>
            <a:ext cx="2339752" cy="572639"/>
          </a:xfrm>
          <a:prstGeom prst="rect">
            <a:avLst/>
          </a:prstGeom>
        </p:spPr>
      </p:pic>
    </p:spTree>
    <p:extLst>
      <p:ext uri="{BB962C8B-B14F-4D97-AF65-F5344CB8AC3E}">
        <p14:creationId xmlns="" xmlns:p14="http://schemas.microsoft.com/office/powerpoint/2010/main" val="23558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576768"/>
            <a:ext cx="8660921" cy="924464"/>
          </a:xfrm>
        </p:spPr>
        <p:txBody>
          <a:bodyPr>
            <a:normAutofit/>
          </a:bodyPr>
          <a:lstStyle/>
          <a:p>
            <a:r>
              <a:rPr lang="en-GB" sz="3600" dirty="0" smtClean="0"/>
              <a:t>‘Innovative’ project features</a:t>
            </a:r>
            <a:endParaRPr lang="en-GB" sz="3600" dirty="0"/>
          </a:p>
        </p:txBody>
      </p:sp>
      <p:sp>
        <p:nvSpPr>
          <p:cNvPr id="3" name="Content Placeholder 2"/>
          <p:cNvSpPr>
            <a:spLocks noGrp="1"/>
          </p:cNvSpPr>
          <p:nvPr>
            <p:ph idx="1"/>
          </p:nvPr>
        </p:nvSpPr>
        <p:spPr>
          <a:xfrm>
            <a:off x="612474" y="1733108"/>
            <a:ext cx="8074325" cy="5047256"/>
          </a:xfrm>
        </p:spPr>
        <p:txBody>
          <a:bodyPr>
            <a:normAutofit/>
          </a:bodyPr>
          <a:lstStyle/>
          <a:p>
            <a:pPr>
              <a:buClr>
                <a:schemeClr val="tx2"/>
              </a:buClr>
              <a:buFont typeface="Wingdings" panose="05000000000000000000" pitchFamily="2" charset="2"/>
              <a:buChar char="v"/>
            </a:pPr>
            <a:r>
              <a:rPr lang="en-GB" sz="2600" dirty="0" smtClean="0">
                <a:latin typeface="Calibri" pitchFamily="34" charset="0"/>
              </a:rPr>
              <a:t>framed </a:t>
            </a:r>
            <a:r>
              <a:rPr lang="en-GB" sz="2600" dirty="0">
                <a:latin typeface="Calibri" pitchFamily="34" charset="0"/>
              </a:rPr>
              <a:t>within archival studies as a discipline (NOT history)</a:t>
            </a:r>
          </a:p>
          <a:p>
            <a:pPr>
              <a:buClr>
                <a:schemeClr val="tx2"/>
              </a:buClr>
              <a:buFont typeface="Wingdings" panose="05000000000000000000" pitchFamily="2" charset="2"/>
              <a:buChar char="v"/>
            </a:pPr>
            <a:r>
              <a:rPr lang="en-GB" sz="2600" dirty="0" smtClean="0">
                <a:latin typeface="Calibri" pitchFamily="34" charset="0"/>
              </a:rPr>
              <a:t>makes </a:t>
            </a:r>
            <a:r>
              <a:rPr lang="en-GB" sz="2600" dirty="0">
                <a:latin typeface="Calibri" pitchFamily="34" charset="0"/>
              </a:rPr>
              <a:t>the </a:t>
            </a:r>
            <a:r>
              <a:rPr lang="en-GB" sz="2600" dirty="0" smtClean="0">
                <a:latin typeface="Calibri" pitchFamily="34" charset="0"/>
              </a:rPr>
              <a:t>archive an </a:t>
            </a:r>
            <a:r>
              <a:rPr lang="en-GB" sz="2600" dirty="0">
                <a:latin typeface="Calibri" pitchFamily="34" charset="0"/>
              </a:rPr>
              <a:t>object of study </a:t>
            </a:r>
            <a:r>
              <a:rPr lang="en-GB" sz="2600" i="1" dirty="0">
                <a:latin typeface="Calibri" pitchFamily="34" charset="0"/>
              </a:rPr>
              <a:t>in its own </a:t>
            </a:r>
            <a:r>
              <a:rPr lang="en-GB" sz="2600" i="1" dirty="0" smtClean="0">
                <a:latin typeface="Calibri" pitchFamily="34" charset="0"/>
              </a:rPr>
              <a:t>right  </a:t>
            </a:r>
          </a:p>
          <a:p>
            <a:pPr>
              <a:buClr>
                <a:schemeClr val="tx2"/>
              </a:buClr>
              <a:buFont typeface="Wingdings" panose="05000000000000000000" pitchFamily="2" charset="2"/>
              <a:buChar char="v"/>
            </a:pPr>
            <a:r>
              <a:rPr lang="en-GB" sz="2600" dirty="0" smtClean="0">
                <a:latin typeface="Calibri" pitchFamily="34" charset="0"/>
              </a:rPr>
              <a:t>embeds </a:t>
            </a:r>
            <a:r>
              <a:rPr lang="en-GB" sz="2600" dirty="0">
                <a:latin typeface="Calibri" pitchFamily="34" charset="0"/>
              </a:rPr>
              <a:t>the </a:t>
            </a:r>
            <a:r>
              <a:rPr lang="en-GB" sz="2600" dirty="0" smtClean="0">
                <a:latin typeface="Calibri" pitchFamily="34" charset="0"/>
              </a:rPr>
              <a:t>researchers in </a:t>
            </a:r>
            <a:r>
              <a:rPr lang="en-GB" sz="2600" dirty="0">
                <a:latin typeface="Calibri" pitchFamily="34" charset="0"/>
              </a:rPr>
              <a:t>the corporate </a:t>
            </a:r>
            <a:r>
              <a:rPr lang="en-GB" sz="2600" dirty="0" smtClean="0">
                <a:latin typeface="Calibri" pitchFamily="34" charset="0"/>
              </a:rPr>
              <a:t>environment  and NOT in the </a:t>
            </a:r>
            <a:r>
              <a:rPr lang="en-GB" sz="2600" dirty="0" err="1" smtClean="0">
                <a:latin typeface="Calibri" pitchFamily="34" charset="0"/>
              </a:rPr>
              <a:t>searchroom</a:t>
            </a:r>
            <a:r>
              <a:rPr lang="en-GB" sz="2600" dirty="0" smtClean="0">
                <a:latin typeface="Calibri" pitchFamily="34" charset="0"/>
              </a:rPr>
              <a:t>  </a:t>
            </a:r>
            <a:endParaRPr lang="en-GB" sz="2600" dirty="0">
              <a:latin typeface="Calibri" pitchFamily="34" charset="0"/>
            </a:endParaRPr>
          </a:p>
          <a:p>
            <a:pPr>
              <a:buClr>
                <a:schemeClr val="tx2"/>
              </a:buClr>
              <a:buFont typeface="Wingdings" panose="05000000000000000000" pitchFamily="2" charset="2"/>
              <a:buChar char="v"/>
            </a:pPr>
            <a:r>
              <a:rPr lang="en-GB" sz="2600" dirty="0" smtClean="0">
                <a:latin typeface="Calibri" pitchFamily="34" charset="0"/>
              </a:rPr>
              <a:t>explicitly aims at knowledge transfer to the professional community – looks to the “future archive”</a:t>
            </a:r>
          </a:p>
          <a:p>
            <a:pPr>
              <a:buClr>
                <a:schemeClr val="tx2"/>
              </a:buClr>
              <a:buFont typeface="Wingdings" panose="05000000000000000000" pitchFamily="2" charset="2"/>
              <a:buChar char="v"/>
            </a:pPr>
            <a:r>
              <a:rPr lang="en-GB" sz="2600" dirty="0" smtClean="0">
                <a:latin typeface="Calibri" pitchFamily="34" charset="0"/>
              </a:rPr>
              <a:t>purposefully interdisciplinary: archive studies/business history/digital humanities  </a:t>
            </a:r>
          </a:p>
          <a:p>
            <a:pPr>
              <a:buClr>
                <a:schemeClr val="tx2"/>
              </a:buClr>
              <a:buFont typeface="Wingdings" panose="05000000000000000000" pitchFamily="2" charset="2"/>
              <a:buChar char="v"/>
            </a:pPr>
            <a:endParaRPr lang="en-GB" dirty="0" smtClean="0"/>
          </a:p>
          <a:p>
            <a:pPr>
              <a:buClr>
                <a:schemeClr val="tx2"/>
              </a:buClr>
              <a:buFont typeface="Wingdings" panose="05000000000000000000" pitchFamily="2" charset="2"/>
              <a:buChar char="v"/>
            </a:pPr>
            <a:endParaRPr lang="en-GB" dirty="0" smtClean="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72262" y="6296385"/>
            <a:ext cx="2124092" cy="519858"/>
          </a:xfrm>
          <a:prstGeom prst="rect">
            <a:avLst/>
          </a:prstGeom>
        </p:spPr>
      </p:pic>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6045" y="6332267"/>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5549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cans\Exhibitions\Display Panels\HistoricalStructure.jpg"/>
          <p:cNvPicPr>
            <a:picLocks noGrp="1" noChangeAspect="1" noChangeArrowheads="1"/>
          </p:cNvPicPr>
          <p:nvPr>
            <p:ph idx="1"/>
          </p:nvPr>
        </p:nvPicPr>
        <p:blipFill>
          <a:blip r:embed="rId2"/>
          <a:srcRect/>
          <a:stretch>
            <a:fillRect/>
          </a:stretch>
        </p:blipFill>
        <p:spPr bwMode="auto">
          <a:xfrm>
            <a:off x="4615182" y="382813"/>
            <a:ext cx="4528818" cy="6535572"/>
          </a:xfrm>
          <a:prstGeom prst="rect">
            <a:avLst/>
          </a:prstGeom>
          <a:noFill/>
          <a:ln w="9525">
            <a:noFill/>
            <a:miter lim="800000"/>
            <a:headEnd/>
            <a:tailEnd/>
          </a:ln>
        </p:spPr>
      </p:pic>
      <p:sp>
        <p:nvSpPr>
          <p:cNvPr id="5" name="TextBox 4"/>
          <p:cNvSpPr txBox="1"/>
          <p:nvPr/>
        </p:nvSpPr>
        <p:spPr>
          <a:xfrm>
            <a:off x="345056" y="1364841"/>
            <a:ext cx="4106174" cy="5016758"/>
          </a:xfrm>
          <a:prstGeom prst="rect">
            <a:avLst/>
          </a:prstGeom>
          <a:noFill/>
        </p:spPr>
        <p:txBody>
          <a:bodyPr wrap="square" rtlCol="0">
            <a:spAutoFit/>
          </a:bodyPr>
          <a:lstStyle/>
          <a:p>
            <a:pPr algn="l"/>
            <a:r>
              <a:rPr lang="en-US" sz="2000" dirty="0" smtClean="0">
                <a:latin typeface="Calibri" pitchFamily="34" charset="0"/>
              </a:rPr>
              <a:t>“… a </a:t>
            </a:r>
            <a:r>
              <a:rPr lang="en-US" sz="2000" dirty="0">
                <a:latin typeface="Calibri" pitchFamily="34" charset="0"/>
              </a:rPr>
              <a:t>transatlantic consumer, corporate </a:t>
            </a:r>
            <a:r>
              <a:rPr lang="en-US" sz="2000" dirty="0" smtClean="0">
                <a:latin typeface="Calibri" pitchFamily="34" charset="0"/>
              </a:rPr>
              <a:t>&amp; </a:t>
            </a:r>
            <a:r>
              <a:rPr lang="en-US" sz="2000" dirty="0">
                <a:latin typeface="Calibri" pitchFamily="34" charset="0"/>
              </a:rPr>
              <a:t>investment bank offering products and services across personal, corporate </a:t>
            </a:r>
            <a:r>
              <a:rPr lang="en-US" sz="2000" dirty="0" smtClean="0">
                <a:latin typeface="Calibri" pitchFamily="34" charset="0"/>
              </a:rPr>
              <a:t>&amp; </a:t>
            </a:r>
            <a:r>
              <a:rPr lang="en-US" sz="2000" dirty="0">
                <a:latin typeface="Calibri" pitchFamily="34" charset="0"/>
              </a:rPr>
              <a:t>investment banking, credit cards </a:t>
            </a:r>
            <a:r>
              <a:rPr lang="en-US" sz="2000" dirty="0" smtClean="0">
                <a:latin typeface="Calibri" pitchFamily="34" charset="0"/>
              </a:rPr>
              <a:t>&amp; </a:t>
            </a:r>
            <a:r>
              <a:rPr lang="en-US" sz="2000" dirty="0">
                <a:latin typeface="Calibri" pitchFamily="34" charset="0"/>
              </a:rPr>
              <a:t>wealth management, with a strong presence in our two home markets of the UK </a:t>
            </a:r>
            <a:r>
              <a:rPr lang="en-US" sz="2000" dirty="0" smtClean="0">
                <a:latin typeface="Calibri" pitchFamily="34" charset="0"/>
              </a:rPr>
              <a:t>&amp; </a:t>
            </a:r>
            <a:r>
              <a:rPr lang="en-US" sz="2000" dirty="0">
                <a:latin typeface="Calibri" pitchFamily="34" charset="0"/>
              </a:rPr>
              <a:t>the US</a:t>
            </a:r>
            <a:r>
              <a:rPr lang="en-US" sz="2000" dirty="0" smtClean="0">
                <a:latin typeface="Calibri" pitchFamily="34" charset="0"/>
              </a:rPr>
              <a:t>.</a:t>
            </a:r>
          </a:p>
          <a:p>
            <a:pPr algn="l"/>
            <a:endParaRPr lang="en-US" sz="2000" dirty="0">
              <a:latin typeface="Calibri" pitchFamily="34" charset="0"/>
            </a:endParaRPr>
          </a:p>
          <a:p>
            <a:pPr algn="l"/>
            <a:r>
              <a:rPr lang="en-US" sz="2000" dirty="0">
                <a:latin typeface="Calibri" pitchFamily="34" charset="0"/>
              </a:rPr>
              <a:t>With over 325 years of history and expertise in banking, Barclays operates in over 40 countries and employs approximately 120,000 people. Barclays moves, lends, invests and protects money for customers and clients worldwide</a:t>
            </a:r>
            <a:r>
              <a:rPr lang="en-US" sz="2000" dirty="0" smtClean="0">
                <a:latin typeface="Calibri" pitchFamily="34" charset="0"/>
              </a:rPr>
              <a:t>.”</a:t>
            </a:r>
            <a:endParaRPr lang="en-US" sz="2000" dirty="0">
              <a:latin typeface="Calibri" pitchFamily="34" charset="0"/>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033" y="686954"/>
            <a:ext cx="2711334" cy="663581"/>
          </a:xfrm>
          <a:prstGeom prst="rect">
            <a:avLst/>
          </a:prstGeom>
        </p:spPr>
      </p:pic>
    </p:spTree>
    <p:extLst>
      <p:ext uri="{BB962C8B-B14F-4D97-AF65-F5344CB8AC3E}">
        <p14:creationId xmlns="" xmlns:p14="http://schemas.microsoft.com/office/powerpoint/2010/main" val="4479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67196" y="4172106"/>
            <a:ext cx="3571584" cy="2113255"/>
          </a:xfrm>
          <a:prstGeom prst="rect">
            <a:avLst/>
          </a:prstGeom>
        </p:spPr>
      </p:pic>
      <p:sp>
        <p:nvSpPr>
          <p:cNvPr id="10" name="TextBox 9"/>
          <p:cNvSpPr txBox="1"/>
          <p:nvPr/>
        </p:nvSpPr>
        <p:spPr>
          <a:xfrm>
            <a:off x="564253" y="548680"/>
            <a:ext cx="6040243" cy="584775"/>
          </a:xfrm>
          <a:prstGeom prst="rect">
            <a:avLst/>
          </a:prstGeom>
          <a:noFill/>
        </p:spPr>
        <p:txBody>
          <a:bodyPr wrap="none" rtlCol="0">
            <a:spAutoFit/>
          </a:bodyPr>
          <a:lstStyle/>
          <a:p>
            <a:r>
              <a:rPr lang="en-GB" sz="3200" dirty="0" smtClean="0">
                <a:solidFill>
                  <a:schemeClr val="tx2"/>
                </a:solidFill>
                <a:latin typeface="Expert Sans Regular" pitchFamily="34" charset="0"/>
              </a:rPr>
              <a:t>Barclays Group Archives (BGA) </a:t>
            </a:r>
            <a:endParaRPr lang="en-GB" sz="3200" dirty="0">
              <a:solidFill>
                <a:schemeClr val="tx2"/>
              </a:solidFill>
              <a:latin typeface="Expert Sans Regular" pitchFamily="34"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32158" y="6404249"/>
            <a:ext cx="1578292" cy="386277"/>
          </a:xfrm>
          <a:prstGeom prst="rect">
            <a:avLst/>
          </a:prstGeom>
        </p:spPr>
      </p:pic>
      <p:sp>
        <p:nvSpPr>
          <p:cNvPr id="12" name="Content Placeholder 11"/>
          <p:cNvSpPr>
            <a:spLocks noGrp="1"/>
          </p:cNvSpPr>
          <p:nvPr>
            <p:ph sz="quarter" idx="4"/>
          </p:nvPr>
        </p:nvSpPr>
        <p:spPr>
          <a:xfrm>
            <a:off x="4860032" y="1700808"/>
            <a:ext cx="4041775" cy="3951288"/>
          </a:xfrm>
        </p:spPr>
        <p:txBody>
          <a:bodyPr>
            <a:normAutofit lnSpcReduction="10000"/>
          </a:bodyPr>
          <a:lstStyle/>
          <a:p>
            <a:r>
              <a:rPr lang="en-GB" sz="2000" dirty="0" smtClean="0">
                <a:latin typeface="Calibri" pitchFamily="34" charset="0"/>
              </a:rPr>
              <a:t>1.5 miles of shelving </a:t>
            </a:r>
          </a:p>
          <a:p>
            <a:r>
              <a:rPr lang="en-GB" sz="2000" dirty="0" smtClean="0">
                <a:latin typeface="Calibri" pitchFamily="34" charset="0"/>
              </a:rPr>
              <a:t>12,719 volumes</a:t>
            </a:r>
          </a:p>
          <a:p>
            <a:r>
              <a:rPr lang="en-GB" sz="2000" dirty="0" smtClean="0">
                <a:latin typeface="Calibri" pitchFamily="34" charset="0"/>
              </a:rPr>
              <a:t>7,792 photographs</a:t>
            </a:r>
          </a:p>
          <a:p>
            <a:r>
              <a:rPr lang="en-GB" sz="2000" dirty="0" smtClean="0">
                <a:latin typeface="Calibri" pitchFamily="34" charset="0"/>
              </a:rPr>
              <a:t>1,196 films</a:t>
            </a:r>
          </a:p>
          <a:p>
            <a:r>
              <a:rPr lang="en-GB" sz="2000" dirty="0" smtClean="0">
                <a:latin typeface="Calibri" pitchFamily="34" charset="0"/>
              </a:rPr>
              <a:t>609 parchments</a:t>
            </a:r>
          </a:p>
          <a:p>
            <a:r>
              <a:rPr lang="en-GB" sz="2000" dirty="0" smtClean="0">
                <a:latin typeface="Calibri" pitchFamily="34" charset="0"/>
              </a:rPr>
              <a:t>18 sets of scales</a:t>
            </a:r>
          </a:p>
          <a:p>
            <a:r>
              <a:rPr lang="en-GB" sz="2000" dirty="0" smtClean="0">
                <a:latin typeface="Calibri" pitchFamily="34" charset="0"/>
              </a:rPr>
              <a:t>12 firearms</a:t>
            </a:r>
          </a:p>
          <a:p>
            <a:r>
              <a:rPr lang="en-GB" sz="2000" dirty="0" smtClean="0">
                <a:latin typeface="Calibri" pitchFamily="34" charset="0"/>
              </a:rPr>
              <a:t>10 gramophone records</a:t>
            </a:r>
          </a:p>
          <a:p>
            <a:r>
              <a:rPr lang="en-GB" sz="2000" dirty="0" smtClean="0">
                <a:latin typeface="Calibri" pitchFamily="34" charset="0"/>
              </a:rPr>
              <a:t>1 lock of hair</a:t>
            </a:r>
          </a:p>
          <a:p>
            <a:r>
              <a:rPr lang="en-GB" sz="2000" dirty="0" smtClean="0">
                <a:latin typeface="Calibri" pitchFamily="34" charset="0"/>
              </a:rPr>
              <a:t>oldest document: 1567</a:t>
            </a:r>
          </a:p>
          <a:p>
            <a:r>
              <a:rPr lang="en-GB" sz="2000" dirty="0" smtClean="0">
                <a:latin typeface="Calibri" pitchFamily="34" charset="0"/>
              </a:rPr>
              <a:t>newest document: 2017</a:t>
            </a:r>
          </a:p>
          <a:p>
            <a:endParaRPr lang="en-GB" dirty="0">
              <a:latin typeface="Calibri" pitchFamily="34" charset="0"/>
            </a:endParaRPr>
          </a:p>
        </p:txBody>
      </p:sp>
      <p:sp>
        <p:nvSpPr>
          <p:cNvPr id="8" name="TextBox 7"/>
          <p:cNvSpPr txBox="1"/>
          <p:nvPr/>
        </p:nvSpPr>
        <p:spPr>
          <a:xfrm>
            <a:off x="564253" y="1700808"/>
            <a:ext cx="3986683" cy="1631216"/>
          </a:xfrm>
          <a:prstGeom prst="rect">
            <a:avLst/>
          </a:prstGeom>
          <a:noFill/>
        </p:spPr>
        <p:txBody>
          <a:bodyPr wrap="square" rtlCol="0">
            <a:spAutoFit/>
          </a:bodyPr>
          <a:lstStyle/>
          <a:p>
            <a:r>
              <a:rPr lang="en-US" sz="2000" dirty="0" smtClean="0">
                <a:latin typeface="Calibri" pitchFamily="34" charset="0"/>
              </a:rPr>
              <a:t>“To </a:t>
            </a:r>
            <a:r>
              <a:rPr lang="en-US" sz="2000" dirty="0">
                <a:latin typeface="Calibri" pitchFamily="34" charset="0"/>
              </a:rPr>
              <a:t>preserve, manage and provide access to Barclays' historical records </a:t>
            </a:r>
            <a:r>
              <a:rPr lang="en-US" sz="2000" dirty="0">
                <a:solidFill>
                  <a:schemeClr val="tx2"/>
                </a:solidFill>
                <a:latin typeface="Calibri" pitchFamily="34" charset="0"/>
              </a:rPr>
              <a:t>in support of the Group's business needs</a:t>
            </a:r>
            <a:r>
              <a:rPr lang="en-US" sz="2000" dirty="0">
                <a:latin typeface="Calibri" pitchFamily="34" charset="0"/>
              </a:rPr>
              <a:t> and to </a:t>
            </a:r>
            <a:r>
              <a:rPr lang="en-US" sz="2000" dirty="0" smtClean="0">
                <a:solidFill>
                  <a:schemeClr val="tx2"/>
                </a:solidFill>
                <a:latin typeface="Calibri" pitchFamily="34" charset="0"/>
              </a:rPr>
              <a:t>fulfill our  </a:t>
            </a:r>
            <a:r>
              <a:rPr lang="en-US" sz="2000" dirty="0">
                <a:solidFill>
                  <a:schemeClr val="tx2"/>
                </a:solidFill>
                <a:latin typeface="Calibri" pitchFamily="34" charset="0"/>
              </a:rPr>
              <a:t>commitment to the wider community</a:t>
            </a:r>
            <a:r>
              <a:rPr lang="en-US" sz="2000" dirty="0" smtClean="0">
                <a:latin typeface="Calibri" pitchFamily="34" charset="0"/>
              </a:rPr>
              <a:t>.”</a:t>
            </a:r>
            <a:endParaRPr lang="en-GB" sz="2000" dirty="0">
              <a:latin typeface="Calibri" pitchFamily="34" charset="0"/>
            </a:endParaRPr>
          </a:p>
        </p:txBody>
      </p:sp>
      <p:pic>
        <p:nvPicPr>
          <p:cNvPr id="9" name="Picture 3"/>
          <p:cNvPicPr>
            <a:picLocks noChangeAspect="1" noChangeArrowheads="1"/>
          </p:cNvPicPr>
          <p:nvPr/>
        </p:nvPicPr>
        <p:blipFill>
          <a:blip r:embed="rId4"/>
          <a:srcRect/>
          <a:stretch>
            <a:fillRect/>
          </a:stretch>
        </p:blipFill>
        <p:spPr bwMode="auto">
          <a:xfrm>
            <a:off x="299139" y="1451075"/>
            <a:ext cx="7679282" cy="4901760"/>
          </a:xfrm>
          <a:prstGeom prst="rect">
            <a:avLst/>
          </a:prstGeom>
          <a:noFill/>
          <a:ln w="9525">
            <a:noFill/>
            <a:miter lim="800000"/>
            <a:headEnd/>
            <a:tailEnd/>
          </a:ln>
        </p:spPr>
      </p:pic>
      <p:sp>
        <p:nvSpPr>
          <p:cNvPr id="11" name="Right Arrow 10"/>
          <p:cNvSpPr/>
          <p:nvPr/>
        </p:nvSpPr>
        <p:spPr bwMode="auto">
          <a:xfrm>
            <a:off x="1115616" y="3992086"/>
            <a:ext cx="864096" cy="36004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4"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8318" y="6439576"/>
            <a:ext cx="1374698" cy="350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2172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54" y="469967"/>
            <a:ext cx="8048445" cy="1143000"/>
          </a:xfrm>
        </p:spPr>
        <p:txBody>
          <a:bodyPr>
            <a:normAutofit/>
          </a:bodyPr>
          <a:lstStyle/>
          <a:p>
            <a:r>
              <a:rPr lang="en-GB" sz="3600" dirty="0" smtClean="0"/>
              <a:t>Academic research at BGA</a:t>
            </a:r>
            <a:endParaRPr lang="en-GB" sz="3600" dirty="0"/>
          </a:p>
        </p:txBody>
      </p:sp>
      <p:pic>
        <p:nvPicPr>
          <p:cNvPr id="5" name="Picture 2">
            <a:hlinkClick r:id="rId3"/>
          </p:cNvPr>
          <p:cNvPicPr>
            <a:picLocks noGrp="1" noChangeAspect="1" noChangeArrowheads="1"/>
          </p:cNvPicPr>
          <p:nvPr>
            <p:ph sz="half" idx="1"/>
          </p:nvPr>
        </p:nvPicPr>
        <p:blipFill>
          <a:blip r:embed="rId4"/>
          <a:srcRect/>
          <a:stretch>
            <a:fillRect/>
          </a:stretch>
        </p:blipFill>
        <p:spPr bwMode="auto">
          <a:xfrm>
            <a:off x="897061" y="1319191"/>
            <a:ext cx="6718506" cy="4869708"/>
          </a:xfrm>
          <a:prstGeom prst="rect">
            <a:avLst/>
          </a:prstGeom>
          <a:noFill/>
          <a:ln w="9525">
            <a:noFill/>
            <a:miter lim="800000"/>
            <a:headEnd/>
            <a:tailEnd/>
          </a:ln>
        </p:spPr>
      </p:pic>
      <p:sp>
        <p:nvSpPr>
          <p:cNvPr id="3" name="Frame 2"/>
          <p:cNvSpPr/>
          <p:nvPr/>
        </p:nvSpPr>
        <p:spPr>
          <a:xfrm>
            <a:off x="612477" y="1612967"/>
            <a:ext cx="7798278" cy="4853146"/>
          </a:xfrm>
          <a:prstGeom prst="frame">
            <a:avLst>
              <a:gd name="adj1" fmla="val 1673"/>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p:cNvSpPr/>
          <p:nvPr/>
        </p:nvSpPr>
        <p:spPr>
          <a:xfrm>
            <a:off x="612477" y="6146861"/>
            <a:ext cx="4968552" cy="276999"/>
          </a:xfrm>
          <a:prstGeom prst="rect">
            <a:avLst/>
          </a:prstGeom>
        </p:spPr>
        <p:txBody>
          <a:bodyPr wrap="square">
            <a:spAutoFit/>
          </a:bodyPr>
          <a:lstStyle/>
          <a:p>
            <a:r>
              <a:rPr lang="en-GB" sz="1200" dirty="0" smtClean="0">
                <a:solidFill>
                  <a:schemeClr val="tx2"/>
                </a:solidFill>
              </a:rPr>
              <a:t>www.archive.barclays.com</a:t>
            </a:r>
            <a:endParaRPr lang="en-GB" sz="1200" dirty="0">
              <a:solidFill>
                <a:schemeClr val="tx2"/>
              </a:solidFill>
            </a:endParaRPr>
          </a:p>
        </p:txBody>
      </p:sp>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49886" y="6427113"/>
            <a:ext cx="1760564" cy="430887"/>
          </a:xfrm>
          <a:prstGeom prst="rect">
            <a:avLst/>
          </a:prstGeom>
        </p:spPr>
      </p:pic>
    </p:spTree>
    <p:extLst>
      <p:ext uri="{BB962C8B-B14F-4D97-AF65-F5344CB8AC3E}">
        <p14:creationId xmlns="" xmlns:p14="http://schemas.microsoft.com/office/powerpoint/2010/main" val="3970396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08" y="211615"/>
            <a:ext cx="8402128" cy="734683"/>
          </a:xfrm>
        </p:spPr>
        <p:txBody>
          <a:bodyPr>
            <a:noAutofit/>
          </a:bodyPr>
          <a:lstStyle/>
          <a:p>
            <a:r>
              <a:rPr lang="en-GB" sz="3200" dirty="0" smtClean="0"/>
              <a:t>“Accounts with Interest ” : specific research aims</a:t>
            </a:r>
            <a:endParaRPr lang="en-GB" sz="3200" dirty="0"/>
          </a:p>
        </p:txBody>
      </p:sp>
      <p:sp>
        <p:nvSpPr>
          <p:cNvPr id="3" name="Content Placeholder 2"/>
          <p:cNvSpPr>
            <a:spLocks noGrp="1"/>
          </p:cNvSpPr>
          <p:nvPr>
            <p:ph idx="1"/>
          </p:nvPr>
        </p:nvSpPr>
        <p:spPr>
          <a:xfrm>
            <a:off x="94892" y="946298"/>
            <a:ext cx="8730131" cy="5952229"/>
          </a:xfrm>
        </p:spPr>
        <p:txBody>
          <a:bodyPr>
            <a:normAutofit/>
          </a:bodyPr>
          <a:lstStyle/>
          <a:p>
            <a:pPr>
              <a:buClr>
                <a:schemeClr val="tx2"/>
              </a:buClr>
              <a:buFont typeface="Wingdings" panose="05000000000000000000" pitchFamily="2" charset="2"/>
              <a:buChar char="v"/>
            </a:pPr>
            <a:r>
              <a:rPr lang="en-GB" sz="2100" dirty="0" smtClean="0">
                <a:solidFill>
                  <a:schemeClr val="tx2"/>
                </a:solidFill>
                <a:latin typeface="Calibri" pitchFamily="34" charset="0"/>
              </a:rPr>
              <a:t>Thesis:  </a:t>
            </a:r>
            <a:r>
              <a:rPr lang="en-GB" sz="2100" dirty="0" smtClean="0">
                <a:latin typeface="Calibri" pitchFamily="34" charset="0"/>
              </a:rPr>
              <a:t>corporate environment in which records are created impacts the possibilities for their subsequent archival management &amp; exploitation </a:t>
            </a:r>
          </a:p>
          <a:p>
            <a:pPr>
              <a:buClr>
                <a:schemeClr val="tx2"/>
              </a:buClr>
              <a:buFont typeface="Wingdings" panose="05000000000000000000" pitchFamily="2" charset="2"/>
              <a:buChar char="v"/>
            </a:pPr>
            <a:r>
              <a:rPr lang="en-GB" sz="2100" dirty="0" smtClean="0">
                <a:solidFill>
                  <a:schemeClr val="tx2"/>
                </a:solidFill>
                <a:latin typeface="Calibri" pitchFamily="34" charset="0"/>
              </a:rPr>
              <a:t>R1 </a:t>
            </a:r>
            <a:r>
              <a:rPr lang="en-GB" sz="2100" dirty="0" smtClean="0">
                <a:solidFill>
                  <a:schemeClr val="tx2"/>
                </a:solidFill>
                <a:latin typeface="Calibri" pitchFamily="34" charset="0"/>
              </a:rPr>
              <a:t>: “</a:t>
            </a:r>
            <a:r>
              <a:rPr lang="en-GB" sz="2100" dirty="0">
                <a:solidFill>
                  <a:schemeClr val="tx2"/>
                </a:solidFill>
                <a:latin typeface="Calibri" pitchFamily="34" charset="0"/>
              </a:rPr>
              <a:t>systems analysis”: </a:t>
            </a:r>
            <a:endParaRPr lang="en-GB" sz="2100" dirty="0" smtClean="0">
              <a:solidFill>
                <a:schemeClr val="tx2"/>
              </a:solidFill>
              <a:latin typeface="Calibri" pitchFamily="34" charset="0"/>
            </a:endParaRPr>
          </a:p>
          <a:p>
            <a:pPr lvl="1">
              <a:buClr>
                <a:schemeClr val="tx2"/>
              </a:buClr>
              <a:buFont typeface="Wingdings" panose="05000000000000000000" pitchFamily="2" charset="2"/>
              <a:buChar char="v"/>
            </a:pPr>
            <a:r>
              <a:rPr lang="en-GB" sz="2100" dirty="0" smtClean="0">
                <a:latin typeface="Calibri" pitchFamily="34" charset="0"/>
              </a:rPr>
              <a:t>how did data reached archives in the past – scoped to nominal data/customer records </a:t>
            </a:r>
          </a:p>
          <a:p>
            <a:pPr lvl="1">
              <a:buClr>
                <a:schemeClr val="tx2"/>
              </a:buClr>
              <a:buFont typeface="Wingdings" panose="05000000000000000000" pitchFamily="2" charset="2"/>
              <a:buChar char="v"/>
            </a:pPr>
            <a:r>
              <a:rPr lang="en-GB" sz="2100" dirty="0" smtClean="0">
                <a:latin typeface="Calibri" pitchFamily="34" charset="0"/>
              </a:rPr>
              <a:t> how do current systems result </a:t>
            </a:r>
            <a:r>
              <a:rPr lang="en-GB" sz="2100" dirty="0">
                <a:latin typeface="Calibri" pitchFamily="34" charset="0"/>
              </a:rPr>
              <a:t>(or not) in transfer of </a:t>
            </a:r>
            <a:r>
              <a:rPr lang="en-GB" sz="2100" dirty="0" smtClean="0">
                <a:latin typeface="Calibri" pitchFamily="34" charset="0"/>
              </a:rPr>
              <a:t>similar </a:t>
            </a:r>
            <a:r>
              <a:rPr lang="en-GB" sz="2100" dirty="0">
                <a:latin typeface="Calibri" pitchFamily="34" charset="0"/>
              </a:rPr>
              <a:t>data </a:t>
            </a:r>
            <a:r>
              <a:rPr lang="en-GB" sz="2100" dirty="0" smtClean="0">
                <a:latin typeface="Calibri" pitchFamily="34" charset="0"/>
              </a:rPr>
              <a:t>i.e. characteristics/constraints </a:t>
            </a:r>
            <a:r>
              <a:rPr lang="en-GB" sz="2100" dirty="0">
                <a:latin typeface="Calibri" pitchFamily="34" charset="0"/>
              </a:rPr>
              <a:t>of </a:t>
            </a:r>
            <a:r>
              <a:rPr lang="en-GB" sz="2100" dirty="0" smtClean="0">
                <a:latin typeface="Calibri" pitchFamily="34" charset="0"/>
              </a:rPr>
              <a:t>present systems  for </a:t>
            </a:r>
            <a:r>
              <a:rPr lang="en-GB" sz="2100" dirty="0">
                <a:latin typeface="Calibri" pitchFamily="34" charset="0"/>
              </a:rPr>
              <a:t>the ‘future archive</a:t>
            </a:r>
            <a:r>
              <a:rPr lang="en-GB" sz="2100" dirty="0" smtClean="0">
                <a:latin typeface="Calibri" pitchFamily="34" charset="0"/>
              </a:rPr>
              <a:t>’   </a:t>
            </a:r>
            <a:endParaRPr lang="en-GB" sz="2100" dirty="0">
              <a:latin typeface="Calibri" pitchFamily="34" charset="0"/>
            </a:endParaRPr>
          </a:p>
          <a:p>
            <a:pPr lvl="1">
              <a:buClr>
                <a:schemeClr val="tx2"/>
              </a:buClr>
              <a:buFont typeface="Wingdings" panose="05000000000000000000" pitchFamily="2" charset="2"/>
              <a:buChar char="v"/>
            </a:pPr>
            <a:r>
              <a:rPr lang="en-GB" sz="2100" dirty="0" smtClean="0">
                <a:latin typeface="Calibri" pitchFamily="34" charset="0"/>
              </a:rPr>
              <a:t>what are implications </a:t>
            </a:r>
            <a:r>
              <a:rPr lang="en-GB" sz="2100" dirty="0">
                <a:latin typeface="Calibri" pitchFamily="34" charset="0"/>
              </a:rPr>
              <a:t>for research </a:t>
            </a:r>
            <a:r>
              <a:rPr lang="en-GB" sz="2100" dirty="0" smtClean="0">
                <a:latin typeface="Calibri" pitchFamily="34" charset="0"/>
              </a:rPr>
              <a:t>e.g. will digital practices result in a digital black hole in the future archive?  </a:t>
            </a:r>
            <a:endParaRPr lang="en-GB" sz="2100" dirty="0">
              <a:latin typeface="Calibri" pitchFamily="34" charset="0"/>
            </a:endParaRPr>
          </a:p>
          <a:p>
            <a:pPr>
              <a:buClr>
                <a:schemeClr val="tx2"/>
              </a:buClr>
              <a:buFont typeface="Wingdings" panose="05000000000000000000" pitchFamily="2" charset="2"/>
              <a:buChar char="v"/>
            </a:pPr>
            <a:r>
              <a:rPr lang="en-GB" sz="2200" dirty="0" smtClean="0">
                <a:solidFill>
                  <a:schemeClr val="tx2"/>
                </a:solidFill>
                <a:latin typeface="Calibri" pitchFamily="34" charset="0"/>
              </a:rPr>
              <a:t>R2: digital exploitation of data for audience development </a:t>
            </a:r>
          </a:p>
          <a:p>
            <a:pPr lvl="1">
              <a:buClr>
                <a:schemeClr val="tx2"/>
              </a:buClr>
              <a:buFont typeface="Wingdings" panose="05000000000000000000" pitchFamily="2" charset="2"/>
              <a:buChar char="v"/>
            </a:pPr>
            <a:r>
              <a:rPr lang="en-GB" sz="2100" dirty="0" smtClean="0">
                <a:latin typeface="Calibri" pitchFamily="34" charset="0"/>
              </a:rPr>
              <a:t>develop a model for exploiting historical customer information within the Barclays context</a:t>
            </a:r>
          </a:p>
          <a:p>
            <a:pPr lvl="1">
              <a:buClr>
                <a:schemeClr val="tx2"/>
              </a:buClr>
              <a:buFont typeface="Wingdings" panose="05000000000000000000" pitchFamily="2" charset="2"/>
              <a:buChar char="v"/>
            </a:pPr>
            <a:r>
              <a:rPr lang="en-GB" sz="2100" dirty="0" smtClean="0">
                <a:latin typeface="Calibri" pitchFamily="34" charset="0"/>
              </a:rPr>
              <a:t>consider wider applicability: developing </a:t>
            </a:r>
            <a:r>
              <a:rPr lang="en-GB" sz="2100" dirty="0">
                <a:latin typeface="Calibri" pitchFamily="34" charset="0"/>
              </a:rPr>
              <a:t>cross-bank archive functionality for historic customer </a:t>
            </a:r>
            <a:r>
              <a:rPr lang="en-GB" sz="2100" dirty="0" smtClean="0">
                <a:latin typeface="Calibri" pitchFamily="34" charset="0"/>
              </a:rPr>
              <a:t>information/delivering to local authority record offices holding local banking records  </a:t>
            </a:r>
          </a:p>
          <a:p>
            <a:endParaRPr lang="en-GB" sz="2000" dirty="0" smtClean="0"/>
          </a:p>
          <a:p>
            <a:endParaRPr lang="en-GB" sz="2000"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37434" y="6393983"/>
            <a:ext cx="1706566" cy="417671"/>
          </a:xfrm>
          <a:prstGeom prst="rect">
            <a:avLst/>
          </a:prstGeom>
        </p:spPr>
      </p:pic>
      <p:pic>
        <p:nvPicPr>
          <p:cNvPr id="5"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4892" y="6409903"/>
            <a:ext cx="1573691" cy="4017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4986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2" y="533400"/>
            <a:ext cx="8229600" cy="990600"/>
          </a:xfrm>
        </p:spPr>
        <p:txBody>
          <a:bodyPr>
            <a:normAutofit/>
          </a:bodyPr>
          <a:lstStyle/>
          <a:p>
            <a:r>
              <a:rPr lang="en-GB" dirty="0" smtClean="0"/>
              <a:t>Why is this a ‘useful tool’ for BGA?  </a:t>
            </a:r>
            <a:endParaRPr lang="en-GB" dirty="0"/>
          </a:p>
        </p:txBody>
      </p:sp>
      <p:sp>
        <p:nvSpPr>
          <p:cNvPr id="3" name="Content Placeholder 2"/>
          <p:cNvSpPr>
            <a:spLocks noGrp="1"/>
          </p:cNvSpPr>
          <p:nvPr>
            <p:ph idx="1"/>
          </p:nvPr>
        </p:nvSpPr>
        <p:spPr>
          <a:xfrm>
            <a:off x="457200" y="1524000"/>
            <a:ext cx="8346558" cy="4876799"/>
          </a:xfrm>
        </p:spPr>
        <p:txBody>
          <a:bodyPr>
            <a:normAutofit/>
          </a:bodyPr>
          <a:lstStyle/>
          <a:p>
            <a:pPr>
              <a:buClr>
                <a:schemeClr val="tx2"/>
              </a:buClr>
              <a:buFont typeface="Wingdings" panose="05000000000000000000" pitchFamily="2" charset="2"/>
              <a:buChar char="v"/>
            </a:pPr>
            <a:r>
              <a:rPr lang="en-GB" dirty="0" smtClean="0">
                <a:latin typeface="Calibri" pitchFamily="34" charset="0"/>
              </a:rPr>
              <a:t>allows BGA to improve its stakeholder engagement </a:t>
            </a:r>
          </a:p>
          <a:p>
            <a:pPr lvl="1">
              <a:buClr>
                <a:schemeClr val="tx2"/>
              </a:buClr>
              <a:buFont typeface="Wingdings" panose="05000000000000000000" pitchFamily="2" charset="2"/>
              <a:buChar char="v"/>
            </a:pPr>
            <a:r>
              <a:rPr lang="en-GB" sz="2400" dirty="0" smtClean="0">
                <a:solidFill>
                  <a:schemeClr val="tx2"/>
                </a:solidFill>
                <a:latin typeface="Calibri" pitchFamily="34" charset="0"/>
              </a:rPr>
              <a:t>“</a:t>
            </a:r>
            <a:r>
              <a:rPr lang="en-US" sz="2400" dirty="0">
                <a:solidFill>
                  <a:schemeClr val="tx2"/>
                </a:solidFill>
                <a:latin typeface="Calibri" pitchFamily="34" charset="0"/>
              </a:rPr>
              <a:t>in support of the Group's business needs </a:t>
            </a:r>
            <a:r>
              <a:rPr lang="en-US" sz="2400" dirty="0" smtClean="0">
                <a:solidFill>
                  <a:schemeClr val="tx2"/>
                </a:solidFill>
                <a:latin typeface="Calibri" pitchFamily="34" charset="0"/>
              </a:rPr>
              <a:t>… </a:t>
            </a:r>
          </a:p>
          <a:p>
            <a:pPr lvl="1">
              <a:buClr>
                <a:schemeClr val="tx2"/>
              </a:buClr>
              <a:buFont typeface="Wingdings" panose="05000000000000000000" pitchFamily="2" charset="2"/>
              <a:buChar char="v"/>
            </a:pPr>
            <a:r>
              <a:rPr lang="en-GB" sz="2400" dirty="0" smtClean="0">
                <a:latin typeface="Calibri" pitchFamily="34" charset="0"/>
              </a:rPr>
              <a:t> enhances in-house </a:t>
            </a:r>
            <a:r>
              <a:rPr lang="en-GB" sz="2400" dirty="0">
                <a:latin typeface="Calibri" pitchFamily="34" charset="0"/>
              </a:rPr>
              <a:t>service (enquiry response/service development) </a:t>
            </a:r>
            <a:endParaRPr lang="en-GB" sz="2400" dirty="0" smtClean="0">
              <a:latin typeface="Calibri" pitchFamily="34" charset="0"/>
            </a:endParaRPr>
          </a:p>
          <a:p>
            <a:pPr marL="68580" indent="-342900">
              <a:buClr>
                <a:schemeClr val="tx2"/>
              </a:buClr>
              <a:buFont typeface="Wingdings" panose="05000000000000000000" pitchFamily="2" charset="2"/>
              <a:buChar char="v"/>
            </a:pPr>
            <a:r>
              <a:rPr lang="en-GB" dirty="0" smtClean="0">
                <a:latin typeface="Calibri" pitchFamily="34" charset="0"/>
              </a:rPr>
              <a:t>extra body (!) - no </a:t>
            </a:r>
            <a:r>
              <a:rPr lang="en-GB" dirty="0">
                <a:latin typeface="Calibri" pitchFamily="34" charset="0"/>
              </a:rPr>
              <a:t>in-house </a:t>
            </a:r>
            <a:r>
              <a:rPr lang="en-GB" dirty="0" smtClean="0">
                <a:latin typeface="Calibri" pitchFamily="34" charset="0"/>
              </a:rPr>
              <a:t>possibility of developing identified potential of nominal data: embedded researcher is a clear win  </a:t>
            </a:r>
          </a:p>
          <a:p>
            <a:pPr marL="0" indent="0">
              <a:buClr>
                <a:schemeClr val="tx2"/>
              </a:buClr>
              <a:buNone/>
            </a:pPr>
            <a:r>
              <a:rPr lang="en-US" dirty="0" smtClean="0">
                <a:solidFill>
                  <a:schemeClr val="tx2"/>
                </a:solidFill>
                <a:latin typeface="Calibri" pitchFamily="34" charset="0"/>
              </a:rPr>
              <a:t>.. and </a:t>
            </a:r>
            <a:r>
              <a:rPr lang="en-US" dirty="0">
                <a:solidFill>
                  <a:schemeClr val="tx2"/>
                </a:solidFill>
                <a:latin typeface="Calibri" pitchFamily="34" charset="0"/>
              </a:rPr>
              <a:t>to fulfill our commitment to the wider community”.  </a:t>
            </a:r>
          </a:p>
          <a:p>
            <a:pPr>
              <a:buClr>
                <a:schemeClr val="tx2"/>
              </a:buClr>
              <a:buFont typeface="Wingdings" panose="05000000000000000000" pitchFamily="2" charset="2"/>
              <a:buChar char="v"/>
            </a:pPr>
            <a:r>
              <a:rPr lang="en-GB" dirty="0" smtClean="0">
                <a:latin typeface="Calibri" pitchFamily="34" charset="0"/>
              </a:rPr>
              <a:t>evidences local engagement (geographically/R&amp;D/professional community) </a:t>
            </a:r>
          </a:p>
          <a:p>
            <a:pPr>
              <a:buClr>
                <a:schemeClr val="tx2"/>
              </a:buClr>
              <a:buFont typeface="Wingdings" panose="05000000000000000000" pitchFamily="2" charset="2"/>
              <a:buChar char="v"/>
            </a:pPr>
            <a:r>
              <a:rPr lang="en-GB" dirty="0" smtClean="0">
                <a:latin typeface="Calibri" pitchFamily="34" charset="0"/>
              </a:rPr>
              <a:t>positions </a:t>
            </a:r>
            <a:r>
              <a:rPr lang="en-GB" dirty="0">
                <a:latin typeface="Calibri" pitchFamily="34" charset="0"/>
              </a:rPr>
              <a:t>BGA as site of professional expertise/best practice   </a:t>
            </a:r>
          </a:p>
          <a:p>
            <a:pPr lvl="1">
              <a:buClr>
                <a:schemeClr val="tx2"/>
              </a:buClr>
              <a:buFont typeface="Wingdings" panose="05000000000000000000" pitchFamily="2" charset="2"/>
              <a:buChar char="v"/>
            </a:pPr>
            <a:endParaRPr lang="en-GB" sz="2400"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70689" y="6228199"/>
            <a:ext cx="2573311" cy="629801"/>
          </a:xfrm>
          <a:prstGeom prst="rect">
            <a:avLst/>
          </a:prstGeom>
        </p:spPr>
      </p:pic>
      <p:pic>
        <p:nvPicPr>
          <p:cNvPr id="5"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7802" y="6228199"/>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3318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037"/>
            <a:ext cx="8229600" cy="990600"/>
          </a:xfrm>
        </p:spPr>
        <p:txBody>
          <a:bodyPr>
            <a:normAutofit/>
          </a:bodyPr>
          <a:lstStyle/>
          <a:p>
            <a:r>
              <a:rPr lang="en-GB" dirty="0" smtClean="0"/>
              <a:t>Why is this a ‘useful tool’ for  </a:t>
            </a:r>
            <a:r>
              <a:rPr lang="en-GB" dirty="0" err="1" smtClean="0"/>
              <a:t>UoL</a:t>
            </a:r>
            <a:r>
              <a:rPr lang="en-GB" dirty="0" smtClean="0"/>
              <a:t>?</a:t>
            </a:r>
            <a:endParaRPr lang="en-GB" dirty="0"/>
          </a:p>
        </p:txBody>
      </p:sp>
      <p:sp>
        <p:nvSpPr>
          <p:cNvPr id="3" name="Content Placeholder 2"/>
          <p:cNvSpPr>
            <a:spLocks noGrp="1"/>
          </p:cNvSpPr>
          <p:nvPr>
            <p:ph idx="1"/>
          </p:nvPr>
        </p:nvSpPr>
        <p:spPr>
          <a:xfrm>
            <a:off x="457200" y="1394637"/>
            <a:ext cx="8229600" cy="5144219"/>
          </a:xfrm>
        </p:spPr>
        <p:txBody>
          <a:bodyPr>
            <a:noAutofit/>
          </a:bodyPr>
          <a:lstStyle/>
          <a:p>
            <a:pPr>
              <a:buClr>
                <a:schemeClr val="tx2"/>
              </a:buClr>
              <a:buFont typeface="Wingdings" panose="05000000000000000000" pitchFamily="2" charset="2"/>
              <a:buChar char="v"/>
            </a:pPr>
            <a:r>
              <a:rPr lang="en-GB" dirty="0" smtClean="0">
                <a:latin typeface="Calibri" pitchFamily="34" charset="0"/>
              </a:rPr>
              <a:t>grows archival science as a research discipline</a:t>
            </a:r>
          </a:p>
          <a:p>
            <a:pPr lvl="1">
              <a:buClr>
                <a:schemeClr val="tx2"/>
              </a:buClr>
              <a:buFont typeface="Wingdings" panose="05000000000000000000" pitchFamily="2" charset="2"/>
              <a:buChar char="v"/>
            </a:pPr>
            <a:r>
              <a:rPr lang="en-GB" sz="2400" dirty="0" smtClean="0">
                <a:latin typeface="Calibri" pitchFamily="34" charset="0"/>
              </a:rPr>
              <a:t>creates and extends links with practitioners (employers)</a:t>
            </a:r>
          </a:p>
          <a:p>
            <a:pPr>
              <a:buClr>
                <a:schemeClr val="tx2"/>
              </a:buClr>
              <a:buFont typeface="Wingdings" panose="05000000000000000000" pitchFamily="2" charset="2"/>
              <a:buChar char="v"/>
            </a:pPr>
            <a:r>
              <a:rPr lang="en-GB" dirty="0" smtClean="0">
                <a:latin typeface="Calibri" pitchFamily="34" charset="0"/>
              </a:rPr>
              <a:t>benefits</a:t>
            </a:r>
            <a:r>
              <a:rPr lang="en-GB" dirty="0" smtClean="0">
                <a:latin typeface="Calibri" pitchFamily="34" charset="0"/>
              </a:rPr>
              <a:t>: clear in terms of </a:t>
            </a:r>
            <a:r>
              <a:rPr lang="en-GB" dirty="0" err="1" smtClean="0">
                <a:latin typeface="Calibri" pitchFamily="34" charset="0"/>
              </a:rPr>
              <a:t>UoL’s</a:t>
            </a:r>
            <a:r>
              <a:rPr lang="en-GB" dirty="0" smtClean="0">
                <a:latin typeface="Calibri" pitchFamily="34" charset="0"/>
              </a:rPr>
              <a:t> corporate objectives</a:t>
            </a:r>
          </a:p>
          <a:p>
            <a:pPr lvl="1">
              <a:buClr>
                <a:schemeClr val="tx2"/>
              </a:buClr>
              <a:buFont typeface="Wingdings" panose="05000000000000000000" pitchFamily="2" charset="2"/>
              <a:buChar char="v"/>
            </a:pPr>
            <a:r>
              <a:rPr lang="en-GB" sz="2400" dirty="0" smtClean="0">
                <a:latin typeface="Calibri" pitchFamily="34" charset="0"/>
              </a:rPr>
              <a:t>promotes ‘</a:t>
            </a:r>
            <a:r>
              <a:rPr lang="en-GB" sz="2400" dirty="0">
                <a:latin typeface="Calibri" pitchFamily="34" charset="0"/>
              </a:rPr>
              <a:t>knowledge </a:t>
            </a:r>
            <a:r>
              <a:rPr lang="en-GB" sz="2400" dirty="0" smtClean="0">
                <a:latin typeface="Calibri" pitchFamily="34" charset="0"/>
              </a:rPr>
              <a:t>transfer’ </a:t>
            </a:r>
            <a:r>
              <a:rPr lang="en-GB" sz="2400" dirty="0" smtClean="0">
                <a:latin typeface="Calibri" pitchFamily="34" charset="0"/>
              </a:rPr>
              <a:t>providing </a:t>
            </a:r>
            <a:r>
              <a:rPr lang="en-GB" sz="2400" dirty="0" smtClean="0">
                <a:latin typeface="Calibri" pitchFamily="34" charset="0"/>
              </a:rPr>
              <a:t>tools </a:t>
            </a:r>
            <a:r>
              <a:rPr lang="en-GB" sz="2400" dirty="0" smtClean="0">
                <a:latin typeface="Calibri" pitchFamily="34" charset="0"/>
              </a:rPr>
              <a:t>for customer engagement/audience development </a:t>
            </a:r>
          </a:p>
          <a:p>
            <a:pPr lvl="1">
              <a:buClr>
                <a:schemeClr val="tx2"/>
              </a:buClr>
              <a:buFont typeface="Wingdings" panose="05000000000000000000" pitchFamily="2" charset="2"/>
              <a:buChar char="v"/>
            </a:pPr>
            <a:r>
              <a:rPr lang="en-GB" sz="2400" dirty="0" smtClean="0">
                <a:latin typeface="Calibri" pitchFamily="34" charset="0"/>
              </a:rPr>
              <a:t>impact</a:t>
            </a:r>
            <a:endParaRPr lang="en-GB" sz="2400" dirty="0" smtClean="0">
              <a:latin typeface="Calibri" pitchFamily="34" charset="0"/>
            </a:endParaRPr>
          </a:p>
          <a:p>
            <a:pPr lvl="1">
              <a:buClr>
                <a:schemeClr val="tx2"/>
              </a:buClr>
              <a:buFont typeface="Wingdings" panose="05000000000000000000" pitchFamily="2" charset="2"/>
              <a:buChar char="v"/>
            </a:pPr>
            <a:r>
              <a:rPr lang="en-GB" sz="2400" dirty="0" smtClean="0">
                <a:latin typeface="Calibri" pitchFamily="34" charset="0"/>
              </a:rPr>
              <a:t>extends links with professional communities</a:t>
            </a:r>
          </a:p>
          <a:p>
            <a:pPr>
              <a:buClr>
                <a:schemeClr val="tx2"/>
              </a:buClr>
              <a:buFont typeface="Wingdings" panose="05000000000000000000" pitchFamily="2" charset="2"/>
              <a:buChar char="v"/>
            </a:pPr>
            <a:r>
              <a:rPr lang="en-GB" dirty="0" smtClean="0">
                <a:latin typeface="Calibri" pitchFamily="34" charset="0"/>
              </a:rPr>
              <a:t>ticks </a:t>
            </a:r>
            <a:r>
              <a:rPr lang="en-GB" dirty="0" smtClean="0">
                <a:latin typeface="Calibri" pitchFamily="34" charset="0"/>
              </a:rPr>
              <a:t>Arts &amp; Humanities Research Council boxes  </a:t>
            </a:r>
          </a:p>
          <a:p>
            <a:pPr lvl="1">
              <a:buClr>
                <a:schemeClr val="tx2"/>
              </a:buClr>
              <a:buFont typeface="Wingdings" panose="05000000000000000000" pitchFamily="2" charset="2"/>
              <a:buChar char="v"/>
            </a:pPr>
            <a:r>
              <a:rPr lang="en-GB" sz="2400" dirty="0" smtClean="0">
                <a:latin typeface="Calibri" pitchFamily="34" charset="0"/>
              </a:rPr>
              <a:t>interdisciplinary</a:t>
            </a:r>
          </a:p>
          <a:p>
            <a:pPr lvl="1">
              <a:buClr>
                <a:schemeClr val="tx2"/>
              </a:buClr>
              <a:buFont typeface="Wingdings" panose="05000000000000000000" pitchFamily="2" charset="2"/>
              <a:buChar char="v"/>
            </a:pPr>
            <a:r>
              <a:rPr lang="en-GB" sz="2400" dirty="0" smtClean="0">
                <a:latin typeface="Calibri" pitchFamily="34" charset="0"/>
              </a:rPr>
              <a:t>collaborative  … </a:t>
            </a:r>
            <a:r>
              <a:rPr lang="en-GB" sz="2400" dirty="0" smtClean="0">
                <a:latin typeface="Calibri" pitchFamily="34" charset="0"/>
              </a:rPr>
              <a:t>with a </a:t>
            </a:r>
            <a:r>
              <a:rPr lang="en-GB" sz="2400" i="1" dirty="0" smtClean="0">
                <a:latin typeface="Calibri" pitchFamily="34" charset="0"/>
              </a:rPr>
              <a:t>commercial, </a:t>
            </a:r>
            <a:r>
              <a:rPr lang="en-GB" sz="2400" dirty="0" smtClean="0">
                <a:latin typeface="Calibri" pitchFamily="34" charset="0"/>
              </a:rPr>
              <a:t>rather than a cultural, partner </a:t>
            </a: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819" y="6314807"/>
            <a:ext cx="1755232" cy="4480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83341" y="6185148"/>
            <a:ext cx="2360659" cy="577756"/>
          </a:xfrm>
          <a:prstGeom prst="rect">
            <a:avLst/>
          </a:prstGeom>
        </p:spPr>
      </p:pic>
    </p:spTree>
    <p:extLst>
      <p:ext uri="{BB962C8B-B14F-4D97-AF65-F5344CB8AC3E}">
        <p14:creationId xmlns="" xmlns:p14="http://schemas.microsoft.com/office/powerpoint/2010/main" val="81775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6.jpeg"/></Relationships>
</file>

<file path=ppt/theme/theme1.xml><?xml version="1.0" encoding="utf-8"?>
<a:theme xmlns:a="http://schemas.openxmlformats.org/drawingml/2006/main" name="Content Fill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700</TotalTime>
  <Words>832</Words>
  <Application>Microsoft Office PowerPoint</Application>
  <PresentationFormat>On-screen Show (4:3)</PresentationFormat>
  <Paragraphs>110</Paragraphs>
  <Slides>12</Slides>
  <Notes>4</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Content Filled</vt:lpstr>
      <vt:lpstr>Clarity</vt:lpstr>
      <vt:lpstr>Dr Margaret  Procter</vt:lpstr>
      <vt:lpstr>Today’s presentation</vt:lpstr>
      <vt:lpstr>‘Innovative’ project features</vt:lpstr>
      <vt:lpstr>Slide 4</vt:lpstr>
      <vt:lpstr>Slide 5</vt:lpstr>
      <vt:lpstr>Academic research at BGA</vt:lpstr>
      <vt:lpstr>“Accounts with Interest ” : specific research aims</vt:lpstr>
      <vt:lpstr>Why is this a ‘useful tool’ for BGA?  </vt:lpstr>
      <vt:lpstr>Why is this a ‘useful tool’ for  UoL?</vt:lpstr>
      <vt:lpstr>Conclusions (1)</vt:lpstr>
      <vt:lpstr>Conclusions (2)</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Kirsty</dc:creator>
  <cp:lastModifiedBy>mprocter</cp:lastModifiedBy>
  <cp:revision>78</cp:revision>
  <dcterms:created xsi:type="dcterms:W3CDTF">2015-07-17T10:13:06Z</dcterms:created>
  <dcterms:modified xsi:type="dcterms:W3CDTF">2017-05-09T12:25:18Z</dcterms:modified>
</cp:coreProperties>
</file>