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8" r:id="rId1"/>
  </p:sldMasterIdLst>
  <p:sldIdLst>
    <p:sldId id="257" r:id="rId2"/>
  </p:sldIdLst>
  <p:sldSz cx="42808525" cy="30279975"/>
  <p:notesSz cx="6797675" cy="9926638"/>
  <p:defaultTextStyle>
    <a:defPPr>
      <a:defRPr lang="en-US"/>
    </a:defPPr>
    <a:lvl1pPr algn="l" defTabSz="6662841" rtl="0" fontAlgn="base">
      <a:spcBef>
        <a:spcPct val="0"/>
      </a:spcBef>
      <a:spcAft>
        <a:spcPct val="0"/>
      </a:spcAft>
      <a:defRPr sz="13200" kern="1200">
        <a:solidFill>
          <a:schemeClr val="tx1"/>
        </a:solidFill>
        <a:latin typeface="Arial" charset="0"/>
        <a:ea typeface="+mn-ea"/>
        <a:cs typeface="+mn-cs"/>
      </a:defRPr>
    </a:lvl1pPr>
    <a:lvl2pPr marL="3330155" indent="-2600257" algn="l" defTabSz="6662841" rtl="0" fontAlgn="base">
      <a:spcBef>
        <a:spcPct val="0"/>
      </a:spcBef>
      <a:spcAft>
        <a:spcPct val="0"/>
      </a:spcAft>
      <a:defRPr sz="13200" kern="1200">
        <a:solidFill>
          <a:schemeClr val="tx1"/>
        </a:solidFill>
        <a:latin typeface="Arial" charset="0"/>
        <a:ea typeface="+mn-ea"/>
        <a:cs typeface="+mn-cs"/>
      </a:defRPr>
    </a:lvl2pPr>
    <a:lvl3pPr marL="6662841" indent="-5203050" algn="l" defTabSz="6662841" rtl="0" fontAlgn="base">
      <a:spcBef>
        <a:spcPct val="0"/>
      </a:spcBef>
      <a:spcAft>
        <a:spcPct val="0"/>
      </a:spcAft>
      <a:defRPr sz="13200" kern="1200">
        <a:solidFill>
          <a:schemeClr val="tx1"/>
        </a:solidFill>
        <a:latin typeface="Arial" charset="0"/>
        <a:ea typeface="+mn-ea"/>
        <a:cs typeface="+mn-cs"/>
      </a:defRPr>
    </a:lvl3pPr>
    <a:lvl4pPr marL="9995536" indent="-7805846" algn="l" defTabSz="6662841" rtl="0" fontAlgn="base">
      <a:spcBef>
        <a:spcPct val="0"/>
      </a:spcBef>
      <a:spcAft>
        <a:spcPct val="0"/>
      </a:spcAft>
      <a:defRPr sz="13200" kern="1200">
        <a:solidFill>
          <a:schemeClr val="tx1"/>
        </a:solidFill>
        <a:latin typeface="Arial" charset="0"/>
        <a:ea typeface="+mn-ea"/>
        <a:cs typeface="+mn-cs"/>
      </a:defRPr>
    </a:lvl4pPr>
    <a:lvl5pPr marL="13325691" indent="-10406099" algn="l" defTabSz="6662841" rtl="0" fontAlgn="base">
      <a:spcBef>
        <a:spcPct val="0"/>
      </a:spcBef>
      <a:spcAft>
        <a:spcPct val="0"/>
      </a:spcAft>
      <a:defRPr sz="13200" kern="1200">
        <a:solidFill>
          <a:schemeClr val="tx1"/>
        </a:solidFill>
        <a:latin typeface="Arial" charset="0"/>
        <a:ea typeface="+mn-ea"/>
        <a:cs typeface="+mn-cs"/>
      </a:defRPr>
    </a:lvl5pPr>
    <a:lvl6pPr marL="3649480" algn="l" defTabSz="1459791" rtl="0" eaLnBrk="1" latinLnBrk="0" hangingPunct="1">
      <a:defRPr sz="13200" kern="1200">
        <a:solidFill>
          <a:schemeClr val="tx1"/>
        </a:solidFill>
        <a:latin typeface="Arial" charset="0"/>
        <a:ea typeface="+mn-ea"/>
        <a:cs typeface="+mn-cs"/>
      </a:defRPr>
    </a:lvl6pPr>
    <a:lvl7pPr marL="4379378" algn="l" defTabSz="1459791" rtl="0" eaLnBrk="1" latinLnBrk="0" hangingPunct="1">
      <a:defRPr sz="13200" kern="1200">
        <a:solidFill>
          <a:schemeClr val="tx1"/>
        </a:solidFill>
        <a:latin typeface="Arial" charset="0"/>
        <a:ea typeface="+mn-ea"/>
        <a:cs typeface="+mn-cs"/>
      </a:defRPr>
    </a:lvl7pPr>
    <a:lvl8pPr marL="5109281" algn="l" defTabSz="1459791" rtl="0" eaLnBrk="1" latinLnBrk="0" hangingPunct="1">
      <a:defRPr sz="13200" kern="1200">
        <a:solidFill>
          <a:schemeClr val="tx1"/>
        </a:solidFill>
        <a:latin typeface="Arial" charset="0"/>
        <a:ea typeface="+mn-ea"/>
        <a:cs typeface="+mn-cs"/>
      </a:defRPr>
    </a:lvl8pPr>
    <a:lvl9pPr marL="5839179" algn="l" defTabSz="1459791" rtl="0" eaLnBrk="1" latinLnBrk="0" hangingPunct="1">
      <a:defRPr sz="1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E4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-1056" y="210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42808525" cy="302799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305769" y="307990"/>
            <a:ext cx="42196977" cy="2954792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64541" y="14130655"/>
            <a:ext cx="29965968" cy="7065328"/>
          </a:xfrm>
        </p:spPr>
        <p:txBody>
          <a:bodyPr/>
          <a:lstStyle>
            <a:lvl1pPr marL="0" indent="0" algn="ctr">
              <a:buNone/>
              <a:defRPr sz="11900">
                <a:solidFill>
                  <a:schemeClr val="tx2"/>
                </a:solidFill>
              </a:defRPr>
            </a:lvl1pPr>
            <a:lvl2pPr marL="2088215" indent="0" algn="ctr">
              <a:buNone/>
            </a:lvl2pPr>
            <a:lvl3pPr marL="4176431" indent="0" algn="ctr">
              <a:buNone/>
            </a:lvl3pPr>
            <a:lvl4pPr marL="6264646" indent="0" algn="ctr">
              <a:buNone/>
            </a:lvl4pPr>
            <a:lvl5pPr marL="8352861" indent="0" algn="ctr">
              <a:buNone/>
            </a:lvl5pPr>
            <a:lvl6pPr marL="10441076" indent="0" algn="ctr">
              <a:buNone/>
            </a:lvl6pPr>
            <a:lvl7pPr marL="12529292" indent="0" algn="ctr">
              <a:buNone/>
            </a:lvl7pPr>
            <a:lvl8pPr marL="14617507" indent="0" algn="ctr">
              <a:buNone/>
            </a:lvl8pPr>
            <a:lvl9pPr marL="1670572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79E5A-B69D-4AE7-81A6-CC7EC91914F1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6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2BC46C-BE41-466F-B2BB-F03F2072339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4620" y="6399078"/>
            <a:ext cx="42235203" cy="674367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94620" y="6166907"/>
            <a:ext cx="42235203" cy="532394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94620" y="13142732"/>
            <a:ext cx="42235203" cy="48802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140426" y="6649101"/>
            <a:ext cx="38527673" cy="649056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894B69-3CF7-4713-9122-EBC65A587736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B0903-DC08-41AA-B6F0-F565EF25543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36180" y="1212619"/>
            <a:ext cx="9417876" cy="2583610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0852" y="1212614"/>
            <a:ext cx="26041853" cy="2583610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77CBEE-83C2-480F-A455-9F1B48BEDA99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045DA-8D21-4BAA-A89D-748F8A6F1C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FF522-BA0A-4E69-83C7-760E12DF8D9B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00F7F-04DE-49A7-B0DB-4A080A83822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280853" y="6392439"/>
            <a:ext cx="36387246" cy="20186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2808525" cy="302799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305769" y="307990"/>
            <a:ext cx="42196977" cy="2954792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579" y="4205555"/>
            <a:ext cx="36387246" cy="6013939"/>
          </a:xfrm>
        </p:spPr>
        <p:txBody>
          <a:bodyPr anchor="b" anchorCtr="0"/>
          <a:lstStyle>
            <a:lvl1pPr algn="l">
              <a:buNone/>
              <a:defRPr sz="183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579" y="11249854"/>
            <a:ext cx="36387246" cy="5908798"/>
          </a:xfrm>
        </p:spPr>
        <p:txBody>
          <a:bodyPr anchor="t" anchorCtr="0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544BAF-5C51-4602-8CEC-5EC90AB44AB8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5746" y="27251978"/>
            <a:ext cx="18728730" cy="201866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324961" y="10494365"/>
            <a:ext cx="42197647" cy="40373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23716" y="10338265"/>
            <a:ext cx="42198892" cy="20186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19783" y="10900791"/>
            <a:ext cx="42202825" cy="20186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937" y="27413471"/>
            <a:ext cx="2140426" cy="2018665"/>
          </a:xfrm>
        </p:spPr>
        <p:txBody>
          <a:bodyPr/>
          <a:lstStyle/>
          <a:p>
            <a:pPr>
              <a:defRPr/>
            </a:pPr>
            <a:fld id="{D3C0D6DE-1CAA-468A-B405-162760E771B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44B4D-EB74-4FC5-9437-E79E6D382A36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311D3-AF82-4061-9BD4-FC5AC7DF3D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280853" y="6392439"/>
            <a:ext cx="17551495" cy="20186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23098767" y="6392439"/>
            <a:ext cx="17551495" cy="20186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0853" y="1205591"/>
            <a:ext cx="36387246" cy="5046663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0852" y="6392439"/>
            <a:ext cx="17480148" cy="3364442"/>
          </a:xfrm>
          <a:noFill/>
          <a:ln w="12700" cap="sq" cmpd="sng" algn="ctr">
            <a:noFill/>
            <a:prstDash val="solid"/>
          </a:ln>
        </p:spPr>
        <p:txBody>
          <a:bodyPr lIns="417643" anchor="b" anchorCtr="0">
            <a:noAutofit/>
          </a:bodyPr>
          <a:lstStyle>
            <a:lvl1pPr marL="0" indent="0">
              <a:buNone/>
              <a:defRPr sz="11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3187951" y="6392439"/>
            <a:ext cx="17480148" cy="3364442"/>
          </a:xfrm>
          <a:noFill/>
          <a:ln w="12700" cap="sq" cmpd="sng" algn="ctr">
            <a:noFill/>
            <a:prstDash val="solid"/>
          </a:ln>
        </p:spPr>
        <p:txBody>
          <a:bodyPr lIns="417643" anchor="b" anchorCtr="0">
            <a:noAutofit/>
          </a:bodyPr>
          <a:lstStyle>
            <a:lvl1pPr marL="0" indent="0">
              <a:buNone/>
              <a:defRPr sz="11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598B06-1D52-4C43-B3E2-B5E29166D6A4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EA910-2A5C-4F3A-8059-BF73FB5A1AF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280852" y="9925103"/>
            <a:ext cx="17480148" cy="17158653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23187951" y="9925103"/>
            <a:ext cx="17480148" cy="17158653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77515-2B1E-44FF-8BA7-D2F5DF35C538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12D2E-594A-454C-BE12-7340AF70D8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1DFD8-CC7F-4098-AABD-9E1F74DD68B8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FBA0A-B6F7-40FC-824E-A3449A93F77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2808525" cy="30279975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299660" y="307988"/>
            <a:ext cx="42196977" cy="295532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0853" y="1205591"/>
            <a:ext cx="36387246" cy="5046663"/>
          </a:xfrm>
        </p:spPr>
        <p:txBody>
          <a:bodyPr anchor="b" anchorCtr="0"/>
          <a:lstStyle>
            <a:lvl1pPr algn="l">
              <a:buNone/>
              <a:defRPr sz="183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280852" y="7065327"/>
            <a:ext cx="8918443" cy="19850206"/>
          </a:xfrm>
        </p:spPr>
        <p:txBody>
          <a:bodyPr/>
          <a:lstStyle>
            <a:lvl1pPr marL="0" indent="0">
              <a:buNone/>
              <a:defRPr sz="8200"/>
            </a:lvl1pPr>
            <a:lvl2pPr>
              <a:buNone/>
              <a:defRPr sz="5500"/>
            </a:lvl2pPr>
            <a:lvl3pPr>
              <a:buNone/>
              <a:defRPr sz="4600"/>
            </a:lvl3pPr>
            <a:lvl4pPr>
              <a:buNone/>
              <a:defRPr sz="4100"/>
            </a:lvl4pPr>
            <a:lvl5pPr>
              <a:buNone/>
              <a:defRPr sz="4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61E1F-CE80-4BC7-9A33-014185821BB0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A19C5-3144-45B6-AD9A-9908E1E453F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13912771" y="7065327"/>
            <a:ext cx="26755328" cy="19850206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0853" y="21637289"/>
            <a:ext cx="34246820" cy="2306047"/>
          </a:xfrm>
        </p:spPr>
        <p:txBody>
          <a:bodyPr anchor="ctr">
            <a:noAutofit/>
          </a:bodyPr>
          <a:lstStyle>
            <a:lvl1pPr algn="l">
              <a:buNone/>
              <a:defRPr sz="1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0853" y="24044830"/>
            <a:ext cx="34246820" cy="3027998"/>
          </a:xfrm>
        </p:spPr>
        <p:txBody>
          <a:bodyPr/>
          <a:lstStyle>
            <a:lvl1pPr marL="0" indent="0">
              <a:buFontTx/>
              <a:buNone/>
              <a:defRPr sz="73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0AEC81-E349-4FC5-847A-8AA6ED95957F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80853" y="27251978"/>
            <a:ext cx="18193623" cy="201866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937" y="27413471"/>
            <a:ext cx="2140426" cy="2018665"/>
          </a:xfrm>
        </p:spPr>
        <p:txBody>
          <a:bodyPr/>
          <a:lstStyle/>
          <a:p>
            <a:pPr>
              <a:defRPr/>
            </a:pPr>
            <a:fld id="{01573B62-2FF8-47CD-8251-D6C70A92AD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19786" y="20679196"/>
            <a:ext cx="42166397" cy="40373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320729" y="20533137"/>
            <a:ext cx="42165456" cy="20186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320738" y="21075112"/>
            <a:ext cx="42165447" cy="21549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793" y="294391"/>
            <a:ext cx="42143144" cy="2022870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2808525" cy="302799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299660" y="307988"/>
            <a:ext cx="42196977" cy="295532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43" tIns="208822" rIns="417643" bIns="20882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280853" y="1212603"/>
            <a:ext cx="36387246" cy="5046663"/>
          </a:xfrm>
          <a:prstGeom prst="rect">
            <a:avLst/>
          </a:prstGeom>
        </p:spPr>
        <p:txBody>
          <a:bodyPr lIns="417643" tIns="208822" rIns="417643" bIns="417643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280853" y="6392439"/>
            <a:ext cx="36387246" cy="20186650"/>
          </a:xfrm>
          <a:prstGeom prst="rect">
            <a:avLst/>
          </a:prstGeom>
        </p:spPr>
        <p:txBody>
          <a:bodyPr lIns="417643" tIns="208822" rIns="417643" bIns="20882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8895754" y="27336089"/>
            <a:ext cx="11593976" cy="2102776"/>
          </a:xfrm>
          <a:prstGeom prst="rect">
            <a:avLst/>
          </a:prstGeom>
        </p:spPr>
        <p:txBody>
          <a:bodyPr lIns="417643" tIns="208822" rIns="417643" bIns="208822" anchor="ctr" anchorCtr="0"/>
          <a:lstStyle>
            <a:lvl1pPr algn="r" eaLnBrk="1" latinLnBrk="0" hangingPunct="1">
              <a:defRPr kumimoji="0" sz="6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00AAC8-C6AE-4BA2-A2E5-7D46C67B94B8}" type="datetimeFigureOut">
              <a:rPr lang="en-GB" smtClean="0"/>
              <a:pPr>
                <a:defRPr/>
              </a:pPr>
              <a:t>05/11/2017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280852" y="27251978"/>
            <a:ext cx="18550361" cy="2018665"/>
          </a:xfrm>
          <a:prstGeom prst="rect">
            <a:avLst/>
          </a:prstGeom>
        </p:spPr>
        <p:txBody>
          <a:bodyPr lIns="417643" tIns="208822" rIns="417643" bIns="208822" anchor="ctr" anchorCtr="0"/>
          <a:lstStyle>
            <a:lvl1pPr eaLnBrk="1" latinLnBrk="0" hangingPunct="1">
              <a:defRPr kumimoji="0" sz="6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84937" y="27420200"/>
            <a:ext cx="2140426" cy="2018665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6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F6C86D6-8998-47B3-80E3-7A713CC6BC3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  <p:sldLayoutId id="2147484273" r:id="rId5"/>
    <p:sldLayoutId id="2147484274" r:id="rId6"/>
    <p:sldLayoutId id="2147484275" r:id="rId7"/>
    <p:sldLayoutId id="2147484276" r:id="rId8"/>
    <p:sldLayoutId id="2147484277" r:id="rId9"/>
    <p:sldLayoutId id="2147484278" r:id="rId10"/>
    <p:sldLayoutId id="2147484279" r:id="rId11"/>
  </p:sldLayoutIdLst>
  <p:txStyles>
    <p:titleStyle>
      <a:lvl1pPr algn="l" rtl="0" eaLnBrk="1" latinLnBrk="0" hangingPunct="1">
        <a:spcBef>
          <a:spcPct val="0"/>
        </a:spcBef>
        <a:buNone/>
        <a:defRPr kumimoji="0" sz="18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252929" indent="-1252929" algn="l" rtl="0" eaLnBrk="1" latinLnBrk="0" hangingPunct="1">
        <a:spcBef>
          <a:spcPts val="2649"/>
        </a:spcBef>
        <a:buClr>
          <a:schemeClr val="accent1"/>
        </a:buClr>
        <a:buSzPct val="85000"/>
        <a:buFont typeface="Wingdings 2"/>
        <a:buChar char=""/>
        <a:defRPr kumimoji="0" sz="11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5858" indent="-1044108" algn="l" rtl="0" eaLnBrk="1" latinLnBrk="0" hangingPunct="1">
        <a:spcBef>
          <a:spcPts val="1690"/>
        </a:spcBef>
        <a:buClr>
          <a:schemeClr val="accent2"/>
        </a:buClr>
        <a:buSzPct val="85000"/>
        <a:buFont typeface="Wingdings 2"/>
        <a:buChar char=""/>
        <a:defRPr kumimoji="0" sz="11000" kern="1200">
          <a:solidFill>
            <a:schemeClr val="tx1"/>
          </a:solidFill>
          <a:latin typeface="+mn-lt"/>
          <a:ea typeface="+mn-ea"/>
          <a:cs typeface="+mn-cs"/>
        </a:defRPr>
      </a:lvl2pPr>
      <a:lvl3pPr marL="3758788" indent="-1044108" algn="l" rtl="0" eaLnBrk="1" latinLnBrk="0" hangingPunct="1">
        <a:spcBef>
          <a:spcPts val="169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5011717" indent="-1044108" algn="l" rtl="0" eaLnBrk="1" latinLnBrk="0" hangingPunct="1">
        <a:spcBef>
          <a:spcPts val="1690"/>
        </a:spcBef>
        <a:buClr>
          <a:schemeClr val="accent3"/>
        </a:buClr>
        <a:buSzPct val="80000"/>
        <a:buFont typeface="Wingdings 2"/>
        <a:buChar char="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4646" indent="-1044108" algn="l" rtl="0" eaLnBrk="1" latinLnBrk="0" hangingPunct="1">
        <a:spcBef>
          <a:spcPts val="1690"/>
        </a:spcBef>
        <a:buClr>
          <a:schemeClr val="accent3"/>
        </a:buClr>
        <a:buFontTx/>
        <a:buChar char="o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7517575" indent="-1044108" algn="l" rtl="0" eaLnBrk="1" latinLnBrk="0" hangingPunct="1">
        <a:spcBef>
          <a:spcPts val="1690"/>
        </a:spcBef>
        <a:buClr>
          <a:schemeClr val="accent3"/>
        </a:buClr>
        <a:buChar char="•"/>
        <a:defRPr kumimoji="0" sz="8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770504" indent="-1044108" algn="l" rtl="0" eaLnBrk="1" latinLnBrk="0" hangingPunct="1">
        <a:spcBef>
          <a:spcPts val="1690"/>
        </a:spcBef>
        <a:buClr>
          <a:schemeClr val="accent2"/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0023433" indent="-1044108" algn="l" rtl="0" eaLnBrk="1" latinLnBrk="0" hangingPunct="1">
        <a:spcBef>
          <a:spcPts val="1690"/>
        </a:spcBef>
        <a:buClr>
          <a:schemeClr val="accent1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6363" indent="-1044108" algn="l" rtl="0" eaLnBrk="1" latinLnBrk="0" hangingPunct="1">
        <a:spcBef>
          <a:spcPts val="1690"/>
        </a:spcBef>
        <a:buClr>
          <a:schemeClr val="accent2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2118642" y="27372932"/>
            <a:ext cx="19502575" cy="1983217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979" tIns="72992" rIns="145979" bIns="72992" anchor="ctr"/>
          <a:lstStyle/>
          <a:p>
            <a:pPr defTabSz="6664102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5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118642" y="6424551"/>
            <a:ext cx="19645448" cy="9144062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979" tIns="72992" rIns="145979" bIns="72992" anchor="ctr"/>
          <a:lstStyle/>
          <a:p>
            <a:pPr algn="ctr" defTabSz="6664102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901555" y="6424550"/>
            <a:ext cx="20072631" cy="7554293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979" tIns="72992" rIns="145979" bIns="72992" anchor="ctr"/>
          <a:lstStyle/>
          <a:p>
            <a:pPr algn="ctr" defTabSz="6664102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901554" y="14854235"/>
            <a:ext cx="20074080" cy="5546896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979" tIns="72992" rIns="145979" bIns="72992" anchor="ctr"/>
          <a:lstStyle/>
          <a:p>
            <a:pPr algn="ctr" defTabSz="6664102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3330" name="Text Box 3356"/>
          <p:cNvSpPr txBox="1">
            <a:spLocks noChangeArrowheads="1"/>
          </p:cNvSpPr>
          <p:nvPr/>
        </p:nvSpPr>
        <p:spPr bwMode="auto">
          <a:xfrm>
            <a:off x="22118644" y="6281680"/>
            <a:ext cx="20070265" cy="218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6120" tIns="318055" rIns="636120" bIns="318055">
            <a:spAutoFit/>
          </a:bodyPr>
          <a:lstStyle/>
          <a:p>
            <a:pPr>
              <a:spcBef>
                <a:spcPts val="0"/>
              </a:spcBef>
            </a:pPr>
            <a:endParaRPr lang="en-GB" sz="5000" b="1" dirty="0" smtClean="0"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GB" sz="5000" b="1" dirty="0" smtClean="0">
              <a:cs typeface="Times New Roman" pitchFamily="18" charset="0"/>
            </a:endParaRPr>
          </a:p>
        </p:txBody>
      </p:sp>
      <p:sp>
        <p:nvSpPr>
          <p:cNvPr id="13346" name="Text Box 2008"/>
          <p:cNvSpPr txBox="1">
            <a:spLocks noChangeArrowheads="1"/>
          </p:cNvSpPr>
          <p:nvPr/>
        </p:nvSpPr>
        <p:spPr bwMode="auto">
          <a:xfrm>
            <a:off x="31391270" y="29299697"/>
            <a:ext cx="11417255" cy="135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6120" tIns="318055" rIns="636120" bIns="318055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4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118643" y="23569671"/>
            <a:ext cx="19602282" cy="3071834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979" tIns="72992" rIns="145979" bIns="72992" anchor="ctr"/>
          <a:lstStyle/>
          <a:p>
            <a:pPr algn="ctr" defTabSz="6664102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7" name="Text Box 3604"/>
          <p:cNvSpPr txBox="1">
            <a:spLocks noChangeArrowheads="1"/>
          </p:cNvSpPr>
          <p:nvPr/>
        </p:nvSpPr>
        <p:spPr bwMode="auto">
          <a:xfrm>
            <a:off x="22545809" y="5493791"/>
            <a:ext cx="19105570" cy="1273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636120" tIns="318055" rIns="636120" bIns="318055">
            <a:spAutoFit/>
          </a:bodyPr>
          <a:lstStyle/>
          <a:p>
            <a:pPr algn="just">
              <a:spcBef>
                <a:spcPts val="3042"/>
              </a:spcBef>
              <a:buFont typeface="Arial" pitchFamily="34" charset="0"/>
              <a:buChar char="•"/>
            </a:pPr>
            <a:endParaRPr lang="en-GB" sz="4100" dirty="0" smtClean="0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1732477" y="2066833"/>
            <a:ext cx="41076048" cy="387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6120" tIns="318055" rIns="636120" bIns="318055">
            <a:spAutoFit/>
          </a:bodyPr>
          <a:lstStyle/>
          <a:p>
            <a:pPr algn="ctr">
              <a:spcAft>
                <a:spcPct val="5000"/>
              </a:spcAft>
            </a:pPr>
            <a:r>
              <a:rPr lang="en-US" sz="78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sz="5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50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Rawat</a:t>
            </a:r>
            <a:r>
              <a:rPr lang="en-US" sz="5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5000" b="1" i="1" dirty="0" smtClean="0"/>
              <a:t>J. Leigh, C. Jackson, </a:t>
            </a:r>
            <a:r>
              <a:rPr lang="en-US" sz="5000" b="1" i="1" dirty="0"/>
              <a:t>S. </a:t>
            </a:r>
            <a:r>
              <a:rPr lang="en-US" sz="5000" b="1" i="1" dirty="0" err="1" smtClean="0"/>
              <a:t>Nyjo</a:t>
            </a:r>
            <a:r>
              <a:rPr lang="en-US" sz="5000" b="1" i="1" dirty="0" smtClean="0"/>
              <a:t>, P. </a:t>
            </a:r>
            <a:r>
              <a:rPr lang="en-US" sz="5000" b="1" i="1" dirty="0" err="1" smtClean="0"/>
              <a:t>Kanagala</a:t>
            </a:r>
            <a:r>
              <a:rPr lang="en-US" sz="5000" b="1" i="1" dirty="0" smtClean="0"/>
              <a:t>, R. </a:t>
            </a:r>
            <a:r>
              <a:rPr lang="en-US" sz="5000" b="1" i="1" dirty="0" err="1" smtClean="0"/>
              <a:t>Sankaranarayanan</a:t>
            </a:r>
            <a:r>
              <a:rPr lang="en-US" sz="5000" b="1" i="1" dirty="0" smtClean="0"/>
              <a:t>, </a:t>
            </a:r>
            <a:r>
              <a:rPr lang="en-US" sz="5000" b="1" i="1" dirty="0" err="1" smtClean="0"/>
              <a:t>C.Wong</a:t>
            </a:r>
            <a:r>
              <a:rPr lang="en-US" sz="5000" b="1" i="1" dirty="0" smtClean="0"/>
              <a:t>, H. Douglas</a:t>
            </a:r>
            <a:r>
              <a:rPr lang="en-US" sz="5000" dirty="0" smtClean="0"/>
              <a:t>  </a:t>
            </a:r>
          </a:p>
          <a:p>
            <a:pPr algn="ctr"/>
            <a:r>
              <a:rPr lang="en-GB" sz="3200" dirty="0" smtClean="0"/>
              <a:t>Author Disclosure Information</a:t>
            </a:r>
            <a:r>
              <a:rPr lang="en-GB" sz="3200" dirty="0" smtClean="0"/>
              <a:t>:</a:t>
            </a:r>
            <a:r>
              <a:rPr lang="en-GB" sz="3200" dirty="0" smtClean="0"/>
              <a:t> </a:t>
            </a:r>
            <a:r>
              <a:rPr lang="en-GB" sz="3200" dirty="0" smtClean="0"/>
              <a:t>(A</a:t>
            </a:r>
            <a:r>
              <a:rPr lang="en-GB" sz="3200" dirty="0" smtClean="0"/>
              <a:t>. </a:t>
            </a:r>
            <a:r>
              <a:rPr lang="en-GB" sz="3200" dirty="0" err="1" smtClean="0"/>
              <a:t>Rawat</a:t>
            </a:r>
            <a:r>
              <a:rPr lang="en-GB" sz="3200" dirty="0" smtClean="0"/>
              <a:t>, J. </a:t>
            </a:r>
            <a:r>
              <a:rPr lang="en-GB" sz="3200" dirty="0" smtClean="0"/>
              <a:t>Leigh</a:t>
            </a:r>
            <a:r>
              <a:rPr lang="en-GB" sz="3200" dirty="0" smtClean="0"/>
              <a:t>, C. </a:t>
            </a:r>
            <a:r>
              <a:rPr lang="en-GB" sz="3200" dirty="0" smtClean="0"/>
              <a:t>Jackson, S</a:t>
            </a:r>
            <a:r>
              <a:rPr lang="en-GB" sz="3200" dirty="0" smtClean="0"/>
              <a:t>. </a:t>
            </a:r>
            <a:r>
              <a:rPr lang="en-GB" sz="3200" dirty="0" err="1" smtClean="0"/>
              <a:t>Nyjo</a:t>
            </a:r>
            <a:r>
              <a:rPr lang="en-GB" sz="3200" dirty="0" smtClean="0"/>
              <a:t>, P</a:t>
            </a:r>
            <a:r>
              <a:rPr lang="en-GB" sz="3200" dirty="0" smtClean="0"/>
              <a:t>. </a:t>
            </a:r>
            <a:r>
              <a:rPr lang="en-GB" sz="3200" dirty="0" err="1" smtClean="0"/>
              <a:t>Kanagala</a:t>
            </a:r>
            <a:r>
              <a:rPr lang="en-GB" sz="3200" dirty="0" smtClean="0"/>
              <a:t>, </a:t>
            </a:r>
            <a:r>
              <a:rPr lang="en-GB" sz="3200" dirty="0" err="1" smtClean="0"/>
              <a:t>C.Wong</a:t>
            </a:r>
            <a:r>
              <a:rPr lang="en-GB" sz="3200" dirty="0" smtClean="0"/>
              <a:t>, </a:t>
            </a:r>
            <a:r>
              <a:rPr lang="en-GB" sz="3200" dirty="0" err="1" smtClean="0"/>
              <a:t>H.Douglas</a:t>
            </a:r>
            <a:r>
              <a:rPr lang="en-GB" sz="3200" dirty="0" smtClean="0"/>
              <a:t> –NONE. R</a:t>
            </a:r>
            <a:r>
              <a:rPr lang="en-GB" sz="3200" dirty="0" smtClean="0"/>
              <a:t>. </a:t>
            </a:r>
            <a:r>
              <a:rPr lang="en-GB" sz="3200" dirty="0" err="1" smtClean="0"/>
              <a:t>Sankaranarayanan</a:t>
            </a:r>
            <a:r>
              <a:rPr lang="en-GB" sz="3200" dirty="0" smtClean="0"/>
              <a:t>: Speakers Bureau; Modest; </a:t>
            </a:r>
            <a:r>
              <a:rPr lang="en-GB" sz="3200" dirty="0" smtClean="0"/>
              <a:t>Novartis)</a:t>
            </a:r>
            <a:r>
              <a:rPr lang="en-GB" sz="3200" dirty="0" smtClean="0"/>
              <a:t> </a:t>
            </a:r>
            <a:r>
              <a:rPr lang="en-GB" sz="9600" dirty="0" smtClean="0"/>
              <a:t/>
            </a:r>
            <a:br>
              <a:rPr lang="en-GB" sz="9600" dirty="0" smtClean="0"/>
            </a:br>
            <a:r>
              <a:rPr lang="en-US" sz="5000" b="1" dirty="0" err="1" smtClean="0"/>
              <a:t>Aintree</a:t>
            </a:r>
            <a:r>
              <a:rPr lang="en-US" sz="5000" b="1" dirty="0" smtClean="0"/>
              <a:t> </a:t>
            </a:r>
            <a:r>
              <a:rPr lang="en-US" sz="5000" b="1" dirty="0" smtClean="0"/>
              <a:t>University Hospital, Cardiology, Liverpool, United Kingdom</a:t>
            </a:r>
          </a:p>
          <a:p>
            <a:pPr algn="ctr">
              <a:spcAft>
                <a:spcPct val="5000"/>
              </a:spcAft>
            </a:pPr>
            <a:r>
              <a:rPr lang="en-GB" sz="46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Presented at the American Heart Association Scientific Sessions, California 2017</a:t>
            </a:r>
            <a:endParaRPr lang="en-US" sz="46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5916481" y="2"/>
            <a:ext cx="36892044" cy="382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6120" tIns="318055" rIns="636120" bIns="318055">
            <a:spAutoFit/>
          </a:bodyPr>
          <a:lstStyle/>
          <a:p>
            <a:pPr algn="ctr"/>
            <a:r>
              <a:rPr lang="en-GB" sz="6900" b="1" dirty="0"/>
              <a:t>Patients with Chronic </a:t>
            </a:r>
            <a:r>
              <a:rPr lang="en-GB" sz="6900" b="1" dirty="0" err="1"/>
              <a:t>Cardiorenal</a:t>
            </a:r>
            <a:r>
              <a:rPr lang="en-GB" sz="6900" b="1" dirty="0"/>
              <a:t> Syndrome </a:t>
            </a:r>
            <a:r>
              <a:rPr lang="en-GB" sz="6900" b="1" dirty="0" smtClean="0"/>
              <a:t>and Fluid Overload can </a:t>
            </a:r>
            <a:r>
              <a:rPr lang="en-GB" sz="6900" b="1" dirty="0"/>
              <a:t>be Managed Safely in a Specialist Nurse-Led Ambulatory Day-Case Unit </a:t>
            </a:r>
            <a:r>
              <a:rPr lang="en-GB" sz="6900" b="1" dirty="0" smtClean="0"/>
              <a:t>Avoiding Hospitalisation</a:t>
            </a:r>
            <a:r>
              <a:rPr lang="en-GB" sz="6900" dirty="0"/>
              <a:t/>
            </a:r>
            <a:br>
              <a:rPr lang="en-GB" sz="6900" dirty="0"/>
            </a:br>
            <a:endParaRPr lang="en-US" sz="6900" dirty="0"/>
          </a:p>
        </p:txBody>
      </p:sp>
      <p:sp>
        <p:nvSpPr>
          <p:cNvPr id="83" name="Text Box 1486"/>
          <p:cNvSpPr txBox="1">
            <a:spLocks noChangeArrowheads="1"/>
          </p:cNvSpPr>
          <p:nvPr/>
        </p:nvSpPr>
        <p:spPr bwMode="auto">
          <a:xfrm>
            <a:off x="21618576" y="23498233"/>
            <a:ext cx="19672081" cy="1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6120" tIns="318055" rIns="636120" bIns="318055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000" b="1" dirty="0" smtClean="0">
                <a:solidFill>
                  <a:srgbClr val="000000"/>
                </a:solidFill>
                <a:cs typeface="Times New Roman" pitchFamily="18" charset="0"/>
              </a:rPr>
              <a:t>Conclusions</a:t>
            </a:r>
            <a:endParaRPr lang="en-US" sz="5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475833" y="24784122"/>
            <a:ext cx="19297310" cy="1631634"/>
          </a:xfrm>
          <a:prstGeom prst="rect">
            <a:avLst/>
          </a:prstGeom>
          <a:noFill/>
        </p:spPr>
        <p:txBody>
          <a:bodyPr wrap="square" lIns="76614" tIns="38307" rIns="76614" bIns="38307" rtlCol="0">
            <a:spAutoFit/>
          </a:bodyPr>
          <a:lstStyle/>
          <a:p>
            <a:pPr marL="179965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 Acutely decompensated heart </a:t>
            </a:r>
            <a:r>
              <a:rPr lang="en-GB" sz="3200" dirty="0"/>
              <a:t>failure patients with chronic cardio-renal syndrome can be safely and efficaciously managed in a specialist nurse-led ambulatory day-case unit. </a:t>
            </a:r>
            <a:endParaRPr lang="en-GB" sz="3200" dirty="0" smtClean="0"/>
          </a:p>
          <a:p>
            <a:pPr marL="179965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The </a:t>
            </a:r>
            <a:r>
              <a:rPr lang="en-GB" sz="3200" dirty="0"/>
              <a:t>resultant reductions in HF hospital admissions can also lead to cost-savings.</a:t>
            </a:r>
            <a:endParaRPr lang="en-US" sz="3200" dirty="0"/>
          </a:p>
        </p:txBody>
      </p:sp>
      <p:sp>
        <p:nvSpPr>
          <p:cNvPr id="13331" name="Text Box 3604"/>
          <p:cNvSpPr txBox="1">
            <a:spLocks noChangeArrowheads="1"/>
          </p:cNvSpPr>
          <p:nvPr/>
        </p:nvSpPr>
        <p:spPr bwMode="auto">
          <a:xfrm>
            <a:off x="544366" y="7210369"/>
            <a:ext cx="20599178" cy="69363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636120" tIns="318055" rIns="636120" bIns="318055">
            <a:spAutoFit/>
          </a:bodyPr>
          <a:lstStyle/>
          <a:p>
            <a:pPr marL="179965" algn="just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3200" dirty="0" err="1">
                <a:latin typeface="Gotham A"/>
                <a:ea typeface="Calibri"/>
                <a:cs typeface="Calibri"/>
              </a:rPr>
              <a:t>Cardiorenal</a:t>
            </a:r>
            <a:r>
              <a:rPr lang="en-GB" sz="3200" dirty="0">
                <a:latin typeface="Gotham A"/>
                <a:ea typeface="Calibri"/>
                <a:cs typeface="Calibri"/>
              </a:rPr>
              <a:t> syndrome (CRS) is associated with high morbidity and mortality</a:t>
            </a:r>
            <a:r>
              <a:rPr lang="en-GB" sz="3200" dirty="0" smtClean="0">
                <a:latin typeface="Gotham A"/>
                <a:ea typeface="Calibri"/>
                <a:cs typeface="Calibri"/>
              </a:rPr>
              <a:t>, recurrent </a:t>
            </a:r>
            <a:r>
              <a:rPr lang="en-GB" sz="3200" dirty="0">
                <a:latin typeface="Gotham A"/>
                <a:ea typeface="Calibri"/>
                <a:cs typeface="Calibri"/>
              </a:rPr>
              <a:t>hospitalisations with fluid overload and prolonged length of stays (LOS</a:t>
            </a:r>
            <a:r>
              <a:rPr lang="en-GB" sz="3200" dirty="0" smtClean="0">
                <a:latin typeface="Gotham A"/>
                <a:ea typeface="Calibri"/>
                <a:cs typeface="Calibri"/>
              </a:rPr>
              <a:t>) </a:t>
            </a:r>
            <a:r>
              <a:rPr lang="en-GB" sz="3200" baseline="30000" dirty="0" smtClean="0">
                <a:latin typeface="Gotham A"/>
                <a:ea typeface="Calibri"/>
                <a:cs typeface="Calibri"/>
              </a:rPr>
              <a:t>1,2</a:t>
            </a:r>
            <a:endParaRPr lang="en-GB" sz="3200" baseline="30000" dirty="0" smtClean="0">
              <a:latin typeface="Gotham A"/>
              <a:ea typeface="Calibri"/>
              <a:cs typeface="Calibri"/>
            </a:endParaRPr>
          </a:p>
          <a:p>
            <a:pPr marL="179965" algn="just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 A specialist nurse-delivered HF unit with multi-disciplinary approach could safely manage acute decompensation due to fluid overload in these patients in an ambulatory setting ,avoiding the need for hospitalisation. </a:t>
            </a:r>
          </a:p>
          <a:p>
            <a:pPr marL="179965" algn="just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 Our ambulatory HF unit (AHFU) receives referrals from emergency department, primary care and community teams. </a:t>
            </a:r>
          </a:p>
          <a:p>
            <a:pPr marL="179965" algn="just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 The AHFU also provides IV diuretics (if required) in an ambulatory setting. </a:t>
            </a:r>
          </a:p>
          <a:p>
            <a:pPr marL="179965" algn="just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 The outcome and safety of ambulatory treatment in HF patients with acutely decompensated </a:t>
            </a:r>
            <a:r>
              <a:rPr lang="en-GB" sz="3200" dirty="0" err="1" smtClean="0"/>
              <a:t>cardiorenal</a:t>
            </a:r>
            <a:r>
              <a:rPr lang="en-GB" sz="3200" dirty="0" smtClean="0"/>
              <a:t> syndrome patients has not previously been tested. </a:t>
            </a:r>
          </a:p>
          <a:p>
            <a:pPr marL="179965" algn="just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We </a:t>
            </a:r>
            <a:r>
              <a:rPr lang="en-GB" sz="3200" dirty="0"/>
              <a:t>assessed the outcome and safety of ambulatory treatment using bolus intravenous (iv) diuretics for fluid overload in chronic CRS patients</a:t>
            </a:r>
            <a:endParaRPr lang="en-US" sz="3200" dirty="0" smtClean="0"/>
          </a:p>
        </p:txBody>
      </p:sp>
      <p:sp>
        <p:nvSpPr>
          <p:cNvPr id="13325" name="Text Box 1487"/>
          <p:cNvSpPr txBox="1">
            <a:spLocks noChangeArrowheads="1"/>
          </p:cNvSpPr>
          <p:nvPr/>
        </p:nvSpPr>
        <p:spPr bwMode="auto">
          <a:xfrm>
            <a:off x="0" y="6281680"/>
            <a:ext cx="16073140" cy="1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6120" tIns="318055" rIns="636120" bIns="318055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000" b="1" dirty="0" smtClean="0">
                <a:solidFill>
                  <a:srgbClr val="000000"/>
                </a:solidFill>
                <a:cs typeface="Times New Roman" pitchFamily="18" charset="0"/>
              </a:rPr>
              <a:t>   Introduction</a:t>
            </a:r>
            <a:endParaRPr lang="en-US" sz="5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3328" name="Text Box 1954"/>
          <p:cNvSpPr txBox="1">
            <a:spLocks noChangeArrowheads="1"/>
          </p:cNvSpPr>
          <p:nvPr/>
        </p:nvSpPr>
        <p:spPr bwMode="auto">
          <a:xfrm>
            <a:off x="615805" y="15782929"/>
            <a:ext cx="20145517" cy="432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6120" tIns="318055" rIns="636120" bIns="318055">
            <a:spAutoFit/>
          </a:bodyPr>
          <a:lstStyle/>
          <a:p>
            <a:pPr algn="just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Our ambulatory heart failure unit (AHFU) is managed by HF specialist nurses with multi-disciplinary approach and regular input from </a:t>
            </a:r>
            <a:r>
              <a:rPr lang="en-GB" sz="3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cardiologists, nephrologists </a:t>
            </a:r>
            <a:r>
              <a:rPr lang="en-GB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and other specialists. </a:t>
            </a:r>
            <a:endParaRPr lang="en-GB" sz="3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 </a:t>
            </a:r>
            <a:r>
              <a:rPr lang="en-GB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unit also provides bolus IV furosemide (maximum rate 4 mg/kg/minute) in an ambulatory setting. </a:t>
            </a:r>
            <a:endParaRPr lang="en-GB" sz="3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 </a:t>
            </a:r>
            <a:r>
              <a:rPr lang="en-GB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consecutive AHFU patients who received iv diuretics (median follow-up 9 months, range 3-15) were analysed according to CKD stage: I,II (estimated glomerular </a:t>
            </a:r>
            <a:r>
              <a:rPr lang="en-GB" sz="3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filteration</a:t>
            </a:r>
            <a:r>
              <a:rPr lang="en-GB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rate </a:t>
            </a:r>
            <a:r>
              <a:rPr lang="en-GB" sz="3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eGFR</a:t>
            </a:r>
            <a:r>
              <a:rPr lang="en-GB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≥ 60 ml/min),n=52; III (</a:t>
            </a:r>
            <a:r>
              <a:rPr lang="en-GB" sz="3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eGFR</a:t>
            </a:r>
            <a:r>
              <a:rPr lang="en-GB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30-59 ml/min), n=118; IV/V(</a:t>
            </a:r>
            <a:r>
              <a:rPr lang="en-GB" sz="3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eGFR</a:t>
            </a:r>
            <a:r>
              <a:rPr lang="en-GB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&lt;30 ml/min), n=31. </a:t>
            </a:r>
            <a:endParaRPr lang="en-GB" sz="3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HF </a:t>
            </a:r>
            <a:r>
              <a:rPr lang="en-GB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admissions were assessed pre and post AHFU therapy.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7" name="Text Box 1486"/>
          <p:cNvSpPr txBox="1">
            <a:spLocks noChangeArrowheads="1"/>
          </p:cNvSpPr>
          <p:nvPr/>
        </p:nvSpPr>
        <p:spPr bwMode="auto">
          <a:xfrm>
            <a:off x="0" y="14782798"/>
            <a:ext cx="19127714" cy="1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6120" tIns="318055" rIns="636120" bIns="318055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000" b="1" dirty="0" smtClean="0">
                <a:solidFill>
                  <a:srgbClr val="000000"/>
                </a:solidFill>
                <a:cs typeface="Times New Roman" pitchFamily="18" charset="0"/>
              </a:rPr>
              <a:t>   Methods</a:t>
            </a:r>
            <a:endParaRPr lang="en-US" sz="5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761584" y="7567563"/>
            <a:ext cx="18783401" cy="8277043"/>
          </a:xfrm>
          <a:prstGeom prst="rect">
            <a:avLst/>
          </a:prstGeom>
          <a:noFill/>
        </p:spPr>
        <p:txBody>
          <a:bodyPr wrap="square" lIns="76614" tIns="38307" rIns="76614" bIns="38307" rtlCol="0">
            <a:spAutoFit/>
          </a:bodyPr>
          <a:lstStyle/>
          <a:p>
            <a:pPr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3200" dirty="0"/>
              <a:t>Patients with CKD IV/V were older (mean age </a:t>
            </a:r>
            <a:r>
              <a:rPr lang="en-GB" sz="3200" dirty="0" smtClean="0"/>
              <a:t>76 ± 4.4 </a:t>
            </a:r>
            <a:r>
              <a:rPr lang="en-GB" sz="3200" dirty="0" err="1" smtClean="0"/>
              <a:t>yrs;p</a:t>
            </a:r>
            <a:r>
              <a:rPr lang="en-GB" sz="3200" dirty="0" smtClean="0"/>
              <a:t>=0.03</a:t>
            </a:r>
            <a:r>
              <a:rPr lang="en-GB" sz="3200" dirty="0"/>
              <a:t>) than CKD III (</a:t>
            </a:r>
            <a:r>
              <a:rPr lang="en-GB" sz="3200" dirty="0" smtClean="0"/>
              <a:t>74 ± 2 yrs</a:t>
            </a:r>
            <a:r>
              <a:rPr lang="en-GB" sz="3200" dirty="0"/>
              <a:t>) or CKD I/II patients (</a:t>
            </a:r>
            <a:r>
              <a:rPr lang="en-GB" sz="3200" dirty="0" smtClean="0"/>
              <a:t>69.2 ± 3.8 yrs) – </a:t>
            </a:r>
            <a:r>
              <a:rPr lang="en-GB" sz="3200" i="1" dirty="0" smtClean="0"/>
              <a:t>Fig 1a</a:t>
            </a:r>
            <a:r>
              <a:rPr lang="en-GB" sz="3200" dirty="0" smtClean="0"/>
              <a:t>. </a:t>
            </a:r>
          </a:p>
          <a:p>
            <a:pPr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HF </a:t>
            </a:r>
            <a:r>
              <a:rPr lang="en-GB" sz="3200" dirty="0"/>
              <a:t>with reduced </a:t>
            </a:r>
            <a:r>
              <a:rPr lang="en-GB" sz="3200" dirty="0" smtClean="0"/>
              <a:t>EF was </a:t>
            </a:r>
            <a:r>
              <a:rPr lang="en-GB" sz="3200" dirty="0"/>
              <a:t>more prevalent in all groups (I/II 54%, III 61% and IV/V 63</a:t>
            </a:r>
            <a:r>
              <a:rPr lang="en-GB" sz="3200" dirty="0" smtClean="0"/>
              <a:t>%).</a:t>
            </a:r>
          </a:p>
          <a:p>
            <a:pPr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Serum </a:t>
            </a:r>
            <a:r>
              <a:rPr lang="en-GB" sz="3200" dirty="0"/>
              <a:t>haemoglobin was lower with worsening CKD: 109 ± 12 g/L in IV/V; 125 ± 6 g/L in III and 129 ± 12 g/L in </a:t>
            </a:r>
            <a:r>
              <a:rPr lang="en-GB" sz="3200" dirty="0" smtClean="0"/>
              <a:t>I/</a:t>
            </a:r>
            <a:r>
              <a:rPr lang="en-GB" sz="3200" dirty="0" err="1" smtClean="0"/>
              <a:t>II;p</a:t>
            </a:r>
            <a:r>
              <a:rPr lang="en-GB" sz="3200" dirty="0" smtClean="0"/>
              <a:t>=0.04 – Fig 1b. </a:t>
            </a:r>
          </a:p>
          <a:p>
            <a:pPr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Advancing </a:t>
            </a:r>
            <a:r>
              <a:rPr lang="en-GB" sz="3200" dirty="0"/>
              <a:t>CKD stages were associated with more frequent AHFU visits and higher </a:t>
            </a:r>
            <a:r>
              <a:rPr lang="en-GB" sz="3200" dirty="0" err="1"/>
              <a:t>furosemide</a:t>
            </a:r>
            <a:r>
              <a:rPr lang="en-GB" sz="3200" dirty="0"/>
              <a:t> </a:t>
            </a:r>
            <a:r>
              <a:rPr lang="en-GB" sz="3200" dirty="0" smtClean="0"/>
              <a:t>doses (Fig 2): </a:t>
            </a:r>
            <a:r>
              <a:rPr lang="en-GB" sz="3200" dirty="0"/>
              <a:t>CKD IV/V - 4.9 visits, </a:t>
            </a:r>
            <a:r>
              <a:rPr lang="en-GB" sz="3200" dirty="0" smtClean="0"/>
              <a:t>230 ± 20 </a:t>
            </a:r>
            <a:r>
              <a:rPr lang="en-GB" sz="3200" dirty="0"/>
              <a:t>mg ;CKD III-3.9 visits, 183 ± 10mg and CKDI/II-3.5 visits, 166 ± 20 mg (p&lt;0.001). </a:t>
            </a:r>
            <a:endParaRPr lang="en-GB" sz="3200" dirty="0" smtClean="0"/>
          </a:p>
          <a:p>
            <a:pPr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Successful </a:t>
            </a:r>
            <a:r>
              <a:rPr lang="en-GB" sz="3200" dirty="0"/>
              <a:t>fluid off-loading (measured by weight loss) was evident across all groups. However</a:t>
            </a:r>
            <a:r>
              <a:rPr lang="en-GB" sz="3200" dirty="0" smtClean="0"/>
              <a:t>, weight </a:t>
            </a:r>
            <a:r>
              <a:rPr lang="en-GB" sz="3200" dirty="0"/>
              <a:t>loss diminished with advancing CKD grade: IV/V 3.5%; III 7.7%; I/II 9.3%,(p=0.04). Post-AHFU treatment, HF hospitalisations reduced significantly irrespective of CKD stage and there were no complications due to bolus iv furosemide. </a:t>
            </a:r>
            <a:endParaRPr lang="en-GB" sz="3200" dirty="0" smtClean="0"/>
          </a:p>
          <a:p>
            <a:pPr>
              <a:spcBef>
                <a:spcPts val="598"/>
              </a:spcBef>
              <a:buFont typeface="Arial" pitchFamily="34" charset="0"/>
              <a:buChar char="•"/>
            </a:pPr>
            <a:r>
              <a:rPr lang="en-GB" sz="3200" dirty="0" smtClean="0"/>
              <a:t>Pre-AHFU </a:t>
            </a:r>
            <a:r>
              <a:rPr lang="en-GB" sz="3200" dirty="0"/>
              <a:t>mean HF admissions in CKD IV/V was 1.01 ± 0.2 with LOS 8.4 days, vs. post 0.1± 0.1; CKD III mean 0.75±0.1 (pre - LOS 4.3 days) vs. 0.07 ± 0.1 (post); CKD I/II mean 0.7 ± 0.2 (pre-LOS 2.6 days) vs. post 0.08 ± 0.01 (p&lt;0.001).</a:t>
            </a:r>
            <a:r>
              <a:rPr lang="en-GB" sz="9600" dirty="0"/>
              <a:t/>
            </a:r>
            <a:br>
              <a:rPr lang="en-GB" sz="9600" dirty="0"/>
            </a:b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21904328" y="27284447"/>
            <a:ext cx="9150196" cy="846804"/>
          </a:xfrm>
          <a:prstGeom prst="rect">
            <a:avLst/>
          </a:prstGeom>
          <a:noFill/>
        </p:spPr>
        <p:txBody>
          <a:bodyPr wrap="square" lIns="76614" tIns="38307" rIns="76614" bIns="38307" rtlCol="0">
            <a:spAutoFit/>
          </a:bodyPr>
          <a:lstStyle/>
          <a:p>
            <a:r>
              <a:rPr lang="en-GB" sz="5000" b="1" dirty="0" smtClean="0"/>
              <a:t>  References</a:t>
            </a:r>
            <a:endParaRPr lang="en-GB" sz="5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2404394" y="28213141"/>
            <a:ext cx="19323765" cy="1585467"/>
          </a:xfrm>
          <a:prstGeom prst="rect">
            <a:avLst/>
          </a:prstGeom>
          <a:noFill/>
        </p:spPr>
        <p:txBody>
          <a:bodyPr wrap="square" lIns="76614" tIns="38307" rIns="76614" bIns="38307" rtlCol="0">
            <a:spAutoFit/>
          </a:bodyPr>
          <a:lstStyle/>
          <a:p>
            <a:pPr marL="71987" lvl="2" indent="0">
              <a:spcBef>
                <a:spcPts val="0"/>
              </a:spcBef>
              <a:buFont typeface="+mj-lt"/>
              <a:buAutoNum type="arabicPeriod"/>
            </a:pPr>
            <a:r>
              <a:rPr lang="en-US" sz="2200" i="1" dirty="0" err="1" smtClean="0"/>
              <a:t>Hillege</a:t>
            </a:r>
            <a:r>
              <a:rPr lang="en-US" sz="2200" i="1" dirty="0" smtClean="0"/>
              <a:t> HL et al. Renal function as a predictor of outcome in a broad spectrum of patients with heart failure. Circulation. 2006 Feb 7;113:671–678</a:t>
            </a:r>
          </a:p>
          <a:p>
            <a:pPr marL="71987" lvl="2" indent="0">
              <a:spcBef>
                <a:spcPts val="0"/>
              </a:spcBef>
              <a:buFont typeface="+mj-lt"/>
              <a:buAutoNum type="arabicPeriod"/>
            </a:pPr>
            <a:r>
              <a:rPr lang="en-GB" sz="2200" dirty="0" smtClean="0"/>
              <a:t>Smith GL et al. Renal impairment and outcomes in heart failure: systematic review and meta-analysis. J Am </a:t>
            </a:r>
            <a:r>
              <a:rPr lang="en-GB" sz="2200" dirty="0" err="1" smtClean="0"/>
              <a:t>Coll</a:t>
            </a:r>
            <a:r>
              <a:rPr lang="en-GB" sz="2200" dirty="0" smtClean="0"/>
              <a:t> </a:t>
            </a:r>
            <a:r>
              <a:rPr lang="en-GB" sz="2200" dirty="0" err="1" smtClean="0"/>
              <a:t>Cardiol</a:t>
            </a:r>
            <a:r>
              <a:rPr lang="en-GB" sz="2200" dirty="0" smtClean="0"/>
              <a:t>. 2006;47:1987–1996.</a:t>
            </a:r>
          </a:p>
          <a:p>
            <a:pPr marL="430939" indent="-430939">
              <a:buAutoNum type="arabicPeriod"/>
            </a:pPr>
            <a:endParaRPr lang="en-GB" sz="2700" dirty="0" smtClean="0"/>
          </a:p>
          <a:p>
            <a:pPr marL="430939" indent="-430939">
              <a:buAutoNum type="arabicPeriod"/>
            </a:pPr>
            <a:endParaRPr lang="en-GB" sz="2700" dirty="0"/>
          </a:p>
        </p:txBody>
      </p:sp>
      <p:pic>
        <p:nvPicPr>
          <p:cNvPr id="7" name="Picture 4" descr="C:\Users\Renuka\Desktop\Aintree-Corporate-Logo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118" y="423759"/>
            <a:ext cx="5500726" cy="2857521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4903406" y="6567432"/>
            <a:ext cx="184692" cy="2123640"/>
          </a:xfrm>
          <a:prstGeom prst="rect">
            <a:avLst/>
          </a:prstGeom>
          <a:noFill/>
        </p:spPr>
        <p:txBody>
          <a:bodyPr wrap="none" lIns="91421" tIns="45711" rIns="91421" bIns="45711" rtlCol="0">
            <a:spAutoFit/>
          </a:bodyPr>
          <a:lstStyle/>
          <a:p>
            <a:endParaRPr lang="en-U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7374" y="22140911"/>
            <a:ext cx="8429684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31574" y="22283788"/>
            <a:ext cx="8072492" cy="621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74116" y="27427323"/>
            <a:ext cx="4000528" cy="206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Rectangle 61"/>
          <p:cNvSpPr>
            <a:spLocks noChangeArrowheads="1"/>
          </p:cNvSpPr>
          <p:nvPr/>
        </p:nvSpPr>
        <p:spPr bwMode="auto">
          <a:xfrm>
            <a:off x="758681" y="20997904"/>
            <a:ext cx="2168975" cy="268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5979" tIns="72992" rIns="145979" bIns="72992">
            <a:spAutoFit/>
          </a:bodyPr>
          <a:lstStyle/>
          <a:p>
            <a:r>
              <a:rPr lang="en-GB" sz="5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Fig. 1a</a:t>
            </a:r>
          </a:p>
          <a:p>
            <a:endParaRPr lang="en-GB" sz="5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61"/>
          <p:cNvSpPr>
            <a:spLocks noChangeArrowheads="1"/>
          </p:cNvSpPr>
          <p:nvPr/>
        </p:nvSpPr>
        <p:spPr bwMode="auto">
          <a:xfrm>
            <a:off x="10045620" y="20997903"/>
            <a:ext cx="2168975" cy="268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5979" tIns="72992" rIns="145979" bIns="72992">
            <a:spAutoFit/>
          </a:bodyPr>
          <a:lstStyle/>
          <a:p>
            <a:r>
              <a:rPr lang="en-GB" sz="5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Fig. 1b</a:t>
            </a:r>
          </a:p>
          <a:p>
            <a:endParaRPr lang="en-GB" sz="5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6" cstate="print"/>
          <a:stretch>
            <a:fillRect/>
          </a:stretch>
        </p:blipFill>
        <p:spPr bwMode="auto">
          <a:xfrm>
            <a:off x="23333088" y="15925805"/>
            <a:ext cx="8929750" cy="72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905780" y="15711492"/>
            <a:ext cx="8929750" cy="750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61"/>
          <p:cNvSpPr>
            <a:spLocks noChangeArrowheads="1"/>
          </p:cNvSpPr>
          <p:nvPr/>
        </p:nvSpPr>
        <p:spPr bwMode="auto">
          <a:xfrm>
            <a:off x="31834210" y="16140119"/>
            <a:ext cx="2168975" cy="184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5979" tIns="72992" rIns="145979" bIns="72992">
            <a:spAutoFit/>
          </a:bodyPr>
          <a:lstStyle/>
          <a:p>
            <a:r>
              <a:rPr lang="en-GB" sz="5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Fig. 3</a:t>
            </a:r>
          </a:p>
          <a:p>
            <a:endParaRPr lang="en-GB" sz="5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61"/>
          <p:cNvSpPr>
            <a:spLocks noChangeArrowheads="1"/>
          </p:cNvSpPr>
          <p:nvPr/>
        </p:nvSpPr>
        <p:spPr bwMode="auto">
          <a:xfrm>
            <a:off x="21975766" y="16211557"/>
            <a:ext cx="2714643" cy="99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5979" tIns="72992" rIns="145979" bIns="72992">
            <a:spAutoFit/>
          </a:bodyPr>
          <a:lstStyle/>
          <a:p>
            <a:r>
              <a:rPr lang="en-GB" sz="5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Fig. 2 </a:t>
            </a:r>
            <a:endParaRPr lang="en-GB" sz="5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486"/>
          <p:cNvSpPr txBox="1">
            <a:spLocks noChangeArrowheads="1"/>
          </p:cNvSpPr>
          <p:nvPr/>
        </p:nvSpPr>
        <p:spPr bwMode="auto">
          <a:xfrm>
            <a:off x="21832890" y="6353113"/>
            <a:ext cx="19270590" cy="1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6120" tIns="318055" rIns="636120" bIns="318055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000" b="1" dirty="0" smtClean="0">
                <a:solidFill>
                  <a:srgbClr val="000000"/>
                </a:solidFill>
                <a:cs typeface="Times New Roman" pitchFamily="18" charset="0"/>
              </a:rPr>
              <a:t>Results</a:t>
            </a:r>
            <a:endParaRPr lang="en-US" sz="5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6661</TotalTime>
  <Words>621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Renuka</dc:creator>
  <cp:lastModifiedBy>Windows User</cp:lastModifiedBy>
  <cp:revision>435</cp:revision>
  <cp:lastPrinted>2017-08-18T10:18:41Z</cp:lastPrinted>
  <dcterms:created xsi:type="dcterms:W3CDTF">2013-06-17T16:56:16Z</dcterms:created>
  <dcterms:modified xsi:type="dcterms:W3CDTF">2017-11-05T23:11:38Z</dcterms:modified>
</cp:coreProperties>
</file>