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57" r:id="rId3"/>
    <p:sldId id="270" r:id="rId4"/>
    <p:sldId id="260" r:id="rId5"/>
    <p:sldId id="279" r:id="rId6"/>
    <p:sldId id="280" r:id="rId7"/>
    <p:sldId id="281" r:id="rId8"/>
    <p:sldId id="282" r:id="rId9"/>
    <p:sldId id="290" r:id="rId10"/>
    <p:sldId id="298" r:id="rId11"/>
    <p:sldId id="293" r:id="rId12"/>
    <p:sldId id="296" r:id="rId13"/>
    <p:sldId id="286" r:id="rId14"/>
    <p:sldId id="274" r:id="rId15"/>
    <p:sldId id="297" r:id="rId16"/>
    <p:sldId id="283"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096" autoAdjust="0"/>
  </p:normalViewPr>
  <p:slideViewPr>
    <p:cSldViewPr>
      <p:cViewPr varScale="1">
        <p:scale>
          <a:sx n="102" d="100"/>
          <a:sy n="102" d="100"/>
        </p:scale>
        <p:origin x="720" y="72"/>
      </p:cViewPr>
      <p:guideLst>
        <p:guide orient="horz" pos="2160"/>
        <p:guide pos="2880"/>
      </p:guideLst>
    </p:cSldViewPr>
  </p:slideViewPr>
  <p:outlineViewPr>
    <p:cViewPr>
      <p:scale>
        <a:sx n="33" d="100"/>
        <a:sy n="33" d="100"/>
      </p:scale>
      <p:origin x="0" y="-6108"/>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2" d="100"/>
          <a:sy n="82" d="100"/>
        </p:scale>
        <p:origin x="-198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CFFF97-C73F-4AB5-8094-70168990F80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D58698D0-952D-4AC1-B803-C342FCF6AE1A}">
      <dgm:prSet phldrT="[Text]"/>
      <dgm:spPr/>
      <dgm:t>
        <a:bodyPr/>
        <a:lstStyle/>
        <a:p>
          <a:r>
            <a:rPr lang="en-GB" dirty="0"/>
            <a:t>Digital Literacy</a:t>
          </a:r>
        </a:p>
      </dgm:t>
    </dgm:pt>
    <dgm:pt modelId="{F0A6C7B4-0513-4041-B8AA-02FA36818BDD}" type="parTrans" cxnId="{ED7B7071-BB56-4137-AD69-1C61FE543FD6}">
      <dgm:prSet/>
      <dgm:spPr/>
      <dgm:t>
        <a:bodyPr/>
        <a:lstStyle/>
        <a:p>
          <a:endParaRPr lang="en-GB"/>
        </a:p>
      </dgm:t>
    </dgm:pt>
    <dgm:pt modelId="{F209C624-DA2C-4CD2-8186-C8C15B738443}" type="sibTrans" cxnId="{ED7B7071-BB56-4137-AD69-1C61FE543FD6}">
      <dgm:prSet/>
      <dgm:spPr/>
      <dgm:t>
        <a:bodyPr/>
        <a:lstStyle/>
        <a:p>
          <a:endParaRPr lang="en-GB"/>
        </a:p>
      </dgm:t>
    </dgm:pt>
    <dgm:pt modelId="{C0A0EF3F-0BF1-4060-BFA9-2909D1C6C71C}">
      <dgm:prSet phldrT="[Text]"/>
      <dgm:spPr/>
      <dgm:t>
        <a:bodyPr/>
        <a:lstStyle/>
        <a:p>
          <a:r>
            <a:rPr lang="en-GB" dirty="0"/>
            <a:t>Familiarity with Twitter</a:t>
          </a:r>
        </a:p>
      </dgm:t>
    </dgm:pt>
    <dgm:pt modelId="{D50DE2D1-F9A1-4187-B1F6-CB58D7481A47}" type="parTrans" cxnId="{537181F6-08A7-42D5-861E-036F3718EB73}">
      <dgm:prSet/>
      <dgm:spPr/>
      <dgm:t>
        <a:bodyPr/>
        <a:lstStyle/>
        <a:p>
          <a:endParaRPr lang="en-GB"/>
        </a:p>
      </dgm:t>
    </dgm:pt>
    <dgm:pt modelId="{B13FA9BD-3807-419A-8C84-D0AA85460D5B}" type="sibTrans" cxnId="{537181F6-08A7-42D5-861E-036F3718EB73}">
      <dgm:prSet/>
      <dgm:spPr/>
      <dgm:t>
        <a:bodyPr/>
        <a:lstStyle/>
        <a:p>
          <a:endParaRPr lang="en-GB"/>
        </a:p>
      </dgm:t>
    </dgm:pt>
    <dgm:pt modelId="{342F36EC-F8D3-4A7E-BD9E-3FB67F5A74F9}">
      <dgm:prSet phldrT="[Text]"/>
      <dgm:spPr/>
      <dgm:t>
        <a:bodyPr/>
        <a:lstStyle/>
        <a:p>
          <a:r>
            <a:rPr lang="en-GB" dirty="0"/>
            <a:t>Limitations of platform</a:t>
          </a:r>
        </a:p>
      </dgm:t>
    </dgm:pt>
    <dgm:pt modelId="{40323E82-830E-4E67-A658-7EE8A676456E}" type="parTrans" cxnId="{82A7B249-8CA4-4736-93D0-4BFFA3335436}">
      <dgm:prSet/>
      <dgm:spPr/>
      <dgm:t>
        <a:bodyPr/>
        <a:lstStyle/>
        <a:p>
          <a:endParaRPr lang="en-GB"/>
        </a:p>
      </dgm:t>
    </dgm:pt>
    <dgm:pt modelId="{A2E448CB-0A01-4859-92E5-44485BC84323}" type="sibTrans" cxnId="{82A7B249-8CA4-4736-93D0-4BFFA3335436}">
      <dgm:prSet/>
      <dgm:spPr/>
      <dgm:t>
        <a:bodyPr/>
        <a:lstStyle/>
        <a:p>
          <a:endParaRPr lang="en-GB"/>
        </a:p>
      </dgm:t>
    </dgm:pt>
    <dgm:pt modelId="{D9C2A866-F7AD-448A-9DCD-29F5E311E034}">
      <dgm:prSet phldrT="[Text]"/>
      <dgm:spPr/>
      <dgm:t>
        <a:bodyPr/>
        <a:lstStyle/>
        <a:p>
          <a:r>
            <a:rPr lang="en-GB" dirty="0"/>
            <a:t>Educational Experience</a:t>
          </a:r>
        </a:p>
      </dgm:t>
    </dgm:pt>
    <dgm:pt modelId="{AB38BB3D-51E2-4897-A931-6123AD20039D}" type="parTrans" cxnId="{CFDC4C2A-A0F1-473C-89C2-DC4AAF183FF4}">
      <dgm:prSet/>
      <dgm:spPr/>
      <dgm:t>
        <a:bodyPr/>
        <a:lstStyle/>
        <a:p>
          <a:endParaRPr lang="en-GB"/>
        </a:p>
      </dgm:t>
    </dgm:pt>
    <dgm:pt modelId="{01C06865-56DC-41E1-B341-AD92A22AAAAA}" type="sibTrans" cxnId="{CFDC4C2A-A0F1-473C-89C2-DC4AAF183FF4}">
      <dgm:prSet/>
      <dgm:spPr/>
      <dgm:t>
        <a:bodyPr/>
        <a:lstStyle/>
        <a:p>
          <a:endParaRPr lang="en-GB"/>
        </a:p>
      </dgm:t>
    </dgm:pt>
    <dgm:pt modelId="{B5D04FD2-2CCA-47BF-BE17-C5FE9D27EAC6}">
      <dgm:prSet phldrT="[Text]"/>
      <dgm:spPr/>
      <dgm:t>
        <a:bodyPr/>
        <a:lstStyle/>
        <a:p>
          <a:r>
            <a:rPr lang="en-GB" dirty="0"/>
            <a:t>Professional and social separation</a:t>
          </a:r>
        </a:p>
      </dgm:t>
    </dgm:pt>
    <dgm:pt modelId="{97A0EF47-2B00-4262-B8A6-635386DBC974}" type="parTrans" cxnId="{4D6D1570-D31F-4DAA-B789-8E17F7DE26FC}">
      <dgm:prSet/>
      <dgm:spPr/>
      <dgm:t>
        <a:bodyPr/>
        <a:lstStyle/>
        <a:p>
          <a:endParaRPr lang="en-GB"/>
        </a:p>
      </dgm:t>
    </dgm:pt>
    <dgm:pt modelId="{BB0A621C-DBCF-4E1D-9FFE-29D4F10D7747}" type="sibTrans" cxnId="{4D6D1570-D31F-4DAA-B789-8E17F7DE26FC}">
      <dgm:prSet/>
      <dgm:spPr/>
      <dgm:t>
        <a:bodyPr/>
        <a:lstStyle/>
        <a:p>
          <a:endParaRPr lang="en-GB"/>
        </a:p>
      </dgm:t>
    </dgm:pt>
    <dgm:pt modelId="{A85B788C-9BCD-4ED3-A45D-9D918E36ECA9}">
      <dgm:prSet phldrT="[Text]"/>
      <dgm:spPr/>
      <dgm:t>
        <a:bodyPr/>
        <a:lstStyle/>
        <a:p>
          <a:r>
            <a:rPr lang="en-GB" dirty="0"/>
            <a:t>Continued Professional Development</a:t>
          </a:r>
        </a:p>
      </dgm:t>
    </dgm:pt>
    <dgm:pt modelId="{E8B8782A-619C-4231-97CC-C66F37E53257}" type="parTrans" cxnId="{DC733057-200F-4560-9A4E-99BE512119AF}">
      <dgm:prSet/>
      <dgm:spPr/>
      <dgm:t>
        <a:bodyPr/>
        <a:lstStyle/>
        <a:p>
          <a:endParaRPr lang="en-GB"/>
        </a:p>
      </dgm:t>
    </dgm:pt>
    <dgm:pt modelId="{C887F6F8-FE7D-4448-9B21-D80AD34F494A}" type="sibTrans" cxnId="{DC733057-200F-4560-9A4E-99BE512119AF}">
      <dgm:prSet/>
      <dgm:spPr/>
      <dgm:t>
        <a:bodyPr/>
        <a:lstStyle/>
        <a:p>
          <a:endParaRPr lang="en-GB"/>
        </a:p>
      </dgm:t>
    </dgm:pt>
    <dgm:pt modelId="{C84E268F-D803-4E61-BE27-20D8132CF9C1}">
      <dgm:prSet phldrT="[Text]"/>
      <dgm:spPr/>
      <dgm:t>
        <a:bodyPr/>
        <a:lstStyle/>
        <a:p>
          <a:r>
            <a:rPr lang="en-GB" dirty="0"/>
            <a:t>Training requirements</a:t>
          </a:r>
        </a:p>
      </dgm:t>
    </dgm:pt>
    <dgm:pt modelId="{D675AD60-2937-43C9-B2A0-FCAC3D356E0B}" type="parTrans" cxnId="{D5214C34-D68A-4462-897C-EB38407357D0}">
      <dgm:prSet/>
      <dgm:spPr/>
      <dgm:t>
        <a:bodyPr/>
        <a:lstStyle/>
        <a:p>
          <a:endParaRPr lang="en-GB"/>
        </a:p>
      </dgm:t>
    </dgm:pt>
    <dgm:pt modelId="{AF6EDDB7-76CD-436B-8217-B040EB05518C}" type="sibTrans" cxnId="{D5214C34-D68A-4462-897C-EB38407357D0}">
      <dgm:prSet/>
      <dgm:spPr/>
      <dgm:t>
        <a:bodyPr/>
        <a:lstStyle/>
        <a:p>
          <a:endParaRPr lang="en-GB"/>
        </a:p>
      </dgm:t>
    </dgm:pt>
    <dgm:pt modelId="{8A0A18A0-C8BF-496A-899D-163F0BA16E5D}">
      <dgm:prSet phldrT="[Text]"/>
      <dgm:spPr/>
      <dgm:t>
        <a:bodyPr/>
        <a:lstStyle/>
        <a:p>
          <a:r>
            <a:rPr lang="en-GB" dirty="0"/>
            <a:t>Self confidence</a:t>
          </a:r>
        </a:p>
      </dgm:t>
    </dgm:pt>
    <dgm:pt modelId="{BB7CF376-4545-4CD4-BF3C-41ED4388D7C0}" type="parTrans" cxnId="{3A801884-2A9A-41B0-B631-1D8B6C4EAEA2}">
      <dgm:prSet/>
      <dgm:spPr/>
      <dgm:t>
        <a:bodyPr/>
        <a:lstStyle/>
        <a:p>
          <a:endParaRPr lang="en-GB"/>
        </a:p>
      </dgm:t>
    </dgm:pt>
    <dgm:pt modelId="{19114CEE-30A5-4670-9855-530BD28C0065}" type="sibTrans" cxnId="{3A801884-2A9A-41B0-B631-1D8B6C4EAEA2}">
      <dgm:prSet/>
      <dgm:spPr/>
      <dgm:t>
        <a:bodyPr/>
        <a:lstStyle/>
        <a:p>
          <a:endParaRPr lang="en-GB"/>
        </a:p>
      </dgm:t>
    </dgm:pt>
    <dgm:pt modelId="{475880B9-8FC1-4DE7-B1EF-74019BA411BE}">
      <dgm:prSet phldrT="[Text]"/>
      <dgm:spPr/>
      <dgm:t>
        <a:bodyPr/>
        <a:lstStyle/>
        <a:p>
          <a:r>
            <a:rPr lang="en-GB" dirty="0"/>
            <a:t>Passive voice</a:t>
          </a:r>
        </a:p>
      </dgm:t>
    </dgm:pt>
    <dgm:pt modelId="{503F7EE5-02E2-4BB7-8A67-D1EB24537041}" type="parTrans" cxnId="{DFDA2146-3325-4C6E-B63E-C1CF5485637E}">
      <dgm:prSet/>
      <dgm:spPr/>
      <dgm:t>
        <a:bodyPr/>
        <a:lstStyle/>
        <a:p>
          <a:endParaRPr lang="en-GB"/>
        </a:p>
      </dgm:t>
    </dgm:pt>
    <dgm:pt modelId="{2A66C82E-472F-47C9-9ADA-243752390BC3}" type="sibTrans" cxnId="{DFDA2146-3325-4C6E-B63E-C1CF5485637E}">
      <dgm:prSet/>
      <dgm:spPr/>
      <dgm:t>
        <a:bodyPr/>
        <a:lstStyle/>
        <a:p>
          <a:endParaRPr lang="en-GB"/>
        </a:p>
      </dgm:t>
    </dgm:pt>
    <dgm:pt modelId="{71A5A939-986F-41C3-A050-08B38D3F21B7}">
      <dgm:prSet phldrT="[Text]"/>
      <dgm:spPr/>
      <dgm:t>
        <a:bodyPr/>
        <a:lstStyle/>
        <a:p>
          <a:r>
            <a:rPr lang="en-GB" dirty="0"/>
            <a:t>Professional Identity </a:t>
          </a:r>
        </a:p>
      </dgm:t>
    </dgm:pt>
    <dgm:pt modelId="{F1DCB4C8-8C51-4CB7-A739-1B4151081B2F}" type="parTrans" cxnId="{75A2344E-C404-478E-B1DE-6CD82B129E77}">
      <dgm:prSet/>
      <dgm:spPr/>
      <dgm:t>
        <a:bodyPr/>
        <a:lstStyle/>
        <a:p>
          <a:endParaRPr lang="en-GB"/>
        </a:p>
      </dgm:t>
    </dgm:pt>
    <dgm:pt modelId="{13248CDB-32F3-431D-8954-6577B90D75F3}" type="sibTrans" cxnId="{75A2344E-C404-478E-B1DE-6CD82B129E77}">
      <dgm:prSet/>
      <dgm:spPr/>
      <dgm:t>
        <a:bodyPr/>
        <a:lstStyle/>
        <a:p>
          <a:endParaRPr lang="en-GB"/>
        </a:p>
      </dgm:t>
    </dgm:pt>
    <dgm:pt modelId="{146B5467-F164-4DD6-9223-5F17195740E8}">
      <dgm:prSet phldrT="[Text]"/>
      <dgm:spPr/>
      <dgm:t>
        <a:bodyPr/>
        <a:lstStyle/>
        <a:p>
          <a:r>
            <a:rPr lang="en-GB" dirty="0"/>
            <a:t>Assignment support</a:t>
          </a:r>
        </a:p>
      </dgm:t>
    </dgm:pt>
    <dgm:pt modelId="{C6A0CE2C-48D2-471A-B751-11D2C5E1F57D}" type="parTrans" cxnId="{00EC4AF2-7788-479E-9E41-0AB1C0C55D3D}">
      <dgm:prSet/>
      <dgm:spPr/>
      <dgm:t>
        <a:bodyPr/>
        <a:lstStyle/>
        <a:p>
          <a:endParaRPr lang="en-GB"/>
        </a:p>
      </dgm:t>
    </dgm:pt>
    <dgm:pt modelId="{15F72BB0-8C2C-41B7-950F-33A4DC1E0084}" type="sibTrans" cxnId="{00EC4AF2-7788-479E-9E41-0AB1C0C55D3D}">
      <dgm:prSet/>
      <dgm:spPr/>
      <dgm:t>
        <a:bodyPr/>
        <a:lstStyle/>
        <a:p>
          <a:endParaRPr lang="en-GB"/>
        </a:p>
      </dgm:t>
    </dgm:pt>
    <dgm:pt modelId="{B89BADDF-4293-4D99-8AF5-24A978F98F92}">
      <dgm:prSet phldrT="[Text]"/>
      <dgm:spPr/>
      <dgm:t>
        <a:bodyPr/>
        <a:lstStyle/>
        <a:p>
          <a:r>
            <a:rPr lang="en-GB" dirty="0"/>
            <a:t>Reassurance</a:t>
          </a:r>
        </a:p>
      </dgm:t>
    </dgm:pt>
    <dgm:pt modelId="{ACDC6884-505A-4408-B361-3DB05B82F93C}" type="parTrans" cxnId="{F2200600-3E65-47E6-9672-D9D2E0E8C719}">
      <dgm:prSet/>
      <dgm:spPr/>
      <dgm:t>
        <a:bodyPr/>
        <a:lstStyle/>
        <a:p>
          <a:endParaRPr lang="en-GB"/>
        </a:p>
      </dgm:t>
    </dgm:pt>
    <dgm:pt modelId="{C016AA4E-73CC-4B1B-81C0-55DFAA2A5699}" type="sibTrans" cxnId="{F2200600-3E65-47E6-9672-D9D2E0E8C719}">
      <dgm:prSet/>
      <dgm:spPr/>
      <dgm:t>
        <a:bodyPr/>
        <a:lstStyle/>
        <a:p>
          <a:endParaRPr lang="en-GB"/>
        </a:p>
      </dgm:t>
    </dgm:pt>
    <dgm:pt modelId="{6A2F4036-81EC-4589-835F-29A974DFE3B5}">
      <dgm:prSet phldrT="[Text]"/>
      <dgm:spPr/>
      <dgm:t>
        <a:bodyPr/>
        <a:lstStyle/>
        <a:p>
          <a:r>
            <a:rPr lang="en-GB" dirty="0"/>
            <a:t>Thought stimulation</a:t>
          </a:r>
        </a:p>
      </dgm:t>
    </dgm:pt>
    <dgm:pt modelId="{4B92D74A-666F-4B7C-A29E-1DCCB9ED0267}" type="parTrans" cxnId="{B3FDDC86-ABD7-4C84-9580-D4269C80BAC1}">
      <dgm:prSet/>
      <dgm:spPr/>
      <dgm:t>
        <a:bodyPr/>
        <a:lstStyle/>
        <a:p>
          <a:endParaRPr lang="en-GB"/>
        </a:p>
      </dgm:t>
    </dgm:pt>
    <dgm:pt modelId="{9857AE34-6575-443A-BA91-6F7C3D16D442}" type="sibTrans" cxnId="{B3FDDC86-ABD7-4C84-9580-D4269C80BAC1}">
      <dgm:prSet/>
      <dgm:spPr/>
      <dgm:t>
        <a:bodyPr/>
        <a:lstStyle/>
        <a:p>
          <a:endParaRPr lang="en-GB"/>
        </a:p>
      </dgm:t>
    </dgm:pt>
    <dgm:pt modelId="{0E4D6EB4-7858-4F3D-9B21-89EC4B3A0E34}">
      <dgm:prSet phldrT="[Text]"/>
      <dgm:spPr/>
      <dgm:t>
        <a:bodyPr/>
        <a:lstStyle/>
        <a:p>
          <a:r>
            <a:rPr lang="en-GB" dirty="0"/>
            <a:t>Peer assisted learning</a:t>
          </a:r>
        </a:p>
      </dgm:t>
    </dgm:pt>
    <dgm:pt modelId="{D038335F-565C-42B9-B8AE-0386F4C9D497}" type="parTrans" cxnId="{09F6D571-A660-4936-9D80-7828C7942040}">
      <dgm:prSet/>
      <dgm:spPr/>
      <dgm:t>
        <a:bodyPr/>
        <a:lstStyle/>
        <a:p>
          <a:endParaRPr lang="en-GB"/>
        </a:p>
      </dgm:t>
    </dgm:pt>
    <dgm:pt modelId="{35FA1C75-ADB2-49EA-9735-B257BECB2AD1}" type="sibTrans" cxnId="{09F6D571-A660-4936-9D80-7828C7942040}">
      <dgm:prSet/>
      <dgm:spPr/>
      <dgm:t>
        <a:bodyPr/>
        <a:lstStyle/>
        <a:p>
          <a:endParaRPr lang="en-GB"/>
        </a:p>
      </dgm:t>
    </dgm:pt>
    <dgm:pt modelId="{308B1EE8-89A3-47D2-97B1-DBA6BE408CB4}">
      <dgm:prSet phldrT="[Text]"/>
      <dgm:spPr/>
      <dgm:t>
        <a:bodyPr/>
        <a:lstStyle/>
        <a:p>
          <a:r>
            <a:rPr lang="en-GB" dirty="0"/>
            <a:t>Professional awareness</a:t>
          </a:r>
        </a:p>
      </dgm:t>
    </dgm:pt>
    <dgm:pt modelId="{2B4E2738-9DC6-4BFB-B187-E91347F77B8E}" type="parTrans" cxnId="{0AEB2AAF-16E9-4FF3-92B8-EF8EAC3EFF96}">
      <dgm:prSet/>
      <dgm:spPr/>
      <dgm:t>
        <a:bodyPr/>
        <a:lstStyle/>
        <a:p>
          <a:endParaRPr lang="en-GB"/>
        </a:p>
      </dgm:t>
    </dgm:pt>
    <dgm:pt modelId="{50DE5E32-8B12-4AA5-9105-34D0ECB1364A}" type="sibTrans" cxnId="{0AEB2AAF-16E9-4FF3-92B8-EF8EAC3EFF96}">
      <dgm:prSet/>
      <dgm:spPr/>
      <dgm:t>
        <a:bodyPr/>
        <a:lstStyle/>
        <a:p>
          <a:endParaRPr lang="en-GB"/>
        </a:p>
      </dgm:t>
    </dgm:pt>
    <dgm:pt modelId="{AC34A9CB-8445-4A91-987C-79021F548878}" type="pres">
      <dgm:prSet presAssocID="{2CCFFF97-C73F-4AB5-8094-70168990F804}" presName="diagram" presStyleCnt="0">
        <dgm:presLayoutVars>
          <dgm:chPref val="1"/>
          <dgm:dir/>
          <dgm:animOne val="branch"/>
          <dgm:animLvl val="lvl"/>
          <dgm:resizeHandles/>
        </dgm:presLayoutVars>
      </dgm:prSet>
      <dgm:spPr/>
      <dgm:t>
        <a:bodyPr/>
        <a:lstStyle/>
        <a:p>
          <a:endParaRPr lang="en-US"/>
        </a:p>
      </dgm:t>
    </dgm:pt>
    <dgm:pt modelId="{AFB78635-5203-488B-A914-5C54B5E55255}" type="pres">
      <dgm:prSet presAssocID="{D58698D0-952D-4AC1-B803-C342FCF6AE1A}" presName="root" presStyleCnt="0"/>
      <dgm:spPr/>
    </dgm:pt>
    <dgm:pt modelId="{7E8F4E13-5A9F-4ACA-8DA3-536CB239F6B5}" type="pres">
      <dgm:prSet presAssocID="{D58698D0-952D-4AC1-B803-C342FCF6AE1A}" presName="rootComposite" presStyleCnt="0"/>
      <dgm:spPr/>
    </dgm:pt>
    <dgm:pt modelId="{5B589040-41CE-427F-AE6C-A9F64AFBA7A7}" type="pres">
      <dgm:prSet presAssocID="{D58698D0-952D-4AC1-B803-C342FCF6AE1A}" presName="rootText" presStyleLbl="node1" presStyleIdx="0" presStyleCnt="3"/>
      <dgm:spPr/>
      <dgm:t>
        <a:bodyPr/>
        <a:lstStyle/>
        <a:p>
          <a:endParaRPr lang="en-US"/>
        </a:p>
      </dgm:t>
    </dgm:pt>
    <dgm:pt modelId="{5B23FC9D-180C-4F36-A0F1-D330A9420DE0}" type="pres">
      <dgm:prSet presAssocID="{D58698D0-952D-4AC1-B803-C342FCF6AE1A}" presName="rootConnector" presStyleLbl="node1" presStyleIdx="0" presStyleCnt="3"/>
      <dgm:spPr/>
      <dgm:t>
        <a:bodyPr/>
        <a:lstStyle/>
        <a:p>
          <a:endParaRPr lang="en-US"/>
        </a:p>
      </dgm:t>
    </dgm:pt>
    <dgm:pt modelId="{275001B3-F436-40DB-A179-38596B6597EF}" type="pres">
      <dgm:prSet presAssocID="{D58698D0-952D-4AC1-B803-C342FCF6AE1A}" presName="childShape" presStyleCnt="0"/>
      <dgm:spPr/>
    </dgm:pt>
    <dgm:pt modelId="{1A28ABCB-F5C5-4212-9E70-7785031B8AD0}" type="pres">
      <dgm:prSet presAssocID="{D50DE2D1-F9A1-4187-B1F6-CB58D7481A47}" presName="Name13" presStyleLbl="parChTrans1D2" presStyleIdx="0" presStyleCnt="12"/>
      <dgm:spPr/>
      <dgm:t>
        <a:bodyPr/>
        <a:lstStyle/>
        <a:p>
          <a:endParaRPr lang="en-US"/>
        </a:p>
      </dgm:t>
    </dgm:pt>
    <dgm:pt modelId="{AC89449D-2D24-4557-8905-838646F63E55}" type="pres">
      <dgm:prSet presAssocID="{C0A0EF3F-0BF1-4060-BFA9-2909D1C6C71C}" presName="childText" presStyleLbl="bgAcc1" presStyleIdx="0" presStyleCnt="12">
        <dgm:presLayoutVars>
          <dgm:bulletEnabled val="1"/>
        </dgm:presLayoutVars>
      </dgm:prSet>
      <dgm:spPr/>
      <dgm:t>
        <a:bodyPr/>
        <a:lstStyle/>
        <a:p>
          <a:endParaRPr lang="en-US"/>
        </a:p>
      </dgm:t>
    </dgm:pt>
    <dgm:pt modelId="{1685E8E5-B825-402A-84EA-5AFF93EDDC63}" type="pres">
      <dgm:prSet presAssocID="{40323E82-830E-4E67-A658-7EE8A676456E}" presName="Name13" presStyleLbl="parChTrans1D2" presStyleIdx="1" presStyleCnt="12"/>
      <dgm:spPr/>
      <dgm:t>
        <a:bodyPr/>
        <a:lstStyle/>
        <a:p>
          <a:endParaRPr lang="en-US"/>
        </a:p>
      </dgm:t>
    </dgm:pt>
    <dgm:pt modelId="{DCB891CE-31B0-418C-8F2E-80C791CF7A1A}" type="pres">
      <dgm:prSet presAssocID="{342F36EC-F8D3-4A7E-BD9E-3FB67F5A74F9}" presName="childText" presStyleLbl="bgAcc1" presStyleIdx="1" presStyleCnt="12">
        <dgm:presLayoutVars>
          <dgm:bulletEnabled val="1"/>
        </dgm:presLayoutVars>
      </dgm:prSet>
      <dgm:spPr/>
      <dgm:t>
        <a:bodyPr/>
        <a:lstStyle/>
        <a:p>
          <a:endParaRPr lang="en-US"/>
        </a:p>
      </dgm:t>
    </dgm:pt>
    <dgm:pt modelId="{AD42BB46-E832-4FEC-8801-474A9647F630}" type="pres">
      <dgm:prSet presAssocID="{D675AD60-2937-43C9-B2A0-FCAC3D356E0B}" presName="Name13" presStyleLbl="parChTrans1D2" presStyleIdx="2" presStyleCnt="12"/>
      <dgm:spPr/>
      <dgm:t>
        <a:bodyPr/>
        <a:lstStyle/>
        <a:p>
          <a:endParaRPr lang="en-US"/>
        </a:p>
      </dgm:t>
    </dgm:pt>
    <dgm:pt modelId="{38F0D0EC-4136-4A8C-B4B4-E5F1360495DC}" type="pres">
      <dgm:prSet presAssocID="{C84E268F-D803-4E61-BE27-20D8132CF9C1}" presName="childText" presStyleLbl="bgAcc1" presStyleIdx="2" presStyleCnt="12">
        <dgm:presLayoutVars>
          <dgm:bulletEnabled val="1"/>
        </dgm:presLayoutVars>
      </dgm:prSet>
      <dgm:spPr/>
      <dgm:t>
        <a:bodyPr/>
        <a:lstStyle/>
        <a:p>
          <a:endParaRPr lang="en-US"/>
        </a:p>
      </dgm:t>
    </dgm:pt>
    <dgm:pt modelId="{AAA1DB98-C535-4EE6-9765-7D27E41F6E78}" type="pres">
      <dgm:prSet presAssocID="{BB7CF376-4545-4CD4-BF3C-41ED4388D7C0}" presName="Name13" presStyleLbl="parChTrans1D2" presStyleIdx="3" presStyleCnt="12"/>
      <dgm:spPr/>
      <dgm:t>
        <a:bodyPr/>
        <a:lstStyle/>
        <a:p>
          <a:endParaRPr lang="en-US"/>
        </a:p>
      </dgm:t>
    </dgm:pt>
    <dgm:pt modelId="{6AE3731B-9DDE-49E1-BFF0-2F907C46CC2B}" type="pres">
      <dgm:prSet presAssocID="{8A0A18A0-C8BF-496A-899D-163F0BA16E5D}" presName="childText" presStyleLbl="bgAcc1" presStyleIdx="3" presStyleCnt="12">
        <dgm:presLayoutVars>
          <dgm:bulletEnabled val="1"/>
        </dgm:presLayoutVars>
      </dgm:prSet>
      <dgm:spPr/>
      <dgm:t>
        <a:bodyPr/>
        <a:lstStyle/>
        <a:p>
          <a:endParaRPr lang="en-US"/>
        </a:p>
      </dgm:t>
    </dgm:pt>
    <dgm:pt modelId="{E4BCF202-394A-4682-960B-0CE1ACC61EEE}" type="pres">
      <dgm:prSet presAssocID="{503F7EE5-02E2-4BB7-8A67-D1EB24537041}" presName="Name13" presStyleLbl="parChTrans1D2" presStyleIdx="4" presStyleCnt="12"/>
      <dgm:spPr/>
      <dgm:t>
        <a:bodyPr/>
        <a:lstStyle/>
        <a:p>
          <a:endParaRPr lang="en-US"/>
        </a:p>
      </dgm:t>
    </dgm:pt>
    <dgm:pt modelId="{F696868B-A73F-4D88-8DA5-417A9CBC6FAC}" type="pres">
      <dgm:prSet presAssocID="{475880B9-8FC1-4DE7-B1EF-74019BA411BE}" presName="childText" presStyleLbl="bgAcc1" presStyleIdx="4" presStyleCnt="12">
        <dgm:presLayoutVars>
          <dgm:bulletEnabled val="1"/>
        </dgm:presLayoutVars>
      </dgm:prSet>
      <dgm:spPr/>
      <dgm:t>
        <a:bodyPr/>
        <a:lstStyle/>
        <a:p>
          <a:endParaRPr lang="en-US"/>
        </a:p>
      </dgm:t>
    </dgm:pt>
    <dgm:pt modelId="{46CD36C2-D350-4370-9A2A-8DDCAFEB6BE1}" type="pres">
      <dgm:prSet presAssocID="{D9C2A866-F7AD-448A-9DCD-29F5E311E034}" presName="root" presStyleCnt="0"/>
      <dgm:spPr/>
    </dgm:pt>
    <dgm:pt modelId="{5BDFF81C-32E2-4C31-9A6E-686BE0B7FCAA}" type="pres">
      <dgm:prSet presAssocID="{D9C2A866-F7AD-448A-9DCD-29F5E311E034}" presName="rootComposite" presStyleCnt="0"/>
      <dgm:spPr/>
    </dgm:pt>
    <dgm:pt modelId="{B96CA52E-B7AD-4013-97EA-43572FE603E4}" type="pres">
      <dgm:prSet presAssocID="{D9C2A866-F7AD-448A-9DCD-29F5E311E034}" presName="rootText" presStyleLbl="node1" presStyleIdx="1" presStyleCnt="3"/>
      <dgm:spPr/>
      <dgm:t>
        <a:bodyPr/>
        <a:lstStyle/>
        <a:p>
          <a:endParaRPr lang="en-US"/>
        </a:p>
      </dgm:t>
    </dgm:pt>
    <dgm:pt modelId="{D4462A9A-7C10-4384-AB7B-66EBE1974B4E}" type="pres">
      <dgm:prSet presAssocID="{D9C2A866-F7AD-448A-9DCD-29F5E311E034}" presName="rootConnector" presStyleLbl="node1" presStyleIdx="1" presStyleCnt="3"/>
      <dgm:spPr/>
      <dgm:t>
        <a:bodyPr/>
        <a:lstStyle/>
        <a:p>
          <a:endParaRPr lang="en-US"/>
        </a:p>
      </dgm:t>
    </dgm:pt>
    <dgm:pt modelId="{A11F0AC8-46EB-416B-B5FD-8B651A84FBF2}" type="pres">
      <dgm:prSet presAssocID="{D9C2A866-F7AD-448A-9DCD-29F5E311E034}" presName="childShape" presStyleCnt="0"/>
      <dgm:spPr/>
    </dgm:pt>
    <dgm:pt modelId="{D5CD97F8-0042-4AE6-B523-DEFB583B9B63}" type="pres">
      <dgm:prSet presAssocID="{C6A0CE2C-48D2-471A-B751-11D2C5E1F57D}" presName="Name13" presStyleLbl="parChTrans1D2" presStyleIdx="5" presStyleCnt="12"/>
      <dgm:spPr/>
      <dgm:t>
        <a:bodyPr/>
        <a:lstStyle/>
        <a:p>
          <a:endParaRPr lang="en-US"/>
        </a:p>
      </dgm:t>
    </dgm:pt>
    <dgm:pt modelId="{EDA319E8-F004-479C-AE79-F053495C4FFD}" type="pres">
      <dgm:prSet presAssocID="{146B5467-F164-4DD6-9223-5F17195740E8}" presName="childText" presStyleLbl="bgAcc1" presStyleIdx="5" presStyleCnt="12">
        <dgm:presLayoutVars>
          <dgm:bulletEnabled val="1"/>
        </dgm:presLayoutVars>
      </dgm:prSet>
      <dgm:spPr/>
      <dgm:t>
        <a:bodyPr/>
        <a:lstStyle/>
        <a:p>
          <a:endParaRPr lang="en-US"/>
        </a:p>
      </dgm:t>
    </dgm:pt>
    <dgm:pt modelId="{9F39E74A-E495-473F-9B39-9ED38D56B6BE}" type="pres">
      <dgm:prSet presAssocID="{ACDC6884-505A-4408-B361-3DB05B82F93C}" presName="Name13" presStyleLbl="parChTrans1D2" presStyleIdx="6" presStyleCnt="12"/>
      <dgm:spPr/>
      <dgm:t>
        <a:bodyPr/>
        <a:lstStyle/>
        <a:p>
          <a:endParaRPr lang="en-US"/>
        </a:p>
      </dgm:t>
    </dgm:pt>
    <dgm:pt modelId="{9C614C65-4734-4960-8FD5-9D23971977E8}" type="pres">
      <dgm:prSet presAssocID="{B89BADDF-4293-4D99-8AF5-24A978F98F92}" presName="childText" presStyleLbl="bgAcc1" presStyleIdx="6" presStyleCnt="12">
        <dgm:presLayoutVars>
          <dgm:bulletEnabled val="1"/>
        </dgm:presLayoutVars>
      </dgm:prSet>
      <dgm:spPr/>
      <dgm:t>
        <a:bodyPr/>
        <a:lstStyle/>
        <a:p>
          <a:endParaRPr lang="en-US"/>
        </a:p>
      </dgm:t>
    </dgm:pt>
    <dgm:pt modelId="{869E9E14-298D-4160-A1D7-791CB3CE73E0}" type="pres">
      <dgm:prSet presAssocID="{4B92D74A-666F-4B7C-A29E-1DCCB9ED0267}" presName="Name13" presStyleLbl="parChTrans1D2" presStyleIdx="7" presStyleCnt="12"/>
      <dgm:spPr/>
      <dgm:t>
        <a:bodyPr/>
        <a:lstStyle/>
        <a:p>
          <a:endParaRPr lang="en-US"/>
        </a:p>
      </dgm:t>
    </dgm:pt>
    <dgm:pt modelId="{599C4364-2068-4269-8CD7-E8A551B4C22B}" type="pres">
      <dgm:prSet presAssocID="{6A2F4036-81EC-4589-835F-29A974DFE3B5}" presName="childText" presStyleLbl="bgAcc1" presStyleIdx="7" presStyleCnt="12">
        <dgm:presLayoutVars>
          <dgm:bulletEnabled val="1"/>
        </dgm:presLayoutVars>
      </dgm:prSet>
      <dgm:spPr/>
      <dgm:t>
        <a:bodyPr/>
        <a:lstStyle/>
        <a:p>
          <a:endParaRPr lang="en-US"/>
        </a:p>
      </dgm:t>
    </dgm:pt>
    <dgm:pt modelId="{7BD6BA15-FEDC-421B-B4B8-50A7234EE284}" type="pres">
      <dgm:prSet presAssocID="{D038335F-565C-42B9-B8AE-0386F4C9D497}" presName="Name13" presStyleLbl="parChTrans1D2" presStyleIdx="8" presStyleCnt="12"/>
      <dgm:spPr/>
      <dgm:t>
        <a:bodyPr/>
        <a:lstStyle/>
        <a:p>
          <a:endParaRPr lang="en-US"/>
        </a:p>
      </dgm:t>
    </dgm:pt>
    <dgm:pt modelId="{8349D2AC-BB21-4EE0-8753-6690474516C4}" type="pres">
      <dgm:prSet presAssocID="{0E4D6EB4-7858-4F3D-9B21-89EC4B3A0E34}" presName="childText" presStyleLbl="bgAcc1" presStyleIdx="8" presStyleCnt="12">
        <dgm:presLayoutVars>
          <dgm:bulletEnabled val="1"/>
        </dgm:presLayoutVars>
      </dgm:prSet>
      <dgm:spPr/>
      <dgm:t>
        <a:bodyPr/>
        <a:lstStyle/>
        <a:p>
          <a:endParaRPr lang="en-US"/>
        </a:p>
      </dgm:t>
    </dgm:pt>
    <dgm:pt modelId="{4B74E6B8-D170-46B0-9CE5-4F68A4632858}" type="pres">
      <dgm:prSet presAssocID="{71A5A939-986F-41C3-A050-08B38D3F21B7}" presName="root" presStyleCnt="0"/>
      <dgm:spPr/>
    </dgm:pt>
    <dgm:pt modelId="{38CC1C5A-798C-435B-8082-ADC22B6FC9C6}" type="pres">
      <dgm:prSet presAssocID="{71A5A939-986F-41C3-A050-08B38D3F21B7}" presName="rootComposite" presStyleCnt="0"/>
      <dgm:spPr/>
    </dgm:pt>
    <dgm:pt modelId="{E828302B-21F6-4AF7-9F20-11A4E6EE5001}" type="pres">
      <dgm:prSet presAssocID="{71A5A939-986F-41C3-A050-08B38D3F21B7}" presName="rootText" presStyleLbl="node1" presStyleIdx="2" presStyleCnt="3"/>
      <dgm:spPr/>
      <dgm:t>
        <a:bodyPr/>
        <a:lstStyle/>
        <a:p>
          <a:endParaRPr lang="en-US"/>
        </a:p>
      </dgm:t>
    </dgm:pt>
    <dgm:pt modelId="{C6A0BD53-162F-4192-A2B2-07667F2A8EFD}" type="pres">
      <dgm:prSet presAssocID="{71A5A939-986F-41C3-A050-08B38D3F21B7}" presName="rootConnector" presStyleLbl="node1" presStyleIdx="2" presStyleCnt="3"/>
      <dgm:spPr/>
      <dgm:t>
        <a:bodyPr/>
        <a:lstStyle/>
        <a:p>
          <a:endParaRPr lang="en-US"/>
        </a:p>
      </dgm:t>
    </dgm:pt>
    <dgm:pt modelId="{D5EEACD5-E5CC-4A94-A5A6-2DB7573FE9CB}" type="pres">
      <dgm:prSet presAssocID="{71A5A939-986F-41C3-A050-08B38D3F21B7}" presName="childShape" presStyleCnt="0"/>
      <dgm:spPr/>
    </dgm:pt>
    <dgm:pt modelId="{D6579CF4-7A37-4B45-BDE1-5EC7A1D4DFAF}" type="pres">
      <dgm:prSet presAssocID="{97A0EF47-2B00-4262-B8A6-635386DBC974}" presName="Name13" presStyleLbl="parChTrans1D2" presStyleIdx="9" presStyleCnt="12"/>
      <dgm:spPr/>
      <dgm:t>
        <a:bodyPr/>
        <a:lstStyle/>
        <a:p>
          <a:endParaRPr lang="en-US"/>
        </a:p>
      </dgm:t>
    </dgm:pt>
    <dgm:pt modelId="{796608DD-8AA8-480B-BF02-CFF6E1BA9E87}" type="pres">
      <dgm:prSet presAssocID="{B5D04FD2-2CCA-47BF-BE17-C5FE9D27EAC6}" presName="childText" presStyleLbl="bgAcc1" presStyleIdx="9" presStyleCnt="12">
        <dgm:presLayoutVars>
          <dgm:bulletEnabled val="1"/>
        </dgm:presLayoutVars>
      </dgm:prSet>
      <dgm:spPr/>
      <dgm:t>
        <a:bodyPr/>
        <a:lstStyle/>
        <a:p>
          <a:endParaRPr lang="en-US"/>
        </a:p>
      </dgm:t>
    </dgm:pt>
    <dgm:pt modelId="{96720FB9-AA07-4263-95F8-CC4D1DEC9B85}" type="pres">
      <dgm:prSet presAssocID="{E8B8782A-619C-4231-97CC-C66F37E53257}" presName="Name13" presStyleLbl="parChTrans1D2" presStyleIdx="10" presStyleCnt="12"/>
      <dgm:spPr/>
      <dgm:t>
        <a:bodyPr/>
        <a:lstStyle/>
        <a:p>
          <a:endParaRPr lang="en-US"/>
        </a:p>
      </dgm:t>
    </dgm:pt>
    <dgm:pt modelId="{D1DE2E00-7DF7-4259-B0BE-1D271B70497E}" type="pres">
      <dgm:prSet presAssocID="{A85B788C-9BCD-4ED3-A45D-9D918E36ECA9}" presName="childText" presStyleLbl="bgAcc1" presStyleIdx="10" presStyleCnt="12">
        <dgm:presLayoutVars>
          <dgm:bulletEnabled val="1"/>
        </dgm:presLayoutVars>
      </dgm:prSet>
      <dgm:spPr/>
      <dgm:t>
        <a:bodyPr/>
        <a:lstStyle/>
        <a:p>
          <a:endParaRPr lang="en-US"/>
        </a:p>
      </dgm:t>
    </dgm:pt>
    <dgm:pt modelId="{1FD0B0E9-67E0-48F5-96D0-1277A9EF071B}" type="pres">
      <dgm:prSet presAssocID="{2B4E2738-9DC6-4BFB-B187-E91347F77B8E}" presName="Name13" presStyleLbl="parChTrans1D2" presStyleIdx="11" presStyleCnt="12"/>
      <dgm:spPr/>
      <dgm:t>
        <a:bodyPr/>
        <a:lstStyle/>
        <a:p>
          <a:endParaRPr lang="en-US"/>
        </a:p>
      </dgm:t>
    </dgm:pt>
    <dgm:pt modelId="{ABB13ED6-D703-4B9B-941D-DFB35DA17B60}" type="pres">
      <dgm:prSet presAssocID="{308B1EE8-89A3-47D2-97B1-DBA6BE408CB4}" presName="childText" presStyleLbl="bgAcc1" presStyleIdx="11" presStyleCnt="12">
        <dgm:presLayoutVars>
          <dgm:bulletEnabled val="1"/>
        </dgm:presLayoutVars>
      </dgm:prSet>
      <dgm:spPr/>
      <dgm:t>
        <a:bodyPr/>
        <a:lstStyle/>
        <a:p>
          <a:endParaRPr lang="en-US"/>
        </a:p>
      </dgm:t>
    </dgm:pt>
  </dgm:ptLst>
  <dgm:cxnLst>
    <dgm:cxn modelId="{00EC4AF2-7788-479E-9E41-0AB1C0C55D3D}" srcId="{D9C2A866-F7AD-448A-9DCD-29F5E311E034}" destId="{146B5467-F164-4DD6-9223-5F17195740E8}" srcOrd="0" destOrd="0" parTransId="{C6A0CE2C-48D2-471A-B751-11D2C5E1F57D}" sibTransId="{15F72BB0-8C2C-41B7-950F-33A4DC1E0084}"/>
    <dgm:cxn modelId="{DC733057-200F-4560-9A4E-99BE512119AF}" srcId="{71A5A939-986F-41C3-A050-08B38D3F21B7}" destId="{A85B788C-9BCD-4ED3-A45D-9D918E36ECA9}" srcOrd="1" destOrd="0" parTransId="{E8B8782A-619C-4231-97CC-C66F37E53257}" sibTransId="{C887F6F8-FE7D-4448-9B21-D80AD34F494A}"/>
    <dgm:cxn modelId="{9F0A901B-25A2-49E2-B9E9-A65C6696B8AC}" type="presOf" srcId="{D675AD60-2937-43C9-B2A0-FCAC3D356E0B}" destId="{AD42BB46-E832-4FEC-8801-474A9647F630}" srcOrd="0" destOrd="0" presId="urn:microsoft.com/office/officeart/2005/8/layout/hierarchy3"/>
    <dgm:cxn modelId="{3E911D4A-349B-4299-AD8B-15488E45EF6B}" type="presOf" srcId="{71A5A939-986F-41C3-A050-08B38D3F21B7}" destId="{C6A0BD53-162F-4192-A2B2-07667F2A8EFD}" srcOrd="1" destOrd="0" presId="urn:microsoft.com/office/officeart/2005/8/layout/hierarchy3"/>
    <dgm:cxn modelId="{78016F47-3549-4F0C-AB02-3B2D67D49AF6}" type="presOf" srcId="{342F36EC-F8D3-4A7E-BD9E-3FB67F5A74F9}" destId="{DCB891CE-31B0-418C-8F2E-80C791CF7A1A}" srcOrd="0" destOrd="0" presId="urn:microsoft.com/office/officeart/2005/8/layout/hierarchy3"/>
    <dgm:cxn modelId="{976483D2-936D-47C9-8DB0-C9CB404A33CA}" type="presOf" srcId="{2B4E2738-9DC6-4BFB-B187-E91347F77B8E}" destId="{1FD0B0E9-67E0-48F5-96D0-1277A9EF071B}" srcOrd="0" destOrd="0" presId="urn:microsoft.com/office/officeart/2005/8/layout/hierarchy3"/>
    <dgm:cxn modelId="{B60AA041-FFF7-4360-9CD8-403589C3AECA}" type="presOf" srcId="{6A2F4036-81EC-4589-835F-29A974DFE3B5}" destId="{599C4364-2068-4269-8CD7-E8A551B4C22B}" srcOrd="0" destOrd="0" presId="urn:microsoft.com/office/officeart/2005/8/layout/hierarchy3"/>
    <dgm:cxn modelId="{B3FDDC86-ABD7-4C84-9580-D4269C80BAC1}" srcId="{D9C2A866-F7AD-448A-9DCD-29F5E311E034}" destId="{6A2F4036-81EC-4589-835F-29A974DFE3B5}" srcOrd="2" destOrd="0" parTransId="{4B92D74A-666F-4B7C-A29E-1DCCB9ED0267}" sibTransId="{9857AE34-6575-443A-BA91-6F7C3D16D442}"/>
    <dgm:cxn modelId="{3DD029CC-76A1-4E27-ADA6-F34EB2FF224D}" type="presOf" srcId="{A85B788C-9BCD-4ED3-A45D-9D918E36ECA9}" destId="{D1DE2E00-7DF7-4259-B0BE-1D271B70497E}" srcOrd="0" destOrd="0" presId="urn:microsoft.com/office/officeart/2005/8/layout/hierarchy3"/>
    <dgm:cxn modelId="{82A7B249-8CA4-4736-93D0-4BFFA3335436}" srcId="{D58698D0-952D-4AC1-B803-C342FCF6AE1A}" destId="{342F36EC-F8D3-4A7E-BD9E-3FB67F5A74F9}" srcOrd="1" destOrd="0" parTransId="{40323E82-830E-4E67-A658-7EE8A676456E}" sibTransId="{A2E448CB-0A01-4859-92E5-44485BC84323}"/>
    <dgm:cxn modelId="{A68893E4-F34B-4BE5-8DB0-80AAC1864FD5}" type="presOf" srcId="{D50DE2D1-F9A1-4187-B1F6-CB58D7481A47}" destId="{1A28ABCB-F5C5-4212-9E70-7785031B8AD0}" srcOrd="0" destOrd="0" presId="urn:microsoft.com/office/officeart/2005/8/layout/hierarchy3"/>
    <dgm:cxn modelId="{7C35CC27-03B6-47F7-AA2E-FCC7DA2AA2A9}" type="presOf" srcId="{475880B9-8FC1-4DE7-B1EF-74019BA411BE}" destId="{F696868B-A73F-4D88-8DA5-417A9CBC6FAC}" srcOrd="0" destOrd="0" presId="urn:microsoft.com/office/officeart/2005/8/layout/hierarchy3"/>
    <dgm:cxn modelId="{8CBE1CF6-123F-48BA-854E-BD8A021EF672}" type="presOf" srcId="{503F7EE5-02E2-4BB7-8A67-D1EB24537041}" destId="{E4BCF202-394A-4682-960B-0CE1ACC61EEE}" srcOrd="0" destOrd="0" presId="urn:microsoft.com/office/officeart/2005/8/layout/hierarchy3"/>
    <dgm:cxn modelId="{CF9B0C71-0C57-42F8-9A76-77539964339A}" type="presOf" srcId="{8A0A18A0-C8BF-496A-899D-163F0BA16E5D}" destId="{6AE3731B-9DDE-49E1-BFF0-2F907C46CC2B}" srcOrd="0" destOrd="0" presId="urn:microsoft.com/office/officeart/2005/8/layout/hierarchy3"/>
    <dgm:cxn modelId="{D929D608-80CA-4890-865D-09B4454FB826}" type="presOf" srcId="{0E4D6EB4-7858-4F3D-9B21-89EC4B3A0E34}" destId="{8349D2AC-BB21-4EE0-8753-6690474516C4}" srcOrd="0" destOrd="0" presId="urn:microsoft.com/office/officeart/2005/8/layout/hierarchy3"/>
    <dgm:cxn modelId="{5AFA3A68-427F-4AC6-9A6B-EDEC38FED41A}" type="presOf" srcId="{D58698D0-952D-4AC1-B803-C342FCF6AE1A}" destId="{5B23FC9D-180C-4F36-A0F1-D330A9420DE0}" srcOrd="1" destOrd="0" presId="urn:microsoft.com/office/officeart/2005/8/layout/hierarchy3"/>
    <dgm:cxn modelId="{ED7B7071-BB56-4137-AD69-1C61FE543FD6}" srcId="{2CCFFF97-C73F-4AB5-8094-70168990F804}" destId="{D58698D0-952D-4AC1-B803-C342FCF6AE1A}" srcOrd="0" destOrd="0" parTransId="{F0A6C7B4-0513-4041-B8AA-02FA36818BDD}" sibTransId="{F209C624-DA2C-4CD2-8186-C8C15B738443}"/>
    <dgm:cxn modelId="{CA3B4382-38A1-40DE-B974-B595162EE2D1}" type="presOf" srcId="{C6A0CE2C-48D2-471A-B751-11D2C5E1F57D}" destId="{D5CD97F8-0042-4AE6-B523-DEFB583B9B63}" srcOrd="0" destOrd="0" presId="urn:microsoft.com/office/officeart/2005/8/layout/hierarchy3"/>
    <dgm:cxn modelId="{DFDA2146-3325-4C6E-B63E-C1CF5485637E}" srcId="{D58698D0-952D-4AC1-B803-C342FCF6AE1A}" destId="{475880B9-8FC1-4DE7-B1EF-74019BA411BE}" srcOrd="4" destOrd="0" parTransId="{503F7EE5-02E2-4BB7-8A67-D1EB24537041}" sibTransId="{2A66C82E-472F-47C9-9ADA-243752390BC3}"/>
    <dgm:cxn modelId="{CFDC4C2A-A0F1-473C-89C2-DC4AAF183FF4}" srcId="{2CCFFF97-C73F-4AB5-8094-70168990F804}" destId="{D9C2A866-F7AD-448A-9DCD-29F5E311E034}" srcOrd="1" destOrd="0" parTransId="{AB38BB3D-51E2-4897-A931-6123AD20039D}" sibTransId="{01C06865-56DC-41E1-B341-AD92A22AAAAA}"/>
    <dgm:cxn modelId="{88E7DB16-4500-4573-9D81-218D38BAE1DD}" type="presOf" srcId="{97A0EF47-2B00-4262-B8A6-635386DBC974}" destId="{D6579CF4-7A37-4B45-BDE1-5EC7A1D4DFAF}" srcOrd="0" destOrd="0" presId="urn:microsoft.com/office/officeart/2005/8/layout/hierarchy3"/>
    <dgm:cxn modelId="{7A50B4B2-61DB-4199-8CF9-34801E2371AA}" type="presOf" srcId="{71A5A939-986F-41C3-A050-08B38D3F21B7}" destId="{E828302B-21F6-4AF7-9F20-11A4E6EE5001}" srcOrd="0" destOrd="0" presId="urn:microsoft.com/office/officeart/2005/8/layout/hierarchy3"/>
    <dgm:cxn modelId="{857999C3-0188-4E25-A5AD-0744038D63AB}" type="presOf" srcId="{D9C2A866-F7AD-448A-9DCD-29F5E311E034}" destId="{B96CA52E-B7AD-4013-97EA-43572FE603E4}" srcOrd="0" destOrd="0" presId="urn:microsoft.com/office/officeart/2005/8/layout/hierarchy3"/>
    <dgm:cxn modelId="{16B22CA7-8F6A-4501-9483-28F451DD84A6}" type="presOf" srcId="{BB7CF376-4545-4CD4-BF3C-41ED4388D7C0}" destId="{AAA1DB98-C535-4EE6-9765-7D27E41F6E78}" srcOrd="0" destOrd="0" presId="urn:microsoft.com/office/officeart/2005/8/layout/hierarchy3"/>
    <dgm:cxn modelId="{F2200600-3E65-47E6-9672-D9D2E0E8C719}" srcId="{D9C2A866-F7AD-448A-9DCD-29F5E311E034}" destId="{B89BADDF-4293-4D99-8AF5-24A978F98F92}" srcOrd="1" destOrd="0" parTransId="{ACDC6884-505A-4408-B361-3DB05B82F93C}" sibTransId="{C016AA4E-73CC-4B1B-81C0-55DFAA2A5699}"/>
    <dgm:cxn modelId="{0AEB2AAF-16E9-4FF3-92B8-EF8EAC3EFF96}" srcId="{71A5A939-986F-41C3-A050-08B38D3F21B7}" destId="{308B1EE8-89A3-47D2-97B1-DBA6BE408CB4}" srcOrd="2" destOrd="0" parTransId="{2B4E2738-9DC6-4BFB-B187-E91347F77B8E}" sibTransId="{50DE5E32-8B12-4AA5-9105-34D0ECB1364A}"/>
    <dgm:cxn modelId="{26C6A420-B52B-417A-AFD7-B6F7AEE5161F}" type="presOf" srcId="{146B5467-F164-4DD6-9223-5F17195740E8}" destId="{EDA319E8-F004-479C-AE79-F053495C4FFD}" srcOrd="0" destOrd="0" presId="urn:microsoft.com/office/officeart/2005/8/layout/hierarchy3"/>
    <dgm:cxn modelId="{B1F6794B-13B0-4367-8F16-5ED9A7DBEFAB}" type="presOf" srcId="{C0A0EF3F-0BF1-4060-BFA9-2909D1C6C71C}" destId="{AC89449D-2D24-4557-8905-838646F63E55}" srcOrd="0" destOrd="0" presId="urn:microsoft.com/office/officeart/2005/8/layout/hierarchy3"/>
    <dgm:cxn modelId="{A40A2A53-C859-41BA-ABC9-06F4CB41F6C7}" type="presOf" srcId="{2CCFFF97-C73F-4AB5-8094-70168990F804}" destId="{AC34A9CB-8445-4A91-987C-79021F548878}" srcOrd="0" destOrd="0" presId="urn:microsoft.com/office/officeart/2005/8/layout/hierarchy3"/>
    <dgm:cxn modelId="{6B9C6FEF-E972-4630-959F-2E508B22E867}" type="presOf" srcId="{C84E268F-D803-4E61-BE27-20D8132CF9C1}" destId="{38F0D0EC-4136-4A8C-B4B4-E5F1360495DC}" srcOrd="0" destOrd="0" presId="urn:microsoft.com/office/officeart/2005/8/layout/hierarchy3"/>
    <dgm:cxn modelId="{58A8E928-A01F-4BCF-9252-231D873A9669}" type="presOf" srcId="{B89BADDF-4293-4D99-8AF5-24A978F98F92}" destId="{9C614C65-4734-4960-8FD5-9D23971977E8}" srcOrd="0" destOrd="0" presId="urn:microsoft.com/office/officeart/2005/8/layout/hierarchy3"/>
    <dgm:cxn modelId="{9014F1E5-5AD5-4C35-B6E9-BBE2F3E39F85}" type="presOf" srcId="{ACDC6884-505A-4408-B361-3DB05B82F93C}" destId="{9F39E74A-E495-473F-9B39-9ED38D56B6BE}" srcOrd="0" destOrd="0" presId="urn:microsoft.com/office/officeart/2005/8/layout/hierarchy3"/>
    <dgm:cxn modelId="{3A801884-2A9A-41B0-B631-1D8B6C4EAEA2}" srcId="{D58698D0-952D-4AC1-B803-C342FCF6AE1A}" destId="{8A0A18A0-C8BF-496A-899D-163F0BA16E5D}" srcOrd="3" destOrd="0" parTransId="{BB7CF376-4545-4CD4-BF3C-41ED4388D7C0}" sibTransId="{19114CEE-30A5-4670-9855-530BD28C0065}"/>
    <dgm:cxn modelId="{A723CBFE-A08F-4E9C-AFF1-34A0FD6A5FF0}" type="presOf" srcId="{B5D04FD2-2CCA-47BF-BE17-C5FE9D27EAC6}" destId="{796608DD-8AA8-480B-BF02-CFF6E1BA9E87}" srcOrd="0" destOrd="0" presId="urn:microsoft.com/office/officeart/2005/8/layout/hierarchy3"/>
    <dgm:cxn modelId="{D05EDF6D-51A3-4C4B-9966-3E398A9D069C}" type="presOf" srcId="{D9C2A866-F7AD-448A-9DCD-29F5E311E034}" destId="{D4462A9A-7C10-4384-AB7B-66EBE1974B4E}" srcOrd="1" destOrd="0" presId="urn:microsoft.com/office/officeart/2005/8/layout/hierarchy3"/>
    <dgm:cxn modelId="{21A04166-D50D-4F23-BAF2-F39300385DE5}" type="presOf" srcId="{308B1EE8-89A3-47D2-97B1-DBA6BE408CB4}" destId="{ABB13ED6-D703-4B9B-941D-DFB35DA17B60}" srcOrd="0" destOrd="0" presId="urn:microsoft.com/office/officeart/2005/8/layout/hierarchy3"/>
    <dgm:cxn modelId="{DEB861DC-82B1-479C-96B7-248FD9951AAA}" type="presOf" srcId="{4B92D74A-666F-4B7C-A29E-1DCCB9ED0267}" destId="{869E9E14-298D-4160-A1D7-791CB3CE73E0}" srcOrd="0" destOrd="0" presId="urn:microsoft.com/office/officeart/2005/8/layout/hierarchy3"/>
    <dgm:cxn modelId="{D9E3E9C7-2F16-4A9E-A4C3-9D0E1E08D1A6}" type="presOf" srcId="{D58698D0-952D-4AC1-B803-C342FCF6AE1A}" destId="{5B589040-41CE-427F-AE6C-A9F64AFBA7A7}" srcOrd="0" destOrd="0" presId="urn:microsoft.com/office/officeart/2005/8/layout/hierarchy3"/>
    <dgm:cxn modelId="{ECE7732D-F2BF-4723-985E-49BD3A2262CC}" type="presOf" srcId="{D038335F-565C-42B9-B8AE-0386F4C9D497}" destId="{7BD6BA15-FEDC-421B-B4B8-50A7234EE284}" srcOrd="0" destOrd="0" presId="urn:microsoft.com/office/officeart/2005/8/layout/hierarchy3"/>
    <dgm:cxn modelId="{288C1C2C-4A5D-49E6-A728-E996E58832B0}" type="presOf" srcId="{40323E82-830E-4E67-A658-7EE8A676456E}" destId="{1685E8E5-B825-402A-84EA-5AFF93EDDC63}" srcOrd="0" destOrd="0" presId="urn:microsoft.com/office/officeart/2005/8/layout/hierarchy3"/>
    <dgm:cxn modelId="{09F6D571-A660-4936-9D80-7828C7942040}" srcId="{D9C2A866-F7AD-448A-9DCD-29F5E311E034}" destId="{0E4D6EB4-7858-4F3D-9B21-89EC4B3A0E34}" srcOrd="3" destOrd="0" parTransId="{D038335F-565C-42B9-B8AE-0386F4C9D497}" sibTransId="{35FA1C75-ADB2-49EA-9735-B257BECB2AD1}"/>
    <dgm:cxn modelId="{4D6D1570-D31F-4DAA-B789-8E17F7DE26FC}" srcId="{71A5A939-986F-41C3-A050-08B38D3F21B7}" destId="{B5D04FD2-2CCA-47BF-BE17-C5FE9D27EAC6}" srcOrd="0" destOrd="0" parTransId="{97A0EF47-2B00-4262-B8A6-635386DBC974}" sibTransId="{BB0A621C-DBCF-4E1D-9FFE-29D4F10D7747}"/>
    <dgm:cxn modelId="{D5214C34-D68A-4462-897C-EB38407357D0}" srcId="{D58698D0-952D-4AC1-B803-C342FCF6AE1A}" destId="{C84E268F-D803-4E61-BE27-20D8132CF9C1}" srcOrd="2" destOrd="0" parTransId="{D675AD60-2937-43C9-B2A0-FCAC3D356E0B}" sibTransId="{AF6EDDB7-76CD-436B-8217-B040EB05518C}"/>
    <dgm:cxn modelId="{A2B46517-98D1-44DD-983D-33564A5B88E0}" type="presOf" srcId="{E8B8782A-619C-4231-97CC-C66F37E53257}" destId="{96720FB9-AA07-4263-95F8-CC4D1DEC9B85}" srcOrd="0" destOrd="0" presId="urn:microsoft.com/office/officeart/2005/8/layout/hierarchy3"/>
    <dgm:cxn modelId="{75A2344E-C404-478E-B1DE-6CD82B129E77}" srcId="{2CCFFF97-C73F-4AB5-8094-70168990F804}" destId="{71A5A939-986F-41C3-A050-08B38D3F21B7}" srcOrd="2" destOrd="0" parTransId="{F1DCB4C8-8C51-4CB7-A739-1B4151081B2F}" sibTransId="{13248CDB-32F3-431D-8954-6577B90D75F3}"/>
    <dgm:cxn modelId="{537181F6-08A7-42D5-861E-036F3718EB73}" srcId="{D58698D0-952D-4AC1-B803-C342FCF6AE1A}" destId="{C0A0EF3F-0BF1-4060-BFA9-2909D1C6C71C}" srcOrd="0" destOrd="0" parTransId="{D50DE2D1-F9A1-4187-B1F6-CB58D7481A47}" sibTransId="{B13FA9BD-3807-419A-8C84-D0AA85460D5B}"/>
    <dgm:cxn modelId="{1773AC32-F63B-4329-B6A9-99BDCEFB2684}" type="presParOf" srcId="{AC34A9CB-8445-4A91-987C-79021F548878}" destId="{AFB78635-5203-488B-A914-5C54B5E55255}" srcOrd="0" destOrd="0" presId="urn:microsoft.com/office/officeart/2005/8/layout/hierarchy3"/>
    <dgm:cxn modelId="{D2B70134-D222-4110-AEA3-474C14C75562}" type="presParOf" srcId="{AFB78635-5203-488B-A914-5C54B5E55255}" destId="{7E8F4E13-5A9F-4ACA-8DA3-536CB239F6B5}" srcOrd="0" destOrd="0" presId="urn:microsoft.com/office/officeart/2005/8/layout/hierarchy3"/>
    <dgm:cxn modelId="{10BF912A-C687-488F-A967-7522F1E94D2B}" type="presParOf" srcId="{7E8F4E13-5A9F-4ACA-8DA3-536CB239F6B5}" destId="{5B589040-41CE-427F-AE6C-A9F64AFBA7A7}" srcOrd="0" destOrd="0" presId="urn:microsoft.com/office/officeart/2005/8/layout/hierarchy3"/>
    <dgm:cxn modelId="{E1112C78-0CA5-45BB-ABCE-14D6775979DB}" type="presParOf" srcId="{7E8F4E13-5A9F-4ACA-8DA3-536CB239F6B5}" destId="{5B23FC9D-180C-4F36-A0F1-D330A9420DE0}" srcOrd="1" destOrd="0" presId="urn:microsoft.com/office/officeart/2005/8/layout/hierarchy3"/>
    <dgm:cxn modelId="{388F8C88-B6B3-4A6B-AC59-0FB8481F9485}" type="presParOf" srcId="{AFB78635-5203-488B-A914-5C54B5E55255}" destId="{275001B3-F436-40DB-A179-38596B6597EF}" srcOrd="1" destOrd="0" presId="urn:microsoft.com/office/officeart/2005/8/layout/hierarchy3"/>
    <dgm:cxn modelId="{5B147041-38E6-4CB0-9FCD-27E6F704986B}" type="presParOf" srcId="{275001B3-F436-40DB-A179-38596B6597EF}" destId="{1A28ABCB-F5C5-4212-9E70-7785031B8AD0}" srcOrd="0" destOrd="0" presId="urn:microsoft.com/office/officeart/2005/8/layout/hierarchy3"/>
    <dgm:cxn modelId="{BD3948A7-1EDC-4B12-B86A-7302C88FDB1D}" type="presParOf" srcId="{275001B3-F436-40DB-A179-38596B6597EF}" destId="{AC89449D-2D24-4557-8905-838646F63E55}" srcOrd="1" destOrd="0" presId="urn:microsoft.com/office/officeart/2005/8/layout/hierarchy3"/>
    <dgm:cxn modelId="{2D20CAF1-CA4C-47C3-92C3-A1E8AA0023E6}" type="presParOf" srcId="{275001B3-F436-40DB-A179-38596B6597EF}" destId="{1685E8E5-B825-402A-84EA-5AFF93EDDC63}" srcOrd="2" destOrd="0" presId="urn:microsoft.com/office/officeart/2005/8/layout/hierarchy3"/>
    <dgm:cxn modelId="{5885C160-8315-4BAF-BF92-813039B30DFB}" type="presParOf" srcId="{275001B3-F436-40DB-A179-38596B6597EF}" destId="{DCB891CE-31B0-418C-8F2E-80C791CF7A1A}" srcOrd="3" destOrd="0" presId="urn:microsoft.com/office/officeart/2005/8/layout/hierarchy3"/>
    <dgm:cxn modelId="{3309C6BB-328A-4103-BDF6-C5C606D99079}" type="presParOf" srcId="{275001B3-F436-40DB-A179-38596B6597EF}" destId="{AD42BB46-E832-4FEC-8801-474A9647F630}" srcOrd="4" destOrd="0" presId="urn:microsoft.com/office/officeart/2005/8/layout/hierarchy3"/>
    <dgm:cxn modelId="{0D5B90CC-AE28-4483-8CBD-68E9C93E7A61}" type="presParOf" srcId="{275001B3-F436-40DB-A179-38596B6597EF}" destId="{38F0D0EC-4136-4A8C-B4B4-E5F1360495DC}" srcOrd="5" destOrd="0" presId="urn:microsoft.com/office/officeart/2005/8/layout/hierarchy3"/>
    <dgm:cxn modelId="{3BC7CEA7-A4CD-4415-B095-11D0B2D9AE1C}" type="presParOf" srcId="{275001B3-F436-40DB-A179-38596B6597EF}" destId="{AAA1DB98-C535-4EE6-9765-7D27E41F6E78}" srcOrd="6" destOrd="0" presId="urn:microsoft.com/office/officeart/2005/8/layout/hierarchy3"/>
    <dgm:cxn modelId="{D987C9CC-EA59-47D8-BA0E-9E9D680DFCF1}" type="presParOf" srcId="{275001B3-F436-40DB-A179-38596B6597EF}" destId="{6AE3731B-9DDE-49E1-BFF0-2F907C46CC2B}" srcOrd="7" destOrd="0" presId="urn:microsoft.com/office/officeart/2005/8/layout/hierarchy3"/>
    <dgm:cxn modelId="{F7F97C83-977D-4EFE-9B16-10F5CAEE585A}" type="presParOf" srcId="{275001B3-F436-40DB-A179-38596B6597EF}" destId="{E4BCF202-394A-4682-960B-0CE1ACC61EEE}" srcOrd="8" destOrd="0" presId="urn:microsoft.com/office/officeart/2005/8/layout/hierarchy3"/>
    <dgm:cxn modelId="{21813B2D-93D8-42AE-9492-0E4F3B0C1D60}" type="presParOf" srcId="{275001B3-F436-40DB-A179-38596B6597EF}" destId="{F696868B-A73F-4D88-8DA5-417A9CBC6FAC}" srcOrd="9" destOrd="0" presId="urn:microsoft.com/office/officeart/2005/8/layout/hierarchy3"/>
    <dgm:cxn modelId="{5113F14A-8D00-4FD2-A943-D52B1EA66428}" type="presParOf" srcId="{AC34A9CB-8445-4A91-987C-79021F548878}" destId="{46CD36C2-D350-4370-9A2A-8DDCAFEB6BE1}" srcOrd="1" destOrd="0" presId="urn:microsoft.com/office/officeart/2005/8/layout/hierarchy3"/>
    <dgm:cxn modelId="{B33437B4-E375-4BEE-9029-56E97DD1B586}" type="presParOf" srcId="{46CD36C2-D350-4370-9A2A-8DDCAFEB6BE1}" destId="{5BDFF81C-32E2-4C31-9A6E-686BE0B7FCAA}" srcOrd="0" destOrd="0" presId="urn:microsoft.com/office/officeart/2005/8/layout/hierarchy3"/>
    <dgm:cxn modelId="{EE140811-B47C-4D55-ADB0-B4FDEFB41130}" type="presParOf" srcId="{5BDFF81C-32E2-4C31-9A6E-686BE0B7FCAA}" destId="{B96CA52E-B7AD-4013-97EA-43572FE603E4}" srcOrd="0" destOrd="0" presId="urn:microsoft.com/office/officeart/2005/8/layout/hierarchy3"/>
    <dgm:cxn modelId="{8403CA4F-711C-4D36-A9F3-8B98915BB46C}" type="presParOf" srcId="{5BDFF81C-32E2-4C31-9A6E-686BE0B7FCAA}" destId="{D4462A9A-7C10-4384-AB7B-66EBE1974B4E}" srcOrd="1" destOrd="0" presId="urn:microsoft.com/office/officeart/2005/8/layout/hierarchy3"/>
    <dgm:cxn modelId="{D7FCC5EF-92F8-456F-9063-7F500B378128}" type="presParOf" srcId="{46CD36C2-D350-4370-9A2A-8DDCAFEB6BE1}" destId="{A11F0AC8-46EB-416B-B5FD-8B651A84FBF2}" srcOrd="1" destOrd="0" presId="urn:microsoft.com/office/officeart/2005/8/layout/hierarchy3"/>
    <dgm:cxn modelId="{CAEB5FA7-B0F2-438B-8AED-9E1CB26D1FC8}" type="presParOf" srcId="{A11F0AC8-46EB-416B-B5FD-8B651A84FBF2}" destId="{D5CD97F8-0042-4AE6-B523-DEFB583B9B63}" srcOrd="0" destOrd="0" presId="urn:microsoft.com/office/officeart/2005/8/layout/hierarchy3"/>
    <dgm:cxn modelId="{DFAF56B5-C21F-424C-AA14-48766755159F}" type="presParOf" srcId="{A11F0AC8-46EB-416B-B5FD-8B651A84FBF2}" destId="{EDA319E8-F004-479C-AE79-F053495C4FFD}" srcOrd="1" destOrd="0" presId="urn:microsoft.com/office/officeart/2005/8/layout/hierarchy3"/>
    <dgm:cxn modelId="{C8F17CD8-803B-4F63-B5D0-CAFE70D08C83}" type="presParOf" srcId="{A11F0AC8-46EB-416B-B5FD-8B651A84FBF2}" destId="{9F39E74A-E495-473F-9B39-9ED38D56B6BE}" srcOrd="2" destOrd="0" presId="urn:microsoft.com/office/officeart/2005/8/layout/hierarchy3"/>
    <dgm:cxn modelId="{12C16D39-8CF6-48BC-A900-50374B6BCFAE}" type="presParOf" srcId="{A11F0AC8-46EB-416B-B5FD-8B651A84FBF2}" destId="{9C614C65-4734-4960-8FD5-9D23971977E8}" srcOrd="3" destOrd="0" presId="urn:microsoft.com/office/officeart/2005/8/layout/hierarchy3"/>
    <dgm:cxn modelId="{7CBE07A3-19D9-4336-B5A1-8532E4B4DD59}" type="presParOf" srcId="{A11F0AC8-46EB-416B-B5FD-8B651A84FBF2}" destId="{869E9E14-298D-4160-A1D7-791CB3CE73E0}" srcOrd="4" destOrd="0" presId="urn:microsoft.com/office/officeart/2005/8/layout/hierarchy3"/>
    <dgm:cxn modelId="{FD87EE58-1B63-43E5-A56C-30004FCB4DF6}" type="presParOf" srcId="{A11F0AC8-46EB-416B-B5FD-8B651A84FBF2}" destId="{599C4364-2068-4269-8CD7-E8A551B4C22B}" srcOrd="5" destOrd="0" presId="urn:microsoft.com/office/officeart/2005/8/layout/hierarchy3"/>
    <dgm:cxn modelId="{3949C9D1-5A91-4EBA-99C8-6DB1E52B62E9}" type="presParOf" srcId="{A11F0AC8-46EB-416B-B5FD-8B651A84FBF2}" destId="{7BD6BA15-FEDC-421B-B4B8-50A7234EE284}" srcOrd="6" destOrd="0" presId="urn:microsoft.com/office/officeart/2005/8/layout/hierarchy3"/>
    <dgm:cxn modelId="{846023E2-E41A-4FFE-8721-042A9CA35803}" type="presParOf" srcId="{A11F0AC8-46EB-416B-B5FD-8B651A84FBF2}" destId="{8349D2AC-BB21-4EE0-8753-6690474516C4}" srcOrd="7" destOrd="0" presId="urn:microsoft.com/office/officeart/2005/8/layout/hierarchy3"/>
    <dgm:cxn modelId="{AA22D294-82D5-46BD-A72B-784AE648BE9E}" type="presParOf" srcId="{AC34A9CB-8445-4A91-987C-79021F548878}" destId="{4B74E6B8-D170-46B0-9CE5-4F68A4632858}" srcOrd="2" destOrd="0" presId="urn:microsoft.com/office/officeart/2005/8/layout/hierarchy3"/>
    <dgm:cxn modelId="{9772605D-2713-472A-98B3-2819D5F64852}" type="presParOf" srcId="{4B74E6B8-D170-46B0-9CE5-4F68A4632858}" destId="{38CC1C5A-798C-435B-8082-ADC22B6FC9C6}" srcOrd="0" destOrd="0" presId="urn:microsoft.com/office/officeart/2005/8/layout/hierarchy3"/>
    <dgm:cxn modelId="{D4CB82ED-5322-4EF8-B2E9-5D5C1679A9DE}" type="presParOf" srcId="{38CC1C5A-798C-435B-8082-ADC22B6FC9C6}" destId="{E828302B-21F6-4AF7-9F20-11A4E6EE5001}" srcOrd="0" destOrd="0" presId="urn:microsoft.com/office/officeart/2005/8/layout/hierarchy3"/>
    <dgm:cxn modelId="{577FC7CC-838B-4A8B-8337-AD4E5A7952E5}" type="presParOf" srcId="{38CC1C5A-798C-435B-8082-ADC22B6FC9C6}" destId="{C6A0BD53-162F-4192-A2B2-07667F2A8EFD}" srcOrd="1" destOrd="0" presId="urn:microsoft.com/office/officeart/2005/8/layout/hierarchy3"/>
    <dgm:cxn modelId="{C2F6F46C-E0BB-44E8-A9D8-337A835D6D78}" type="presParOf" srcId="{4B74E6B8-D170-46B0-9CE5-4F68A4632858}" destId="{D5EEACD5-E5CC-4A94-A5A6-2DB7573FE9CB}" srcOrd="1" destOrd="0" presId="urn:microsoft.com/office/officeart/2005/8/layout/hierarchy3"/>
    <dgm:cxn modelId="{B7703CE2-7979-4571-A40C-FE6B87DD9C09}" type="presParOf" srcId="{D5EEACD5-E5CC-4A94-A5A6-2DB7573FE9CB}" destId="{D6579CF4-7A37-4B45-BDE1-5EC7A1D4DFAF}" srcOrd="0" destOrd="0" presId="urn:microsoft.com/office/officeart/2005/8/layout/hierarchy3"/>
    <dgm:cxn modelId="{5DD3598A-8E90-4C97-8BB0-287937714683}" type="presParOf" srcId="{D5EEACD5-E5CC-4A94-A5A6-2DB7573FE9CB}" destId="{796608DD-8AA8-480B-BF02-CFF6E1BA9E87}" srcOrd="1" destOrd="0" presId="urn:microsoft.com/office/officeart/2005/8/layout/hierarchy3"/>
    <dgm:cxn modelId="{E1A029D3-859C-4A0D-831B-BDE67F12F11D}" type="presParOf" srcId="{D5EEACD5-E5CC-4A94-A5A6-2DB7573FE9CB}" destId="{96720FB9-AA07-4263-95F8-CC4D1DEC9B85}" srcOrd="2" destOrd="0" presId="urn:microsoft.com/office/officeart/2005/8/layout/hierarchy3"/>
    <dgm:cxn modelId="{6A97A46D-7DED-45A4-BFD4-C236A0F04FB3}" type="presParOf" srcId="{D5EEACD5-E5CC-4A94-A5A6-2DB7573FE9CB}" destId="{D1DE2E00-7DF7-4259-B0BE-1D271B70497E}" srcOrd="3" destOrd="0" presId="urn:microsoft.com/office/officeart/2005/8/layout/hierarchy3"/>
    <dgm:cxn modelId="{42AB2146-4C2C-4C8B-8C9A-ADBA56DFD4C0}" type="presParOf" srcId="{D5EEACD5-E5CC-4A94-A5A6-2DB7573FE9CB}" destId="{1FD0B0E9-67E0-48F5-96D0-1277A9EF071B}" srcOrd="4" destOrd="0" presId="urn:microsoft.com/office/officeart/2005/8/layout/hierarchy3"/>
    <dgm:cxn modelId="{D9E9BF61-A258-4E24-BC04-2D3F3486485C}" type="presParOf" srcId="{D5EEACD5-E5CC-4A94-A5A6-2DB7573FE9CB}" destId="{ABB13ED6-D703-4B9B-941D-DFB35DA17B60}"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89040-41CE-427F-AE6C-A9F64AFBA7A7}">
      <dsp:nvSpPr>
        <dsp:cNvPr id="0" name=""/>
        <dsp:cNvSpPr/>
      </dsp:nvSpPr>
      <dsp:spPr>
        <a:xfrm>
          <a:off x="2582988" y="654"/>
          <a:ext cx="1568916" cy="7844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GB" sz="2200" kern="1200" dirty="0"/>
            <a:t>Digital Literacy</a:t>
          </a:r>
        </a:p>
      </dsp:txBody>
      <dsp:txXfrm>
        <a:off x="2605964" y="23630"/>
        <a:ext cx="1522964" cy="738506"/>
      </dsp:txXfrm>
    </dsp:sp>
    <dsp:sp modelId="{1A28ABCB-F5C5-4212-9E70-7785031B8AD0}">
      <dsp:nvSpPr>
        <dsp:cNvPr id="0" name=""/>
        <dsp:cNvSpPr/>
      </dsp:nvSpPr>
      <dsp:spPr>
        <a:xfrm>
          <a:off x="2739879" y="785113"/>
          <a:ext cx="156891" cy="588343"/>
        </a:xfrm>
        <a:custGeom>
          <a:avLst/>
          <a:gdLst/>
          <a:ahLst/>
          <a:cxnLst/>
          <a:rect l="0" t="0" r="0" b="0"/>
          <a:pathLst>
            <a:path>
              <a:moveTo>
                <a:pt x="0" y="0"/>
              </a:moveTo>
              <a:lnTo>
                <a:pt x="0" y="588343"/>
              </a:lnTo>
              <a:lnTo>
                <a:pt x="156891" y="5883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89449D-2D24-4557-8905-838646F63E55}">
      <dsp:nvSpPr>
        <dsp:cNvPr id="0" name=""/>
        <dsp:cNvSpPr/>
      </dsp:nvSpPr>
      <dsp:spPr>
        <a:xfrm>
          <a:off x="2896771" y="981227"/>
          <a:ext cx="1255133" cy="7844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a:t>Familiarity with Twitter</a:t>
          </a:r>
        </a:p>
      </dsp:txBody>
      <dsp:txXfrm>
        <a:off x="2919747" y="1004203"/>
        <a:ext cx="1209181" cy="738506"/>
      </dsp:txXfrm>
    </dsp:sp>
    <dsp:sp modelId="{1685E8E5-B825-402A-84EA-5AFF93EDDC63}">
      <dsp:nvSpPr>
        <dsp:cNvPr id="0" name=""/>
        <dsp:cNvSpPr/>
      </dsp:nvSpPr>
      <dsp:spPr>
        <a:xfrm>
          <a:off x="2739879" y="785113"/>
          <a:ext cx="156891" cy="1568916"/>
        </a:xfrm>
        <a:custGeom>
          <a:avLst/>
          <a:gdLst/>
          <a:ahLst/>
          <a:cxnLst/>
          <a:rect l="0" t="0" r="0" b="0"/>
          <a:pathLst>
            <a:path>
              <a:moveTo>
                <a:pt x="0" y="0"/>
              </a:moveTo>
              <a:lnTo>
                <a:pt x="0" y="1568916"/>
              </a:lnTo>
              <a:lnTo>
                <a:pt x="156891" y="15689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B891CE-31B0-418C-8F2E-80C791CF7A1A}">
      <dsp:nvSpPr>
        <dsp:cNvPr id="0" name=""/>
        <dsp:cNvSpPr/>
      </dsp:nvSpPr>
      <dsp:spPr>
        <a:xfrm>
          <a:off x="2896771" y="1961800"/>
          <a:ext cx="1255133" cy="7844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a:t>Limitations of platform</a:t>
          </a:r>
        </a:p>
      </dsp:txBody>
      <dsp:txXfrm>
        <a:off x="2919747" y="1984776"/>
        <a:ext cx="1209181" cy="738506"/>
      </dsp:txXfrm>
    </dsp:sp>
    <dsp:sp modelId="{AD42BB46-E832-4FEC-8801-474A9647F630}">
      <dsp:nvSpPr>
        <dsp:cNvPr id="0" name=""/>
        <dsp:cNvSpPr/>
      </dsp:nvSpPr>
      <dsp:spPr>
        <a:xfrm>
          <a:off x="2739879" y="785113"/>
          <a:ext cx="156891" cy="2549489"/>
        </a:xfrm>
        <a:custGeom>
          <a:avLst/>
          <a:gdLst/>
          <a:ahLst/>
          <a:cxnLst/>
          <a:rect l="0" t="0" r="0" b="0"/>
          <a:pathLst>
            <a:path>
              <a:moveTo>
                <a:pt x="0" y="0"/>
              </a:moveTo>
              <a:lnTo>
                <a:pt x="0" y="2549489"/>
              </a:lnTo>
              <a:lnTo>
                <a:pt x="156891" y="25494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F0D0EC-4136-4A8C-B4B4-E5F1360495DC}">
      <dsp:nvSpPr>
        <dsp:cNvPr id="0" name=""/>
        <dsp:cNvSpPr/>
      </dsp:nvSpPr>
      <dsp:spPr>
        <a:xfrm>
          <a:off x="2896771" y="2942373"/>
          <a:ext cx="1255133" cy="7844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a:t>Training requirements</a:t>
          </a:r>
        </a:p>
      </dsp:txBody>
      <dsp:txXfrm>
        <a:off x="2919747" y="2965349"/>
        <a:ext cx="1209181" cy="738506"/>
      </dsp:txXfrm>
    </dsp:sp>
    <dsp:sp modelId="{AAA1DB98-C535-4EE6-9765-7D27E41F6E78}">
      <dsp:nvSpPr>
        <dsp:cNvPr id="0" name=""/>
        <dsp:cNvSpPr/>
      </dsp:nvSpPr>
      <dsp:spPr>
        <a:xfrm>
          <a:off x="2739879" y="785113"/>
          <a:ext cx="156891" cy="3530062"/>
        </a:xfrm>
        <a:custGeom>
          <a:avLst/>
          <a:gdLst/>
          <a:ahLst/>
          <a:cxnLst/>
          <a:rect l="0" t="0" r="0" b="0"/>
          <a:pathLst>
            <a:path>
              <a:moveTo>
                <a:pt x="0" y="0"/>
              </a:moveTo>
              <a:lnTo>
                <a:pt x="0" y="3530062"/>
              </a:lnTo>
              <a:lnTo>
                <a:pt x="156891" y="3530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E3731B-9DDE-49E1-BFF0-2F907C46CC2B}">
      <dsp:nvSpPr>
        <dsp:cNvPr id="0" name=""/>
        <dsp:cNvSpPr/>
      </dsp:nvSpPr>
      <dsp:spPr>
        <a:xfrm>
          <a:off x="2896771" y="3922946"/>
          <a:ext cx="1255133" cy="7844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a:t>Self confidence</a:t>
          </a:r>
        </a:p>
      </dsp:txBody>
      <dsp:txXfrm>
        <a:off x="2919747" y="3945922"/>
        <a:ext cx="1209181" cy="738506"/>
      </dsp:txXfrm>
    </dsp:sp>
    <dsp:sp modelId="{E4BCF202-394A-4682-960B-0CE1ACC61EEE}">
      <dsp:nvSpPr>
        <dsp:cNvPr id="0" name=""/>
        <dsp:cNvSpPr/>
      </dsp:nvSpPr>
      <dsp:spPr>
        <a:xfrm>
          <a:off x="2739879" y="785113"/>
          <a:ext cx="156891" cy="4510634"/>
        </a:xfrm>
        <a:custGeom>
          <a:avLst/>
          <a:gdLst/>
          <a:ahLst/>
          <a:cxnLst/>
          <a:rect l="0" t="0" r="0" b="0"/>
          <a:pathLst>
            <a:path>
              <a:moveTo>
                <a:pt x="0" y="0"/>
              </a:moveTo>
              <a:lnTo>
                <a:pt x="0" y="4510634"/>
              </a:lnTo>
              <a:lnTo>
                <a:pt x="156891" y="45106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96868B-A73F-4D88-8DA5-417A9CBC6FAC}">
      <dsp:nvSpPr>
        <dsp:cNvPr id="0" name=""/>
        <dsp:cNvSpPr/>
      </dsp:nvSpPr>
      <dsp:spPr>
        <a:xfrm>
          <a:off x="2896771" y="4903518"/>
          <a:ext cx="1255133" cy="7844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a:t>Passive voice</a:t>
          </a:r>
        </a:p>
      </dsp:txBody>
      <dsp:txXfrm>
        <a:off x="2919747" y="4926494"/>
        <a:ext cx="1209181" cy="738506"/>
      </dsp:txXfrm>
    </dsp:sp>
    <dsp:sp modelId="{B96CA52E-B7AD-4013-97EA-43572FE603E4}">
      <dsp:nvSpPr>
        <dsp:cNvPr id="0" name=""/>
        <dsp:cNvSpPr/>
      </dsp:nvSpPr>
      <dsp:spPr>
        <a:xfrm>
          <a:off x="4544133" y="654"/>
          <a:ext cx="1568916" cy="7844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GB" sz="2200" kern="1200" dirty="0"/>
            <a:t>Educational Experience</a:t>
          </a:r>
        </a:p>
      </dsp:txBody>
      <dsp:txXfrm>
        <a:off x="4567109" y="23630"/>
        <a:ext cx="1522964" cy="738506"/>
      </dsp:txXfrm>
    </dsp:sp>
    <dsp:sp modelId="{D5CD97F8-0042-4AE6-B523-DEFB583B9B63}">
      <dsp:nvSpPr>
        <dsp:cNvPr id="0" name=""/>
        <dsp:cNvSpPr/>
      </dsp:nvSpPr>
      <dsp:spPr>
        <a:xfrm>
          <a:off x="4701025" y="785113"/>
          <a:ext cx="156891" cy="588343"/>
        </a:xfrm>
        <a:custGeom>
          <a:avLst/>
          <a:gdLst/>
          <a:ahLst/>
          <a:cxnLst/>
          <a:rect l="0" t="0" r="0" b="0"/>
          <a:pathLst>
            <a:path>
              <a:moveTo>
                <a:pt x="0" y="0"/>
              </a:moveTo>
              <a:lnTo>
                <a:pt x="0" y="588343"/>
              </a:lnTo>
              <a:lnTo>
                <a:pt x="156891" y="5883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A319E8-F004-479C-AE79-F053495C4FFD}">
      <dsp:nvSpPr>
        <dsp:cNvPr id="0" name=""/>
        <dsp:cNvSpPr/>
      </dsp:nvSpPr>
      <dsp:spPr>
        <a:xfrm>
          <a:off x="4857917" y="981227"/>
          <a:ext cx="1255133" cy="7844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a:t>Assignment support</a:t>
          </a:r>
        </a:p>
      </dsp:txBody>
      <dsp:txXfrm>
        <a:off x="4880893" y="1004203"/>
        <a:ext cx="1209181" cy="738506"/>
      </dsp:txXfrm>
    </dsp:sp>
    <dsp:sp modelId="{9F39E74A-E495-473F-9B39-9ED38D56B6BE}">
      <dsp:nvSpPr>
        <dsp:cNvPr id="0" name=""/>
        <dsp:cNvSpPr/>
      </dsp:nvSpPr>
      <dsp:spPr>
        <a:xfrm>
          <a:off x="4701025" y="785113"/>
          <a:ext cx="156891" cy="1568916"/>
        </a:xfrm>
        <a:custGeom>
          <a:avLst/>
          <a:gdLst/>
          <a:ahLst/>
          <a:cxnLst/>
          <a:rect l="0" t="0" r="0" b="0"/>
          <a:pathLst>
            <a:path>
              <a:moveTo>
                <a:pt x="0" y="0"/>
              </a:moveTo>
              <a:lnTo>
                <a:pt x="0" y="1568916"/>
              </a:lnTo>
              <a:lnTo>
                <a:pt x="156891" y="15689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614C65-4734-4960-8FD5-9D23971977E8}">
      <dsp:nvSpPr>
        <dsp:cNvPr id="0" name=""/>
        <dsp:cNvSpPr/>
      </dsp:nvSpPr>
      <dsp:spPr>
        <a:xfrm>
          <a:off x="4857917" y="1961800"/>
          <a:ext cx="1255133" cy="7844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a:t>Reassurance</a:t>
          </a:r>
        </a:p>
      </dsp:txBody>
      <dsp:txXfrm>
        <a:off x="4880893" y="1984776"/>
        <a:ext cx="1209181" cy="738506"/>
      </dsp:txXfrm>
    </dsp:sp>
    <dsp:sp modelId="{869E9E14-298D-4160-A1D7-791CB3CE73E0}">
      <dsp:nvSpPr>
        <dsp:cNvPr id="0" name=""/>
        <dsp:cNvSpPr/>
      </dsp:nvSpPr>
      <dsp:spPr>
        <a:xfrm>
          <a:off x="4701025" y="785113"/>
          <a:ext cx="156891" cy="2549489"/>
        </a:xfrm>
        <a:custGeom>
          <a:avLst/>
          <a:gdLst/>
          <a:ahLst/>
          <a:cxnLst/>
          <a:rect l="0" t="0" r="0" b="0"/>
          <a:pathLst>
            <a:path>
              <a:moveTo>
                <a:pt x="0" y="0"/>
              </a:moveTo>
              <a:lnTo>
                <a:pt x="0" y="2549489"/>
              </a:lnTo>
              <a:lnTo>
                <a:pt x="156891" y="25494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9C4364-2068-4269-8CD7-E8A551B4C22B}">
      <dsp:nvSpPr>
        <dsp:cNvPr id="0" name=""/>
        <dsp:cNvSpPr/>
      </dsp:nvSpPr>
      <dsp:spPr>
        <a:xfrm>
          <a:off x="4857917" y="2942373"/>
          <a:ext cx="1255133" cy="7844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a:t>Thought stimulation</a:t>
          </a:r>
        </a:p>
      </dsp:txBody>
      <dsp:txXfrm>
        <a:off x="4880893" y="2965349"/>
        <a:ext cx="1209181" cy="738506"/>
      </dsp:txXfrm>
    </dsp:sp>
    <dsp:sp modelId="{7BD6BA15-FEDC-421B-B4B8-50A7234EE284}">
      <dsp:nvSpPr>
        <dsp:cNvPr id="0" name=""/>
        <dsp:cNvSpPr/>
      </dsp:nvSpPr>
      <dsp:spPr>
        <a:xfrm>
          <a:off x="4701025" y="785113"/>
          <a:ext cx="156891" cy="3530062"/>
        </a:xfrm>
        <a:custGeom>
          <a:avLst/>
          <a:gdLst/>
          <a:ahLst/>
          <a:cxnLst/>
          <a:rect l="0" t="0" r="0" b="0"/>
          <a:pathLst>
            <a:path>
              <a:moveTo>
                <a:pt x="0" y="0"/>
              </a:moveTo>
              <a:lnTo>
                <a:pt x="0" y="3530062"/>
              </a:lnTo>
              <a:lnTo>
                <a:pt x="156891" y="3530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49D2AC-BB21-4EE0-8753-6690474516C4}">
      <dsp:nvSpPr>
        <dsp:cNvPr id="0" name=""/>
        <dsp:cNvSpPr/>
      </dsp:nvSpPr>
      <dsp:spPr>
        <a:xfrm>
          <a:off x="4857917" y="3922946"/>
          <a:ext cx="1255133" cy="7844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a:t>Peer assisted learning</a:t>
          </a:r>
        </a:p>
      </dsp:txBody>
      <dsp:txXfrm>
        <a:off x="4880893" y="3945922"/>
        <a:ext cx="1209181" cy="738506"/>
      </dsp:txXfrm>
    </dsp:sp>
    <dsp:sp modelId="{E828302B-21F6-4AF7-9F20-11A4E6EE5001}">
      <dsp:nvSpPr>
        <dsp:cNvPr id="0" name=""/>
        <dsp:cNvSpPr/>
      </dsp:nvSpPr>
      <dsp:spPr>
        <a:xfrm>
          <a:off x="6505279" y="654"/>
          <a:ext cx="1568916" cy="7844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GB" sz="2200" kern="1200" dirty="0"/>
            <a:t>Professional Identity </a:t>
          </a:r>
        </a:p>
      </dsp:txBody>
      <dsp:txXfrm>
        <a:off x="6528255" y="23630"/>
        <a:ext cx="1522964" cy="738506"/>
      </dsp:txXfrm>
    </dsp:sp>
    <dsp:sp modelId="{D6579CF4-7A37-4B45-BDE1-5EC7A1D4DFAF}">
      <dsp:nvSpPr>
        <dsp:cNvPr id="0" name=""/>
        <dsp:cNvSpPr/>
      </dsp:nvSpPr>
      <dsp:spPr>
        <a:xfrm>
          <a:off x="6662171" y="785113"/>
          <a:ext cx="156891" cy="588343"/>
        </a:xfrm>
        <a:custGeom>
          <a:avLst/>
          <a:gdLst/>
          <a:ahLst/>
          <a:cxnLst/>
          <a:rect l="0" t="0" r="0" b="0"/>
          <a:pathLst>
            <a:path>
              <a:moveTo>
                <a:pt x="0" y="0"/>
              </a:moveTo>
              <a:lnTo>
                <a:pt x="0" y="588343"/>
              </a:lnTo>
              <a:lnTo>
                <a:pt x="156891" y="5883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6608DD-8AA8-480B-BF02-CFF6E1BA9E87}">
      <dsp:nvSpPr>
        <dsp:cNvPr id="0" name=""/>
        <dsp:cNvSpPr/>
      </dsp:nvSpPr>
      <dsp:spPr>
        <a:xfrm>
          <a:off x="6819062" y="981227"/>
          <a:ext cx="1255133" cy="7844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a:t>Professional and social separation</a:t>
          </a:r>
        </a:p>
      </dsp:txBody>
      <dsp:txXfrm>
        <a:off x="6842038" y="1004203"/>
        <a:ext cx="1209181" cy="738506"/>
      </dsp:txXfrm>
    </dsp:sp>
    <dsp:sp modelId="{96720FB9-AA07-4263-95F8-CC4D1DEC9B85}">
      <dsp:nvSpPr>
        <dsp:cNvPr id="0" name=""/>
        <dsp:cNvSpPr/>
      </dsp:nvSpPr>
      <dsp:spPr>
        <a:xfrm>
          <a:off x="6662171" y="785113"/>
          <a:ext cx="156891" cy="1568916"/>
        </a:xfrm>
        <a:custGeom>
          <a:avLst/>
          <a:gdLst/>
          <a:ahLst/>
          <a:cxnLst/>
          <a:rect l="0" t="0" r="0" b="0"/>
          <a:pathLst>
            <a:path>
              <a:moveTo>
                <a:pt x="0" y="0"/>
              </a:moveTo>
              <a:lnTo>
                <a:pt x="0" y="1568916"/>
              </a:lnTo>
              <a:lnTo>
                <a:pt x="156891" y="15689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DE2E00-7DF7-4259-B0BE-1D271B70497E}">
      <dsp:nvSpPr>
        <dsp:cNvPr id="0" name=""/>
        <dsp:cNvSpPr/>
      </dsp:nvSpPr>
      <dsp:spPr>
        <a:xfrm>
          <a:off x="6819062" y="1961800"/>
          <a:ext cx="1255133" cy="7844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a:t>Continued Professional Development</a:t>
          </a:r>
        </a:p>
      </dsp:txBody>
      <dsp:txXfrm>
        <a:off x="6842038" y="1984776"/>
        <a:ext cx="1209181" cy="738506"/>
      </dsp:txXfrm>
    </dsp:sp>
    <dsp:sp modelId="{1FD0B0E9-67E0-48F5-96D0-1277A9EF071B}">
      <dsp:nvSpPr>
        <dsp:cNvPr id="0" name=""/>
        <dsp:cNvSpPr/>
      </dsp:nvSpPr>
      <dsp:spPr>
        <a:xfrm>
          <a:off x="6662171" y="785113"/>
          <a:ext cx="156891" cy="2549489"/>
        </a:xfrm>
        <a:custGeom>
          <a:avLst/>
          <a:gdLst/>
          <a:ahLst/>
          <a:cxnLst/>
          <a:rect l="0" t="0" r="0" b="0"/>
          <a:pathLst>
            <a:path>
              <a:moveTo>
                <a:pt x="0" y="0"/>
              </a:moveTo>
              <a:lnTo>
                <a:pt x="0" y="2549489"/>
              </a:lnTo>
              <a:lnTo>
                <a:pt x="156891" y="25494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B13ED6-D703-4B9B-941D-DFB35DA17B60}">
      <dsp:nvSpPr>
        <dsp:cNvPr id="0" name=""/>
        <dsp:cNvSpPr/>
      </dsp:nvSpPr>
      <dsp:spPr>
        <a:xfrm>
          <a:off x="6819062" y="2942373"/>
          <a:ext cx="1255133" cy="7844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a:t>Professional awareness</a:t>
          </a:r>
        </a:p>
      </dsp:txBody>
      <dsp:txXfrm>
        <a:off x="6842038" y="2965349"/>
        <a:ext cx="1209181" cy="7385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ADF494B-7BB8-4863-9CA7-A296790D54F4}" type="datetimeFigureOut">
              <a:rPr lang="en-GB" smtClean="0"/>
              <a:t>03/09/2018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E5E91-7FC0-46DC-93DF-15664DAF4577}" type="slidenum">
              <a:rPr lang="en-GB" smtClean="0"/>
              <a:t>‹#›</a:t>
            </a:fld>
            <a:endParaRPr lang="en-GB"/>
          </a:p>
        </p:txBody>
      </p:sp>
    </p:spTree>
    <p:extLst>
      <p:ext uri="{BB962C8B-B14F-4D97-AF65-F5344CB8AC3E}">
        <p14:creationId xmlns:p14="http://schemas.microsoft.com/office/powerpoint/2010/main" val="2702806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12E1314-6E66-4F3F-ACC8-5722A8E707E1}" type="datetimeFigureOut">
              <a:rPr lang="en-GB" smtClean="0"/>
              <a:t>03/09/2018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961D502-7B25-423A-A5DA-5327C88B2B2A}" type="slidenum">
              <a:rPr lang="en-GB" smtClean="0"/>
              <a:t>‹#›</a:t>
            </a:fld>
            <a:endParaRPr lang="en-GB"/>
          </a:p>
        </p:txBody>
      </p:sp>
    </p:spTree>
    <p:extLst>
      <p:ext uri="{BB962C8B-B14F-4D97-AF65-F5344CB8AC3E}">
        <p14:creationId xmlns:p14="http://schemas.microsoft.com/office/powerpoint/2010/main" val="3979720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of </a:t>
            </a:r>
            <a:r>
              <a:rPr lang="en-GB" dirty="0" smtClean="0"/>
              <a:t>people</a:t>
            </a:r>
            <a:r>
              <a:rPr lang="en-GB" baseline="0" dirty="0" smtClean="0"/>
              <a:t>      </a:t>
            </a:r>
            <a:r>
              <a:rPr lang="en-GB" dirty="0" smtClean="0"/>
              <a:t>Physio </a:t>
            </a:r>
            <a:r>
              <a:rPr lang="en-GB" dirty="0"/>
              <a:t>directorate</a:t>
            </a:r>
          </a:p>
          <a:p>
            <a:endParaRPr lang="en-GB" dirty="0"/>
          </a:p>
          <a:p>
            <a:r>
              <a:rPr lang="en-GB" dirty="0"/>
              <a:t>Twitter handle – if you wish to</a:t>
            </a:r>
            <a:r>
              <a:rPr lang="en-GB" baseline="0" dirty="0"/>
              <a:t> have review the account / feed.</a:t>
            </a:r>
          </a:p>
          <a:p>
            <a:endParaRPr lang="en-GB" dirty="0"/>
          </a:p>
          <a:p>
            <a:r>
              <a:rPr lang="en-GB" dirty="0"/>
              <a:t>Why did this project start:</a:t>
            </a:r>
          </a:p>
          <a:p>
            <a:r>
              <a:rPr lang="en-GB" dirty="0"/>
              <a:t>Personal and team interest in Twitter, </a:t>
            </a:r>
          </a:p>
          <a:p>
            <a:r>
              <a:rPr lang="en-GB" dirty="0"/>
              <a:t>starting using,</a:t>
            </a:r>
            <a:r>
              <a:rPr lang="en-GB" baseline="0" dirty="0"/>
              <a:t> linked to a variety of people and health care organisations, researchers, clinicians felt connected, </a:t>
            </a:r>
          </a:p>
          <a:p>
            <a:r>
              <a:rPr lang="en-GB" baseline="0" dirty="0"/>
              <a:t>saw it in use during conferences,</a:t>
            </a:r>
          </a:p>
          <a:p>
            <a:r>
              <a:rPr lang="en-GB" baseline="0" dirty="0"/>
              <a:t>liked the brevity aspect., </a:t>
            </a:r>
          </a:p>
          <a:p>
            <a:r>
              <a:rPr lang="en-GB" baseline="0" dirty="0"/>
              <a:t>Strong sense of awareness of local and wider aspects of health and research issues</a:t>
            </a:r>
          </a:p>
          <a:p>
            <a:endParaRPr lang="en-GB" baseline="0" dirty="0"/>
          </a:p>
          <a:p>
            <a:r>
              <a:rPr lang="en-GB" baseline="0" dirty="0"/>
              <a:t>Potentially Within Healthcare there is a strong message regarding caution within the use of social media and being very mindful of a professional profile became interested in demonstrating good practice. </a:t>
            </a:r>
          </a:p>
          <a:p>
            <a:endParaRPr lang="en-GB" baseline="0" dirty="0"/>
          </a:p>
          <a:p>
            <a:r>
              <a:rPr lang="en-GB" baseline="0" dirty="0"/>
              <a:t>Wonder if it could be used to enhance teaching? And if the students might experience the same positive response to this platform as I have.</a:t>
            </a:r>
          </a:p>
          <a:p>
            <a:endParaRPr lang="en-GB" baseline="0" dirty="0"/>
          </a:p>
          <a:p>
            <a:r>
              <a:rPr lang="en-GB" baseline="0" dirty="0"/>
              <a:t>Felt that it was important to create a positive environment and experience for the students prior to graduation </a:t>
            </a:r>
            <a:endParaRPr lang="en-GB" dirty="0"/>
          </a:p>
          <a:p>
            <a:endParaRPr lang="en-GB" dirty="0"/>
          </a:p>
        </p:txBody>
      </p:sp>
      <p:sp>
        <p:nvSpPr>
          <p:cNvPr id="4" name="Slide Number Placeholder 3"/>
          <p:cNvSpPr>
            <a:spLocks noGrp="1"/>
          </p:cNvSpPr>
          <p:nvPr>
            <p:ph type="sldNum" sz="quarter" idx="10"/>
          </p:nvPr>
        </p:nvSpPr>
        <p:spPr/>
        <p:txBody>
          <a:bodyPr/>
          <a:lstStyle/>
          <a:p>
            <a:fld id="{E961D502-7B25-423A-A5DA-5327C88B2B2A}" type="slidenum">
              <a:rPr lang="en-GB" smtClean="0"/>
              <a:t>1</a:t>
            </a:fld>
            <a:endParaRPr lang="en-GB"/>
          </a:p>
        </p:txBody>
      </p:sp>
    </p:spTree>
    <p:extLst>
      <p:ext uri="{BB962C8B-B14F-4D97-AF65-F5344CB8AC3E}">
        <p14:creationId xmlns:p14="http://schemas.microsoft.com/office/powerpoint/2010/main" val="3875714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Lack of digital literacy</a:t>
            </a:r>
          </a:p>
          <a:p>
            <a:r>
              <a:rPr lang="en-GB" dirty="0"/>
              <a:t>	surprised – new users – very unsure</a:t>
            </a:r>
          </a:p>
          <a:p>
            <a:r>
              <a:rPr lang="en-GB" dirty="0"/>
              <a:t>		super users – very specific details</a:t>
            </a:r>
            <a:r>
              <a:rPr lang="en-GB" baseline="0" dirty="0"/>
              <a:t> regarding training requirements</a:t>
            </a:r>
          </a:p>
          <a:p>
            <a:r>
              <a:rPr lang="en-GB" baseline="0" dirty="0"/>
              <a:t>	potential slightly different attitude regarding approach to the new experience</a:t>
            </a:r>
          </a:p>
          <a:p>
            <a:endParaRPr lang="en-GB" baseline="0" dirty="0"/>
          </a:p>
          <a:p>
            <a:r>
              <a:rPr lang="en-GB" baseline="0" dirty="0"/>
              <a:t>Passive voice – related to confidence and resource sharing</a:t>
            </a:r>
          </a:p>
          <a:p>
            <a:endParaRPr lang="en-GB" baseline="0" dirty="0"/>
          </a:p>
          <a:p>
            <a:endParaRPr lang="en-GB" baseline="0" dirty="0"/>
          </a:p>
          <a:p>
            <a:r>
              <a:rPr lang="en-GB" baseline="0" dirty="0"/>
              <a:t>JISC Developing digital literacies march 2014 https://www.jisc.ac.uk/full-guide/developing-digital-literacies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1D502-7B25-423A-A5DA-5327C88B2B2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432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1D502-7B25-423A-A5DA-5327C88B2B2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0721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a:t>
            </a:r>
          </a:p>
          <a:p>
            <a:r>
              <a:rPr lang="en-GB" baseline="0" dirty="0"/>
              <a:t>Wishing to keep separate profiles concerns re negative impact</a:t>
            </a:r>
          </a:p>
          <a:p>
            <a:r>
              <a:rPr lang="en-GB" baseline="0" dirty="0" err="1"/>
              <a:t>Kacmarczyk</a:t>
            </a:r>
            <a:r>
              <a:rPr lang="en-GB" baseline="0" dirty="0"/>
              <a:t> 2013</a:t>
            </a:r>
            <a:endParaRPr lang="en-GB" dirty="0"/>
          </a:p>
        </p:txBody>
      </p:sp>
      <p:sp>
        <p:nvSpPr>
          <p:cNvPr id="4" name="Slide Number Placeholder 3"/>
          <p:cNvSpPr>
            <a:spLocks noGrp="1"/>
          </p:cNvSpPr>
          <p:nvPr>
            <p:ph type="sldNum" sz="quarter" idx="10"/>
          </p:nvPr>
        </p:nvSpPr>
        <p:spPr/>
        <p:txBody>
          <a:bodyPr/>
          <a:lstStyle/>
          <a:p>
            <a:fld id="{E961D502-7B25-423A-A5DA-5327C88B2B2A}" type="slidenum">
              <a:rPr lang="en-GB" smtClean="0"/>
              <a:t>12</a:t>
            </a:fld>
            <a:endParaRPr lang="en-GB"/>
          </a:p>
        </p:txBody>
      </p:sp>
    </p:spTree>
    <p:extLst>
      <p:ext uri="{BB962C8B-B14F-4D97-AF65-F5344CB8AC3E}">
        <p14:creationId xmlns:p14="http://schemas.microsoft.com/office/powerpoint/2010/main" val="41606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61D502-7B25-423A-A5DA-5327C88B2B2A}" type="slidenum">
              <a:rPr lang="en-GB" smtClean="0"/>
              <a:t>13</a:t>
            </a:fld>
            <a:endParaRPr lang="en-GB"/>
          </a:p>
        </p:txBody>
      </p:sp>
    </p:spTree>
    <p:extLst>
      <p:ext uri="{BB962C8B-B14F-4D97-AF65-F5344CB8AC3E}">
        <p14:creationId xmlns:p14="http://schemas.microsoft.com/office/powerpoint/2010/main" val="579224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61D502-7B25-423A-A5DA-5327C88B2B2A}" type="slidenum">
              <a:rPr lang="en-GB" smtClean="0"/>
              <a:t>14</a:t>
            </a:fld>
            <a:endParaRPr lang="en-GB"/>
          </a:p>
        </p:txBody>
      </p:sp>
    </p:spTree>
    <p:extLst>
      <p:ext uri="{BB962C8B-B14F-4D97-AF65-F5344CB8AC3E}">
        <p14:creationId xmlns:p14="http://schemas.microsoft.com/office/powerpoint/2010/main" val="1423532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61D502-7B25-423A-A5DA-5327C88B2B2A}" type="slidenum">
              <a:rPr lang="en-GB" smtClean="0"/>
              <a:t>15</a:t>
            </a:fld>
            <a:endParaRPr lang="en-GB"/>
          </a:p>
        </p:txBody>
      </p:sp>
    </p:spTree>
    <p:extLst>
      <p:ext uri="{BB962C8B-B14F-4D97-AF65-F5344CB8AC3E}">
        <p14:creationId xmlns:p14="http://schemas.microsoft.com/office/powerpoint/2010/main" val="3279988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61D502-7B25-423A-A5DA-5327C88B2B2A}" type="slidenum">
              <a:rPr lang="en-GB" smtClean="0"/>
              <a:t>16</a:t>
            </a:fld>
            <a:endParaRPr lang="en-GB"/>
          </a:p>
        </p:txBody>
      </p:sp>
    </p:spTree>
    <p:extLst>
      <p:ext uri="{BB962C8B-B14F-4D97-AF65-F5344CB8AC3E}">
        <p14:creationId xmlns:p14="http://schemas.microsoft.com/office/powerpoint/2010/main" val="291915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from that initial interest the following project</a:t>
            </a:r>
            <a:r>
              <a:rPr lang="en-GB" baseline="0" dirty="0"/>
              <a:t> was developed to answer this research question:</a:t>
            </a:r>
          </a:p>
          <a:p>
            <a:endParaRPr lang="en-GB" baseline="0" dirty="0"/>
          </a:p>
          <a:p>
            <a:r>
              <a:rPr lang="en-GB" baseline="0" dirty="0"/>
              <a:t>And we had these wider objectives:</a:t>
            </a:r>
          </a:p>
          <a:p>
            <a:endParaRPr lang="en-GB" baseline="0" dirty="0"/>
          </a:p>
          <a:p>
            <a:r>
              <a:rPr lang="en-GB" baseline="0" dirty="0"/>
              <a:t>Research objectives</a:t>
            </a:r>
          </a:p>
          <a:p>
            <a:endParaRPr lang="en-GB" baseline="0" dirty="0"/>
          </a:p>
          <a:p>
            <a:pPr marL="971550" lvl="1" indent="-514350">
              <a:buAutoNum type="arabicParenR"/>
            </a:pPr>
            <a:r>
              <a:rPr lang="en-GB" dirty="0"/>
              <a:t>To identify how physiotherapy students are currently using social media (both professionally and personally)</a:t>
            </a:r>
          </a:p>
          <a:p>
            <a:pPr marL="971550" lvl="1" indent="-514350">
              <a:buAutoNum type="arabicParenR"/>
            </a:pPr>
            <a:r>
              <a:rPr lang="en-GB" dirty="0"/>
              <a:t>To share information and model professional behaviours using a targeted Twitter feed</a:t>
            </a:r>
          </a:p>
          <a:p>
            <a:pPr marL="971550" lvl="1" indent="-514350">
              <a:buAutoNum type="arabicParenR"/>
            </a:pPr>
            <a:r>
              <a:rPr lang="en-GB" dirty="0"/>
              <a:t>To enable students to evaluate the use of Twitter to support their learning experience</a:t>
            </a:r>
          </a:p>
          <a:p>
            <a:pPr marL="971550" lvl="1" indent="-514350">
              <a:buAutoNum type="arabicParenR"/>
            </a:pPr>
            <a:r>
              <a:rPr lang="en-GB" dirty="0"/>
              <a:t>To assess the potential value of Twitter as an educational tool in undergraduate physiotherapy education</a:t>
            </a:r>
          </a:p>
        </p:txBody>
      </p:sp>
      <p:sp>
        <p:nvSpPr>
          <p:cNvPr id="4" name="Slide Number Placeholder 3"/>
          <p:cNvSpPr>
            <a:spLocks noGrp="1"/>
          </p:cNvSpPr>
          <p:nvPr>
            <p:ph type="sldNum" sz="quarter" idx="10"/>
          </p:nvPr>
        </p:nvSpPr>
        <p:spPr/>
        <p:txBody>
          <a:bodyPr/>
          <a:lstStyle/>
          <a:p>
            <a:fld id="{E961D502-7B25-423A-A5DA-5327C88B2B2A}" type="slidenum">
              <a:rPr lang="en-GB" smtClean="0"/>
              <a:t>2</a:t>
            </a:fld>
            <a:endParaRPr lang="en-GB"/>
          </a:p>
        </p:txBody>
      </p:sp>
    </p:spTree>
    <p:extLst>
      <p:ext uri="{BB962C8B-B14F-4D97-AF65-F5344CB8AC3E}">
        <p14:creationId xmlns:p14="http://schemas.microsoft.com/office/powerpoint/2010/main" val="2949606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reviewing the literature regarding Twitter it is apparent that it has the potential</a:t>
            </a:r>
            <a:r>
              <a:rPr lang="en-GB" baseline="0" dirty="0"/>
              <a:t> to enhance learning and student experience</a:t>
            </a:r>
          </a:p>
          <a:p>
            <a:endParaRPr lang="en-GB" baseline="0" dirty="0"/>
          </a:p>
          <a:p>
            <a:r>
              <a:rPr lang="en-GB" dirty="0"/>
              <a:t>1)Several learning theories have been identified in relation to  social media and twitter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learning theories that have been identified are </a:t>
            </a:r>
            <a:r>
              <a:rPr lang="en-GB" baseline="0" dirty="0" err="1"/>
              <a:t>connectivism</a:t>
            </a:r>
            <a:r>
              <a:rPr lang="en-GB" baseline="0" dirty="0"/>
              <a:t> and constructivism.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Both of these consider the technological context, it involves an active process, reflection and social interaction, it encompasses the </a:t>
            </a:r>
            <a:r>
              <a:rPr lang="en-GB" baseline="0" dirty="0" err="1"/>
              <a:t>transmision</a:t>
            </a:r>
            <a:r>
              <a:rPr lang="en-GB" baseline="0" dirty="0"/>
              <a:t> of knowledge, the process of learning and the learner taking responsibility for their learning via a reflective stance</a:t>
            </a:r>
          </a:p>
          <a:p>
            <a:endParaRPr lang="en-GB" dirty="0"/>
          </a:p>
          <a:p>
            <a:r>
              <a:rPr lang="en-GB" dirty="0"/>
              <a:t>2)The literature</a:t>
            </a:r>
            <a:r>
              <a:rPr lang="en-GB" baseline="0" dirty="0"/>
              <a:t> also highlights hat twitter has several pedagogical benefits: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they encourage the active engagement, conciseness, awareness of the world </a:t>
            </a:r>
          </a:p>
          <a:p>
            <a:r>
              <a:rPr lang="en-GB" dirty="0"/>
              <a:t>With the</a:t>
            </a:r>
            <a:r>
              <a:rPr lang="en-GB" baseline="0" dirty="0"/>
              <a:t> functionality of the platform </a:t>
            </a:r>
            <a:r>
              <a:rPr lang="en-GB" dirty="0"/>
              <a:t>clearly related to the</a:t>
            </a:r>
            <a:r>
              <a:rPr lang="en-GB" baseline="0" dirty="0"/>
              <a:t> overall aim of enhancing</a:t>
            </a:r>
            <a:r>
              <a:rPr lang="en-GB" dirty="0"/>
              <a:t> student experience and education </a:t>
            </a:r>
          </a:p>
          <a:p>
            <a:endParaRPr lang="en-GB" dirty="0"/>
          </a:p>
          <a:p>
            <a:r>
              <a:rPr lang="en-GB" dirty="0"/>
              <a:t>3)T</a:t>
            </a:r>
            <a:r>
              <a:rPr lang="en-GB" baseline="0" dirty="0"/>
              <a:t>witter is also has a positive relationship with the 7 principles of student engagement; active learning, interaction, prompt feedback, timely responses, communication and diversity, student –tutor interaction.</a:t>
            </a:r>
          </a:p>
          <a:p>
            <a:endParaRPr lang="en-GB" baseline="0" dirty="0"/>
          </a:p>
          <a:p>
            <a:r>
              <a:rPr lang="en-GB" baseline="0" dirty="0"/>
              <a:t>From these learning theories, pedagogy and student engagement principles there is a strong suggestion that twitter has the capacity to enhance education and student experience</a:t>
            </a:r>
            <a:endParaRPr lang="en-GB" dirty="0"/>
          </a:p>
        </p:txBody>
      </p:sp>
      <p:sp>
        <p:nvSpPr>
          <p:cNvPr id="4" name="Slide Number Placeholder 3"/>
          <p:cNvSpPr>
            <a:spLocks noGrp="1"/>
          </p:cNvSpPr>
          <p:nvPr>
            <p:ph type="sldNum" sz="quarter" idx="10"/>
          </p:nvPr>
        </p:nvSpPr>
        <p:spPr/>
        <p:txBody>
          <a:bodyPr/>
          <a:lstStyle/>
          <a:p>
            <a:fld id="{E961D502-7B25-423A-A5DA-5327C88B2B2A}" type="slidenum">
              <a:rPr lang="en-GB" smtClean="0"/>
              <a:t>3</a:t>
            </a:fld>
            <a:endParaRPr lang="en-GB"/>
          </a:p>
        </p:txBody>
      </p:sp>
    </p:spTree>
    <p:extLst>
      <p:ext uri="{BB962C8B-B14F-4D97-AF65-F5344CB8AC3E}">
        <p14:creationId xmlns:p14="http://schemas.microsoft.com/office/powerpoint/2010/main" val="3665556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Single</a:t>
            </a:r>
            <a:r>
              <a:rPr lang="en-GB" baseline="0" dirty="0"/>
              <a:t> cohort of students</a:t>
            </a:r>
          </a:p>
          <a:p>
            <a:endParaRPr lang="en-GB" dirty="0"/>
          </a:p>
          <a:p>
            <a:r>
              <a:rPr lang="en-GB" dirty="0"/>
              <a:t>Validation of the question</a:t>
            </a:r>
          </a:p>
          <a:p>
            <a:r>
              <a:rPr lang="en-GB" dirty="0"/>
              <a:t>Initial set up from quote author and credit work</a:t>
            </a:r>
          </a:p>
          <a:p>
            <a:endParaRPr lang="en-GB" dirty="0"/>
          </a:p>
          <a:p>
            <a:r>
              <a:rPr lang="en-GB" dirty="0"/>
              <a:t>Baseline</a:t>
            </a:r>
            <a:r>
              <a:rPr lang="en-GB" baseline="0" dirty="0"/>
              <a:t> – pre exposure to the twitter feed preferences and initial views</a:t>
            </a:r>
          </a:p>
          <a:p>
            <a:r>
              <a:rPr lang="en-GB" baseline="0" dirty="0"/>
              <a:t>Post questionnaire towards the end of the academic year evaluation</a:t>
            </a:r>
          </a:p>
          <a:p>
            <a:endParaRPr lang="en-GB" baseline="0" dirty="0"/>
          </a:p>
          <a:p>
            <a:r>
              <a:rPr lang="en-GB" baseline="0" dirty="0"/>
              <a:t>Scoping questionnaire to determine focus group questions and to provide a snap shot view regarding the account and also the potential to alter our approach to the account</a:t>
            </a:r>
          </a:p>
          <a:p>
            <a:endParaRPr lang="en-GB" baseline="0" dirty="0"/>
          </a:p>
          <a:p>
            <a:r>
              <a:rPr lang="en-GB" baseline="0" dirty="0"/>
              <a:t>Focus group decided to explore their view and to try to determine the value of this platform as an educational tool,</a:t>
            </a:r>
          </a:p>
          <a:p>
            <a:r>
              <a:rPr lang="en-GB" baseline="0" dirty="0"/>
              <a:t>This was to provide rich data regarding there experiences </a:t>
            </a:r>
            <a:endParaRPr lang="en-GB" dirty="0"/>
          </a:p>
        </p:txBody>
      </p:sp>
      <p:sp>
        <p:nvSpPr>
          <p:cNvPr id="4" name="Slide Number Placeholder 3"/>
          <p:cNvSpPr>
            <a:spLocks noGrp="1"/>
          </p:cNvSpPr>
          <p:nvPr>
            <p:ph type="sldNum" sz="quarter" idx="10"/>
          </p:nvPr>
        </p:nvSpPr>
        <p:spPr/>
        <p:txBody>
          <a:bodyPr/>
          <a:lstStyle/>
          <a:p>
            <a:fld id="{E961D502-7B25-423A-A5DA-5327C88B2B2A}" type="slidenum">
              <a:rPr lang="en-GB" smtClean="0"/>
              <a:t>4</a:t>
            </a:fld>
            <a:endParaRPr lang="en-GB"/>
          </a:p>
        </p:txBody>
      </p:sp>
    </p:spTree>
    <p:extLst>
      <p:ext uri="{BB962C8B-B14F-4D97-AF65-F5344CB8AC3E}">
        <p14:creationId xmlns:p14="http://schemas.microsoft.com/office/powerpoint/2010/main" val="1822155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One module over the whole year – runs over both semesters.</a:t>
            </a:r>
          </a:p>
          <a:p>
            <a:r>
              <a:rPr lang="en-GB" sz="1000" dirty="0"/>
              <a:t>PHTY 316 context of physiotherapy – module aims to critically discuss the wider issues of health care and the </a:t>
            </a:r>
            <a:r>
              <a:rPr lang="en-GB" sz="1000" dirty="0" err="1"/>
              <a:t>contempary</a:t>
            </a:r>
            <a:r>
              <a:rPr lang="en-GB" sz="1000" baseline="0" dirty="0"/>
              <a:t> issues of physiotherapy. This relates to service delivery and links to wider agencies involved with health care, include policy makers, the changing role of the therapist and inter-professional working</a:t>
            </a:r>
          </a:p>
          <a:p>
            <a:endParaRPr lang="en-GB" sz="1000" dirty="0"/>
          </a:p>
          <a:p>
            <a:r>
              <a:rPr lang="en-GB" sz="1000" dirty="0"/>
              <a:t>Specifically targeted tweet activity</a:t>
            </a:r>
          </a:p>
          <a:p>
            <a:r>
              <a:rPr lang="en-GB" sz="1000" dirty="0"/>
              <a:t>The topics and content of the module, structured</a:t>
            </a:r>
            <a:r>
              <a:rPr lang="en-GB" sz="1000" baseline="0" dirty="0"/>
              <a:t> around the teaching syllabus and the teaching content / topics each week</a:t>
            </a:r>
          </a:p>
          <a:p>
            <a:endParaRPr lang="en-GB" sz="1000" baseline="0" dirty="0"/>
          </a:p>
          <a:p>
            <a:r>
              <a:rPr lang="en-GB" sz="1000" baseline="0" dirty="0"/>
              <a:t>Range of different tweets reflecting principles of student engagement </a:t>
            </a:r>
            <a:endParaRPr lang="en-GB" sz="1000" dirty="0"/>
          </a:p>
          <a:p>
            <a:endParaRPr lang="en-GB" sz="1000" dirty="0"/>
          </a:p>
          <a:p>
            <a:r>
              <a:rPr lang="en-GB" sz="1000" dirty="0"/>
              <a:t>Within the context of the learning objectives for PHTY 316 a range of tweets.</a:t>
            </a:r>
          </a:p>
          <a:p>
            <a:r>
              <a:rPr lang="en-GB" sz="1000" dirty="0"/>
              <a:t>Background information – structure of the NHS</a:t>
            </a:r>
          </a:p>
          <a:p>
            <a:endParaRPr lang="en-GB" sz="1000" dirty="0"/>
          </a:p>
          <a:p>
            <a:r>
              <a:rPr lang="en-GB" sz="1000" dirty="0"/>
              <a:t>Quoting</a:t>
            </a:r>
            <a:r>
              <a:rPr lang="en-GB" sz="1000" baseline="0" dirty="0"/>
              <a:t> retweets – so the original information is there, we are adding comment and curating this information – modelling professional behaviour and adding the application of the information to the module</a:t>
            </a:r>
          </a:p>
          <a:p>
            <a:endParaRPr lang="en-GB" sz="1000" baseline="0" dirty="0"/>
          </a:p>
          <a:p>
            <a:r>
              <a:rPr lang="en-GB" sz="1000" baseline="0" dirty="0"/>
              <a:t>Asking questions – we where hoping would not be rhetorical and giving a weekly focus as the semester progressed – designed to instigate debate or at least stimulate thought.</a:t>
            </a:r>
          </a:p>
          <a:p>
            <a:r>
              <a:rPr lang="en-GB" sz="1000" baseline="0" dirty="0"/>
              <a:t> </a:t>
            </a:r>
          </a:p>
          <a:p>
            <a:r>
              <a:rPr lang="en-GB" sz="1000" baseline="0" dirty="0"/>
              <a:t>Using pictures and links to useful resources via tiny </a:t>
            </a:r>
            <a:r>
              <a:rPr lang="en-GB" sz="1000" baseline="0" dirty="0" err="1"/>
              <a:t>urls</a:t>
            </a:r>
            <a:r>
              <a:rPr lang="en-GB" sz="1000" baseline="0" dirty="0"/>
              <a:t>.</a:t>
            </a:r>
          </a:p>
          <a:p>
            <a:endParaRPr lang="en-GB" sz="1000" baseline="0" dirty="0"/>
          </a:p>
          <a:p>
            <a:r>
              <a:rPr lang="en-GB" sz="1000" baseline="0" dirty="0"/>
              <a:t>Promotion of the tweet chat and outlining the process of this activity.</a:t>
            </a:r>
          </a:p>
          <a:p>
            <a:endParaRPr lang="en-GB" sz="1000" baseline="0" dirty="0"/>
          </a:p>
          <a:p>
            <a:r>
              <a:rPr lang="en-GB" sz="1000" baseline="0" dirty="0"/>
              <a:t>We made a deliberate decision not to overload the feed and ensure we were on topic at all times as well as trying to demonstrate the full functionality of twitter.</a:t>
            </a:r>
            <a:endParaRPr lang="en-GB" sz="1000" dirty="0"/>
          </a:p>
        </p:txBody>
      </p:sp>
      <p:sp>
        <p:nvSpPr>
          <p:cNvPr id="4" name="Slide Number Placeholder 3"/>
          <p:cNvSpPr>
            <a:spLocks noGrp="1"/>
          </p:cNvSpPr>
          <p:nvPr>
            <p:ph type="sldNum" sz="quarter" idx="10"/>
          </p:nvPr>
        </p:nvSpPr>
        <p:spPr/>
        <p:txBody>
          <a:bodyPr/>
          <a:lstStyle/>
          <a:p>
            <a:fld id="{E961D502-7B25-423A-A5DA-5327C88B2B2A}" type="slidenum">
              <a:rPr lang="en-GB" smtClean="0"/>
              <a:t>5</a:t>
            </a:fld>
            <a:endParaRPr lang="en-GB"/>
          </a:p>
        </p:txBody>
      </p:sp>
    </p:spTree>
    <p:extLst>
      <p:ext uri="{BB962C8B-B14F-4D97-AF65-F5344CB8AC3E}">
        <p14:creationId xmlns:p14="http://schemas.microsoft.com/office/powerpoint/2010/main" val="1135137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N=33</a:t>
            </a:r>
          </a:p>
          <a:p>
            <a:r>
              <a:rPr lang="en-GB" dirty="0"/>
              <a:t>10 males : 23 females</a:t>
            </a:r>
          </a:p>
          <a:p>
            <a:r>
              <a:rPr lang="en-GB" dirty="0"/>
              <a:t>Age: 18-23 years = 31  24-29 years = 2</a:t>
            </a:r>
          </a:p>
          <a:p>
            <a:r>
              <a:rPr lang="en-GB" dirty="0"/>
              <a:t>Facebook 100%</a:t>
            </a:r>
          </a:p>
          <a:p>
            <a:r>
              <a:rPr lang="en-GB" dirty="0"/>
              <a:t>Snapchat 94%</a:t>
            </a:r>
          </a:p>
          <a:p>
            <a:r>
              <a:rPr lang="en-GB" dirty="0" err="1"/>
              <a:t>Whatsapp</a:t>
            </a:r>
            <a:r>
              <a:rPr lang="en-GB" dirty="0"/>
              <a:t> 91%</a:t>
            </a:r>
          </a:p>
          <a:p>
            <a:r>
              <a:rPr lang="en-GB" dirty="0"/>
              <a:t>Instagram 82%</a:t>
            </a:r>
          </a:p>
          <a:p>
            <a:r>
              <a:rPr lang="en-GB" b="1" dirty="0">
                <a:solidFill>
                  <a:srgbClr val="FFFF00"/>
                </a:solidFill>
              </a:rPr>
              <a:t>Twitter 39% (n=13)</a:t>
            </a:r>
          </a:p>
          <a:p>
            <a:endParaRPr lang="en-GB" b="1" dirty="0">
              <a:solidFill>
                <a:srgbClr val="FFFF00"/>
              </a:solidFill>
            </a:endParaRPr>
          </a:p>
          <a:p>
            <a:r>
              <a:rPr lang="en-GB" b="0" dirty="0">
                <a:solidFill>
                  <a:srgbClr val="FFFF00"/>
                </a:solidFill>
              </a:rPr>
              <a:t>Indication regarding changes in behaviour in their usage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Whilst these figures skewed towards</a:t>
            </a:r>
            <a:r>
              <a:rPr lang="en-GB" sz="1200" kern="1200" baseline="0" dirty="0">
                <a:solidFill>
                  <a:schemeClr val="tx1"/>
                </a:solidFill>
                <a:effectLst/>
                <a:latin typeface="+mn-lt"/>
                <a:ea typeface="+mn-ea"/>
                <a:cs typeface="+mn-cs"/>
              </a:rPr>
              <a:t> females and the younger students this does reflect our intakes.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61D502-7B25-423A-A5DA-5327C88B2B2A}" type="slidenum">
              <a:rPr lang="en-GB" smtClean="0"/>
              <a:t>6</a:t>
            </a:fld>
            <a:endParaRPr lang="en-GB"/>
          </a:p>
        </p:txBody>
      </p:sp>
    </p:spTree>
    <p:extLst>
      <p:ext uri="{BB962C8B-B14F-4D97-AF65-F5344CB8AC3E}">
        <p14:creationId xmlns:p14="http://schemas.microsoft.com/office/powerpoint/2010/main" val="394054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responses from the post exposure questionnaire at the end of semester 2</a:t>
            </a:r>
          </a:p>
          <a:p>
            <a:r>
              <a:rPr lang="en-GB" dirty="0"/>
              <a:t>Using a </a:t>
            </a:r>
            <a:r>
              <a:rPr lang="en-GB" dirty="0" err="1"/>
              <a:t>likert</a:t>
            </a:r>
            <a:r>
              <a:rPr lang="en-GB" dirty="0"/>
              <a:t> scale</a:t>
            </a:r>
          </a:p>
          <a:p>
            <a:endParaRPr lang="en-GB" dirty="0"/>
          </a:p>
          <a:p>
            <a:r>
              <a:rPr lang="en-GB" baseline="0" dirty="0"/>
              <a:t> positive responses given the emphasis was on receiving the whole cohort evaluation of the twitter feed in relation to their learning and learning experience.</a:t>
            </a:r>
          </a:p>
          <a:p>
            <a:endParaRPr lang="en-GB" baseline="0" dirty="0"/>
          </a:p>
          <a:p>
            <a:endParaRPr lang="en-GB" baseline="0" dirty="0"/>
          </a:p>
          <a:p>
            <a:r>
              <a:rPr lang="en-GB" baseline="0" dirty="0"/>
              <a:t>The student provided the strongest response regarding the continuation of the account</a:t>
            </a:r>
            <a:endParaRPr lang="en-GB" dirty="0"/>
          </a:p>
        </p:txBody>
      </p:sp>
      <p:sp>
        <p:nvSpPr>
          <p:cNvPr id="4" name="Slide Number Placeholder 3"/>
          <p:cNvSpPr>
            <a:spLocks noGrp="1"/>
          </p:cNvSpPr>
          <p:nvPr>
            <p:ph type="sldNum" sz="quarter" idx="10"/>
          </p:nvPr>
        </p:nvSpPr>
        <p:spPr/>
        <p:txBody>
          <a:bodyPr/>
          <a:lstStyle/>
          <a:p>
            <a:fld id="{E961D502-7B25-423A-A5DA-5327C88B2B2A}" type="slidenum">
              <a:rPr lang="en-GB" smtClean="0"/>
              <a:t>7</a:t>
            </a:fld>
            <a:endParaRPr lang="en-GB"/>
          </a:p>
        </p:txBody>
      </p:sp>
    </p:spTree>
    <p:extLst>
      <p:ext uri="{BB962C8B-B14F-4D97-AF65-F5344CB8AC3E}">
        <p14:creationId xmlns:p14="http://schemas.microsoft.com/office/powerpoint/2010/main" val="1987503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males in each group</a:t>
            </a:r>
          </a:p>
          <a:p>
            <a:endParaRPr lang="en-GB" dirty="0"/>
          </a:p>
          <a:p>
            <a:endParaRPr lang="en-GB" dirty="0"/>
          </a:p>
        </p:txBody>
      </p:sp>
      <p:sp>
        <p:nvSpPr>
          <p:cNvPr id="4" name="Slide Number Placeholder 3"/>
          <p:cNvSpPr>
            <a:spLocks noGrp="1"/>
          </p:cNvSpPr>
          <p:nvPr>
            <p:ph type="sldNum" sz="quarter" idx="10"/>
          </p:nvPr>
        </p:nvSpPr>
        <p:spPr/>
        <p:txBody>
          <a:bodyPr/>
          <a:lstStyle/>
          <a:p>
            <a:fld id="{E961D502-7B25-423A-A5DA-5327C88B2B2A}" type="slidenum">
              <a:rPr lang="en-GB" smtClean="0"/>
              <a:t>8</a:t>
            </a:fld>
            <a:endParaRPr lang="en-GB"/>
          </a:p>
        </p:txBody>
      </p:sp>
    </p:spTree>
    <p:extLst>
      <p:ext uri="{BB962C8B-B14F-4D97-AF65-F5344CB8AC3E}">
        <p14:creationId xmlns:p14="http://schemas.microsoft.com/office/powerpoint/2010/main" val="708084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Briefly outline the main themes that have </a:t>
            </a:r>
            <a:r>
              <a:rPr lang="en-GB" dirty="0" err="1"/>
              <a:t>imerged</a:t>
            </a:r>
            <a:r>
              <a:rPr lang="en-GB" dirty="0"/>
              <a:t>.</a:t>
            </a:r>
          </a:p>
        </p:txBody>
      </p:sp>
      <p:sp>
        <p:nvSpPr>
          <p:cNvPr id="4" name="Slide Number Placeholder 3"/>
          <p:cNvSpPr>
            <a:spLocks noGrp="1"/>
          </p:cNvSpPr>
          <p:nvPr>
            <p:ph type="sldNum" sz="quarter" idx="10"/>
          </p:nvPr>
        </p:nvSpPr>
        <p:spPr/>
        <p:txBody>
          <a:bodyPr/>
          <a:lstStyle/>
          <a:p>
            <a:fld id="{E961D502-7B25-423A-A5DA-5327C88B2B2A}" type="slidenum">
              <a:rPr lang="en-GB" smtClean="0"/>
              <a:t>9</a:t>
            </a:fld>
            <a:endParaRPr lang="en-GB"/>
          </a:p>
        </p:txBody>
      </p:sp>
    </p:spTree>
    <p:extLst>
      <p:ext uri="{BB962C8B-B14F-4D97-AF65-F5344CB8AC3E}">
        <p14:creationId xmlns:p14="http://schemas.microsoft.com/office/powerpoint/2010/main" val="3864737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9860409-E2D9-4B1D-BCAE-C9FB6BD51113}" type="datetimeFigureOut">
              <a:rPr lang="en-GB" smtClean="0"/>
              <a:t>03/09/2018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660A5D-8780-4CB2-A836-B5207D576F60}" type="slidenum">
              <a:rPr lang="en-GB" smtClean="0"/>
              <a:t>‹#›</a:t>
            </a:fld>
            <a:endParaRPr lang="en-GB"/>
          </a:p>
        </p:txBody>
      </p:sp>
    </p:spTree>
    <p:extLst>
      <p:ext uri="{BB962C8B-B14F-4D97-AF65-F5344CB8AC3E}">
        <p14:creationId xmlns:p14="http://schemas.microsoft.com/office/powerpoint/2010/main" val="1253740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860409-E2D9-4B1D-BCAE-C9FB6BD51113}" type="datetimeFigureOut">
              <a:rPr lang="en-GB" smtClean="0"/>
              <a:t>03/09/2018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660A5D-8780-4CB2-A836-B5207D576F60}" type="slidenum">
              <a:rPr lang="en-GB" smtClean="0"/>
              <a:t>‹#›</a:t>
            </a:fld>
            <a:endParaRPr lang="en-GB"/>
          </a:p>
        </p:txBody>
      </p:sp>
    </p:spTree>
    <p:extLst>
      <p:ext uri="{BB962C8B-B14F-4D97-AF65-F5344CB8AC3E}">
        <p14:creationId xmlns:p14="http://schemas.microsoft.com/office/powerpoint/2010/main" val="134922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860409-E2D9-4B1D-BCAE-C9FB6BD51113}" type="datetimeFigureOut">
              <a:rPr lang="en-GB" smtClean="0"/>
              <a:t>03/09/2018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660A5D-8780-4CB2-A836-B5207D576F60}" type="slidenum">
              <a:rPr lang="en-GB" smtClean="0"/>
              <a:t>‹#›</a:t>
            </a:fld>
            <a:endParaRPr lang="en-GB"/>
          </a:p>
        </p:txBody>
      </p:sp>
    </p:spTree>
    <p:extLst>
      <p:ext uri="{BB962C8B-B14F-4D97-AF65-F5344CB8AC3E}">
        <p14:creationId xmlns:p14="http://schemas.microsoft.com/office/powerpoint/2010/main" val="173212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860409-E2D9-4B1D-BCAE-C9FB6BD51113}" type="datetimeFigureOut">
              <a:rPr lang="en-GB" smtClean="0"/>
              <a:t>03/09/2018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660A5D-8780-4CB2-A836-B5207D576F60}" type="slidenum">
              <a:rPr lang="en-GB" smtClean="0"/>
              <a:t>‹#›</a:t>
            </a:fld>
            <a:endParaRPr lang="en-GB"/>
          </a:p>
        </p:txBody>
      </p:sp>
    </p:spTree>
    <p:extLst>
      <p:ext uri="{BB962C8B-B14F-4D97-AF65-F5344CB8AC3E}">
        <p14:creationId xmlns:p14="http://schemas.microsoft.com/office/powerpoint/2010/main" val="17333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860409-E2D9-4B1D-BCAE-C9FB6BD51113}" type="datetimeFigureOut">
              <a:rPr lang="en-GB" smtClean="0"/>
              <a:t>03/09/2018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660A5D-8780-4CB2-A836-B5207D576F60}" type="slidenum">
              <a:rPr lang="en-GB" smtClean="0"/>
              <a:t>‹#›</a:t>
            </a:fld>
            <a:endParaRPr lang="en-GB"/>
          </a:p>
        </p:txBody>
      </p:sp>
    </p:spTree>
    <p:extLst>
      <p:ext uri="{BB962C8B-B14F-4D97-AF65-F5344CB8AC3E}">
        <p14:creationId xmlns:p14="http://schemas.microsoft.com/office/powerpoint/2010/main" val="235182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9860409-E2D9-4B1D-BCAE-C9FB6BD51113}" type="datetimeFigureOut">
              <a:rPr lang="en-GB" smtClean="0"/>
              <a:t>03/09/2018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660A5D-8780-4CB2-A836-B5207D576F60}" type="slidenum">
              <a:rPr lang="en-GB" smtClean="0"/>
              <a:t>‹#›</a:t>
            </a:fld>
            <a:endParaRPr lang="en-GB"/>
          </a:p>
        </p:txBody>
      </p:sp>
    </p:spTree>
    <p:extLst>
      <p:ext uri="{BB962C8B-B14F-4D97-AF65-F5344CB8AC3E}">
        <p14:creationId xmlns:p14="http://schemas.microsoft.com/office/powerpoint/2010/main" val="1364034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9860409-E2D9-4B1D-BCAE-C9FB6BD51113}" type="datetimeFigureOut">
              <a:rPr lang="en-GB" smtClean="0"/>
              <a:t>03/09/2018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660A5D-8780-4CB2-A836-B5207D576F60}" type="slidenum">
              <a:rPr lang="en-GB" smtClean="0"/>
              <a:t>‹#›</a:t>
            </a:fld>
            <a:endParaRPr lang="en-GB"/>
          </a:p>
        </p:txBody>
      </p:sp>
    </p:spTree>
    <p:extLst>
      <p:ext uri="{BB962C8B-B14F-4D97-AF65-F5344CB8AC3E}">
        <p14:creationId xmlns:p14="http://schemas.microsoft.com/office/powerpoint/2010/main" val="2227720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9860409-E2D9-4B1D-BCAE-C9FB6BD51113}" type="datetimeFigureOut">
              <a:rPr lang="en-GB" smtClean="0"/>
              <a:t>03/09/2018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660A5D-8780-4CB2-A836-B5207D576F60}" type="slidenum">
              <a:rPr lang="en-GB" smtClean="0"/>
              <a:t>‹#›</a:t>
            </a:fld>
            <a:endParaRPr lang="en-GB"/>
          </a:p>
        </p:txBody>
      </p:sp>
    </p:spTree>
    <p:extLst>
      <p:ext uri="{BB962C8B-B14F-4D97-AF65-F5344CB8AC3E}">
        <p14:creationId xmlns:p14="http://schemas.microsoft.com/office/powerpoint/2010/main" val="971559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60409-E2D9-4B1D-BCAE-C9FB6BD51113}" type="datetimeFigureOut">
              <a:rPr lang="en-GB" smtClean="0"/>
              <a:t>03/09/2018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660A5D-8780-4CB2-A836-B5207D576F60}" type="slidenum">
              <a:rPr lang="en-GB" smtClean="0"/>
              <a:t>‹#›</a:t>
            </a:fld>
            <a:endParaRPr lang="en-GB"/>
          </a:p>
        </p:txBody>
      </p:sp>
    </p:spTree>
    <p:extLst>
      <p:ext uri="{BB962C8B-B14F-4D97-AF65-F5344CB8AC3E}">
        <p14:creationId xmlns:p14="http://schemas.microsoft.com/office/powerpoint/2010/main" val="3414803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9860409-E2D9-4B1D-BCAE-C9FB6BD51113}" type="datetimeFigureOut">
              <a:rPr lang="en-GB" smtClean="0"/>
              <a:t>03/09/2018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660A5D-8780-4CB2-A836-B5207D576F60}" type="slidenum">
              <a:rPr lang="en-GB" smtClean="0"/>
              <a:t>‹#›</a:t>
            </a:fld>
            <a:endParaRPr lang="en-GB"/>
          </a:p>
        </p:txBody>
      </p:sp>
    </p:spTree>
    <p:extLst>
      <p:ext uri="{BB962C8B-B14F-4D97-AF65-F5344CB8AC3E}">
        <p14:creationId xmlns:p14="http://schemas.microsoft.com/office/powerpoint/2010/main" val="275170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9860409-E2D9-4B1D-BCAE-C9FB6BD51113}" type="datetimeFigureOut">
              <a:rPr lang="en-GB" smtClean="0"/>
              <a:t>03/09/2018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660A5D-8780-4CB2-A836-B5207D576F60}" type="slidenum">
              <a:rPr lang="en-GB" smtClean="0"/>
              <a:t>‹#›</a:t>
            </a:fld>
            <a:endParaRPr lang="en-GB"/>
          </a:p>
        </p:txBody>
      </p:sp>
    </p:spTree>
    <p:extLst>
      <p:ext uri="{BB962C8B-B14F-4D97-AF65-F5344CB8AC3E}">
        <p14:creationId xmlns:p14="http://schemas.microsoft.com/office/powerpoint/2010/main" val="3953455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9860409-E2D9-4B1D-BCAE-C9FB6BD51113}" type="datetimeFigureOut">
              <a:rPr lang="en-GB" smtClean="0"/>
              <a:t>03/09/2018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660A5D-8780-4CB2-A836-B5207D576F60}" type="slidenum">
              <a:rPr lang="en-GB" smtClean="0"/>
              <a:t>‹#›</a:t>
            </a:fld>
            <a:endParaRPr lang="en-GB"/>
          </a:p>
        </p:txBody>
      </p:sp>
    </p:spTree>
    <p:extLst>
      <p:ext uri="{BB962C8B-B14F-4D97-AF65-F5344CB8AC3E}">
        <p14:creationId xmlns:p14="http://schemas.microsoft.com/office/powerpoint/2010/main" val="3220432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a.deaves@Liverpool.ac.u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jisc.ac.uk/full-guide/developing-digital-literaci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130425"/>
            <a:ext cx="8568952" cy="1470025"/>
          </a:xfrm>
        </p:spPr>
        <p:txBody>
          <a:bodyPr>
            <a:normAutofit/>
          </a:bodyPr>
          <a:lstStyle/>
          <a:p>
            <a:r>
              <a:rPr lang="en-GB" dirty="0"/>
              <a:t>Twitter – is it an educational tool?</a:t>
            </a:r>
            <a:br>
              <a:rPr lang="en-GB" dirty="0"/>
            </a:br>
            <a:r>
              <a:rPr lang="en-GB" dirty="0"/>
              <a:t>@</a:t>
            </a:r>
            <a:r>
              <a:rPr lang="en-GB" dirty="0" err="1"/>
              <a:t>livuniphysio</a:t>
            </a:r>
            <a:r>
              <a:rPr lang="en-GB" dirty="0"/>
              <a:t> </a:t>
            </a:r>
          </a:p>
        </p:txBody>
      </p:sp>
      <p:sp>
        <p:nvSpPr>
          <p:cNvPr id="3" name="Subtitle 2"/>
          <p:cNvSpPr>
            <a:spLocks noGrp="1"/>
          </p:cNvSpPr>
          <p:nvPr>
            <p:ph type="subTitle" idx="1"/>
          </p:nvPr>
        </p:nvSpPr>
        <p:spPr/>
        <p:txBody>
          <a:bodyPr>
            <a:normAutofit/>
          </a:bodyPr>
          <a:lstStyle/>
          <a:p>
            <a:r>
              <a:rPr lang="en-GB" sz="2400" dirty="0"/>
              <a:t>Amanda Deaves</a:t>
            </a:r>
          </a:p>
          <a:p>
            <a:r>
              <a:rPr lang="en-GB" sz="2400" dirty="0"/>
              <a:t>Emily Grant</a:t>
            </a:r>
          </a:p>
          <a:p>
            <a:r>
              <a:rPr lang="en-GB" sz="2400" dirty="0"/>
              <a:t>Kate Trainor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461" y="4869159"/>
            <a:ext cx="1711077" cy="1711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stretch>
            <a:fillRect/>
          </a:stretch>
        </p:blipFill>
        <p:spPr>
          <a:xfrm>
            <a:off x="2344675" y="445220"/>
            <a:ext cx="4238625" cy="1076325"/>
          </a:xfrm>
          <a:prstGeom prst="rect">
            <a:avLst/>
          </a:prstGeom>
        </p:spPr>
      </p:pic>
    </p:spTree>
    <p:extLst>
      <p:ext uri="{BB962C8B-B14F-4D97-AF65-F5344CB8AC3E}">
        <p14:creationId xmlns:p14="http://schemas.microsoft.com/office/powerpoint/2010/main" val="103349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14702" y="183392"/>
            <a:ext cx="3125449" cy="60084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Digital Literacy</a:t>
            </a:r>
          </a:p>
        </p:txBody>
      </p:sp>
      <p:sp>
        <p:nvSpPr>
          <p:cNvPr id="7" name="Rounded Rectangular Callout 6"/>
          <p:cNvSpPr/>
          <p:nvPr/>
        </p:nvSpPr>
        <p:spPr>
          <a:xfrm>
            <a:off x="395536" y="1703108"/>
            <a:ext cx="4178060" cy="909875"/>
          </a:xfrm>
          <a:prstGeom prst="wedgeRoundRect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“Having the confidence to actually be an active part of it and not just passively just clicking on that”  NU3</a:t>
            </a:r>
          </a:p>
        </p:txBody>
      </p:sp>
      <p:sp>
        <p:nvSpPr>
          <p:cNvPr id="8" name="Rounded Rectangle 7"/>
          <p:cNvSpPr/>
          <p:nvPr/>
        </p:nvSpPr>
        <p:spPr>
          <a:xfrm>
            <a:off x="2181183" y="943503"/>
            <a:ext cx="4392488" cy="58080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Confidence and Passive </a:t>
            </a:r>
            <a:r>
              <a:rPr lang="en-GB" sz="2400" dirty="0" err="1">
                <a:solidFill>
                  <a:prstClr val="white"/>
                </a:solidFill>
                <a:latin typeface="Calibri" panose="020F0502020204030204"/>
              </a:rPr>
              <a:t>Voi</a:t>
            </a:r>
            <a:r>
              <a:rPr kumimoji="0" lang="en-GB" sz="2400" b="0" i="0" u="none" strike="noStrike" kern="1200" cap="none" spc="0" normalizeH="0" baseline="0" noProof="0" dirty="0" err="1">
                <a:ln>
                  <a:noFill/>
                </a:ln>
                <a:solidFill>
                  <a:prstClr val="white"/>
                </a:solidFill>
                <a:effectLst/>
                <a:uLnTx/>
                <a:uFillTx/>
                <a:latin typeface="Calibri" panose="020F0502020204030204"/>
                <a:ea typeface="+mn-ea"/>
                <a:cs typeface="+mn-cs"/>
              </a:rPr>
              <a:t>ce</a:t>
            </a: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ounded Rectangular Callout 25"/>
          <p:cNvSpPr/>
          <p:nvPr/>
        </p:nvSpPr>
        <p:spPr>
          <a:xfrm>
            <a:off x="395536" y="4103416"/>
            <a:ext cx="4178059" cy="1299905"/>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“It’s dead easy isn’t. It’s accessible on everything isn’t. Your phone...we’ve got our iPads so we’ve got it on that. It’s everywhere isn’t it? “  SU2</a:t>
            </a:r>
          </a:p>
        </p:txBody>
      </p:sp>
      <p:sp>
        <p:nvSpPr>
          <p:cNvPr id="6" name="Rounded Rectangular Callout 5"/>
          <p:cNvSpPr/>
          <p:nvPr/>
        </p:nvSpPr>
        <p:spPr>
          <a:xfrm>
            <a:off x="1371773" y="2805437"/>
            <a:ext cx="6624736" cy="1086663"/>
          </a:xfrm>
          <a:prstGeom prst="wedgeRoundRect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 think the main negative for me…was the assumption that we would all know how Twitter works and how it is used and how much of a powerful tool it is” NU1</a:t>
            </a:r>
          </a:p>
        </p:txBody>
      </p:sp>
      <p:sp>
        <p:nvSpPr>
          <p:cNvPr id="2" name="Rounded Rectangular Callout 1"/>
          <p:cNvSpPr/>
          <p:nvPr/>
        </p:nvSpPr>
        <p:spPr>
          <a:xfrm>
            <a:off x="4684141" y="1703108"/>
            <a:ext cx="4175026" cy="891013"/>
          </a:xfrm>
          <a:prstGeom prst="wedgeRoundRect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 don’t feel that I have made the most of it…….I am not familiar with it so I don’t feel as confident or comfortable” NU2</a:t>
            </a:r>
          </a:p>
        </p:txBody>
      </p:sp>
      <p:sp>
        <p:nvSpPr>
          <p:cNvPr id="11" name="Rounded Rectangular Callout 10"/>
          <p:cNvSpPr/>
          <p:nvPr/>
        </p:nvSpPr>
        <p:spPr>
          <a:xfrm>
            <a:off x="4678794" y="4103416"/>
            <a:ext cx="4180373" cy="1281982"/>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a:t>
            </a:r>
            <a:r>
              <a:rPr kumimoji="0" lang="en-GB" sz="1800" b="0" i="0" u="none" strike="noStrike" kern="1200" cap="none" spc="0" normalizeH="0" noProof="0" dirty="0">
                <a:ln>
                  <a:noFill/>
                </a:ln>
                <a:solidFill>
                  <a:prstClr val="white"/>
                </a:solidFill>
                <a:effectLst/>
                <a:uLnTx/>
                <a:uFillTx/>
                <a:latin typeface="Calibri" panose="020F0502020204030204"/>
                <a:ea typeface="+mn-ea"/>
                <a:cs typeface="+mn-cs"/>
              </a:rPr>
              <a:t> think it’s good. I like it, but I have used it for quite a while……it’s good to follow a range of different people” SU1</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790361" y="5349186"/>
            <a:ext cx="7776865" cy="1200329"/>
          </a:xfrm>
          <a:prstGeom prst="rect">
            <a:avLst/>
          </a:prstGeom>
          <a:noFill/>
          <a:ln w="19050">
            <a:solidFill>
              <a:srgbClr val="0070C0"/>
            </a:solidFill>
          </a:ln>
        </p:spPr>
        <p:txBody>
          <a:bodyPr wrap="square" rtlCol="0">
            <a:spAutoFit/>
          </a:bodyPr>
          <a:lstStyle/>
          <a:p>
            <a:r>
              <a:rPr lang="en-GB" dirty="0"/>
              <a:t>Digital literacy encompasses digital behaviours, practices and </a:t>
            </a:r>
            <a:r>
              <a:rPr lang="en-GB" dirty="0" smtClean="0"/>
              <a:t>identities </a:t>
            </a:r>
            <a:r>
              <a:rPr lang="en-GB" sz="1400" dirty="0" err="1"/>
              <a:t>Jisc</a:t>
            </a:r>
            <a:r>
              <a:rPr lang="en-GB" sz="1400" dirty="0"/>
              <a:t> 2014</a:t>
            </a:r>
          </a:p>
          <a:p>
            <a:r>
              <a:rPr lang="en-GB" dirty="0"/>
              <a:t>‘Training’ is an essential requirement </a:t>
            </a:r>
            <a:r>
              <a:rPr lang="en-GB" sz="1400" dirty="0" err="1" smtClean="0"/>
              <a:t>Legaree</a:t>
            </a:r>
            <a:r>
              <a:rPr lang="en-GB" sz="1400" dirty="0" smtClean="0"/>
              <a:t>, </a:t>
            </a:r>
            <a:r>
              <a:rPr lang="en-GB" sz="1400" dirty="0"/>
              <a:t>2015</a:t>
            </a:r>
          </a:p>
          <a:p>
            <a:r>
              <a:rPr lang="en-GB" dirty="0"/>
              <a:t>Students may have limited understanding of how technology can support learning </a:t>
            </a:r>
            <a:r>
              <a:rPr lang="en-GB" sz="1400" dirty="0" err="1" smtClean="0"/>
              <a:t>Margaryan</a:t>
            </a:r>
            <a:r>
              <a:rPr lang="en-GB" sz="1400" dirty="0"/>
              <a:t>,</a:t>
            </a:r>
            <a:r>
              <a:rPr lang="en-GB" sz="1400" dirty="0" smtClean="0"/>
              <a:t> Littlejohn &amp; </a:t>
            </a:r>
            <a:r>
              <a:rPr lang="en-GB" sz="1400" dirty="0" err="1" smtClean="0"/>
              <a:t>Vojt</a:t>
            </a:r>
            <a:r>
              <a:rPr lang="en-GB" sz="1400" dirty="0" smtClean="0"/>
              <a:t>, 2011</a:t>
            </a:r>
            <a:endParaRPr lang="en-GB" sz="1400" dirty="0"/>
          </a:p>
        </p:txBody>
      </p:sp>
    </p:spTree>
    <p:extLst>
      <p:ext uri="{BB962C8B-B14F-4D97-AF65-F5344CB8AC3E}">
        <p14:creationId xmlns:p14="http://schemas.microsoft.com/office/powerpoint/2010/main" val="342291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74177" y="185078"/>
            <a:ext cx="4277577" cy="49055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prstClr val="white"/>
                </a:solidFill>
                <a:latin typeface="Calibri"/>
              </a:rPr>
              <a:t>Educational Experience</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ounded Rectangle 7"/>
          <p:cNvSpPr/>
          <p:nvPr/>
        </p:nvSpPr>
        <p:spPr>
          <a:xfrm>
            <a:off x="669009" y="853715"/>
            <a:ext cx="7848872" cy="53018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white"/>
                </a:solidFill>
                <a:latin typeface="Calibri"/>
              </a:rPr>
              <a:t>Peer Assisted Learning / Thought stimulation / Reassurance</a:t>
            </a: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ounded Rectangular Callout 1"/>
          <p:cNvSpPr/>
          <p:nvPr/>
        </p:nvSpPr>
        <p:spPr>
          <a:xfrm>
            <a:off x="251519" y="1561979"/>
            <a:ext cx="4051259" cy="1021594"/>
          </a:xfrm>
          <a:prstGeom prst="wedgeRoundRect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“I think one of the motivations for me to use it is the contributions from all of the peers and lectures</a:t>
            </a:r>
            <a:r>
              <a:rPr kumimoji="0" lang="en-GB" sz="1800" b="0" i="0" u="none" strike="noStrike" kern="1200" cap="none" spc="0" normalizeH="0" noProof="0" dirty="0">
                <a:ln>
                  <a:noFill/>
                </a:ln>
                <a:solidFill>
                  <a:prstClr val="white"/>
                </a:solidFill>
                <a:effectLst/>
                <a:uLnTx/>
                <a:uFillTx/>
                <a:latin typeface="Calibri"/>
                <a:ea typeface="+mn-ea"/>
                <a:cs typeface="+mn-cs"/>
              </a:rPr>
              <a:t> as well”</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ounded Rectangular Callout 10"/>
          <p:cNvSpPr/>
          <p:nvPr/>
        </p:nvSpPr>
        <p:spPr>
          <a:xfrm>
            <a:off x="4495302" y="1561979"/>
            <a:ext cx="4330030" cy="1386317"/>
          </a:xfrm>
          <a:prstGeom prst="wedgeRoundRectCallout">
            <a:avLst>
              <a:gd name="adj1" fmla="val -20388"/>
              <a:gd name="adj2" fmla="val 57957"/>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solidFill>
                  <a:prstClr val="white"/>
                </a:solidFill>
              </a:rPr>
              <a:t>“It was things that you might not have even thought to look at so it was quite helpful to see what other people had been using in their assignment</a:t>
            </a:r>
            <a:r>
              <a:rPr kumimoji="0" lang="en-GB"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14" name="Rounded Rectangular Callout 13"/>
          <p:cNvSpPr/>
          <p:nvPr/>
        </p:nvSpPr>
        <p:spPr>
          <a:xfrm>
            <a:off x="251519" y="3041963"/>
            <a:ext cx="4051260" cy="1822855"/>
          </a:xfrm>
          <a:prstGeom prst="wedgeRoundRectCallout">
            <a:avLst>
              <a:gd name="adj1" fmla="val -20833"/>
              <a:gd name="adj2" fmla="val 57164"/>
              <a:gd name="adj3" fmla="val 16667"/>
            </a:avLst>
          </a:prstGeom>
          <a:solidFill>
            <a:srgbClr val="00B050"/>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“I think sometimes it can stimulate some thoughts as well. When you are just a bit lost and think what direction can I look in ……It still might make you think about an area that may not have been considered…”</a:t>
            </a:r>
          </a:p>
        </p:txBody>
      </p:sp>
      <p:sp>
        <p:nvSpPr>
          <p:cNvPr id="16" name="Rounded Rectangular Callout 15"/>
          <p:cNvSpPr/>
          <p:nvPr/>
        </p:nvSpPr>
        <p:spPr>
          <a:xfrm>
            <a:off x="251519" y="5140543"/>
            <a:ext cx="4051260" cy="1102775"/>
          </a:xfrm>
          <a:prstGeom prst="wedgeRoundRectCallout">
            <a:avLst/>
          </a:prstGeom>
          <a:solidFill>
            <a:srgbClr val="00B050"/>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“I find it really useful the lecturers posting stuff because you know it is relevant and up to date “ </a:t>
            </a:r>
          </a:p>
        </p:txBody>
      </p:sp>
      <p:sp>
        <p:nvSpPr>
          <p:cNvPr id="17" name="Rounded Rectangular Callout 16"/>
          <p:cNvSpPr/>
          <p:nvPr/>
        </p:nvSpPr>
        <p:spPr>
          <a:xfrm>
            <a:off x="4495122" y="3082084"/>
            <a:ext cx="4330210" cy="1550947"/>
          </a:xfrm>
          <a:prstGeom prst="wedgeRoundRectCallout">
            <a:avLst>
              <a:gd name="adj1" fmla="val -20611"/>
              <a:gd name="adj2" fmla="val 57894"/>
              <a:gd name="adj3" fmla="val 16667"/>
            </a:avLst>
          </a:prstGeom>
          <a:solidFill>
            <a:srgbClr val="7030A0"/>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“You sort of ask the question, which prompted you to either think about an answer or further search that area whereas without that question you might not have even thought to include that….”</a:t>
            </a:r>
          </a:p>
        </p:txBody>
      </p:sp>
      <p:sp>
        <p:nvSpPr>
          <p:cNvPr id="18" name="Rounded Rectangular Callout 17"/>
          <p:cNvSpPr/>
          <p:nvPr/>
        </p:nvSpPr>
        <p:spPr>
          <a:xfrm>
            <a:off x="4514794" y="5140543"/>
            <a:ext cx="4310537" cy="881245"/>
          </a:xfrm>
          <a:prstGeom prst="wedgeRoundRectCallout">
            <a:avLst/>
          </a:prstGeom>
          <a:solidFill>
            <a:srgbClr val="7030A0"/>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“…so we take your word for it when you post something”</a:t>
            </a:r>
          </a:p>
        </p:txBody>
      </p:sp>
      <p:sp>
        <p:nvSpPr>
          <p:cNvPr id="3" name="TextBox 2"/>
          <p:cNvSpPr txBox="1"/>
          <p:nvPr/>
        </p:nvSpPr>
        <p:spPr>
          <a:xfrm>
            <a:off x="3247050" y="5897175"/>
            <a:ext cx="5612549" cy="646331"/>
          </a:xfrm>
          <a:prstGeom prst="rect">
            <a:avLst/>
          </a:prstGeom>
          <a:solidFill>
            <a:schemeClr val="bg1"/>
          </a:solidFill>
          <a:ln w="19050">
            <a:solidFill>
              <a:srgbClr val="0070C0"/>
            </a:solidFill>
          </a:ln>
        </p:spPr>
        <p:txBody>
          <a:bodyPr wrap="square" rtlCol="0">
            <a:spAutoFit/>
          </a:bodyPr>
          <a:lstStyle/>
          <a:p>
            <a:r>
              <a:rPr lang="en-GB" dirty="0"/>
              <a:t>Students perceive themselves as ‘subordinate’ within this professional domain </a:t>
            </a:r>
            <a:r>
              <a:rPr lang="en-GB" sz="1400" dirty="0" err="1"/>
              <a:t>Lackovic</a:t>
            </a:r>
            <a:r>
              <a:rPr lang="en-GB" sz="1400" dirty="0"/>
              <a:t> et al., 2017</a:t>
            </a:r>
          </a:p>
        </p:txBody>
      </p:sp>
      <p:sp>
        <p:nvSpPr>
          <p:cNvPr id="13" name="TextBox 12"/>
          <p:cNvSpPr txBox="1"/>
          <p:nvPr/>
        </p:nvSpPr>
        <p:spPr>
          <a:xfrm>
            <a:off x="643974" y="2573019"/>
            <a:ext cx="4764822" cy="369332"/>
          </a:xfrm>
          <a:prstGeom prst="rect">
            <a:avLst/>
          </a:prstGeom>
          <a:solidFill>
            <a:schemeClr val="bg1"/>
          </a:solidFill>
          <a:ln w="19050">
            <a:solidFill>
              <a:srgbClr val="0070C0"/>
            </a:solidFill>
          </a:ln>
        </p:spPr>
        <p:txBody>
          <a:bodyPr wrap="square" rtlCol="0">
            <a:spAutoFit/>
          </a:bodyPr>
          <a:lstStyle/>
          <a:p>
            <a:r>
              <a:rPr lang="en-GB" dirty="0"/>
              <a:t>Active engagement is essential </a:t>
            </a:r>
            <a:r>
              <a:rPr lang="en-GB" sz="1400" dirty="0" err="1"/>
              <a:t>Ruckert</a:t>
            </a:r>
            <a:r>
              <a:rPr lang="en-GB" sz="1400" dirty="0"/>
              <a:t> et al., 2014</a:t>
            </a:r>
          </a:p>
        </p:txBody>
      </p:sp>
      <p:sp>
        <p:nvSpPr>
          <p:cNvPr id="19" name="TextBox 18"/>
          <p:cNvSpPr txBox="1"/>
          <p:nvPr/>
        </p:nvSpPr>
        <p:spPr>
          <a:xfrm>
            <a:off x="600599" y="4529300"/>
            <a:ext cx="8224732" cy="584775"/>
          </a:xfrm>
          <a:prstGeom prst="rect">
            <a:avLst/>
          </a:prstGeom>
          <a:solidFill>
            <a:schemeClr val="bg1"/>
          </a:solidFill>
          <a:ln w="19050">
            <a:solidFill>
              <a:srgbClr val="0070C0"/>
            </a:solidFill>
          </a:ln>
        </p:spPr>
        <p:txBody>
          <a:bodyPr wrap="square" rtlCol="0">
            <a:spAutoFit/>
          </a:bodyPr>
          <a:lstStyle/>
          <a:p>
            <a:r>
              <a:rPr lang="en-GB" dirty="0"/>
              <a:t>Cognitive engagement is essential to achieve a greater sense and depth of learning </a:t>
            </a:r>
            <a:r>
              <a:rPr lang="en-GB" sz="1400" dirty="0"/>
              <a:t>Wang, Chen &amp; </a:t>
            </a:r>
            <a:r>
              <a:rPr lang="en-GB" sz="1400" dirty="0" smtClean="0"/>
              <a:t>Anderson, </a:t>
            </a:r>
            <a:r>
              <a:rPr lang="en-GB" sz="1400" dirty="0"/>
              <a:t>2014</a:t>
            </a:r>
          </a:p>
        </p:txBody>
      </p:sp>
    </p:spTree>
    <p:extLst>
      <p:ext uri="{BB962C8B-B14F-4D97-AF65-F5344CB8AC3E}">
        <p14:creationId xmlns:p14="http://schemas.microsoft.com/office/powerpoint/2010/main" val="360316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3" grpId="0" animBg="1"/>
      <p:bldP spid="13"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14703" y="163860"/>
            <a:ext cx="3557497" cy="63602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Professional Identity </a:t>
            </a:r>
          </a:p>
        </p:txBody>
      </p:sp>
      <p:sp>
        <p:nvSpPr>
          <p:cNvPr id="7" name="Rounded Rectangular Callout 6"/>
          <p:cNvSpPr/>
          <p:nvPr/>
        </p:nvSpPr>
        <p:spPr>
          <a:xfrm>
            <a:off x="323569" y="1733010"/>
            <a:ext cx="8539762" cy="1444619"/>
          </a:xfrm>
          <a:prstGeom prst="wedgeRoundRectCallout">
            <a:avLst>
              <a:gd name="adj1" fmla="val -19540"/>
              <a:gd name="adj2" fmla="val 59988"/>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 me its good to be able to separate my social from you my friends and know looking at stuff that might seem relevant and on Twitter ....I like being able to go on Twitter against the mind set of ok I am going to be able to find the relevant stuff now is more useful to me than putting on Facebook”</a:t>
            </a:r>
          </a:p>
        </p:txBody>
      </p:sp>
      <p:sp>
        <p:nvSpPr>
          <p:cNvPr id="8" name="Rounded Rectangle 7"/>
          <p:cNvSpPr/>
          <p:nvPr/>
        </p:nvSpPr>
        <p:spPr>
          <a:xfrm>
            <a:off x="2015568" y="959690"/>
            <a:ext cx="5155765" cy="58080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Professional and Social Separation</a:t>
            </a:r>
          </a:p>
        </p:txBody>
      </p:sp>
      <p:sp>
        <p:nvSpPr>
          <p:cNvPr id="26" name="Rounded Rectangular Callout 25"/>
          <p:cNvSpPr/>
          <p:nvPr/>
        </p:nvSpPr>
        <p:spPr>
          <a:xfrm>
            <a:off x="4660015" y="3370143"/>
            <a:ext cx="4219323" cy="2088233"/>
          </a:xfrm>
          <a:prstGeom prst="wedgeRoundRectCallout">
            <a:avLst>
              <a:gd name="adj1" fmla="val -19885"/>
              <a:gd name="adj2" fmla="val 57842"/>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had a previous twitter account, which I have deactivated and made a new professional one. Not because there is anything… but just because I think like if you are going down that angle, it’s for networking then it’s more professional isn’t?“ </a:t>
            </a:r>
          </a:p>
        </p:txBody>
      </p:sp>
      <p:sp>
        <p:nvSpPr>
          <p:cNvPr id="2" name="Rounded Rectangular Callout 1"/>
          <p:cNvSpPr/>
          <p:nvPr/>
        </p:nvSpPr>
        <p:spPr>
          <a:xfrm>
            <a:off x="310375" y="3370143"/>
            <a:ext cx="4202197" cy="1732651"/>
          </a:xfrm>
          <a:prstGeom prst="wedgeRoundRectCallout">
            <a:avLst>
              <a:gd name="adj1" fmla="val -20833"/>
              <a:gd name="adj2" fmla="val 58570"/>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was surprised how big it was within Physiotherapy I didn’t know that Twitter was used that much professionally….it seems our profession has really embraced it”</a:t>
            </a:r>
          </a:p>
        </p:txBody>
      </p:sp>
      <p:sp>
        <p:nvSpPr>
          <p:cNvPr id="4" name="TextBox 3"/>
          <p:cNvSpPr txBox="1"/>
          <p:nvPr/>
        </p:nvSpPr>
        <p:spPr>
          <a:xfrm>
            <a:off x="699575" y="5229200"/>
            <a:ext cx="7920880" cy="1138773"/>
          </a:xfrm>
          <a:prstGeom prst="rect">
            <a:avLst/>
          </a:prstGeom>
          <a:solidFill>
            <a:schemeClr val="bg1"/>
          </a:solidFill>
          <a:ln w="19050">
            <a:solidFill>
              <a:srgbClr val="0070C0"/>
            </a:solidFill>
          </a:ln>
        </p:spPr>
        <p:txBody>
          <a:bodyPr wrap="square" rtlCol="0">
            <a:spAutoFit/>
          </a:bodyPr>
          <a:lstStyle/>
          <a:p>
            <a:r>
              <a:rPr lang="en-GB" dirty="0" smtClean="0"/>
              <a:t>Separating personal and professional use can support a health work life balance </a:t>
            </a:r>
            <a:r>
              <a:rPr lang="en-GB" sz="1400" dirty="0" smtClean="0"/>
              <a:t>Maloney</a:t>
            </a:r>
            <a:r>
              <a:rPr lang="en-GB" sz="1400" dirty="0"/>
              <a:t>, Moss &amp;</a:t>
            </a:r>
            <a:r>
              <a:rPr lang="en-GB" sz="1400" dirty="0" smtClean="0"/>
              <a:t> </a:t>
            </a:r>
            <a:r>
              <a:rPr lang="en-GB" sz="1400" dirty="0" err="1" smtClean="0"/>
              <a:t>Ilic</a:t>
            </a:r>
            <a:r>
              <a:rPr lang="en-GB" sz="1400" dirty="0" smtClean="0"/>
              <a:t>, 2014</a:t>
            </a:r>
          </a:p>
          <a:p>
            <a:r>
              <a:rPr lang="en-GB" dirty="0" smtClean="0"/>
              <a:t>By developing a professional identity, individuals can operate within the professional community </a:t>
            </a:r>
            <a:r>
              <a:rPr lang="en-GB" sz="1400" dirty="0" smtClean="0"/>
              <a:t>Gagnon &amp; </a:t>
            </a:r>
            <a:r>
              <a:rPr lang="en-GB" sz="1400" dirty="0" err="1" smtClean="0"/>
              <a:t>Sabus</a:t>
            </a:r>
            <a:r>
              <a:rPr lang="en-GB" sz="1400" dirty="0" smtClean="0"/>
              <a:t>, 2015</a:t>
            </a:r>
            <a:endParaRPr lang="en-GB" sz="1400" dirty="0"/>
          </a:p>
        </p:txBody>
      </p:sp>
    </p:spTree>
    <p:extLst>
      <p:ext uri="{BB962C8B-B14F-4D97-AF65-F5344CB8AC3E}">
        <p14:creationId xmlns:p14="http://schemas.microsoft.com/office/powerpoint/2010/main" val="343651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Twitter – is it an educational tool?</a:t>
            </a:r>
          </a:p>
        </p:txBody>
      </p:sp>
      <p:sp>
        <p:nvSpPr>
          <p:cNvPr id="3" name="Content Placeholder 2"/>
          <p:cNvSpPr>
            <a:spLocks noGrp="1"/>
          </p:cNvSpPr>
          <p:nvPr>
            <p:ph idx="1"/>
          </p:nvPr>
        </p:nvSpPr>
        <p:spPr/>
        <p:txBody>
          <a:bodyPr/>
          <a:lstStyle/>
          <a:p>
            <a:r>
              <a:rPr lang="en-GB" sz="2400" dirty="0"/>
              <a:t>Positively received by physiotherapy students</a:t>
            </a:r>
          </a:p>
          <a:p>
            <a:r>
              <a:rPr lang="en-GB" sz="2400" dirty="0"/>
              <a:t>Students demonstrated an increase in professional use of Twitter</a:t>
            </a:r>
          </a:p>
          <a:p>
            <a:r>
              <a:rPr lang="en-GB" sz="2400" dirty="0"/>
              <a:t>Encourages active engagement</a:t>
            </a:r>
          </a:p>
          <a:p>
            <a:pPr lvl="1"/>
            <a:r>
              <a:rPr lang="en-GB" sz="2000" dirty="0"/>
              <a:t>Resource sharing</a:t>
            </a:r>
          </a:p>
          <a:p>
            <a:pPr lvl="1"/>
            <a:r>
              <a:rPr lang="en-GB" sz="2000" dirty="0"/>
              <a:t>Collaboration / peer assisted learning</a:t>
            </a:r>
          </a:p>
          <a:p>
            <a:r>
              <a:rPr lang="en-GB" sz="2400" dirty="0"/>
              <a:t>Has the potential to impact on digital literacy</a:t>
            </a:r>
          </a:p>
          <a:p>
            <a:r>
              <a:rPr lang="en-GB" sz="2400" dirty="0"/>
              <a:t>Supports the development of </a:t>
            </a:r>
            <a:r>
              <a:rPr lang="en-GB" sz="2400" dirty="0" smtClean="0"/>
              <a:t>Professionalism</a:t>
            </a:r>
            <a:endParaRPr lang="en-GB" sz="2400" dirty="0"/>
          </a:p>
          <a:p>
            <a:endParaRPr lang="en-GB" dirty="0"/>
          </a:p>
        </p:txBody>
      </p:sp>
      <p:pic>
        <p:nvPicPr>
          <p:cNvPr id="4" name="Picture 3"/>
          <p:cNvPicPr>
            <a:picLocks noChangeAspect="1"/>
          </p:cNvPicPr>
          <p:nvPr/>
        </p:nvPicPr>
        <p:blipFill>
          <a:blip r:embed="rId3"/>
          <a:stretch>
            <a:fillRect/>
          </a:stretch>
        </p:blipFill>
        <p:spPr>
          <a:xfrm>
            <a:off x="5829063" y="4941168"/>
            <a:ext cx="3314937" cy="1705072"/>
          </a:xfrm>
          <a:prstGeom prst="rect">
            <a:avLst/>
          </a:prstGeom>
        </p:spPr>
      </p:pic>
    </p:spTree>
    <p:extLst>
      <p:ext uri="{BB962C8B-B14F-4D97-AF65-F5344CB8AC3E}">
        <p14:creationId xmlns:p14="http://schemas.microsoft.com/office/powerpoint/2010/main" val="927277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96752" y="-459432"/>
            <a:ext cx="13537503" cy="7893496"/>
          </a:xfrm>
          <a:prstGeom prst="rect">
            <a:avLst/>
          </a:prstGeom>
        </p:spPr>
      </p:pic>
      <p:sp>
        <p:nvSpPr>
          <p:cNvPr id="3" name="Content Placeholder 2"/>
          <p:cNvSpPr>
            <a:spLocks noGrp="1"/>
          </p:cNvSpPr>
          <p:nvPr>
            <p:ph idx="1"/>
          </p:nvPr>
        </p:nvSpPr>
        <p:spPr>
          <a:xfrm>
            <a:off x="628852" y="1556792"/>
            <a:ext cx="7886498" cy="4711378"/>
          </a:xfrm>
        </p:spPr>
        <p:txBody>
          <a:bodyPr>
            <a:noAutofit/>
          </a:bodyPr>
          <a:lstStyle/>
          <a:p>
            <a:r>
              <a:rPr lang="en-GB" sz="3200" dirty="0"/>
              <a:t>Keep the account active  </a:t>
            </a:r>
          </a:p>
          <a:p>
            <a:r>
              <a:rPr lang="en-GB" sz="3200" dirty="0"/>
              <a:t>Consider widening scope of feed to include broader networking aspects </a:t>
            </a:r>
          </a:p>
          <a:p>
            <a:r>
              <a:rPr lang="en-GB" sz="3200" dirty="0"/>
              <a:t>Increase the ‘active’ requirements within the module to increase active engagement from the students</a:t>
            </a:r>
          </a:p>
          <a:p>
            <a:r>
              <a:rPr lang="en-GB" sz="3200" dirty="0"/>
              <a:t>Ensure Twitter training is included early within the </a:t>
            </a:r>
            <a:r>
              <a:rPr lang="en-GB" sz="3200" dirty="0" smtClean="0"/>
              <a:t>module</a:t>
            </a:r>
            <a:endParaRPr lang="en-GB" sz="3200" dirty="0"/>
          </a:p>
        </p:txBody>
      </p:sp>
      <p:sp>
        <p:nvSpPr>
          <p:cNvPr id="2" name="Title 1"/>
          <p:cNvSpPr>
            <a:spLocks noGrp="1"/>
          </p:cNvSpPr>
          <p:nvPr>
            <p:ph type="title"/>
          </p:nvPr>
        </p:nvSpPr>
        <p:spPr/>
        <p:txBody>
          <a:bodyPr>
            <a:normAutofit/>
          </a:bodyPr>
          <a:lstStyle/>
          <a:p>
            <a:r>
              <a:rPr lang="en-GB" sz="4000" dirty="0"/>
              <a:t>The Future</a:t>
            </a:r>
          </a:p>
        </p:txBody>
      </p:sp>
    </p:spTree>
    <p:extLst>
      <p:ext uri="{BB962C8B-B14F-4D97-AF65-F5344CB8AC3E}">
        <p14:creationId xmlns:p14="http://schemas.microsoft.com/office/powerpoint/2010/main" val="1962832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52687" y="692696"/>
            <a:ext cx="4238625" cy="1076325"/>
          </a:xfrm>
          <a:prstGeom prst="rect">
            <a:avLst/>
          </a:prstGeom>
        </p:spPr>
      </p:pic>
      <p:sp>
        <p:nvSpPr>
          <p:cNvPr id="3" name="Content Placeholder 2"/>
          <p:cNvSpPr>
            <a:spLocks noGrp="1"/>
          </p:cNvSpPr>
          <p:nvPr>
            <p:ph idx="1"/>
          </p:nvPr>
        </p:nvSpPr>
        <p:spPr>
          <a:xfrm>
            <a:off x="457199" y="2564904"/>
            <a:ext cx="8229600" cy="4065315"/>
          </a:xfrm>
        </p:spPr>
        <p:txBody>
          <a:bodyPr/>
          <a:lstStyle/>
          <a:p>
            <a:pPr marL="0" indent="0" algn="ctr">
              <a:buNone/>
            </a:pPr>
            <a:r>
              <a:rPr lang="en-GB" sz="3200" dirty="0"/>
              <a:t>Amanda Deaves</a:t>
            </a:r>
          </a:p>
          <a:p>
            <a:pPr marL="0" indent="0" algn="ctr">
              <a:buNone/>
            </a:pPr>
            <a:r>
              <a:rPr lang="en-GB" sz="3200" dirty="0"/>
              <a:t>Lecturer</a:t>
            </a:r>
          </a:p>
          <a:p>
            <a:pPr marL="0" indent="0" algn="ctr">
              <a:buNone/>
            </a:pPr>
            <a:r>
              <a:rPr lang="en-GB" sz="3200" dirty="0"/>
              <a:t>Directorate of Physiotherapy</a:t>
            </a:r>
          </a:p>
          <a:p>
            <a:pPr marL="0" indent="0" algn="ctr">
              <a:buNone/>
            </a:pPr>
            <a:endParaRPr lang="en-GB" dirty="0"/>
          </a:p>
          <a:p>
            <a:pPr marL="0" indent="0" algn="ctr">
              <a:buNone/>
            </a:pPr>
            <a:r>
              <a:rPr lang="en-GB" sz="3200" dirty="0">
                <a:hlinkClick r:id="rId4"/>
              </a:rPr>
              <a:t>a.deaves@Liverpool.ac.uk</a:t>
            </a:r>
            <a:endParaRPr lang="en-GB" sz="3200" dirty="0"/>
          </a:p>
          <a:p>
            <a:pPr marL="0" indent="0" algn="ctr">
              <a:buNone/>
            </a:pPr>
            <a:r>
              <a:rPr lang="en-GB" sz="3200" dirty="0"/>
              <a:t>@</a:t>
            </a:r>
            <a:r>
              <a:rPr lang="en-GB" sz="3200" dirty="0" err="1" smtClean="0"/>
              <a:t>LivUniPhysio</a:t>
            </a:r>
            <a:endParaRPr lang="en-GB" sz="3200" dirty="0" smtClean="0"/>
          </a:p>
          <a:p>
            <a:pPr marL="0" indent="0" algn="ctr">
              <a:buNone/>
            </a:pPr>
            <a:r>
              <a:rPr lang="en-GB" sz="3200" dirty="0" err="1" smtClean="0"/>
              <a:t>UoLiverpool</a:t>
            </a:r>
            <a:r>
              <a:rPr lang="en-GB" sz="3200" dirty="0" smtClean="0"/>
              <a:t> Physio</a:t>
            </a:r>
            <a:endParaRPr lang="en-GB" sz="3200" dirty="0"/>
          </a:p>
        </p:txBody>
      </p:sp>
    </p:spTree>
    <p:extLst>
      <p:ext uri="{BB962C8B-B14F-4D97-AF65-F5344CB8AC3E}">
        <p14:creationId xmlns:p14="http://schemas.microsoft.com/office/powerpoint/2010/main" val="3649400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62074"/>
          </a:xfrm>
        </p:spPr>
        <p:txBody>
          <a:bodyPr>
            <a:normAutofit/>
          </a:bodyPr>
          <a:lstStyle/>
          <a:p>
            <a:r>
              <a:rPr lang="en-GB" dirty="0"/>
              <a:t>References</a:t>
            </a:r>
          </a:p>
        </p:txBody>
      </p:sp>
      <p:sp>
        <p:nvSpPr>
          <p:cNvPr id="3" name="Content Placeholder 2"/>
          <p:cNvSpPr>
            <a:spLocks noGrp="1"/>
          </p:cNvSpPr>
          <p:nvPr>
            <p:ph idx="1"/>
          </p:nvPr>
        </p:nvSpPr>
        <p:spPr>
          <a:xfrm>
            <a:off x="457200" y="654740"/>
            <a:ext cx="8229600" cy="4104456"/>
          </a:xfrm>
        </p:spPr>
        <p:txBody>
          <a:bodyPr>
            <a:noAutofit/>
          </a:bodyPr>
          <a:lstStyle/>
          <a:p>
            <a:pPr>
              <a:spcBef>
                <a:spcPts val="600"/>
              </a:spcBef>
            </a:pPr>
            <a:r>
              <a:rPr lang="en-GB" sz="1400" dirty="0" err="1"/>
              <a:t>Dhir</a:t>
            </a:r>
            <a:r>
              <a:rPr lang="en-GB" sz="1400" dirty="0"/>
              <a:t> A, </a:t>
            </a:r>
            <a:r>
              <a:rPr lang="en-GB" sz="1400" dirty="0" err="1"/>
              <a:t>Buragga</a:t>
            </a:r>
            <a:r>
              <a:rPr lang="en-GB" sz="1400" dirty="0"/>
              <a:t> K, </a:t>
            </a:r>
            <a:r>
              <a:rPr lang="en-GB" sz="1400" dirty="0" err="1"/>
              <a:t>Boreqqah</a:t>
            </a:r>
            <a:r>
              <a:rPr lang="en-GB" sz="1400" dirty="0"/>
              <a:t> A (2013) Tweeters on Campus; Twitter a Learning Tool in Classroom? </a:t>
            </a:r>
            <a:r>
              <a:rPr lang="en-GB" sz="1400" i="1" dirty="0"/>
              <a:t>Journal of Universal Computer Science</a:t>
            </a:r>
            <a:r>
              <a:rPr lang="en-GB" sz="1400" dirty="0"/>
              <a:t> 19,5, 672-691</a:t>
            </a:r>
          </a:p>
          <a:p>
            <a:pPr>
              <a:spcBef>
                <a:spcPts val="600"/>
              </a:spcBef>
            </a:pPr>
            <a:r>
              <a:rPr lang="en-GB" sz="1400" dirty="0"/>
              <a:t>Flynn L, </a:t>
            </a:r>
            <a:r>
              <a:rPr lang="en-GB" sz="1400" dirty="0" err="1"/>
              <a:t>Jalali</a:t>
            </a:r>
            <a:r>
              <a:rPr lang="en-GB" sz="1400" dirty="0"/>
              <a:t> A, Moreau K (2015) Learning theory and its application to the use of social media in medical education. </a:t>
            </a:r>
            <a:r>
              <a:rPr lang="en-GB" sz="1400" i="1" dirty="0"/>
              <a:t>Postgraduate Medical Journal </a:t>
            </a:r>
            <a:r>
              <a:rPr lang="en-GB" sz="1400" dirty="0"/>
              <a:t>91, </a:t>
            </a:r>
            <a:r>
              <a:rPr lang="en-GB" sz="1400" dirty="0" smtClean="0"/>
              <a:t>556-560</a:t>
            </a:r>
          </a:p>
          <a:p>
            <a:pPr>
              <a:spcBef>
                <a:spcPts val="600"/>
              </a:spcBef>
            </a:pPr>
            <a:r>
              <a:rPr lang="en-GB" sz="1400" dirty="0" smtClean="0"/>
              <a:t>Gagnon K, </a:t>
            </a:r>
            <a:r>
              <a:rPr lang="en-GB" sz="1400" dirty="0" err="1" smtClean="0"/>
              <a:t>Sabus</a:t>
            </a:r>
            <a:r>
              <a:rPr lang="en-GB" sz="1400" dirty="0" smtClean="0"/>
              <a:t> C (2015) Professionalism in a digital age: opportunities and considerations for using social media in health care. </a:t>
            </a:r>
            <a:r>
              <a:rPr lang="en-GB" sz="1400" i="1" dirty="0" smtClean="0"/>
              <a:t>Physical Therapy </a:t>
            </a:r>
            <a:r>
              <a:rPr lang="en-GB" sz="1400" dirty="0" smtClean="0"/>
              <a:t>95,3,406-414</a:t>
            </a:r>
            <a:endParaRPr lang="en-GB" sz="1400" dirty="0"/>
          </a:p>
          <a:p>
            <a:pPr>
              <a:spcBef>
                <a:spcPts val="600"/>
              </a:spcBef>
            </a:pPr>
            <a:r>
              <a:rPr lang="en-GB" sz="1400" dirty="0"/>
              <a:t>JISC (2014) Developing Digital Literacies </a:t>
            </a:r>
            <a:r>
              <a:rPr lang="en-GB" sz="1400" dirty="0">
                <a:hlinkClick r:id="rId3"/>
              </a:rPr>
              <a:t>https://www.jisc.ac.uk/full-guide/developing-digital-literacies</a:t>
            </a:r>
            <a:endParaRPr lang="en-GB" sz="1400" dirty="0"/>
          </a:p>
          <a:p>
            <a:pPr>
              <a:spcBef>
                <a:spcPts val="600"/>
              </a:spcBef>
            </a:pPr>
            <a:r>
              <a:rPr lang="en-GB" sz="1400" dirty="0" err="1" smtClean="0"/>
              <a:t>Lackovic</a:t>
            </a:r>
            <a:r>
              <a:rPr lang="en-GB" sz="1400" dirty="0" smtClean="0"/>
              <a:t> </a:t>
            </a:r>
            <a:r>
              <a:rPr lang="en-GB" sz="1400" dirty="0"/>
              <a:t>N, Kerry R, Lowe R, Lowe </a:t>
            </a:r>
            <a:r>
              <a:rPr lang="en-GB" sz="1400" dirty="0" smtClean="0"/>
              <a:t>T </a:t>
            </a:r>
            <a:r>
              <a:rPr lang="en-GB" sz="1400" dirty="0"/>
              <a:t>(2017) Being knowledge, power and profession subordinates: Students’ perceptions of Twitter for learning.  </a:t>
            </a:r>
            <a:r>
              <a:rPr lang="en-GB" sz="1400" i="1" dirty="0"/>
              <a:t>Internet and Higher Education</a:t>
            </a:r>
            <a:r>
              <a:rPr lang="en-GB" sz="1400" dirty="0"/>
              <a:t> 33, 41-48</a:t>
            </a:r>
          </a:p>
          <a:p>
            <a:pPr>
              <a:spcBef>
                <a:spcPts val="600"/>
              </a:spcBef>
            </a:pPr>
            <a:r>
              <a:rPr lang="en-GB" sz="1400" dirty="0" err="1"/>
              <a:t>Legaree</a:t>
            </a:r>
            <a:r>
              <a:rPr lang="en-GB" sz="1400" dirty="0"/>
              <a:t> BA (2015) Considering the changing face of Social Media in Higher Education. </a:t>
            </a:r>
            <a:r>
              <a:rPr lang="en-GB" sz="1400" i="1" dirty="0"/>
              <a:t>FEMS Journals </a:t>
            </a:r>
            <a:r>
              <a:rPr lang="en-GB" sz="1400" dirty="0"/>
              <a:t>363, 16, 1-3</a:t>
            </a:r>
          </a:p>
          <a:p>
            <a:pPr>
              <a:spcBef>
                <a:spcPts val="600"/>
              </a:spcBef>
            </a:pPr>
            <a:r>
              <a:rPr lang="en-GB" sz="1400" dirty="0"/>
              <a:t>Maloney S, Moss A, </a:t>
            </a:r>
            <a:r>
              <a:rPr lang="en-GB" sz="1400" dirty="0" err="1"/>
              <a:t>Ilic</a:t>
            </a:r>
            <a:r>
              <a:rPr lang="en-GB" sz="1400" dirty="0"/>
              <a:t> D (2014) Social Media in Health Professional Education: a Student perspective on User Levels and Prospective Applications.  </a:t>
            </a:r>
            <a:r>
              <a:rPr lang="en-GB" sz="1400" i="1" dirty="0"/>
              <a:t>Advances in Health Science Education</a:t>
            </a:r>
            <a:r>
              <a:rPr lang="en-GB" sz="1400" dirty="0"/>
              <a:t> 19, 687-697</a:t>
            </a:r>
          </a:p>
          <a:p>
            <a:pPr>
              <a:spcBef>
                <a:spcPts val="600"/>
              </a:spcBef>
            </a:pPr>
            <a:r>
              <a:rPr lang="en-GB" sz="1400" dirty="0" err="1"/>
              <a:t>Margaryan</a:t>
            </a:r>
            <a:r>
              <a:rPr lang="en-GB" sz="1400" dirty="0"/>
              <a:t> A, Littlejohn A, </a:t>
            </a:r>
            <a:r>
              <a:rPr lang="en-GB" sz="1400" dirty="0" err="1"/>
              <a:t>Vojt</a:t>
            </a:r>
            <a:r>
              <a:rPr lang="en-GB" sz="1400" dirty="0"/>
              <a:t> </a:t>
            </a:r>
            <a:r>
              <a:rPr lang="en-GB" sz="1400" dirty="0" smtClean="0"/>
              <a:t>G </a:t>
            </a:r>
            <a:r>
              <a:rPr lang="en-GB" sz="1400" dirty="0"/>
              <a:t>(2011) </a:t>
            </a:r>
            <a:r>
              <a:rPr lang="en-GB" sz="1400" dirty="0" smtClean="0"/>
              <a:t>Are digital natives a myth or reality? </a:t>
            </a:r>
            <a:r>
              <a:rPr lang="en-GB" sz="1400" smtClean="0"/>
              <a:t>University students' use </a:t>
            </a:r>
            <a:r>
              <a:rPr lang="en-GB" sz="1400" dirty="0" smtClean="0"/>
              <a:t>of digital technologies. </a:t>
            </a:r>
            <a:r>
              <a:rPr lang="en-GB" sz="1400" i="1" dirty="0" smtClean="0"/>
              <a:t>Computers &amp; Education</a:t>
            </a:r>
            <a:r>
              <a:rPr lang="en-GB" sz="1400" dirty="0" smtClean="0"/>
              <a:t> 56,429-440</a:t>
            </a:r>
          </a:p>
          <a:p>
            <a:pPr>
              <a:spcBef>
                <a:spcPts val="600"/>
              </a:spcBef>
            </a:pPr>
            <a:r>
              <a:rPr lang="en-GB" sz="1400" dirty="0" err="1" smtClean="0"/>
              <a:t>Osgerby</a:t>
            </a:r>
            <a:r>
              <a:rPr lang="en-GB" sz="1400" dirty="0" smtClean="0"/>
              <a:t> </a:t>
            </a:r>
            <a:r>
              <a:rPr lang="en-GB" sz="1400" dirty="0"/>
              <a:t>J, Rush D (2015) An Exploratory case study examining undergraduate accounting students’ perceptions of using Twitter as a learning support tool. </a:t>
            </a:r>
            <a:r>
              <a:rPr lang="en-GB" sz="1400" i="1" dirty="0" smtClean="0"/>
              <a:t>The </a:t>
            </a:r>
            <a:r>
              <a:rPr lang="en-GB" sz="1400" i="1" dirty="0"/>
              <a:t>International Journal of Management Education</a:t>
            </a:r>
            <a:r>
              <a:rPr lang="en-GB" sz="1400" dirty="0"/>
              <a:t> 13, 337-348</a:t>
            </a:r>
          </a:p>
          <a:p>
            <a:pPr>
              <a:spcBef>
                <a:spcPts val="600"/>
              </a:spcBef>
            </a:pPr>
            <a:r>
              <a:rPr lang="en-GB" sz="1400" dirty="0" err="1"/>
              <a:t>Ruckert</a:t>
            </a:r>
            <a:r>
              <a:rPr lang="en-GB" sz="1400" dirty="0"/>
              <a:t> E, McDonald PL, </a:t>
            </a:r>
            <a:r>
              <a:rPr lang="en-GB" sz="1400" dirty="0" err="1"/>
              <a:t>Birkmeier</a:t>
            </a:r>
            <a:r>
              <a:rPr lang="en-GB" sz="1400" dirty="0"/>
              <a:t> M, Walker B, Cotton L, Lyons LB, Straker HO, </a:t>
            </a:r>
            <a:r>
              <a:rPr lang="en-GB" sz="1400" dirty="0" err="1"/>
              <a:t>Plack</a:t>
            </a:r>
            <a:r>
              <a:rPr lang="en-GB" sz="1400" dirty="0"/>
              <a:t> MM (</a:t>
            </a:r>
            <a:r>
              <a:rPr lang="en-GB" sz="1400" dirty="0" smtClean="0"/>
              <a:t>2014) </a:t>
            </a:r>
            <a:r>
              <a:rPr lang="en-GB" sz="1400" dirty="0"/>
              <a:t>Using Technology to Promote Active and Social Learning Experiences in Health Professions Education. </a:t>
            </a:r>
            <a:r>
              <a:rPr lang="en-GB" sz="1400" i="1" dirty="0"/>
              <a:t>Online Learning</a:t>
            </a:r>
            <a:r>
              <a:rPr lang="en-GB" sz="1400" dirty="0"/>
              <a:t>, [</a:t>
            </a:r>
            <a:r>
              <a:rPr lang="en-GB" sz="1400" dirty="0" err="1"/>
              <a:t>S.l.</a:t>
            </a:r>
            <a:r>
              <a:rPr lang="en-GB" sz="1400" dirty="0"/>
              <a:t>], v. 18, n. 4, Oct. 2014</a:t>
            </a:r>
          </a:p>
          <a:p>
            <a:pPr>
              <a:spcBef>
                <a:spcPts val="600"/>
              </a:spcBef>
            </a:pPr>
            <a:r>
              <a:rPr lang="en-GB" sz="1400" dirty="0" err="1"/>
              <a:t>Vaismoradi</a:t>
            </a:r>
            <a:r>
              <a:rPr lang="en-GB" sz="1400" dirty="0"/>
              <a:t>, </a:t>
            </a:r>
            <a:r>
              <a:rPr lang="en-GB" sz="1400" dirty="0" err="1"/>
              <a:t>Turunen</a:t>
            </a:r>
            <a:r>
              <a:rPr lang="en-GB" sz="1400" dirty="0"/>
              <a:t>, </a:t>
            </a:r>
            <a:r>
              <a:rPr lang="en-GB" sz="1400" dirty="0" err="1"/>
              <a:t>Bondas</a:t>
            </a:r>
            <a:r>
              <a:rPr lang="en-GB" sz="1400" dirty="0"/>
              <a:t> (2013) </a:t>
            </a:r>
            <a:r>
              <a:rPr lang="en-GB" sz="1400" dirty="0" smtClean="0"/>
              <a:t>Content </a:t>
            </a:r>
            <a:r>
              <a:rPr lang="en-GB" sz="1400" dirty="0"/>
              <a:t>analysis and thematic analysis: Implications for conducting a qualitative descriptive study. </a:t>
            </a:r>
            <a:r>
              <a:rPr lang="en-GB" sz="1400" i="1" dirty="0"/>
              <a:t>Nursing &amp; Health Sciences </a:t>
            </a:r>
            <a:r>
              <a:rPr lang="en-GB" sz="1400" dirty="0"/>
              <a:t>15 (3) 398-405</a:t>
            </a:r>
          </a:p>
          <a:p>
            <a:pPr>
              <a:spcBef>
                <a:spcPts val="600"/>
              </a:spcBef>
            </a:pPr>
            <a:r>
              <a:rPr lang="en-GB" sz="1400" dirty="0"/>
              <a:t>Wang Z, Chen L, Anderson T. (2014) A framework for interaction and cognitive engagement in connectivity learning contexts. </a:t>
            </a:r>
            <a:r>
              <a:rPr lang="en-GB" sz="1400" i="1" dirty="0"/>
              <a:t>The international Review of Research in Open and Distributed learning; </a:t>
            </a:r>
            <a:r>
              <a:rPr lang="en-GB" sz="1400" dirty="0"/>
              <a:t>Vol 15, No 2</a:t>
            </a:r>
          </a:p>
          <a:p>
            <a:endParaRPr lang="en-GB" sz="1400" dirty="0"/>
          </a:p>
        </p:txBody>
      </p:sp>
    </p:spTree>
    <p:extLst>
      <p:ext uri="{BB962C8B-B14F-4D97-AF65-F5344CB8AC3E}">
        <p14:creationId xmlns:p14="http://schemas.microsoft.com/office/powerpoint/2010/main" val="2014759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Research Title</a:t>
            </a:r>
          </a:p>
        </p:txBody>
      </p:sp>
      <p:sp>
        <p:nvSpPr>
          <p:cNvPr id="3" name="Content Placeholder 2"/>
          <p:cNvSpPr>
            <a:spLocks noGrp="1"/>
          </p:cNvSpPr>
          <p:nvPr>
            <p:ph idx="1"/>
          </p:nvPr>
        </p:nvSpPr>
        <p:spPr>
          <a:xfrm>
            <a:off x="457200" y="1412776"/>
            <a:ext cx="8229600" cy="5040560"/>
          </a:xfrm>
        </p:spPr>
        <p:txBody>
          <a:bodyPr>
            <a:normAutofit/>
          </a:bodyPr>
          <a:lstStyle/>
          <a:p>
            <a:pPr marL="0" lvl="1" indent="0">
              <a:buNone/>
            </a:pPr>
            <a:r>
              <a:rPr lang="en-GB" sz="3500" dirty="0"/>
              <a:t>A mixed method investigation; do final year undergraduate physiotherapy students value Twitter as an educational tool? </a:t>
            </a:r>
          </a:p>
          <a:p>
            <a:endParaRPr lang="en-GB" dirty="0"/>
          </a:p>
          <a:p>
            <a:r>
              <a:rPr lang="en-GB" sz="2400" dirty="0"/>
              <a:t>Research Question:</a:t>
            </a:r>
          </a:p>
          <a:p>
            <a:pPr lvl="1"/>
            <a:r>
              <a:rPr lang="en-GB" sz="2400" dirty="0">
                <a:solidFill>
                  <a:srgbClr val="FF0000"/>
                </a:solidFill>
              </a:rPr>
              <a:t>Can Twitter be used as a teaching tool to enhance the educational experience of undergraduate physiotherapy students?</a:t>
            </a:r>
          </a:p>
          <a:p>
            <a:r>
              <a:rPr lang="en-GB" sz="2400" dirty="0"/>
              <a:t>Research Aim:</a:t>
            </a:r>
          </a:p>
          <a:p>
            <a:pPr lvl="1"/>
            <a:r>
              <a:rPr lang="en-GB" sz="2400" dirty="0"/>
              <a:t> to explore the potential for using Twitter as an educational tool within physiotherapy education</a:t>
            </a:r>
          </a:p>
        </p:txBody>
      </p:sp>
    </p:spTree>
    <p:extLst>
      <p:ext uri="{BB962C8B-B14F-4D97-AF65-F5344CB8AC3E}">
        <p14:creationId xmlns:p14="http://schemas.microsoft.com/office/powerpoint/2010/main" val="3765357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094225" y="755602"/>
            <a:ext cx="2132631" cy="85939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Timely information</a:t>
            </a:r>
          </a:p>
        </p:txBody>
      </p:sp>
      <p:sp>
        <p:nvSpPr>
          <p:cNvPr id="6" name="Oval 5"/>
          <p:cNvSpPr/>
          <p:nvPr/>
        </p:nvSpPr>
        <p:spPr>
          <a:xfrm>
            <a:off x="578693" y="2742728"/>
            <a:ext cx="1976777" cy="74050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Conciseness</a:t>
            </a:r>
          </a:p>
        </p:txBody>
      </p:sp>
      <p:sp>
        <p:nvSpPr>
          <p:cNvPr id="7" name="Oval 6"/>
          <p:cNvSpPr/>
          <p:nvPr/>
        </p:nvSpPr>
        <p:spPr>
          <a:xfrm>
            <a:off x="683568" y="3623859"/>
            <a:ext cx="1944216" cy="90466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Support learning</a:t>
            </a:r>
          </a:p>
        </p:txBody>
      </p:sp>
      <p:sp>
        <p:nvSpPr>
          <p:cNvPr id="8" name="Oval 7"/>
          <p:cNvSpPr/>
          <p:nvPr/>
        </p:nvSpPr>
        <p:spPr>
          <a:xfrm>
            <a:off x="578693" y="1487630"/>
            <a:ext cx="2375465" cy="11161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Assignment support via Tweet chat</a:t>
            </a:r>
          </a:p>
        </p:txBody>
      </p:sp>
      <p:sp>
        <p:nvSpPr>
          <p:cNvPr id="9" name="Rectangle 8"/>
          <p:cNvSpPr/>
          <p:nvPr/>
        </p:nvSpPr>
        <p:spPr>
          <a:xfrm>
            <a:off x="3478050" y="2151781"/>
            <a:ext cx="2342286" cy="5382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Pedagogy Principles</a:t>
            </a:r>
          </a:p>
        </p:txBody>
      </p:sp>
      <p:sp>
        <p:nvSpPr>
          <p:cNvPr id="10" name="Oval 9"/>
          <p:cNvSpPr/>
          <p:nvPr/>
        </p:nvSpPr>
        <p:spPr>
          <a:xfrm>
            <a:off x="3867947" y="211181"/>
            <a:ext cx="1872208" cy="78195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Take home messages</a:t>
            </a:r>
          </a:p>
        </p:txBody>
      </p:sp>
      <p:sp>
        <p:nvSpPr>
          <p:cNvPr id="11" name="Oval 10"/>
          <p:cNvSpPr/>
          <p:nvPr/>
        </p:nvSpPr>
        <p:spPr>
          <a:xfrm>
            <a:off x="5451472" y="797262"/>
            <a:ext cx="1800200" cy="73158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Networking links</a:t>
            </a:r>
          </a:p>
        </p:txBody>
      </p:sp>
      <p:sp>
        <p:nvSpPr>
          <p:cNvPr id="14" name="Oval 13"/>
          <p:cNvSpPr/>
          <p:nvPr/>
        </p:nvSpPr>
        <p:spPr>
          <a:xfrm>
            <a:off x="6395491" y="1525139"/>
            <a:ext cx="2159028" cy="86679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Links to additional resource</a:t>
            </a:r>
          </a:p>
        </p:txBody>
      </p:sp>
      <p:sp>
        <p:nvSpPr>
          <p:cNvPr id="2" name="Oval 1"/>
          <p:cNvSpPr/>
          <p:nvPr/>
        </p:nvSpPr>
        <p:spPr>
          <a:xfrm>
            <a:off x="5940152" y="4773410"/>
            <a:ext cx="2192291" cy="67647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Social Interaction</a:t>
            </a:r>
          </a:p>
        </p:txBody>
      </p:sp>
      <p:sp>
        <p:nvSpPr>
          <p:cNvPr id="3" name="Oval 2"/>
          <p:cNvSpPr/>
          <p:nvPr/>
        </p:nvSpPr>
        <p:spPr>
          <a:xfrm>
            <a:off x="2754815" y="5203180"/>
            <a:ext cx="1875174" cy="75236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Resource sharing</a:t>
            </a:r>
          </a:p>
        </p:txBody>
      </p:sp>
      <p:sp>
        <p:nvSpPr>
          <p:cNvPr id="4" name="Oval 3"/>
          <p:cNvSpPr/>
          <p:nvPr/>
        </p:nvSpPr>
        <p:spPr>
          <a:xfrm>
            <a:off x="1293960" y="4605877"/>
            <a:ext cx="2124236" cy="65263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Collaboration </a:t>
            </a:r>
          </a:p>
        </p:txBody>
      </p:sp>
      <p:sp>
        <p:nvSpPr>
          <p:cNvPr id="12" name="Oval 11"/>
          <p:cNvSpPr/>
          <p:nvPr/>
        </p:nvSpPr>
        <p:spPr>
          <a:xfrm>
            <a:off x="6520899" y="3841448"/>
            <a:ext cx="1908212" cy="84273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Awareness of the world</a:t>
            </a:r>
          </a:p>
        </p:txBody>
      </p:sp>
      <p:sp>
        <p:nvSpPr>
          <p:cNvPr id="15" name="Oval 14"/>
          <p:cNvSpPr/>
          <p:nvPr/>
        </p:nvSpPr>
        <p:spPr>
          <a:xfrm>
            <a:off x="4705847" y="5339799"/>
            <a:ext cx="1729309" cy="7335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Active learning</a:t>
            </a:r>
          </a:p>
        </p:txBody>
      </p:sp>
      <p:sp>
        <p:nvSpPr>
          <p:cNvPr id="16" name="Rectangle 15"/>
          <p:cNvSpPr/>
          <p:nvPr/>
        </p:nvSpPr>
        <p:spPr>
          <a:xfrm>
            <a:off x="515845" y="206263"/>
            <a:ext cx="2238970" cy="4729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Enhanced Education</a:t>
            </a:r>
          </a:p>
        </p:txBody>
      </p:sp>
      <p:sp>
        <p:nvSpPr>
          <p:cNvPr id="17" name="Rectangle 16"/>
          <p:cNvSpPr/>
          <p:nvPr/>
        </p:nvSpPr>
        <p:spPr>
          <a:xfrm>
            <a:off x="3471259" y="2843439"/>
            <a:ext cx="2349077" cy="6594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Principles for Student Engagement</a:t>
            </a:r>
          </a:p>
        </p:txBody>
      </p:sp>
      <p:sp>
        <p:nvSpPr>
          <p:cNvPr id="18" name="Rectangle 17"/>
          <p:cNvSpPr/>
          <p:nvPr/>
        </p:nvSpPr>
        <p:spPr>
          <a:xfrm>
            <a:off x="3486869" y="3690544"/>
            <a:ext cx="2358626" cy="6344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err="1"/>
              <a:t>Connectivism</a:t>
            </a:r>
            <a:endParaRPr lang="en-GB" dirty="0"/>
          </a:p>
          <a:p>
            <a:pPr algn="ctr"/>
            <a:r>
              <a:rPr lang="en-GB" dirty="0"/>
              <a:t>Constructivism</a:t>
            </a:r>
          </a:p>
        </p:txBody>
      </p:sp>
      <p:sp>
        <p:nvSpPr>
          <p:cNvPr id="19" name="Oval 18"/>
          <p:cNvSpPr/>
          <p:nvPr/>
        </p:nvSpPr>
        <p:spPr>
          <a:xfrm>
            <a:off x="6606912" y="2535833"/>
            <a:ext cx="2088232" cy="1040289"/>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Student – tutor interaction</a:t>
            </a:r>
          </a:p>
        </p:txBody>
      </p:sp>
      <p:sp>
        <p:nvSpPr>
          <p:cNvPr id="13" name="TextBox 12"/>
          <p:cNvSpPr txBox="1"/>
          <p:nvPr/>
        </p:nvSpPr>
        <p:spPr>
          <a:xfrm>
            <a:off x="835565" y="6206795"/>
            <a:ext cx="7936971" cy="307777"/>
          </a:xfrm>
          <a:prstGeom prst="rect">
            <a:avLst/>
          </a:prstGeom>
          <a:noFill/>
        </p:spPr>
        <p:txBody>
          <a:bodyPr wrap="square" rtlCol="0">
            <a:spAutoFit/>
          </a:bodyPr>
          <a:lstStyle/>
          <a:p>
            <a:r>
              <a:rPr lang="en-GB" sz="1400" dirty="0" err="1"/>
              <a:t>Dhir</a:t>
            </a:r>
            <a:r>
              <a:rPr lang="en-GB" sz="1400" dirty="0"/>
              <a:t>, </a:t>
            </a:r>
            <a:r>
              <a:rPr lang="en-GB" sz="1400" dirty="0" err="1"/>
              <a:t>Buragga</a:t>
            </a:r>
            <a:r>
              <a:rPr lang="en-GB" sz="1400" dirty="0"/>
              <a:t> &amp;</a:t>
            </a:r>
            <a:r>
              <a:rPr lang="en-GB" sz="1400" dirty="0" smtClean="0"/>
              <a:t> </a:t>
            </a:r>
            <a:r>
              <a:rPr lang="en-GB" sz="1400" dirty="0" err="1"/>
              <a:t>Boreqqah</a:t>
            </a:r>
            <a:r>
              <a:rPr lang="en-GB" sz="1400" dirty="0"/>
              <a:t>, 2013; </a:t>
            </a:r>
            <a:r>
              <a:rPr lang="en-GB" sz="1400" dirty="0" err="1"/>
              <a:t>Osgerby</a:t>
            </a:r>
            <a:r>
              <a:rPr lang="en-GB" sz="1400" dirty="0"/>
              <a:t> &amp;</a:t>
            </a:r>
            <a:r>
              <a:rPr lang="en-GB" sz="1400" dirty="0" smtClean="0"/>
              <a:t> Rush, </a:t>
            </a:r>
            <a:r>
              <a:rPr lang="en-GB" sz="1400" dirty="0"/>
              <a:t>2015; </a:t>
            </a:r>
            <a:r>
              <a:rPr lang="en-GB" sz="1400" dirty="0" err="1"/>
              <a:t>Ruckert</a:t>
            </a:r>
            <a:r>
              <a:rPr lang="en-GB" sz="1400" dirty="0"/>
              <a:t> et </a:t>
            </a:r>
            <a:r>
              <a:rPr lang="en-GB" sz="1400" dirty="0" smtClean="0"/>
              <a:t>al., 2014; </a:t>
            </a:r>
            <a:r>
              <a:rPr lang="en-GB" sz="1400" dirty="0"/>
              <a:t>Flynn, </a:t>
            </a:r>
            <a:r>
              <a:rPr lang="en-GB" sz="1400" dirty="0" err="1"/>
              <a:t>Jalali</a:t>
            </a:r>
            <a:r>
              <a:rPr lang="en-GB" sz="1400" dirty="0"/>
              <a:t> &amp;</a:t>
            </a:r>
            <a:r>
              <a:rPr lang="en-GB" sz="1400" dirty="0" smtClean="0"/>
              <a:t> </a:t>
            </a:r>
            <a:r>
              <a:rPr lang="en-GB" sz="1400" dirty="0" err="1" smtClean="0"/>
              <a:t>Mreau</a:t>
            </a:r>
            <a:r>
              <a:rPr lang="en-GB" sz="1400" dirty="0" smtClean="0"/>
              <a:t>, 2015</a:t>
            </a:r>
            <a:endParaRPr lang="en-GB" sz="1400" dirty="0"/>
          </a:p>
        </p:txBody>
      </p:sp>
    </p:spTree>
    <p:extLst>
      <p:ext uri="{BB962C8B-B14F-4D97-AF65-F5344CB8AC3E}">
        <p14:creationId xmlns:p14="http://schemas.microsoft.com/office/powerpoint/2010/main" val="343301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4" grpId="0" animBg="1"/>
      <p:bldP spid="2" grpId="0" animBg="1"/>
      <p:bldP spid="3" grpId="0" animBg="1"/>
      <p:bldP spid="4" grpId="0" animBg="1"/>
      <p:bldP spid="12" grpId="0" animBg="1"/>
      <p:bldP spid="15" grpId="0" animBg="1"/>
      <p:bldP spid="17" grpId="0" animBg="1"/>
      <p:bldP spid="18" grpId="0" animBg="1"/>
      <p:bldP spid="19"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Mixed Method Design</a:t>
            </a:r>
          </a:p>
        </p:txBody>
      </p:sp>
      <p:sp>
        <p:nvSpPr>
          <p:cNvPr id="3" name="Content Placeholder 2"/>
          <p:cNvSpPr>
            <a:spLocks noGrp="1"/>
          </p:cNvSpPr>
          <p:nvPr>
            <p:ph idx="1"/>
          </p:nvPr>
        </p:nvSpPr>
        <p:spPr>
          <a:xfrm>
            <a:off x="628650" y="1690689"/>
            <a:ext cx="8229600" cy="4785395"/>
          </a:xfrm>
        </p:spPr>
        <p:txBody>
          <a:bodyPr>
            <a:normAutofit/>
          </a:bodyPr>
          <a:lstStyle/>
          <a:p>
            <a:r>
              <a:rPr lang="en-GB" sz="2800" dirty="0"/>
              <a:t>Ethical approval</a:t>
            </a:r>
          </a:p>
          <a:p>
            <a:r>
              <a:rPr lang="en-GB" sz="2800" dirty="0"/>
              <a:t>Year 3 cohort undergraduate physiotherapy students</a:t>
            </a:r>
          </a:p>
          <a:p>
            <a:r>
              <a:rPr lang="en-GB" sz="2800" dirty="0"/>
              <a:t>Quantitative and Qualitative questionnaire</a:t>
            </a:r>
          </a:p>
          <a:p>
            <a:pPr lvl="1"/>
            <a:r>
              <a:rPr lang="en-GB" sz="2400" dirty="0"/>
              <a:t>Initial questionnaire – Semester 1 Week 1</a:t>
            </a:r>
          </a:p>
          <a:p>
            <a:pPr lvl="1"/>
            <a:r>
              <a:rPr lang="en-GB" sz="2400" dirty="0"/>
              <a:t>Scoping Questionnaire mid semester 1</a:t>
            </a:r>
          </a:p>
          <a:p>
            <a:pPr lvl="1"/>
            <a:r>
              <a:rPr lang="en-GB" sz="2400" dirty="0"/>
              <a:t>Final questionnaire – May Semester 2</a:t>
            </a:r>
          </a:p>
          <a:p>
            <a:r>
              <a:rPr lang="en-GB" sz="2800" dirty="0"/>
              <a:t>Focus Groups – Mid Semester 2</a:t>
            </a:r>
          </a:p>
          <a:p>
            <a:pPr lvl="1"/>
            <a:r>
              <a:rPr lang="en-GB" sz="2400" dirty="0"/>
              <a:t>Sampling questionnaire regarding habits</a:t>
            </a:r>
          </a:p>
          <a:p>
            <a:pPr lvl="1"/>
            <a:r>
              <a:rPr lang="en-GB" sz="2400" dirty="0" smtClean="0"/>
              <a:t>‘Super </a:t>
            </a:r>
            <a:r>
              <a:rPr lang="en-GB" sz="2400" dirty="0"/>
              <a:t>U</a:t>
            </a:r>
            <a:r>
              <a:rPr lang="en-GB" sz="2400" dirty="0" smtClean="0"/>
              <a:t>sers</a:t>
            </a:r>
            <a:r>
              <a:rPr lang="en-GB" sz="2400" dirty="0"/>
              <a:t>’ &amp; </a:t>
            </a:r>
            <a:r>
              <a:rPr lang="en-GB" sz="2400" dirty="0" smtClean="0"/>
              <a:t>‘Novice </a:t>
            </a:r>
            <a:r>
              <a:rPr lang="en-GB" sz="2400" dirty="0"/>
              <a:t>users’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873" y="5193518"/>
            <a:ext cx="1237506" cy="1316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5189181"/>
            <a:ext cx="1320833" cy="1320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7032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94251"/>
            <a:ext cx="4000156" cy="33123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293096"/>
            <a:ext cx="4199870" cy="31829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0765" y="1394251"/>
            <a:ext cx="4781715" cy="1932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323528" y="68688"/>
            <a:ext cx="8496944" cy="1325563"/>
          </a:xfrm>
        </p:spPr>
        <p:txBody>
          <a:bodyPr>
            <a:normAutofit/>
          </a:bodyPr>
          <a:lstStyle/>
          <a:p>
            <a:r>
              <a:rPr lang="en-GB" dirty="0"/>
              <a:t>One Module in Year 3 – Context of Physiotherapy </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0765" y="3267346"/>
            <a:ext cx="4781715" cy="3690046"/>
          </a:xfrm>
          <a:prstGeom prst="rect">
            <a:avLst/>
          </a:prstGeom>
          <a:ln>
            <a:solidFill>
              <a:schemeClr val="tx1"/>
            </a:solidFill>
          </a:ln>
        </p:spPr>
      </p:pic>
    </p:spTree>
    <p:extLst>
      <p:ext uri="{BB962C8B-B14F-4D97-AF65-F5344CB8AC3E}">
        <p14:creationId xmlns:p14="http://schemas.microsoft.com/office/powerpoint/2010/main" val="81508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31954"/>
            <a:ext cx="7886700" cy="1325563"/>
          </a:xfrm>
        </p:spPr>
        <p:txBody>
          <a:bodyPr/>
          <a:lstStyle/>
          <a:p>
            <a:r>
              <a:rPr lang="en-GB" dirty="0"/>
              <a:t>Results</a:t>
            </a:r>
          </a:p>
        </p:txBody>
      </p:sp>
      <p:sp>
        <p:nvSpPr>
          <p:cNvPr id="4" name="Content Placeholder 3"/>
          <p:cNvSpPr>
            <a:spLocks noGrp="1"/>
          </p:cNvSpPr>
          <p:nvPr>
            <p:ph sz="half" idx="1"/>
          </p:nvPr>
        </p:nvSpPr>
        <p:spPr>
          <a:xfrm>
            <a:off x="405614" y="1629743"/>
            <a:ext cx="4038600" cy="4525963"/>
          </a:xfrm>
        </p:spPr>
        <p:txBody>
          <a:bodyPr>
            <a:normAutofit/>
          </a:bodyPr>
          <a:lstStyle/>
          <a:p>
            <a:pPr>
              <a:spcBef>
                <a:spcPts val="500"/>
              </a:spcBef>
            </a:pPr>
            <a:r>
              <a:rPr lang="en-GB" sz="2400" dirty="0"/>
              <a:t>N=33</a:t>
            </a:r>
            <a:r>
              <a:rPr lang="en-GB" dirty="0"/>
              <a:t>  </a:t>
            </a:r>
          </a:p>
          <a:p>
            <a:pPr lvl="1">
              <a:spcBef>
                <a:spcPts val="500"/>
              </a:spcBef>
            </a:pPr>
            <a:r>
              <a:rPr lang="en-GB" sz="2000" dirty="0"/>
              <a:t>  10 males : 23 Females                 </a:t>
            </a:r>
          </a:p>
          <a:p>
            <a:pPr>
              <a:spcBef>
                <a:spcPts val="500"/>
              </a:spcBef>
            </a:pPr>
            <a:r>
              <a:rPr lang="en-GB" sz="2400" dirty="0"/>
              <a:t>Age:  18-23 years = 31                	   24-29 years = 2</a:t>
            </a:r>
          </a:p>
          <a:p>
            <a:pPr>
              <a:spcBef>
                <a:spcPts val="500"/>
              </a:spcBef>
            </a:pPr>
            <a:r>
              <a:rPr lang="en-GB" sz="2400" dirty="0"/>
              <a:t>Initial usage</a:t>
            </a:r>
          </a:p>
          <a:p>
            <a:pPr lvl="1">
              <a:spcBef>
                <a:spcPts val="500"/>
              </a:spcBef>
            </a:pPr>
            <a:r>
              <a:rPr lang="en-GB" sz="2000" dirty="0"/>
              <a:t>Facebook 100% </a:t>
            </a:r>
          </a:p>
          <a:p>
            <a:pPr lvl="1">
              <a:spcBef>
                <a:spcPts val="500"/>
              </a:spcBef>
            </a:pPr>
            <a:r>
              <a:rPr lang="en-GB" sz="2000" dirty="0"/>
              <a:t>Twitter 39%</a:t>
            </a:r>
          </a:p>
          <a:p>
            <a:pPr>
              <a:spcBef>
                <a:spcPts val="500"/>
              </a:spcBef>
            </a:pPr>
            <a:r>
              <a:rPr lang="en-GB" sz="2400" dirty="0"/>
              <a:t>End of year usage</a:t>
            </a:r>
          </a:p>
          <a:p>
            <a:pPr lvl="1">
              <a:spcBef>
                <a:spcPts val="500"/>
              </a:spcBef>
            </a:pPr>
            <a:r>
              <a:rPr lang="en-GB" sz="2000" dirty="0"/>
              <a:t>Facebook 100%</a:t>
            </a:r>
          </a:p>
          <a:p>
            <a:pPr lvl="1">
              <a:spcBef>
                <a:spcPts val="500"/>
              </a:spcBef>
            </a:pPr>
            <a:r>
              <a:rPr lang="en-GB" sz="2000" dirty="0"/>
              <a:t>Twitter 70%</a:t>
            </a:r>
          </a:p>
        </p:txBody>
      </p:sp>
      <p:sp>
        <p:nvSpPr>
          <p:cNvPr id="3" name="Content Placeholder 2"/>
          <p:cNvSpPr>
            <a:spLocks noGrp="1"/>
          </p:cNvSpPr>
          <p:nvPr>
            <p:ph sz="half" idx="2"/>
          </p:nvPr>
        </p:nvSpPr>
        <p:spPr>
          <a:xfrm>
            <a:off x="4644008" y="1484784"/>
            <a:ext cx="4038600" cy="4525963"/>
          </a:xfrm>
        </p:spPr>
        <p:txBody>
          <a:bodyPr>
            <a:normAutofit/>
          </a:bodyPr>
          <a:lstStyle/>
          <a:p>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124744"/>
            <a:ext cx="5222087" cy="526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852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GB" dirty="0"/>
              <a:t>Evaluation of Twitter feed post module using a Likert scale N= 30 </a:t>
            </a:r>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517132"/>
            <a:ext cx="8208912" cy="47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148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886700" cy="1325563"/>
          </a:xfrm>
        </p:spPr>
        <p:txBody>
          <a:bodyPr/>
          <a:lstStyle/>
          <a:p>
            <a:r>
              <a:rPr lang="en-GB" dirty="0"/>
              <a:t>Qualitative Method</a:t>
            </a:r>
          </a:p>
        </p:txBody>
      </p:sp>
      <p:sp>
        <p:nvSpPr>
          <p:cNvPr id="3" name="Content Placeholder 2"/>
          <p:cNvSpPr>
            <a:spLocks noGrp="1"/>
          </p:cNvSpPr>
          <p:nvPr>
            <p:ph idx="1"/>
          </p:nvPr>
        </p:nvSpPr>
        <p:spPr>
          <a:xfrm>
            <a:off x="539552" y="1514203"/>
            <a:ext cx="8229600" cy="4896544"/>
          </a:xfrm>
        </p:spPr>
        <p:txBody>
          <a:bodyPr>
            <a:normAutofit fontScale="92500" lnSpcReduction="20000"/>
          </a:bodyPr>
          <a:lstStyle/>
          <a:p>
            <a:r>
              <a:rPr lang="en-GB" sz="3300" dirty="0"/>
              <a:t>2 focus groups;</a:t>
            </a:r>
          </a:p>
          <a:p>
            <a:pPr lvl="1"/>
            <a:r>
              <a:rPr lang="en-GB" sz="2900" dirty="0"/>
              <a:t>S</a:t>
            </a:r>
            <a:r>
              <a:rPr lang="en-GB" sz="2900" dirty="0" smtClean="0"/>
              <a:t>uper </a:t>
            </a:r>
            <a:r>
              <a:rPr lang="en-GB" sz="2900" dirty="0"/>
              <a:t>U</a:t>
            </a:r>
            <a:r>
              <a:rPr lang="en-GB" sz="2900" dirty="0" smtClean="0"/>
              <a:t>sers </a:t>
            </a:r>
            <a:r>
              <a:rPr lang="en-GB" sz="2900" dirty="0"/>
              <a:t>(n=7)  </a:t>
            </a:r>
          </a:p>
          <a:p>
            <a:pPr lvl="1"/>
            <a:r>
              <a:rPr lang="en-GB" sz="2900" dirty="0" smtClean="0"/>
              <a:t>Novice </a:t>
            </a:r>
            <a:r>
              <a:rPr lang="en-GB" sz="2900" dirty="0"/>
              <a:t>U</a:t>
            </a:r>
            <a:r>
              <a:rPr lang="en-GB" sz="2900" dirty="0" smtClean="0"/>
              <a:t>sers </a:t>
            </a:r>
            <a:r>
              <a:rPr lang="en-GB" sz="2900" dirty="0"/>
              <a:t>(n=8)</a:t>
            </a:r>
          </a:p>
          <a:p>
            <a:r>
              <a:rPr lang="en-GB" sz="3300" dirty="0"/>
              <a:t>Question schedule developed from scoping questionnaire </a:t>
            </a:r>
          </a:p>
          <a:p>
            <a:r>
              <a:rPr lang="en-GB" sz="3300" dirty="0"/>
              <a:t>Conversations were recorded and transcribed verbatim</a:t>
            </a:r>
          </a:p>
          <a:p>
            <a:r>
              <a:rPr lang="en-GB" sz="3300" dirty="0"/>
              <a:t>A thematic analysis approach was adopted </a:t>
            </a:r>
            <a:r>
              <a:rPr lang="en-GB" sz="1900" dirty="0"/>
              <a:t>(</a:t>
            </a:r>
            <a:r>
              <a:rPr lang="en-GB" sz="1900" dirty="0" err="1"/>
              <a:t>Vaismoradi</a:t>
            </a:r>
            <a:r>
              <a:rPr lang="en-GB" sz="1900" dirty="0"/>
              <a:t>, </a:t>
            </a:r>
            <a:r>
              <a:rPr lang="en-GB" sz="1900" dirty="0" err="1"/>
              <a:t>Turunen</a:t>
            </a:r>
            <a:r>
              <a:rPr lang="en-GB" sz="1900" dirty="0"/>
              <a:t> &amp; </a:t>
            </a:r>
            <a:r>
              <a:rPr lang="en-GB" sz="1900" dirty="0" err="1" smtClean="0"/>
              <a:t>Bondas</a:t>
            </a:r>
            <a:r>
              <a:rPr lang="en-GB" sz="1900" dirty="0" smtClean="0"/>
              <a:t>, </a:t>
            </a:r>
            <a:r>
              <a:rPr lang="en-GB" sz="1900" dirty="0"/>
              <a:t>2013)</a:t>
            </a:r>
          </a:p>
          <a:p>
            <a:r>
              <a:rPr lang="en-GB" sz="3300" dirty="0"/>
              <a:t>Data was independently reviewed by 2 researchers, codes refined and defined, then themes identified</a:t>
            </a:r>
          </a:p>
          <a:p>
            <a:r>
              <a:rPr lang="en-GB" sz="3300" dirty="0"/>
              <a:t>The key themes that emerged will be presented</a:t>
            </a:r>
          </a:p>
        </p:txBody>
      </p:sp>
    </p:spTree>
    <p:extLst>
      <p:ext uri="{BB962C8B-B14F-4D97-AF65-F5344CB8AC3E}">
        <p14:creationId xmlns:p14="http://schemas.microsoft.com/office/powerpoint/2010/main" val="1721258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99392"/>
            <a:ext cx="8229600" cy="1143000"/>
          </a:xfrm>
        </p:spPr>
        <p:txBody>
          <a:bodyPr/>
          <a:lstStyle/>
          <a:p>
            <a:r>
              <a:rPr lang="en-GB" dirty="0"/>
              <a:t>Thematic map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3776398"/>
              </p:ext>
            </p:extLst>
          </p:nvPr>
        </p:nvGraphicFramePr>
        <p:xfrm>
          <a:off x="-828600" y="764704"/>
          <a:ext cx="10657184"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6051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3708</TotalTime>
  <Words>2352</Words>
  <Application>Microsoft Office PowerPoint</Application>
  <PresentationFormat>On-screen Show (4:3)</PresentationFormat>
  <Paragraphs>258</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Twitter – is it an educational tool? @livuniphysio </vt:lpstr>
      <vt:lpstr>Research Title</vt:lpstr>
      <vt:lpstr>PowerPoint Presentation</vt:lpstr>
      <vt:lpstr>Mixed Method Design</vt:lpstr>
      <vt:lpstr>One Module in Year 3 – Context of Physiotherapy </vt:lpstr>
      <vt:lpstr>Results</vt:lpstr>
      <vt:lpstr>Evaluation of Twitter feed post module using a Likert scale N= 30 </vt:lpstr>
      <vt:lpstr>Qualitative Method</vt:lpstr>
      <vt:lpstr>Thematic map</vt:lpstr>
      <vt:lpstr>PowerPoint Presentation</vt:lpstr>
      <vt:lpstr>PowerPoint Presentation</vt:lpstr>
      <vt:lpstr>PowerPoint Presentation</vt:lpstr>
      <vt:lpstr>Twitter – is it an educational tool?</vt:lpstr>
      <vt:lpstr>The Future</vt:lpstr>
      <vt:lpstr>PowerPoint Presentation</vt:lpstr>
      <vt:lpstr>References</vt:lpstr>
    </vt:vector>
  </TitlesOfParts>
  <Company>The University of Liverpool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Project - Twitter</dc:title>
  <dc:creator>Deaves, Amanda</dc:creator>
  <cp:lastModifiedBy>Deaves, Amanda</cp:lastModifiedBy>
  <cp:revision>211</cp:revision>
  <cp:lastPrinted>2018-08-16T09:09:05Z</cp:lastPrinted>
  <dcterms:created xsi:type="dcterms:W3CDTF">2016-08-23T10:51:23Z</dcterms:created>
  <dcterms:modified xsi:type="dcterms:W3CDTF">2018-09-03T14:25:51Z</dcterms:modified>
</cp:coreProperties>
</file>