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90" r:id="rId3"/>
    <p:sldId id="304" r:id="rId4"/>
    <p:sldId id="305" r:id="rId5"/>
    <p:sldId id="306" r:id="rId6"/>
    <p:sldId id="303" r:id="rId7"/>
    <p:sldId id="30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C21"/>
    <a:srgbClr val="13394A"/>
    <a:srgbClr val="A1CA3A"/>
    <a:srgbClr val="ED1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6" autoAdjust="0"/>
    <p:restoredTop sz="91268" autoAdjust="0"/>
  </p:normalViewPr>
  <p:slideViewPr>
    <p:cSldViewPr snapToGrid="0">
      <p:cViewPr varScale="1">
        <p:scale>
          <a:sx n="84" d="100"/>
          <a:sy n="84" d="100"/>
        </p:scale>
        <p:origin x="1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630F7-FE3B-45CF-98A0-9475CDCAAEFF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3B4B837C-CB81-4CFB-AA38-0A4C4DDD9CE5}">
      <dgm:prSet phldrT="[Text]"/>
      <dgm:spPr>
        <a:solidFill>
          <a:srgbClr val="F36C21"/>
        </a:solidFill>
      </dgm:spPr>
      <dgm:t>
        <a:bodyPr/>
        <a:lstStyle/>
        <a:p>
          <a:r>
            <a:rPr lang="en-GB" b="1" dirty="0">
              <a:solidFill>
                <a:schemeClr val="tx1">
                  <a:lumMod val="95000"/>
                  <a:lumOff val="5000"/>
                </a:schemeClr>
              </a:solidFill>
              <a:cs typeface="Courier New" panose="02070309020205020404" pitchFamily="49" charset="0"/>
            </a:rPr>
            <a:t>Methodology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1DC1E21-5EA0-4D83-9D7A-A3F13078BDC7}" type="parTrans" cxnId="{19D7DEC1-FC88-44D4-9F9D-FDE33EF41732}">
      <dgm:prSet/>
      <dgm:spPr/>
      <dgm:t>
        <a:bodyPr/>
        <a:lstStyle/>
        <a:p>
          <a:endParaRPr lang="en-US"/>
        </a:p>
      </dgm:t>
    </dgm:pt>
    <dgm:pt modelId="{0DBCCC32-742B-4596-A073-D0B1023F1AEF}" type="sibTrans" cxnId="{19D7DEC1-FC88-44D4-9F9D-FDE33EF41732}">
      <dgm:prSet/>
      <dgm:spPr/>
      <dgm:t>
        <a:bodyPr/>
        <a:lstStyle/>
        <a:p>
          <a:endParaRPr lang="en-US"/>
        </a:p>
      </dgm:t>
    </dgm:pt>
    <dgm:pt modelId="{1776C067-C65E-41CA-B0CD-9468A6A2F4C6}">
      <dgm:prSet phldrT="[Text]"/>
      <dgm:spPr/>
      <dgm:t>
        <a:bodyPr/>
        <a:lstStyle/>
        <a:p>
          <a:r>
            <a:rPr lang="en-GB" b="1" dirty="0">
              <a:solidFill>
                <a:schemeClr val="tx1">
                  <a:lumMod val="85000"/>
                  <a:lumOff val="15000"/>
                </a:schemeClr>
              </a:solidFill>
              <a:cs typeface="Courier New" panose="02070309020205020404" pitchFamily="49" charset="0"/>
            </a:rPr>
            <a:t>Data Collection Procedure &amp; Challenges</a:t>
          </a:r>
          <a:endParaRPr lang="en-US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11A25D3-00C1-4B6B-A193-0B83B9AF1C12}" type="parTrans" cxnId="{63A1EDF1-7A52-4DE9-8028-BA4634899B67}">
      <dgm:prSet/>
      <dgm:spPr/>
      <dgm:t>
        <a:bodyPr/>
        <a:lstStyle/>
        <a:p>
          <a:endParaRPr lang="en-US"/>
        </a:p>
      </dgm:t>
    </dgm:pt>
    <dgm:pt modelId="{1ACA24D6-BA94-4180-95F0-6CADDF3B5C6E}" type="sibTrans" cxnId="{63A1EDF1-7A52-4DE9-8028-BA4634899B67}">
      <dgm:prSet/>
      <dgm:spPr/>
      <dgm:t>
        <a:bodyPr/>
        <a:lstStyle/>
        <a:p>
          <a:endParaRPr lang="en-US"/>
        </a:p>
      </dgm:t>
    </dgm:pt>
    <dgm:pt modelId="{5C07EC74-4546-43D8-BACB-019ED99FE051}">
      <dgm:prSet phldrT="[Text]"/>
      <dgm:spPr/>
      <dgm:t>
        <a:bodyPr/>
        <a:lstStyle/>
        <a:p>
          <a:r>
            <a:rPr lang="en-GB" b="1" dirty="0">
              <a:solidFill>
                <a:schemeClr val="tx1">
                  <a:lumMod val="75000"/>
                  <a:lumOff val="25000"/>
                </a:schemeClr>
              </a:solidFill>
              <a:cs typeface="Courier New" panose="02070309020205020404" pitchFamily="49" charset="0"/>
            </a:rPr>
            <a:t>Forecasting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176D66A-F889-4A24-910E-61660130A37D}" type="parTrans" cxnId="{F6A1380F-2388-4F85-94F7-8DEFC1B9454E}">
      <dgm:prSet/>
      <dgm:spPr/>
      <dgm:t>
        <a:bodyPr/>
        <a:lstStyle/>
        <a:p>
          <a:endParaRPr lang="en-US"/>
        </a:p>
      </dgm:t>
    </dgm:pt>
    <dgm:pt modelId="{3F3EDA1C-8FF1-4510-BDAA-C5C798D53C63}" type="sibTrans" cxnId="{F6A1380F-2388-4F85-94F7-8DEFC1B9454E}">
      <dgm:prSet/>
      <dgm:spPr/>
      <dgm:t>
        <a:bodyPr/>
        <a:lstStyle/>
        <a:p>
          <a:endParaRPr lang="en-US"/>
        </a:p>
      </dgm:t>
    </dgm:pt>
    <dgm:pt modelId="{9E78CE1C-8367-44B8-AB67-1ADB52D5CF71}">
      <dgm:prSet/>
      <dgm:spPr/>
      <dgm:t>
        <a:bodyPr/>
        <a:lstStyle/>
        <a:p>
          <a:r>
            <a:rPr lang="en-GB" b="1" dirty="0">
              <a:solidFill>
                <a:schemeClr val="tx1">
                  <a:lumMod val="50000"/>
                  <a:lumOff val="50000"/>
                </a:schemeClr>
              </a:solidFill>
              <a:cs typeface="Courier New" panose="02070309020205020404" pitchFamily="49" charset="0"/>
            </a:rPr>
            <a:t>Financial Strategies</a:t>
          </a:r>
        </a:p>
      </dgm:t>
    </dgm:pt>
    <dgm:pt modelId="{1CA4CF7A-8143-418E-BF91-D35660AE7C2E}" type="parTrans" cxnId="{C36685EA-EF3D-42FC-843A-3F800349148D}">
      <dgm:prSet/>
      <dgm:spPr/>
      <dgm:t>
        <a:bodyPr/>
        <a:lstStyle/>
        <a:p>
          <a:endParaRPr lang="en-US"/>
        </a:p>
      </dgm:t>
    </dgm:pt>
    <dgm:pt modelId="{52F5FE17-1C59-4901-A38C-CDA6CC9790E1}" type="sibTrans" cxnId="{C36685EA-EF3D-42FC-843A-3F800349148D}">
      <dgm:prSet/>
      <dgm:spPr/>
      <dgm:t>
        <a:bodyPr/>
        <a:lstStyle/>
        <a:p>
          <a:endParaRPr lang="en-US"/>
        </a:p>
      </dgm:t>
    </dgm:pt>
    <dgm:pt modelId="{9835C598-CA51-48A6-975B-854B2188D702}">
      <dgm:prSet/>
      <dgm:spPr/>
      <dgm:t>
        <a:bodyPr/>
        <a:lstStyle/>
        <a:p>
          <a:r>
            <a:rPr lang="en-GB" b="1" dirty="0">
              <a:solidFill>
                <a:schemeClr val="tx1">
                  <a:lumMod val="65000"/>
                  <a:lumOff val="35000"/>
                </a:schemeClr>
              </a:solidFill>
              <a:cs typeface="Courier New" panose="02070309020205020404" pitchFamily="49" charset="0"/>
            </a:rPr>
            <a:t>CO</a:t>
          </a:r>
          <a:r>
            <a:rPr lang="en-GB" b="1" baseline="-25000" dirty="0">
              <a:solidFill>
                <a:schemeClr val="tx1">
                  <a:lumMod val="65000"/>
                  <a:lumOff val="35000"/>
                </a:schemeClr>
              </a:solidFill>
              <a:cs typeface="Courier New" panose="02070309020205020404" pitchFamily="49" charset="0"/>
            </a:rPr>
            <a:t>2</a:t>
          </a:r>
          <a:r>
            <a:rPr lang="en-GB" b="1" dirty="0">
              <a:solidFill>
                <a:schemeClr val="tx1">
                  <a:lumMod val="65000"/>
                  <a:lumOff val="35000"/>
                </a:schemeClr>
              </a:solidFill>
              <a:cs typeface="Courier New" panose="02070309020205020404" pitchFamily="49" charset="0"/>
            </a:rPr>
            <a:t> Reduction Scenarios</a:t>
          </a:r>
        </a:p>
      </dgm:t>
    </dgm:pt>
    <dgm:pt modelId="{F89ECB7E-BC66-4BCC-8CF9-7DB2856C4157}" type="parTrans" cxnId="{C708A5A1-2750-49B0-AF97-2E35E45F371D}">
      <dgm:prSet/>
      <dgm:spPr/>
      <dgm:t>
        <a:bodyPr/>
        <a:lstStyle/>
        <a:p>
          <a:endParaRPr lang="en-US"/>
        </a:p>
      </dgm:t>
    </dgm:pt>
    <dgm:pt modelId="{C8E5742B-3120-43FC-9516-FE2A904EEF6E}" type="sibTrans" cxnId="{C708A5A1-2750-49B0-AF97-2E35E45F371D}">
      <dgm:prSet/>
      <dgm:spPr/>
      <dgm:t>
        <a:bodyPr/>
        <a:lstStyle/>
        <a:p>
          <a:endParaRPr lang="en-US"/>
        </a:p>
      </dgm:t>
    </dgm:pt>
    <dgm:pt modelId="{424A6DB0-460C-45E8-9A82-2BAEFE1FD220}">
      <dgm:prSet/>
      <dgm:spPr/>
      <dgm:t>
        <a:bodyPr/>
        <a:lstStyle/>
        <a:p>
          <a:r>
            <a:rPr lang="en-GB" b="1" dirty="0">
              <a:solidFill>
                <a:schemeClr val="bg2">
                  <a:lumMod val="90000"/>
                </a:schemeClr>
              </a:solidFill>
              <a:cs typeface="Courier New" panose="02070309020205020404" pitchFamily="49" charset="0"/>
            </a:rPr>
            <a:t>Strategic Implementation</a:t>
          </a:r>
          <a:endParaRPr lang="en-GB" b="1" dirty="0">
            <a:solidFill>
              <a:schemeClr val="bg2">
                <a:lumMod val="90000"/>
              </a:schemeClr>
            </a:solidFill>
          </a:endParaRPr>
        </a:p>
      </dgm:t>
    </dgm:pt>
    <dgm:pt modelId="{4ECE3428-BAD3-4C56-887A-E1A900CAE0F2}" type="parTrans" cxnId="{65AB3B2C-BF72-4D60-A1F8-D9F1868B305E}">
      <dgm:prSet/>
      <dgm:spPr/>
      <dgm:t>
        <a:bodyPr/>
        <a:lstStyle/>
        <a:p>
          <a:endParaRPr lang="en-US"/>
        </a:p>
      </dgm:t>
    </dgm:pt>
    <dgm:pt modelId="{137B4D2F-5E0D-4B0D-B910-3032FDB15CE6}" type="sibTrans" cxnId="{65AB3B2C-BF72-4D60-A1F8-D9F1868B305E}">
      <dgm:prSet/>
      <dgm:spPr/>
      <dgm:t>
        <a:bodyPr/>
        <a:lstStyle/>
        <a:p>
          <a:endParaRPr lang="en-US"/>
        </a:p>
      </dgm:t>
    </dgm:pt>
    <dgm:pt modelId="{111B5818-55AC-4C78-955B-C2B4C325C441}">
      <dgm:prSet/>
      <dgm:spPr/>
      <dgm:t>
        <a:bodyPr/>
        <a:lstStyle/>
        <a:p>
          <a:r>
            <a:rPr lang="en-GB" b="1" dirty="0">
              <a:cs typeface="Courier New" panose="02070309020205020404" pitchFamily="49" charset="0"/>
            </a:rPr>
            <a:t>Continuous Improvement Plan (CIP)</a:t>
          </a:r>
        </a:p>
      </dgm:t>
    </dgm:pt>
    <dgm:pt modelId="{57C89163-B7D8-4517-A48C-9EE0739C7502}" type="parTrans" cxnId="{B67FC90B-94C3-4D92-9CC0-98D2D3332CD1}">
      <dgm:prSet/>
      <dgm:spPr/>
      <dgm:t>
        <a:bodyPr/>
        <a:lstStyle/>
        <a:p>
          <a:endParaRPr lang="en-US"/>
        </a:p>
      </dgm:t>
    </dgm:pt>
    <dgm:pt modelId="{BAD7C5B6-BC23-430F-A816-376E54DEAABC}" type="sibTrans" cxnId="{B67FC90B-94C3-4D92-9CC0-98D2D3332CD1}">
      <dgm:prSet/>
      <dgm:spPr/>
      <dgm:t>
        <a:bodyPr/>
        <a:lstStyle/>
        <a:p>
          <a:endParaRPr lang="en-US"/>
        </a:p>
      </dgm:t>
    </dgm:pt>
    <dgm:pt modelId="{1D9B9FC0-1797-48BF-836F-B45F54044AFB}" type="pres">
      <dgm:prSet presAssocID="{80E630F7-FE3B-45CF-98A0-9475CDCAAEFF}" presName="CompostProcess" presStyleCnt="0">
        <dgm:presLayoutVars>
          <dgm:dir/>
          <dgm:resizeHandles val="exact"/>
        </dgm:presLayoutVars>
      </dgm:prSet>
      <dgm:spPr/>
    </dgm:pt>
    <dgm:pt modelId="{4B6890AF-69FF-47B3-8D1A-20E5482A0352}" type="pres">
      <dgm:prSet presAssocID="{80E630F7-FE3B-45CF-98A0-9475CDCAAEFF}" presName="arrow" presStyleLbl="bgShp" presStyleIdx="0" presStyleCnt="1"/>
      <dgm:spPr>
        <a:solidFill>
          <a:schemeClr val="bg2">
            <a:lumMod val="25000"/>
          </a:schemeClr>
        </a:solidFill>
      </dgm:spPr>
    </dgm:pt>
    <dgm:pt modelId="{D6D243CD-EB59-46AD-8A99-81935B2DC033}" type="pres">
      <dgm:prSet presAssocID="{80E630F7-FE3B-45CF-98A0-9475CDCAAEFF}" presName="linearProcess" presStyleCnt="0"/>
      <dgm:spPr/>
    </dgm:pt>
    <dgm:pt modelId="{18D543DB-F223-4F65-AE8E-4EE86105EBAE}" type="pres">
      <dgm:prSet presAssocID="{3B4B837C-CB81-4CFB-AA38-0A4C4DDD9CE5}" presName="textNode" presStyleLbl="node1" presStyleIdx="0" presStyleCnt="7">
        <dgm:presLayoutVars>
          <dgm:bulletEnabled val="1"/>
        </dgm:presLayoutVars>
      </dgm:prSet>
      <dgm:spPr/>
    </dgm:pt>
    <dgm:pt modelId="{B65F1AAE-8184-4BB8-8298-BB999464F489}" type="pres">
      <dgm:prSet presAssocID="{0DBCCC32-742B-4596-A073-D0B1023F1AEF}" presName="sibTrans" presStyleCnt="0"/>
      <dgm:spPr/>
    </dgm:pt>
    <dgm:pt modelId="{627545DF-0C8D-4B58-A57D-186A633552E2}" type="pres">
      <dgm:prSet presAssocID="{1776C067-C65E-41CA-B0CD-9468A6A2F4C6}" presName="textNode" presStyleLbl="node1" presStyleIdx="1" presStyleCnt="7">
        <dgm:presLayoutVars>
          <dgm:bulletEnabled val="1"/>
        </dgm:presLayoutVars>
      </dgm:prSet>
      <dgm:spPr/>
    </dgm:pt>
    <dgm:pt modelId="{4BF7385A-2EC6-423A-8E0B-6E8011AEA263}" type="pres">
      <dgm:prSet presAssocID="{1ACA24D6-BA94-4180-95F0-6CADDF3B5C6E}" presName="sibTrans" presStyleCnt="0"/>
      <dgm:spPr/>
    </dgm:pt>
    <dgm:pt modelId="{681C4C6B-0464-437B-85EB-433BD0D1D57C}" type="pres">
      <dgm:prSet presAssocID="{5C07EC74-4546-43D8-BACB-019ED99FE051}" presName="textNode" presStyleLbl="node1" presStyleIdx="2" presStyleCnt="7">
        <dgm:presLayoutVars>
          <dgm:bulletEnabled val="1"/>
        </dgm:presLayoutVars>
      </dgm:prSet>
      <dgm:spPr/>
    </dgm:pt>
    <dgm:pt modelId="{C72F3CEC-E96E-48FF-B612-890790B9210F}" type="pres">
      <dgm:prSet presAssocID="{3F3EDA1C-8FF1-4510-BDAA-C5C798D53C63}" presName="sibTrans" presStyleCnt="0"/>
      <dgm:spPr/>
    </dgm:pt>
    <dgm:pt modelId="{41B21627-428B-4A32-826D-20DD47CFF665}" type="pres">
      <dgm:prSet presAssocID="{9835C598-CA51-48A6-975B-854B2188D702}" presName="textNode" presStyleLbl="node1" presStyleIdx="3" presStyleCnt="7">
        <dgm:presLayoutVars>
          <dgm:bulletEnabled val="1"/>
        </dgm:presLayoutVars>
      </dgm:prSet>
      <dgm:spPr/>
    </dgm:pt>
    <dgm:pt modelId="{1B9E2DCB-5023-47AE-8954-BE17A9C44F7D}" type="pres">
      <dgm:prSet presAssocID="{C8E5742B-3120-43FC-9516-FE2A904EEF6E}" presName="sibTrans" presStyleCnt="0"/>
      <dgm:spPr/>
    </dgm:pt>
    <dgm:pt modelId="{735E8512-4984-4C8E-BF51-3DF7D9BA4985}" type="pres">
      <dgm:prSet presAssocID="{9E78CE1C-8367-44B8-AB67-1ADB52D5CF71}" presName="textNode" presStyleLbl="node1" presStyleIdx="4" presStyleCnt="7">
        <dgm:presLayoutVars>
          <dgm:bulletEnabled val="1"/>
        </dgm:presLayoutVars>
      </dgm:prSet>
      <dgm:spPr/>
    </dgm:pt>
    <dgm:pt modelId="{7F4CBC48-1037-4D7A-B1B4-A130B385264B}" type="pres">
      <dgm:prSet presAssocID="{52F5FE17-1C59-4901-A38C-CDA6CC9790E1}" presName="sibTrans" presStyleCnt="0"/>
      <dgm:spPr/>
    </dgm:pt>
    <dgm:pt modelId="{621921C5-FB39-4EC7-86D8-50A4E5389B49}" type="pres">
      <dgm:prSet presAssocID="{424A6DB0-460C-45E8-9A82-2BAEFE1FD220}" presName="textNode" presStyleLbl="node1" presStyleIdx="5" presStyleCnt="7">
        <dgm:presLayoutVars>
          <dgm:bulletEnabled val="1"/>
        </dgm:presLayoutVars>
      </dgm:prSet>
      <dgm:spPr/>
    </dgm:pt>
    <dgm:pt modelId="{D81FB279-6F2C-4D14-9CFD-E88CFC14BC1C}" type="pres">
      <dgm:prSet presAssocID="{137B4D2F-5E0D-4B0D-B910-3032FDB15CE6}" presName="sibTrans" presStyleCnt="0"/>
      <dgm:spPr/>
    </dgm:pt>
    <dgm:pt modelId="{C800210D-212D-450B-9E90-9E559117A663}" type="pres">
      <dgm:prSet presAssocID="{111B5818-55AC-4C78-955B-C2B4C325C441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B67FC90B-94C3-4D92-9CC0-98D2D3332CD1}" srcId="{80E630F7-FE3B-45CF-98A0-9475CDCAAEFF}" destId="{111B5818-55AC-4C78-955B-C2B4C325C441}" srcOrd="6" destOrd="0" parTransId="{57C89163-B7D8-4517-A48C-9EE0739C7502}" sibTransId="{BAD7C5B6-BC23-430F-A816-376E54DEAABC}"/>
    <dgm:cxn modelId="{F6A1380F-2388-4F85-94F7-8DEFC1B9454E}" srcId="{80E630F7-FE3B-45CF-98A0-9475CDCAAEFF}" destId="{5C07EC74-4546-43D8-BACB-019ED99FE051}" srcOrd="2" destOrd="0" parTransId="{3176D66A-F889-4A24-910E-61660130A37D}" sibTransId="{3F3EDA1C-8FF1-4510-BDAA-C5C798D53C63}"/>
    <dgm:cxn modelId="{F9CAF015-5FE7-4389-AF4C-6E009F50FB95}" type="presOf" srcId="{9E78CE1C-8367-44B8-AB67-1ADB52D5CF71}" destId="{735E8512-4984-4C8E-BF51-3DF7D9BA4985}" srcOrd="0" destOrd="0" presId="urn:microsoft.com/office/officeart/2005/8/layout/hProcess9"/>
    <dgm:cxn modelId="{65AB3B2C-BF72-4D60-A1F8-D9F1868B305E}" srcId="{80E630F7-FE3B-45CF-98A0-9475CDCAAEFF}" destId="{424A6DB0-460C-45E8-9A82-2BAEFE1FD220}" srcOrd="5" destOrd="0" parTransId="{4ECE3428-BAD3-4C56-887A-E1A900CAE0F2}" sibTransId="{137B4D2F-5E0D-4B0D-B910-3032FDB15CE6}"/>
    <dgm:cxn modelId="{1302F442-5D80-40F0-9228-9C5408DD40B9}" type="presOf" srcId="{80E630F7-FE3B-45CF-98A0-9475CDCAAEFF}" destId="{1D9B9FC0-1797-48BF-836F-B45F54044AFB}" srcOrd="0" destOrd="0" presId="urn:microsoft.com/office/officeart/2005/8/layout/hProcess9"/>
    <dgm:cxn modelId="{A3B1E44A-31C7-4902-91B9-09989B0C05C9}" type="presOf" srcId="{9835C598-CA51-48A6-975B-854B2188D702}" destId="{41B21627-428B-4A32-826D-20DD47CFF665}" srcOrd="0" destOrd="0" presId="urn:microsoft.com/office/officeart/2005/8/layout/hProcess9"/>
    <dgm:cxn modelId="{09347A6E-3CB3-4F57-B13F-8021D1C31072}" type="presOf" srcId="{5C07EC74-4546-43D8-BACB-019ED99FE051}" destId="{681C4C6B-0464-437B-85EB-433BD0D1D57C}" srcOrd="0" destOrd="0" presId="urn:microsoft.com/office/officeart/2005/8/layout/hProcess9"/>
    <dgm:cxn modelId="{C708A5A1-2750-49B0-AF97-2E35E45F371D}" srcId="{80E630F7-FE3B-45CF-98A0-9475CDCAAEFF}" destId="{9835C598-CA51-48A6-975B-854B2188D702}" srcOrd="3" destOrd="0" parTransId="{F89ECB7E-BC66-4BCC-8CF9-7DB2856C4157}" sibTransId="{C8E5742B-3120-43FC-9516-FE2A904EEF6E}"/>
    <dgm:cxn modelId="{A0412AA7-8034-4367-AE00-B2C700E3820E}" type="presOf" srcId="{1776C067-C65E-41CA-B0CD-9468A6A2F4C6}" destId="{627545DF-0C8D-4B58-A57D-186A633552E2}" srcOrd="0" destOrd="0" presId="urn:microsoft.com/office/officeart/2005/8/layout/hProcess9"/>
    <dgm:cxn modelId="{19D7DEC1-FC88-44D4-9F9D-FDE33EF41732}" srcId="{80E630F7-FE3B-45CF-98A0-9475CDCAAEFF}" destId="{3B4B837C-CB81-4CFB-AA38-0A4C4DDD9CE5}" srcOrd="0" destOrd="0" parTransId="{91DC1E21-5EA0-4D83-9D7A-A3F13078BDC7}" sibTransId="{0DBCCC32-742B-4596-A073-D0B1023F1AEF}"/>
    <dgm:cxn modelId="{84777BDD-715F-4EFE-8508-AE6F9D18E016}" type="presOf" srcId="{424A6DB0-460C-45E8-9A82-2BAEFE1FD220}" destId="{621921C5-FB39-4EC7-86D8-50A4E5389B49}" srcOrd="0" destOrd="0" presId="urn:microsoft.com/office/officeart/2005/8/layout/hProcess9"/>
    <dgm:cxn modelId="{C36685EA-EF3D-42FC-843A-3F800349148D}" srcId="{80E630F7-FE3B-45CF-98A0-9475CDCAAEFF}" destId="{9E78CE1C-8367-44B8-AB67-1ADB52D5CF71}" srcOrd="4" destOrd="0" parTransId="{1CA4CF7A-8143-418E-BF91-D35660AE7C2E}" sibTransId="{52F5FE17-1C59-4901-A38C-CDA6CC9790E1}"/>
    <dgm:cxn modelId="{63A1EDF1-7A52-4DE9-8028-BA4634899B67}" srcId="{80E630F7-FE3B-45CF-98A0-9475CDCAAEFF}" destId="{1776C067-C65E-41CA-B0CD-9468A6A2F4C6}" srcOrd="1" destOrd="0" parTransId="{611A25D3-00C1-4B6B-A193-0B83B9AF1C12}" sibTransId="{1ACA24D6-BA94-4180-95F0-6CADDF3B5C6E}"/>
    <dgm:cxn modelId="{FA55C5F3-FF69-49FA-8242-DB79D25FF809}" type="presOf" srcId="{111B5818-55AC-4C78-955B-C2B4C325C441}" destId="{C800210D-212D-450B-9E90-9E559117A663}" srcOrd="0" destOrd="0" presId="urn:microsoft.com/office/officeart/2005/8/layout/hProcess9"/>
    <dgm:cxn modelId="{624E9DFB-37A1-4403-AE0D-12370DC0C94B}" type="presOf" srcId="{3B4B837C-CB81-4CFB-AA38-0A4C4DDD9CE5}" destId="{18D543DB-F223-4F65-AE8E-4EE86105EBAE}" srcOrd="0" destOrd="0" presId="urn:microsoft.com/office/officeart/2005/8/layout/hProcess9"/>
    <dgm:cxn modelId="{32A072EB-4B1E-481A-A55A-D9FC5C304A85}" type="presParOf" srcId="{1D9B9FC0-1797-48BF-836F-B45F54044AFB}" destId="{4B6890AF-69FF-47B3-8D1A-20E5482A0352}" srcOrd="0" destOrd="0" presId="urn:microsoft.com/office/officeart/2005/8/layout/hProcess9"/>
    <dgm:cxn modelId="{6D032098-7AF4-4523-A0A1-9B7CECF283C2}" type="presParOf" srcId="{1D9B9FC0-1797-48BF-836F-B45F54044AFB}" destId="{D6D243CD-EB59-46AD-8A99-81935B2DC033}" srcOrd="1" destOrd="0" presId="urn:microsoft.com/office/officeart/2005/8/layout/hProcess9"/>
    <dgm:cxn modelId="{5AC3CEC1-56B5-4351-81B5-6F131674ED82}" type="presParOf" srcId="{D6D243CD-EB59-46AD-8A99-81935B2DC033}" destId="{18D543DB-F223-4F65-AE8E-4EE86105EBAE}" srcOrd="0" destOrd="0" presId="urn:microsoft.com/office/officeart/2005/8/layout/hProcess9"/>
    <dgm:cxn modelId="{2E56BA6D-672B-4006-9D8A-7A01C004EA22}" type="presParOf" srcId="{D6D243CD-EB59-46AD-8A99-81935B2DC033}" destId="{B65F1AAE-8184-4BB8-8298-BB999464F489}" srcOrd="1" destOrd="0" presId="urn:microsoft.com/office/officeart/2005/8/layout/hProcess9"/>
    <dgm:cxn modelId="{804D7750-9829-40B0-8C94-92393BAE7CEE}" type="presParOf" srcId="{D6D243CD-EB59-46AD-8A99-81935B2DC033}" destId="{627545DF-0C8D-4B58-A57D-186A633552E2}" srcOrd="2" destOrd="0" presId="urn:microsoft.com/office/officeart/2005/8/layout/hProcess9"/>
    <dgm:cxn modelId="{66497B1D-D824-4BF1-9EBB-BF5CC1988FE7}" type="presParOf" srcId="{D6D243CD-EB59-46AD-8A99-81935B2DC033}" destId="{4BF7385A-2EC6-423A-8E0B-6E8011AEA263}" srcOrd="3" destOrd="0" presId="urn:microsoft.com/office/officeart/2005/8/layout/hProcess9"/>
    <dgm:cxn modelId="{094537BE-B2BC-46CA-8353-CB79D2585B97}" type="presParOf" srcId="{D6D243CD-EB59-46AD-8A99-81935B2DC033}" destId="{681C4C6B-0464-437B-85EB-433BD0D1D57C}" srcOrd="4" destOrd="0" presId="urn:microsoft.com/office/officeart/2005/8/layout/hProcess9"/>
    <dgm:cxn modelId="{D977F5F4-3275-471B-AB3B-1A9974F480C6}" type="presParOf" srcId="{D6D243CD-EB59-46AD-8A99-81935B2DC033}" destId="{C72F3CEC-E96E-48FF-B612-890790B9210F}" srcOrd="5" destOrd="0" presId="urn:microsoft.com/office/officeart/2005/8/layout/hProcess9"/>
    <dgm:cxn modelId="{B10899A0-A289-45A5-9C96-38745FCCB37B}" type="presParOf" srcId="{D6D243CD-EB59-46AD-8A99-81935B2DC033}" destId="{41B21627-428B-4A32-826D-20DD47CFF665}" srcOrd="6" destOrd="0" presId="urn:microsoft.com/office/officeart/2005/8/layout/hProcess9"/>
    <dgm:cxn modelId="{7CEC3F5A-A715-4865-92DF-10CD510200CC}" type="presParOf" srcId="{D6D243CD-EB59-46AD-8A99-81935B2DC033}" destId="{1B9E2DCB-5023-47AE-8954-BE17A9C44F7D}" srcOrd="7" destOrd="0" presId="urn:microsoft.com/office/officeart/2005/8/layout/hProcess9"/>
    <dgm:cxn modelId="{CD3FF9ED-72C3-465B-A315-C5C3C4726B7A}" type="presParOf" srcId="{D6D243CD-EB59-46AD-8A99-81935B2DC033}" destId="{735E8512-4984-4C8E-BF51-3DF7D9BA4985}" srcOrd="8" destOrd="0" presId="urn:microsoft.com/office/officeart/2005/8/layout/hProcess9"/>
    <dgm:cxn modelId="{6B241C4A-9D60-4F5F-8454-19669CCC7526}" type="presParOf" srcId="{D6D243CD-EB59-46AD-8A99-81935B2DC033}" destId="{7F4CBC48-1037-4D7A-B1B4-A130B385264B}" srcOrd="9" destOrd="0" presId="urn:microsoft.com/office/officeart/2005/8/layout/hProcess9"/>
    <dgm:cxn modelId="{540BE8B1-C14A-4D8F-9371-21BC1136EA9E}" type="presParOf" srcId="{D6D243CD-EB59-46AD-8A99-81935B2DC033}" destId="{621921C5-FB39-4EC7-86D8-50A4E5389B49}" srcOrd="10" destOrd="0" presId="urn:microsoft.com/office/officeart/2005/8/layout/hProcess9"/>
    <dgm:cxn modelId="{9B63A8AA-3F4B-47C0-8D10-AA4D8E01D3E8}" type="presParOf" srcId="{D6D243CD-EB59-46AD-8A99-81935B2DC033}" destId="{D81FB279-6F2C-4D14-9CFD-E88CFC14BC1C}" srcOrd="11" destOrd="0" presId="urn:microsoft.com/office/officeart/2005/8/layout/hProcess9"/>
    <dgm:cxn modelId="{6ABF179F-29E6-4C42-86D7-542A1100DB74}" type="presParOf" srcId="{D6D243CD-EB59-46AD-8A99-81935B2DC033}" destId="{C800210D-212D-450B-9E90-9E559117A663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890AF-69FF-47B3-8D1A-20E5482A0352}">
      <dsp:nvSpPr>
        <dsp:cNvPr id="0" name=""/>
        <dsp:cNvSpPr/>
      </dsp:nvSpPr>
      <dsp:spPr>
        <a:xfrm>
          <a:off x="792796" y="0"/>
          <a:ext cx="8985021" cy="4987021"/>
        </a:xfrm>
        <a:prstGeom prst="rightArrow">
          <a:avLst/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543DB-F223-4F65-AE8E-4EE86105EBAE}">
      <dsp:nvSpPr>
        <dsp:cNvPr id="0" name=""/>
        <dsp:cNvSpPr/>
      </dsp:nvSpPr>
      <dsp:spPr>
        <a:xfrm>
          <a:off x="903" y="1496106"/>
          <a:ext cx="1447781" cy="1994808"/>
        </a:xfrm>
        <a:prstGeom prst="roundRect">
          <a:avLst/>
        </a:prstGeom>
        <a:solidFill>
          <a:srgbClr val="F36C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>
                  <a:lumMod val="95000"/>
                  <a:lumOff val="5000"/>
                </a:schemeClr>
              </a:solidFill>
              <a:cs typeface="Courier New" panose="02070309020205020404" pitchFamily="49" charset="0"/>
            </a:rPr>
            <a:t>Methodology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71578" y="1566781"/>
        <a:ext cx="1306431" cy="1853458"/>
      </dsp:txXfrm>
    </dsp:sp>
    <dsp:sp modelId="{627545DF-0C8D-4B58-A57D-186A633552E2}">
      <dsp:nvSpPr>
        <dsp:cNvPr id="0" name=""/>
        <dsp:cNvSpPr/>
      </dsp:nvSpPr>
      <dsp:spPr>
        <a:xfrm>
          <a:off x="1521074" y="1496106"/>
          <a:ext cx="1447781" cy="1994808"/>
        </a:xfrm>
        <a:prstGeom prst="roundRect">
          <a:avLst/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>
                  <a:lumMod val="85000"/>
                  <a:lumOff val="15000"/>
                </a:schemeClr>
              </a:solidFill>
              <a:cs typeface="Courier New" panose="02070309020205020404" pitchFamily="49" charset="0"/>
            </a:rPr>
            <a:t>Data Collection Procedure &amp; Challenges</a:t>
          </a:r>
          <a:endParaRPr lang="en-US" sz="1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591749" y="1566781"/>
        <a:ext cx="1306431" cy="1853458"/>
      </dsp:txXfrm>
    </dsp:sp>
    <dsp:sp modelId="{681C4C6B-0464-437B-85EB-433BD0D1D57C}">
      <dsp:nvSpPr>
        <dsp:cNvPr id="0" name=""/>
        <dsp:cNvSpPr/>
      </dsp:nvSpPr>
      <dsp:spPr>
        <a:xfrm>
          <a:off x="3041245" y="1496106"/>
          <a:ext cx="1447781" cy="1994808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>
                  <a:lumMod val="75000"/>
                  <a:lumOff val="25000"/>
                </a:schemeClr>
              </a:solidFill>
              <a:cs typeface="Courier New" panose="02070309020205020404" pitchFamily="49" charset="0"/>
            </a:rPr>
            <a:t>Forecasting</a:t>
          </a:r>
          <a:endParaRPr lang="en-US" sz="1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111920" y="1566781"/>
        <a:ext cx="1306431" cy="1853458"/>
      </dsp:txXfrm>
    </dsp:sp>
    <dsp:sp modelId="{41B21627-428B-4A32-826D-20DD47CFF665}">
      <dsp:nvSpPr>
        <dsp:cNvPr id="0" name=""/>
        <dsp:cNvSpPr/>
      </dsp:nvSpPr>
      <dsp:spPr>
        <a:xfrm>
          <a:off x="4561416" y="1496106"/>
          <a:ext cx="1447781" cy="1994808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>
                  <a:lumMod val="65000"/>
                  <a:lumOff val="35000"/>
                </a:schemeClr>
              </a:solidFill>
              <a:cs typeface="Courier New" panose="02070309020205020404" pitchFamily="49" charset="0"/>
            </a:rPr>
            <a:t>CO</a:t>
          </a:r>
          <a:r>
            <a:rPr lang="en-GB" sz="1400" b="1" kern="1200" baseline="-25000" dirty="0">
              <a:solidFill>
                <a:schemeClr val="tx1">
                  <a:lumMod val="65000"/>
                  <a:lumOff val="35000"/>
                </a:schemeClr>
              </a:solidFill>
              <a:cs typeface="Courier New" panose="02070309020205020404" pitchFamily="49" charset="0"/>
            </a:rPr>
            <a:t>2</a:t>
          </a:r>
          <a:r>
            <a:rPr lang="en-GB" sz="1400" b="1" kern="1200" dirty="0">
              <a:solidFill>
                <a:schemeClr val="tx1">
                  <a:lumMod val="65000"/>
                  <a:lumOff val="35000"/>
                </a:schemeClr>
              </a:solidFill>
              <a:cs typeface="Courier New" panose="02070309020205020404" pitchFamily="49" charset="0"/>
            </a:rPr>
            <a:t> Reduction Scenarios</a:t>
          </a:r>
        </a:p>
      </dsp:txBody>
      <dsp:txXfrm>
        <a:off x="4632091" y="1566781"/>
        <a:ext cx="1306431" cy="1853458"/>
      </dsp:txXfrm>
    </dsp:sp>
    <dsp:sp modelId="{735E8512-4984-4C8E-BF51-3DF7D9BA4985}">
      <dsp:nvSpPr>
        <dsp:cNvPr id="0" name=""/>
        <dsp:cNvSpPr/>
      </dsp:nvSpPr>
      <dsp:spPr>
        <a:xfrm>
          <a:off x="6081587" y="1496106"/>
          <a:ext cx="1447781" cy="1994808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>
                  <a:lumMod val="50000"/>
                  <a:lumOff val="50000"/>
                </a:schemeClr>
              </a:solidFill>
              <a:cs typeface="Courier New" panose="02070309020205020404" pitchFamily="49" charset="0"/>
            </a:rPr>
            <a:t>Financial Strategies</a:t>
          </a:r>
        </a:p>
      </dsp:txBody>
      <dsp:txXfrm>
        <a:off x="6152262" y="1566781"/>
        <a:ext cx="1306431" cy="1853458"/>
      </dsp:txXfrm>
    </dsp:sp>
    <dsp:sp modelId="{621921C5-FB39-4EC7-86D8-50A4E5389B49}">
      <dsp:nvSpPr>
        <dsp:cNvPr id="0" name=""/>
        <dsp:cNvSpPr/>
      </dsp:nvSpPr>
      <dsp:spPr>
        <a:xfrm>
          <a:off x="7601757" y="1496106"/>
          <a:ext cx="1447781" cy="1994808"/>
        </a:xfrm>
        <a:prstGeom prst="roundRect">
          <a:avLst/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2">
                  <a:lumMod val="90000"/>
                </a:schemeClr>
              </a:solidFill>
              <a:cs typeface="Courier New" panose="02070309020205020404" pitchFamily="49" charset="0"/>
            </a:rPr>
            <a:t>Strategic Implementation</a:t>
          </a:r>
          <a:endParaRPr lang="en-GB" sz="1400" b="1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7672432" y="1566781"/>
        <a:ext cx="1306431" cy="1853458"/>
      </dsp:txXfrm>
    </dsp:sp>
    <dsp:sp modelId="{C800210D-212D-450B-9E90-9E559117A663}">
      <dsp:nvSpPr>
        <dsp:cNvPr id="0" name=""/>
        <dsp:cNvSpPr/>
      </dsp:nvSpPr>
      <dsp:spPr>
        <a:xfrm>
          <a:off x="9121928" y="1496106"/>
          <a:ext cx="1447781" cy="1994808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cs typeface="Courier New" panose="02070309020205020404" pitchFamily="49" charset="0"/>
            </a:rPr>
            <a:t>Continuous Improvement Plan (CIP)</a:t>
          </a:r>
        </a:p>
      </dsp:txBody>
      <dsp:txXfrm>
        <a:off x="9192603" y="1566781"/>
        <a:ext cx="1306431" cy="1853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73BF-4668-4FF6-9B40-4964113428AB}" type="datetimeFigureOut">
              <a:rPr lang="en-GB" smtClean="0"/>
              <a:t>13/07/2019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6B30B-A9F5-44A7-9597-FB4B1DCB9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37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6B30B-A9F5-44A7-9597-FB4B1DCB9A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1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84593-F670-4C7C-8DB0-0594DD70FEE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5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84593-F670-4C7C-8DB0-0594DD70FEE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3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84593-F670-4C7C-8DB0-0594DD70FE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5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84593-F670-4C7C-8DB0-0594DD70FE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96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84593-F670-4C7C-8DB0-0594DD70FEE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1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84593-F670-4C7C-8DB0-0594DD70FE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F2C0-EAD7-484F-9A42-CDEDD2DBA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877AC-F186-4570-870F-880D43C60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8A7FD-5C63-4B04-AC6F-8130A6A8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EB8A-6838-415C-859F-EB718D23A033}" type="datetimeFigureOut">
              <a:rPr lang="en-GB" smtClean="0"/>
              <a:t>13/07/2019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6C13-866D-4F73-A409-54918243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C269-EEBF-45B5-94BC-07247720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5CB-3831-41B6-9698-31777591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0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E6BC-8F4B-4D58-9EFA-563C245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10BA7-CEE5-4903-B348-FF1A32499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9D518-5B24-4658-9673-5182692E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EB8A-6838-415C-859F-EB718D23A033}" type="datetimeFigureOut">
              <a:rPr lang="en-GB" smtClean="0"/>
              <a:t>13/07/2019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17C96-15AC-42BF-922D-B61633C8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73D32-B560-4C5F-A5DE-F8E0178E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5CB-3831-41B6-9698-31777591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2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096089-4481-40EA-959F-5F93ECBC4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32E89-4422-4B64-B16E-70C2EF45A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BB030-E0F6-44D2-8548-CA6AE482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EB8A-6838-415C-859F-EB718D23A033}" type="datetimeFigureOut">
              <a:rPr lang="en-GB" smtClean="0"/>
              <a:t>13/07/2019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B1621-D776-4FED-9AED-E5DB3393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3D2CD-80EC-4508-99C9-6B34A4A7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5CB-3831-41B6-9698-31777591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3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24CD-BB5F-4968-B8C1-E3F75CD2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43A9-AD0A-4EF7-AC77-0C0EAE891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5D311-A2D3-4CF2-A992-FDC9E6F6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EB8A-6838-415C-859F-EB718D23A033}" type="datetimeFigureOut">
              <a:rPr lang="en-GB" smtClean="0"/>
              <a:t>13/07/2019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1BE18-D0E1-4748-AE57-E484100D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95AA9-1E12-4CFF-BF1E-5937C788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5CB-3831-41B6-9698-31777591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3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14D5F-6FAE-4BC8-8E1C-905A6A87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40E43-A23A-4FA7-9DF2-822F20954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110E1-83CC-4A7C-A6F8-26BCD27D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EB8A-6838-415C-859F-EB718D23A033}" type="datetimeFigureOut">
              <a:rPr lang="en-GB" smtClean="0"/>
              <a:t>13/07/2019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9EBE2-8FAB-477D-8101-57787AAF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948E-425C-4C9B-B712-28855E96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5CB-3831-41B6-9698-31777591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4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B7A8-49E4-4FB5-95F1-E68FDCFF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591E0-C9B3-49F0-9A16-3E2276A6F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4DE71-2940-4ECC-AB44-D9308119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EA2D8-DC6F-42FA-8001-AEE96296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EB8A-6838-415C-859F-EB718D23A033}" type="datetimeFigureOut">
              <a:rPr lang="en-GB" smtClean="0"/>
              <a:t>13/07/2019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2DC5E-273A-4A79-B5E9-45B94267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2BCF3-8326-46E2-9D3B-E4F33B8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5CB-3831-41B6-9698-31777591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74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12134-AD6B-4A49-BAB9-05D96EE1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1B5E2-B59A-4FE8-BA57-AEE075187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A38DC-1C98-4C65-9C9C-F16A2C0A0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80DCB-159F-4339-ADD7-F71B58E83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EFCCC-774A-47E9-A6D7-9B9293B08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D40A2-4454-44CF-A7D3-7FC380B8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EB8A-6838-415C-859F-EB718D23A033}" type="datetimeFigureOut">
              <a:rPr lang="en-GB" smtClean="0"/>
              <a:t>13/07/2019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93E39-5D57-4A25-A4F7-C1031511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47133-2C47-44EB-94FA-1893EA15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5CB-3831-41B6-9698-31777591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6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7091-E35B-4534-825D-4B349015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FEC64-FA96-4F41-A6E6-FA637953E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EB8A-6838-415C-859F-EB718D23A033}" type="datetimeFigureOut">
              <a:rPr lang="en-GB" smtClean="0"/>
              <a:t>13/07/2019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3DFA5-47BB-4CDC-94FF-A90A48D7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5B786-9E3C-485B-B60F-D3880EEF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5CB-3831-41B6-9698-31777591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00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F7C7D-F788-4E5C-8E4E-DBE373F2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EB8A-6838-415C-859F-EB718D23A033}" type="datetimeFigureOut">
              <a:rPr lang="en-GB" smtClean="0"/>
              <a:t>13/07/2019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9F9FD-A468-428F-8697-4739600F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713FB-F66B-439F-8061-7C1E71B6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5CB-3831-41B6-9698-31777591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6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55E8-A1FD-4EC3-9035-6C6F508F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0511D-AE59-4F01-AE04-4EC68AD64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00B54-2EA0-4CE0-9A2D-DFA7129D1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34576-007C-4DFF-986B-9DF17B43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EB8A-6838-415C-859F-EB718D23A033}" type="datetimeFigureOut">
              <a:rPr lang="en-GB" smtClean="0"/>
              <a:t>13/07/2019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0777-48E3-4BC0-B78E-1A032626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F6D92-58E8-493A-B6DC-730D05AE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5CB-3831-41B6-9698-31777591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07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98B98-4872-4FE5-A7B0-E9A615FF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24C55-7BCC-48F8-B7C0-2CA2E3F2D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F4C5E-6080-4FA6-9439-8A4984B56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7CD68-EEA4-4C4F-BBB9-CCD9B984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EB8A-6838-415C-859F-EB718D23A033}" type="datetimeFigureOut">
              <a:rPr lang="en-GB" smtClean="0"/>
              <a:t>13/07/2019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BB324-2824-45F7-A0B0-26FAAE54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FC042-3912-4128-AF71-B6F6CD8B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C5CB-3831-41B6-9698-31777591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0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67A66-1D3B-41E4-9FD8-BB0D9EA9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D5828-BE0A-4FE0-950A-91C342B34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602EB-70AE-4E19-8B63-BCE4DC5FE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1EB8A-6838-415C-859F-EB718D23A033}" type="datetimeFigureOut">
              <a:rPr lang="en-GB" smtClean="0"/>
              <a:t>13/07/2019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58B2-5F3E-437C-91DF-4545038AB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C5F32-0862-4E07-A119-658461947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C5CB-3831-41B6-9698-317775912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4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hyperlink" Target="mailto:t.Johnston@Liverpoo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A6E64C3-B469-424D-822B-6C46A5422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07D0A15-F35D-4C77-9CA8-1DC4FC19D6AB}"/>
              </a:ext>
            </a:extLst>
          </p:cNvPr>
          <p:cNvSpPr/>
          <p:nvPr/>
        </p:nvSpPr>
        <p:spPr>
          <a:xfrm>
            <a:off x="7295636" y="3001559"/>
            <a:ext cx="3173131" cy="3078566"/>
          </a:xfrm>
          <a:prstGeom prst="ellipse">
            <a:avLst/>
          </a:prstGeom>
          <a:solidFill>
            <a:srgbClr val="A1C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889E0-1AB4-D347-B110-D3F56C281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662" y="665844"/>
            <a:ext cx="3830638" cy="3830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B6B780-6481-FC47-962C-BA984A038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553" y="-2673353"/>
            <a:ext cx="8752507" cy="544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4C5F9D-7134-8943-9B88-FBC11F3D3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581" y="2283529"/>
            <a:ext cx="2590800" cy="1182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5005" y="-807174"/>
            <a:ext cx="49225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GB" sz="3200" dirty="0">
                <a:solidFill>
                  <a:schemeClr val="bg1"/>
                </a:solidFill>
                <a:latin typeface="Brandon Grotesque Black" panose="020B0A03020203060202" pitchFamily="34" charset="0"/>
                <a:ea typeface="Brandon Grotesque" charset="0"/>
                <a:cs typeface="Brandon Grotesque" charset="0"/>
              </a:rPr>
            </a:br>
            <a:br>
              <a:rPr lang="en-GB" sz="3200" dirty="0">
                <a:solidFill>
                  <a:schemeClr val="bg1"/>
                </a:solidFill>
                <a:latin typeface="Brandon Grotesque Black" panose="020B0A03020203060202" pitchFamily="34" charset="0"/>
                <a:ea typeface="Brandon Grotesque" charset="0"/>
                <a:cs typeface="Brandon Grotesque" charset="0"/>
              </a:rPr>
            </a:br>
            <a:r>
              <a:rPr lang="en-GB" sz="3200" dirty="0">
                <a:solidFill>
                  <a:schemeClr val="bg1"/>
                </a:solidFill>
                <a:latin typeface="Brandon Grotesque Black" panose="020B0A03020203060202" pitchFamily="34" charset="0"/>
                <a:ea typeface="Brandon Grotesque" charset="0"/>
                <a:cs typeface="Brandon Grotesque" charset="0"/>
              </a:rPr>
              <a:t>Achieving Zero Carbon at Zero Cost: A case study of a UK Safari Park</a:t>
            </a:r>
            <a:endParaRPr lang="en-GB" sz="3200" b="1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505F8-BA51-4F72-BB13-5B3CF785F635}"/>
              </a:ext>
            </a:extLst>
          </p:cNvPr>
          <p:cNvSpPr txBox="1"/>
          <p:nvPr/>
        </p:nvSpPr>
        <p:spPr>
          <a:xfrm>
            <a:off x="7295636" y="1655456"/>
            <a:ext cx="2221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Brandon Grotesque Regular" panose="020B0503020203060202" pitchFamily="34" charset="0"/>
                <a:ea typeface="Brandon Grotesque" charset="0"/>
                <a:cs typeface="Brandon Grotesque" charset="0"/>
              </a:rPr>
              <a:t>Tom Johnston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6FCD73-3EC3-4CA0-9714-8F981EAC07F8}"/>
              </a:ext>
            </a:extLst>
          </p:cNvPr>
          <p:cNvSpPr txBox="1"/>
          <p:nvPr/>
        </p:nvSpPr>
        <p:spPr>
          <a:xfrm>
            <a:off x="7295637" y="2053742"/>
            <a:ext cx="222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Brandon Grotesque Regular" panose="020B0503020203060202" pitchFamily="34" charset="0"/>
                <a:ea typeface="Brandon Grotesque" charset="0"/>
                <a:cs typeface="Brandon Grotesque" charset="0"/>
                <a:hlinkClick r:id="rId7"/>
              </a:rPr>
              <a:t>t.johnston@liverpool.ac.uk</a:t>
            </a:r>
            <a:r>
              <a:rPr lang="en-GB" sz="1400" dirty="0">
                <a:solidFill>
                  <a:schemeClr val="bg1"/>
                </a:solidFill>
                <a:latin typeface="Brandon Grotesque Regular" panose="020B0503020203060202" pitchFamily="34" charset="0"/>
                <a:ea typeface="Brandon Grotesque" charset="0"/>
                <a:cs typeface="Brandon Grotesque" charset="0"/>
              </a:rPr>
              <a:t> </a:t>
            </a:r>
            <a:endParaRPr lang="en-GB" sz="1400" b="1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C6A5E1-0AA2-4B95-BC37-402A227633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2663" y="4250466"/>
            <a:ext cx="2938527" cy="902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AD09F4-35A8-7A45-9955-C3362EDDB7D1}"/>
              </a:ext>
            </a:extLst>
          </p:cNvPr>
          <p:cNvSpPr txBox="1"/>
          <p:nvPr/>
        </p:nvSpPr>
        <p:spPr>
          <a:xfrm>
            <a:off x="8767100" y="7234042"/>
            <a:ext cx="3482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Brandon Grotesque Regular" panose="020B0503020203060202" pitchFamily="34" charset="0"/>
                <a:ea typeface="Brandon Grotesque" charset="0"/>
                <a:cs typeface="Brandon Grotesque" charset="0"/>
              </a:rPr>
              <a:t>Supervisor: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Brandon Grotesque Regular" panose="020B0503020203060202" pitchFamily="34" charset="0"/>
                <a:ea typeface="Brandon Grotesque" charset="0"/>
                <a:cs typeface="Brandon Grotesque" charset="0"/>
              </a:rPr>
              <a:t>Dr Stephen Finnegan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Brandon Grotesque Regular" panose="020B05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5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7"/>
          <a:stretch/>
        </p:blipFill>
        <p:spPr>
          <a:xfrm>
            <a:off x="10313894" y="6079880"/>
            <a:ext cx="1518986" cy="778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4A8831-32A9-4F69-81A3-D45DA5426E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8127" r="36050" b="72059"/>
          <a:stretch/>
        </p:blipFill>
        <p:spPr>
          <a:xfrm rot="16200000">
            <a:off x="-2833252" y="2833254"/>
            <a:ext cx="6857999" cy="11914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3028A5-C87D-47BE-A751-B841FAC7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5" y="115338"/>
            <a:ext cx="10515600" cy="1325563"/>
          </a:xfrm>
        </p:spPr>
        <p:txBody>
          <a:bodyPr>
            <a:noAutofit/>
          </a:bodyPr>
          <a:lstStyle/>
          <a:p>
            <a:r>
              <a:rPr lang="en-GB" sz="3600" dirty="0">
                <a:latin typeface="Brandon Grotesque Black" panose="020B0A03020203060202" pitchFamily="34" charset="0"/>
              </a:rPr>
              <a:t>Introduction</a:t>
            </a:r>
            <a:endParaRPr lang="en-GB" sz="1400" dirty="0">
              <a:latin typeface="Brandon Grotesque Black" panose="020B0A03020203060202" pitchFamily="34" charset="0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CFB180AA-395B-45CC-AB2E-10F348D2F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915" y="2229937"/>
            <a:ext cx="5857005" cy="3976846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latin typeface="Brandon Grotesque Regular" panose="020B0503020203060202" pitchFamily="34" charset="0"/>
              </a:rPr>
              <a:t>Significant increase in global public awareness on climate issues, sustainability, air pollution, and the impact on biodiversity &amp; the ecosystem.</a:t>
            </a:r>
          </a:p>
          <a:p>
            <a:endParaRPr lang="en-GB" dirty="0">
              <a:latin typeface="Brandon Grotesque Regular" panose="020B0503020203060202" pitchFamily="34" charset="0"/>
            </a:endParaRPr>
          </a:p>
          <a:p>
            <a:r>
              <a:rPr lang="en-GB" dirty="0">
                <a:latin typeface="Brandon Grotesque Regular" panose="020B0503020203060202" pitchFamily="34" charset="0"/>
              </a:rPr>
              <a:t>Countries, cities, and businesses are beginning to take steps in order to mitigate and abate anthropogenic GHG emissions – HOWEVER we need to act sooner. </a:t>
            </a:r>
          </a:p>
          <a:p>
            <a:endParaRPr lang="en-GB" dirty="0">
              <a:latin typeface="Brandon Grotesque Regular" panose="020B0503020203060202" pitchFamily="34" charset="0"/>
            </a:endParaRPr>
          </a:p>
          <a:p>
            <a:r>
              <a:rPr lang="en-GB" dirty="0">
                <a:latin typeface="Brandon Grotesque Regular" panose="020B0503020203060202" pitchFamily="34" charset="0"/>
              </a:rPr>
              <a:t>A number of frameworks, guidance tools, models, and research papers on improving energy efficiency and reducing GHG emissions are widely available in the UK.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41D0FF-78A9-4567-82BE-0DFCDC815E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40" y="1520705"/>
            <a:ext cx="4388084" cy="2202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8759C-02E0-480D-A5EB-5063EDFDC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40" y="3735446"/>
            <a:ext cx="4388084" cy="2101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Down Arrow 4">
            <a:extLst>
              <a:ext uri="{FF2B5EF4-FFF2-40B4-BE49-F238E27FC236}">
                <a16:creationId xmlns:a16="http://schemas.microsoft.com/office/drawing/2014/main" id="{4042B972-9550-4B6A-8455-1063C5CC36F3}"/>
              </a:ext>
            </a:extLst>
          </p:cNvPr>
          <p:cNvSpPr/>
          <p:nvPr/>
        </p:nvSpPr>
        <p:spPr>
          <a:xfrm>
            <a:off x="9318567" y="3325091"/>
            <a:ext cx="307571" cy="856211"/>
          </a:xfrm>
          <a:prstGeom prst="downArrow">
            <a:avLst/>
          </a:prstGeom>
          <a:solidFill>
            <a:srgbClr val="A1CA3A"/>
          </a:solidFill>
          <a:ln>
            <a:solidFill>
              <a:srgbClr val="13394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705CC0DA-0006-4243-9021-F191ECFD6CFB}"/>
              </a:ext>
            </a:extLst>
          </p:cNvPr>
          <p:cNvSpPr txBox="1">
            <a:spLocks/>
          </p:cNvSpPr>
          <p:nvPr/>
        </p:nvSpPr>
        <p:spPr>
          <a:xfrm>
            <a:off x="1297915" y="1298179"/>
            <a:ext cx="3958542" cy="696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i="1" dirty="0">
                <a:latin typeface="Brandon Grotesque Regular" panose="020B0503020203060202" pitchFamily="34" charset="0"/>
              </a:rPr>
              <a:t>Research Background</a:t>
            </a:r>
            <a:endParaRPr lang="en-GB" sz="1100" i="1" dirty="0">
              <a:latin typeface="Brandon Grotesque Regular" panose="020B0503020203060202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A47F6C-F568-4A77-A0FF-4138DBC42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5172" y="6206783"/>
            <a:ext cx="2158722" cy="6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7"/>
          <a:stretch/>
        </p:blipFill>
        <p:spPr>
          <a:xfrm>
            <a:off x="10313894" y="6079880"/>
            <a:ext cx="1518986" cy="778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4A8831-32A9-4F69-81A3-D45DA5426E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8127" r="36050" b="72059"/>
          <a:stretch/>
        </p:blipFill>
        <p:spPr>
          <a:xfrm rot="16200000">
            <a:off x="-2833252" y="2833254"/>
            <a:ext cx="6857999" cy="11914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3028A5-C87D-47BE-A751-B841FAC7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5" y="115338"/>
            <a:ext cx="10515600" cy="1108153"/>
          </a:xfrm>
        </p:spPr>
        <p:txBody>
          <a:bodyPr>
            <a:noAutofit/>
          </a:bodyPr>
          <a:lstStyle/>
          <a:p>
            <a:r>
              <a:rPr lang="en-GB" sz="3600" dirty="0">
                <a:latin typeface="Brandon Grotesque Black" panose="020B0A03020203060202" pitchFamily="34" charset="0"/>
              </a:rPr>
              <a:t>Case Study</a:t>
            </a:r>
            <a:endParaRPr lang="en-GB" sz="1400" dirty="0">
              <a:latin typeface="Brandon Grotesque Black" panose="020B0A03020203060202" pitchFamily="34" charset="0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CFB180AA-395B-45CC-AB2E-10F348D2F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913" y="1885950"/>
            <a:ext cx="6006653" cy="4856712"/>
          </a:xfrm>
        </p:spPr>
        <p:txBody>
          <a:bodyPr>
            <a:normAutofit/>
          </a:bodyPr>
          <a:lstStyle/>
          <a:p>
            <a:endParaRPr lang="en-GB" sz="2200" dirty="0">
              <a:latin typeface="Brandon Grotesque Regular" panose="020B0503020203060202" pitchFamily="34" charset="0"/>
            </a:endParaRPr>
          </a:p>
          <a:p>
            <a:r>
              <a:rPr lang="en-GB" sz="2200" dirty="0">
                <a:latin typeface="Brandon Grotesque Regular" panose="020B0503020203060202" pitchFamily="34" charset="0"/>
              </a:rPr>
              <a:t>Commercial activity spans across many sectors including hospitality, conservation, research, education, amusements, and tourism. </a:t>
            </a:r>
          </a:p>
          <a:p>
            <a:endParaRPr lang="en-GB" sz="2200" dirty="0">
              <a:latin typeface="Brandon Grotesque Regular" panose="020B0503020203060202" pitchFamily="34" charset="0"/>
            </a:endParaRPr>
          </a:p>
          <a:p>
            <a:r>
              <a:rPr lang="en-GB" sz="2200" dirty="0">
                <a:latin typeface="Brandon Grotesque Regular" panose="020B0503020203060202" pitchFamily="34" charset="0"/>
              </a:rPr>
              <a:t>The diversity of business activities provides this case study with an inherent generality which can easily be applied to similar businesses. </a:t>
            </a:r>
          </a:p>
          <a:p>
            <a:endParaRPr lang="en-GB" sz="2200" dirty="0">
              <a:latin typeface="Brandon Grotesque Regular" panose="020B0503020203060202" pitchFamily="34" charset="0"/>
            </a:endParaRPr>
          </a:p>
          <a:p>
            <a:r>
              <a:rPr lang="en-GB" sz="2200" dirty="0">
                <a:latin typeface="Brandon Grotesque Regular" panose="020B0503020203060202" pitchFamily="34" charset="0"/>
              </a:rPr>
              <a:t>The rural setting in which the site is located provides its own challenges which are directly transferrable to other rural bases businesses.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705CC0DA-0006-4243-9021-F191ECFD6CFB}"/>
              </a:ext>
            </a:extLst>
          </p:cNvPr>
          <p:cNvSpPr txBox="1">
            <a:spLocks/>
          </p:cNvSpPr>
          <p:nvPr/>
        </p:nvSpPr>
        <p:spPr>
          <a:xfrm>
            <a:off x="1297913" y="1189933"/>
            <a:ext cx="5345775" cy="696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i="1" dirty="0">
                <a:latin typeface="Brandon Grotesque Regular" panose="020B0503020203060202" pitchFamily="34" charset="0"/>
              </a:rPr>
              <a:t>Industrial Partner: Knowsley Safari</a:t>
            </a:r>
            <a:endParaRPr lang="en-GB" sz="1100" i="1" dirty="0">
              <a:latin typeface="Brandon Grotesque Regular" panose="020B0503020203060202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9CB619-4CA9-47BD-B14B-E266DD295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715" y="329609"/>
            <a:ext cx="4276319" cy="511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D61E3B-BE5F-4C51-90A5-DD3921D9C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172" y="6206783"/>
            <a:ext cx="2158722" cy="6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2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7"/>
          <a:stretch/>
        </p:blipFill>
        <p:spPr>
          <a:xfrm>
            <a:off x="10313894" y="6079880"/>
            <a:ext cx="1518986" cy="778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4A8831-32A9-4F69-81A3-D45DA5426E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8127" r="36050" b="72059"/>
          <a:stretch/>
        </p:blipFill>
        <p:spPr>
          <a:xfrm rot="16200000">
            <a:off x="-2833252" y="2833254"/>
            <a:ext cx="6857999" cy="11914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3028A5-C87D-47BE-A751-B841FAC7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5" y="115338"/>
            <a:ext cx="10515600" cy="1325563"/>
          </a:xfrm>
        </p:spPr>
        <p:txBody>
          <a:bodyPr>
            <a:noAutofit/>
          </a:bodyPr>
          <a:lstStyle/>
          <a:p>
            <a:r>
              <a:rPr lang="en-GB" sz="3600" dirty="0">
                <a:latin typeface="Brandon Grotesque Black" panose="020B0A03020203060202" pitchFamily="34" charset="0"/>
              </a:rPr>
              <a:t>Zero Carbon Framework</a:t>
            </a:r>
            <a:endParaRPr lang="en-GB" sz="1400" dirty="0">
              <a:latin typeface="Brandon Grotesque Black" panose="020B0A03020203060202" pitchFamily="34" charset="0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705CC0DA-0006-4243-9021-F191ECFD6CFB}"/>
              </a:ext>
            </a:extLst>
          </p:cNvPr>
          <p:cNvSpPr txBox="1">
            <a:spLocks/>
          </p:cNvSpPr>
          <p:nvPr/>
        </p:nvSpPr>
        <p:spPr>
          <a:xfrm>
            <a:off x="1297914" y="1298179"/>
            <a:ext cx="4798085" cy="696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i="1" dirty="0">
                <a:latin typeface="Brandon Grotesque Regular" panose="020B0503020203060202" pitchFamily="34" charset="0"/>
              </a:rPr>
              <a:t>Framework Structure</a:t>
            </a:r>
            <a:endParaRPr lang="en-GB" sz="1100" i="1" dirty="0">
              <a:latin typeface="Brandon Grotesque Regular" panose="020B0503020203060202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00E5B2E-25CF-41B5-AE77-D28E720C6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364300"/>
              </p:ext>
            </p:extLst>
          </p:nvPr>
        </p:nvGraphicFramePr>
        <p:xfrm>
          <a:off x="1365253" y="1219762"/>
          <a:ext cx="10570614" cy="4987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B101EF-0F0A-4C74-9F05-8A71C51C33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5172" y="6206783"/>
            <a:ext cx="2158722" cy="6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9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7"/>
          <a:stretch/>
        </p:blipFill>
        <p:spPr>
          <a:xfrm>
            <a:off x="10313894" y="6079880"/>
            <a:ext cx="1518986" cy="778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4A8831-32A9-4F69-81A3-D45DA5426E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8127" r="36050" b="72059"/>
          <a:stretch/>
        </p:blipFill>
        <p:spPr>
          <a:xfrm rot="16200000">
            <a:off x="-2833252" y="2833254"/>
            <a:ext cx="6857999" cy="11914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3028A5-C87D-47BE-A751-B841FAC7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5" y="115338"/>
            <a:ext cx="10515600" cy="1325563"/>
          </a:xfrm>
        </p:spPr>
        <p:txBody>
          <a:bodyPr>
            <a:noAutofit/>
          </a:bodyPr>
          <a:lstStyle/>
          <a:p>
            <a:r>
              <a:rPr lang="en-GB" sz="3600" dirty="0">
                <a:latin typeface="Brandon Grotesque Black" panose="020B0A03020203060202" pitchFamily="34" charset="0"/>
              </a:rPr>
              <a:t>Methodology</a:t>
            </a:r>
            <a:endParaRPr lang="en-GB" sz="1400" dirty="0">
              <a:latin typeface="Brandon Grotesque Black" panose="020B0A03020203060202" pitchFamily="34" charset="0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705CC0DA-0006-4243-9021-F191ECFD6CFB}"/>
              </a:ext>
            </a:extLst>
          </p:cNvPr>
          <p:cNvSpPr txBox="1">
            <a:spLocks/>
          </p:cNvSpPr>
          <p:nvPr/>
        </p:nvSpPr>
        <p:spPr>
          <a:xfrm>
            <a:off x="1297914" y="1298179"/>
            <a:ext cx="10716877" cy="696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i="1" dirty="0">
                <a:latin typeface="Brandon Grotesque Regular" panose="020B0503020203060202" pitchFamily="34" charset="0"/>
              </a:rPr>
              <a:t>Primary Aim: To assist businesses based in rural settings to achieve zero CO2 emissions at net zero cost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A4D674-5081-4B17-9719-157AB7FF6C32}"/>
              </a:ext>
            </a:extLst>
          </p:cNvPr>
          <p:cNvSpPr txBox="1">
            <a:spLocks/>
          </p:cNvSpPr>
          <p:nvPr/>
        </p:nvSpPr>
        <p:spPr>
          <a:xfrm>
            <a:off x="894765" y="2281274"/>
            <a:ext cx="6484976" cy="4284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b="1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Targets </a:t>
            </a:r>
            <a:r>
              <a:rPr lang="en-GB" sz="1800" i="1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- baseline emissions &amp; target year</a:t>
            </a:r>
          </a:p>
          <a:p>
            <a:pPr marL="800100" lvl="1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b="1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Monitor &amp; Measure</a:t>
            </a:r>
            <a:r>
              <a:rPr lang="en-GB" sz="1800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 </a:t>
            </a:r>
            <a:r>
              <a:rPr lang="en-GB" sz="1800" i="1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– current energy demand </a:t>
            </a:r>
          </a:p>
          <a:p>
            <a:pPr marL="800100" lvl="1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b="1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Gather Historical Data</a:t>
            </a:r>
            <a:r>
              <a:rPr lang="en-GB" sz="1800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 </a:t>
            </a:r>
            <a:r>
              <a:rPr lang="en-GB" sz="1800" i="1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– energy consumption, visitor numbers, climate data</a:t>
            </a:r>
          </a:p>
          <a:p>
            <a:pPr marL="800100" lvl="1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b="1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Analyse &amp; Forecast </a:t>
            </a:r>
            <a:r>
              <a:rPr lang="en-GB" sz="1800" i="1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– future demands of the site, inflation, policy changes</a:t>
            </a:r>
          </a:p>
          <a:p>
            <a:pPr marL="800100" lvl="1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b="1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Develop ‘Energy Efficiency &amp; CO</a:t>
            </a:r>
            <a:r>
              <a:rPr lang="en-GB" sz="1800" b="1" baseline="-25000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2</a:t>
            </a:r>
            <a:r>
              <a:rPr lang="en-GB" sz="1800" b="1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 Reduction’ Scenarios </a:t>
            </a:r>
          </a:p>
          <a:p>
            <a:pPr marL="800100" lvl="1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b="1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Establish Financial Strategy</a:t>
            </a:r>
            <a:r>
              <a:rPr lang="en-GB" sz="1800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 </a:t>
            </a:r>
            <a:r>
              <a:rPr lang="en-GB" sz="1800" i="1" dirty="0">
                <a:latin typeface="Brandon Grotesque Regular" panose="020B0503020203060202" pitchFamily="34" charset="0"/>
                <a:cs typeface="Courier New" panose="02070309020205020404" pitchFamily="49" charset="0"/>
              </a:rPr>
              <a:t>- to guarantee a cost neutral approach</a:t>
            </a:r>
          </a:p>
          <a:p>
            <a:pPr marL="800100" lvl="1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b="1" dirty="0">
                <a:latin typeface="Brandon Grotesque Regular" panose="020B0503020203060202" pitchFamily="34" charset="0"/>
                <a:cs typeface="Calibri Light" panose="020F0302020204030204" pitchFamily="34" charset="0"/>
              </a:rPr>
              <a:t>Implementation </a:t>
            </a:r>
            <a:r>
              <a:rPr lang="en-GB" sz="1800" b="1" i="1" dirty="0">
                <a:latin typeface="Brandon Grotesque Regular" panose="020B0503020203060202" pitchFamily="34" charset="0"/>
                <a:cs typeface="Calibri Light" panose="020F0302020204030204" pitchFamily="34" charset="0"/>
              </a:rPr>
              <a:t>– </a:t>
            </a:r>
            <a:r>
              <a:rPr lang="en-GB" sz="1800" i="1" dirty="0">
                <a:latin typeface="Brandon Grotesque Regular" panose="020B0503020203060202" pitchFamily="34" charset="0"/>
                <a:cs typeface="Calibri Light" panose="020F0302020204030204" pitchFamily="34" charset="0"/>
              </a:rPr>
              <a:t>strategic changes, zero carbon master plan, carbon reduction projects</a:t>
            </a:r>
            <a:endParaRPr lang="en-GB" sz="2000" b="1" i="1" dirty="0">
              <a:latin typeface="Brandon Grotesque Regular" panose="020B0503020203060202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BED2A-5578-48C4-9558-ECF5BC595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741" y="2060163"/>
            <a:ext cx="4069678" cy="3499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F9CBC7-F619-45F8-8178-B6C63DD564DA}"/>
              </a:ext>
            </a:extLst>
          </p:cNvPr>
          <p:cNvSpPr txBox="1"/>
          <p:nvPr/>
        </p:nvSpPr>
        <p:spPr>
          <a:xfrm>
            <a:off x="8033963" y="5514609"/>
            <a:ext cx="3798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latin typeface="Brandon Grotesque Regular" panose="020B0503020203060202" pitchFamily="34" charset="0"/>
              </a:rPr>
              <a:t>CO</a:t>
            </a:r>
            <a:r>
              <a:rPr lang="en-GB" sz="1200" i="1" baseline="-25000" dirty="0">
                <a:latin typeface="Brandon Grotesque Regular" panose="020B0503020203060202" pitchFamily="34" charset="0"/>
              </a:rPr>
              <a:t>2</a:t>
            </a:r>
            <a:r>
              <a:rPr lang="en-GB" sz="1200" i="1" dirty="0">
                <a:latin typeface="Brandon Grotesque Regular" panose="020B0503020203060202" pitchFamily="34" charset="0"/>
              </a:rPr>
              <a:t> Reduction Hierarchy [Source: UKGBC]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38689B-8061-4F79-8063-6CBE661E3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172" y="6206783"/>
            <a:ext cx="2158722" cy="6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9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7"/>
          <a:stretch/>
        </p:blipFill>
        <p:spPr>
          <a:xfrm>
            <a:off x="10313894" y="6079880"/>
            <a:ext cx="1518986" cy="778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4A8831-32A9-4F69-81A3-D45DA5426E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8127" r="36050" b="72059"/>
          <a:stretch/>
        </p:blipFill>
        <p:spPr>
          <a:xfrm rot="16200000">
            <a:off x="-2833252" y="2833254"/>
            <a:ext cx="6857999" cy="11914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3028A5-C87D-47BE-A751-B841FAC7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5" y="115338"/>
            <a:ext cx="10515600" cy="1325563"/>
          </a:xfrm>
        </p:spPr>
        <p:txBody>
          <a:bodyPr>
            <a:noAutofit/>
          </a:bodyPr>
          <a:lstStyle/>
          <a:p>
            <a:r>
              <a:rPr lang="en-GB" sz="3600" dirty="0">
                <a:latin typeface="Brandon Grotesque Black" panose="020B0A03020203060202" pitchFamily="34" charset="0"/>
              </a:rPr>
              <a:t>Future Research</a:t>
            </a:r>
            <a:endParaRPr lang="en-GB" sz="1400" dirty="0">
              <a:latin typeface="Brandon Grotesque Black" panose="020B0A03020203060202" pitchFamily="34" charset="0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CFB180AA-395B-45CC-AB2E-10F348D2F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917" y="1994196"/>
            <a:ext cx="5125186" cy="4562721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Brandon Grotesque Regular" panose="020B0503020203060202" pitchFamily="34" charset="0"/>
              </a:rPr>
              <a:t>Zoological collections have a fantastic opportunity to educate the public on climate change issues.</a:t>
            </a:r>
          </a:p>
          <a:p>
            <a:endParaRPr lang="en-GB" sz="2200" dirty="0">
              <a:latin typeface="Brandon Grotesque Regular" panose="020B0503020203060202" pitchFamily="34" charset="0"/>
            </a:endParaRPr>
          </a:p>
          <a:p>
            <a:r>
              <a:rPr lang="en-GB" sz="2200" dirty="0">
                <a:latin typeface="Brandon Grotesque Regular" panose="020B0503020203060202" pitchFamily="34" charset="0"/>
              </a:rPr>
              <a:t>Lead by example</a:t>
            </a:r>
          </a:p>
          <a:p>
            <a:endParaRPr lang="en-GB" sz="2200" dirty="0">
              <a:latin typeface="Brandon Grotesque Regular" panose="020B0503020203060202" pitchFamily="34" charset="0"/>
            </a:endParaRPr>
          </a:p>
          <a:p>
            <a:r>
              <a:rPr lang="en-GB" sz="2200" dirty="0">
                <a:latin typeface="Brandon Grotesque Regular" panose="020B0503020203060202" pitchFamily="34" charset="0"/>
              </a:rPr>
              <a:t>Be more conscious</a:t>
            </a:r>
          </a:p>
          <a:p>
            <a:endParaRPr lang="en-GB" sz="2200" dirty="0">
              <a:latin typeface="Brandon Grotesque Regular" panose="020B0503020203060202" pitchFamily="34" charset="0"/>
            </a:endParaRPr>
          </a:p>
          <a:p>
            <a:r>
              <a:rPr lang="en-GB" sz="2200" dirty="0">
                <a:latin typeface="Brandon Grotesque Regular" panose="020B0503020203060202" pitchFamily="34" charset="0"/>
              </a:rPr>
              <a:t>Consider alternative ways to travel</a:t>
            </a:r>
          </a:p>
          <a:p>
            <a:endParaRPr lang="en-GB" sz="2200" dirty="0">
              <a:latin typeface="Brandon Grotesque Regular" panose="020B0503020203060202" pitchFamily="34" charset="0"/>
            </a:endParaRPr>
          </a:p>
          <a:p>
            <a:r>
              <a:rPr lang="en-GB" sz="2200" dirty="0">
                <a:latin typeface="Brandon Grotesque Regular" panose="020B0503020203060202" pitchFamily="34" charset="0"/>
              </a:rPr>
              <a:t>Reduce your CO2 footprint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705CC0DA-0006-4243-9021-F191ECFD6CFB}"/>
              </a:ext>
            </a:extLst>
          </p:cNvPr>
          <p:cNvSpPr txBox="1">
            <a:spLocks/>
          </p:cNvSpPr>
          <p:nvPr/>
        </p:nvSpPr>
        <p:spPr>
          <a:xfrm>
            <a:off x="1297917" y="1208230"/>
            <a:ext cx="3958542" cy="696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i="1" dirty="0">
                <a:latin typeface="Brandon Grotesque Regular" panose="020B0503020203060202" pitchFamily="34" charset="0"/>
              </a:rPr>
              <a:t>Public Engagement</a:t>
            </a:r>
            <a:endParaRPr lang="en-GB" sz="1100" i="1" dirty="0">
              <a:latin typeface="Brandon Grotesque Regular" panose="020B0503020203060202" pitchFamily="34" charset="0"/>
            </a:endParaRPr>
          </a:p>
        </p:txBody>
      </p:sp>
      <p:pic>
        <p:nvPicPr>
          <p:cNvPr id="3" name="Picture 2" descr="A picture containing person, child, indoor, little&#10;&#10;Description automatically generated">
            <a:extLst>
              <a:ext uri="{FF2B5EF4-FFF2-40B4-BE49-F238E27FC236}">
                <a16:creationId xmlns:a16="http://schemas.microsoft.com/office/drawing/2014/main" id="{7F09D919-B48D-41E9-8E6D-49C7B5F6C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03" y="1440901"/>
            <a:ext cx="5271285" cy="35141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B55474-3438-48E4-9B98-B0C95D981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172" y="6206783"/>
            <a:ext cx="2158722" cy="6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3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7"/>
          <a:stretch/>
        </p:blipFill>
        <p:spPr>
          <a:xfrm>
            <a:off x="10313894" y="6079880"/>
            <a:ext cx="1518986" cy="778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4A8831-32A9-4F69-81A3-D45DA5426E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8127" r="36050" b="72059"/>
          <a:stretch/>
        </p:blipFill>
        <p:spPr>
          <a:xfrm rot="16200000">
            <a:off x="-2833252" y="2833254"/>
            <a:ext cx="6857999" cy="11914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3028A5-C87D-47BE-A751-B841FAC7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305" y="2766218"/>
            <a:ext cx="4263007" cy="1325563"/>
          </a:xfrm>
        </p:spPr>
        <p:txBody>
          <a:bodyPr>
            <a:noAutofit/>
          </a:bodyPr>
          <a:lstStyle/>
          <a:p>
            <a:r>
              <a:rPr lang="en-GB" sz="3600" dirty="0">
                <a:latin typeface="Brandon Grotesque Black" panose="020B0A03020203060202" pitchFamily="34" charset="0"/>
              </a:rPr>
              <a:t>Thanks for Listening!</a:t>
            </a:r>
            <a:endParaRPr lang="en-GB" sz="1400" dirty="0">
              <a:latin typeface="Brandon Grotesque Black" panose="020B0A03020203060202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38689B-8061-4F79-8063-6CBE661E3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172" y="6206783"/>
            <a:ext cx="2158722" cy="6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341</Words>
  <Application>Microsoft Macintosh PowerPoint</Application>
  <PresentationFormat>Widescreen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Brandon Grotesque Black</vt:lpstr>
      <vt:lpstr>Brandon Grotesque Regular</vt:lpstr>
      <vt:lpstr>Calibri</vt:lpstr>
      <vt:lpstr>Calibri Light</vt:lpstr>
      <vt:lpstr>Courier New</vt:lpstr>
      <vt:lpstr>Office Theme</vt:lpstr>
      <vt:lpstr>PowerPoint Presentation</vt:lpstr>
      <vt:lpstr>Introduction</vt:lpstr>
      <vt:lpstr>Case Study</vt:lpstr>
      <vt:lpstr>Zero Carbon Framework</vt:lpstr>
      <vt:lpstr>Methodology</vt:lpstr>
      <vt:lpstr>Future Research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Johnson</dc:creator>
  <cp:lastModifiedBy>Finnegan, Stephen</cp:lastModifiedBy>
  <cp:revision>40</cp:revision>
  <dcterms:created xsi:type="dcterms:W3CDTF">2019-07-04T13:15:48Z</dcterms:created>
  <dcterms:modified xsi:type="dcterms:W3CDTF">2019-07-13T08:57:43Z</dcterms:modified>
</cp:coreProperties>
</file>