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12"/>
  </p:notesMasterIdLst>
  <p:sldIdLst>
    <p:sldId id="256" r:id="rId2"/>
    <p:sldId id="257" r:id="rId3"/>
    <p:sldId id="258" r:id="rId4"/>
    <p:sldId id="259" r:id="rId5"/>
    <p:sldId id="260" r:id="rId6"/>
    <p:sldId id="263" r:id="rId7"/>
    <p:sldId id="265" r:id="rId8"/>
    <p:sldId id="261"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p:restoredTop sz="78623"/>
  </p:normalViewPr>
  <p:slideViewPr>
    <p:cSldViewPr snapToGrid="0" snapToObjects="1">
      <p:cViewPr varScale="1">
        <p:scale>
          <a:sx n="51" d="100"/>
          <a:sy n="51" d="100"/>
        </p:scale>
        <p:origin x="1277"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8B48FD-0E67-A045-A459-C892191A88E8}" type="doc">
      <dgm:prSet loTypeId="urn:microsoft.com/office/officeart/2005/8/layout/process1" loCatId="" qsTypeId="urn:microsoft.com/office/officeart/2005/8/quickstyle/simple1" qsCatId="simple" csTypeId="urn:microsoft.com/office/officeart/2005/8/colors/accent1_2" csCatId="accent1" phldr="1"/>
      <dgm:spPr/>
    </dgm:pt>
    <dgm:pt modelId="{32ED1D6F-B21D-CD4A-98E0-08205CC45466}">
      <dgm:prSet phldrT="[Text]"/>
      <dgm:spPr/>
      <dgm:t>
        <a:bodyPr/>
        <a:lstStyle/>
        <a:p>
          <a:r>
            <a:rPr lang="en-US" dirty="0"/>
            <a:t>Initiation</a:t>
          </a:r>
        </a:p>
      </dgm:t>
    </dgm:pt>
    <dgm:pt modelId="{39569997-A86A-E749-9490-AC81AAC75B9B}" type="parTrans" cxnId="{78629BA8-335F-404A-8AE2-76FF35180DD7}">
      <dgm:prSet/>
      <dgm:spPr/>
      <dgm:t>
        <a:bodyPr/>
        <a:lstStyle/>
        <a:p>
          <a:endParaRPr lang="en-US"/>
        </a:p>
      </dgm:t>
    </dgm:pt>
    <dgm:pt modelId="{FB2F33F8-2DF1-8B4A-8457-C3A0486CE505}" type="sibTrans" cxnId="{78629BA8-335F-404A-8AE2-76FF35180DD7}">
      <dgm:prSet/>
      <dgm:spPr/>
      <dgm:t>
        <a:bodyPr/>
        <a:lstStyle/>
        <a:p>
          <a:endParaRPr lang="en-US"/>
        </a:p>
      </dgm:t>
    </dgm:pt>
    <dgm:pt modelId="{42BC82BD-A997-1745-8B40-4B7F81006A10}">
      <dgm:prSet phldrT="[Text]"/>
      <dgm:spPr/>
      <dgm:t>
        <a:bodyPr/>
        <a:lstStyle/>
        <a:p>
          <a:r>
            <a:rPr lang="en-US" dirty="0"/>
            <a:t>Planning</a:t>
          </a:r>
        </a:p>
      </dgm:t>
    </dgm:pt>
    <dgm:pt modelId="{5EC4298E-1A9D-4142-B1CF-B08F32D97427}" type="parTrans" cxnId="{CB71D2B3-27D7-5D4A-AE6B-B90386B60BD7}">
      <dgm:prSet/>
      <dgm:spPr/>
      <dgm:t>
        <a:bodyPr/>
        <a:lstStyle/>
        <a:p>
          <a:endParaRPr lang="en-US"/>
        </a:p>
      </dgm:t>
    </dgm:pt>
    <dgm:pt modelId="{F96B86D2-4A90-2247-B2C9-435D784D6D09}" type="sibTrans" cxnId="{CB71D2B3-27D7-5D4A-AE6B-B90386B60BD7}">
      <dgm:prSet/>
      <dgm:spPr/>
      <dgm:t>
        <a:bodyPr/>
        <a:lstStyle/>
        <a:p>
          <a:endParaRPr lang="en-US"/>
        </a:p>
      </dgm:t>
    </dgm:pt>
    <dgm:pt modelId="{291D6F84-3202-8443-8013-423F85169004}">
      <dgm:prSet phldrT="[Text]"/>
      <dgm:spPr/>
      <dgm:t>
        <a:bodyPr/>
        <a:lstStyle/>
        <a:p>
          <a:r>
            <a:rPr lang="en-US" dirty="0"/>
            <a:t>Execution</a:t>
          </a:r>
        </a:p>
      </dgm:t>
    </dgm:pt>
    <dgm:pt modelId="{71C1E504-B56F-E241-BC13-5C6A31336FCF}" type="parTrans" cxnId="{18C4A0BD-F2D6-474A-91C5-3C81EA7BEE45}">
      <dgm:prSet/>
      <dgm:spPr/>
      <dgm:t>
        <a:bodyPr/>
        <a:lstStyle/>
        <a:p>
          <a:endParaRPr lang="en-US"/>
        </a:p>
      </dgm:t>
    </dgm:pt>
    <dgm:pt modelId="{E3777D0A-73E2-224F-9E07-98CC095B3787}" type="sibTrans" cxnId="{18C4A0BD-F2D6-474A-91C5-3C81EA7BEE45}">
      <dgm:prSet/>
      <dgm:spPr/>
      <dgm:t>
        <a:bodyPr/>
        <a:lstStyle/>
        <a:p>
          <a:endParaRPr lang="en-US"/>
        </a:p>
      </dgm:t>
    </dgm:pt>
    <dgm:pt modelId="{C5C0F867-7E78-CC4D-AB2A-DAD883793B60}">
      <dgm:prSet/>
      <dgm:spPr/>
      <dgm:t>
        <a:bodyPr/>
        <a:lstStyle/>
        <a:p>
          <a:r>
            <a:rPr lang="en-US" dirty="0"/>
            <a:t>Closure</a:t>
          </a:r>
        </a:p>
      </dgm:t>
    </dgm:pt>
    <dgm:pt modelId="{71323353-326E-8144-8890-24ADE0871A2E}" type="parTrans" cxnId="{1C232FD7-7206-2E47-A638-C1F024E54267}">
      <dgm:prSet/>
      <dgm:spPr/>
      <dgm:t>
        <a:bodyPr/>
        <a:lstStyle/>
        <a:p>
          <a:endParaRPr lang="en-US"/>
        </a:p>
      </dgm:t>
    </dgm:pt>
    <dgm:pt modelId="{DAF792F2-A69D-4340-BC03-11681F2CADBD}" type="sibTrans" cxnId="{1C232FD7-7206-2E47-A638-C1F024E54267}">
      <dgm:prSet/>
      <dgm:spPr/>
      <dgm:t>
        <a:bodyPr/>
        <a:lstStyle/>
        <a:p>
          <a:endParaRPr lang="en-US"/>
        </a:p>
      </dgm:t>
    </dgm:pt>
    <dgm:pt modelId="{1CF8B03B-5C91-B544-BA18-80586DD3AB69}" type="pres">
      <dgm:prSet presAssocID="{628B48FD-0E67-A045-A459-C892191A88E8}" presName="Name0" presStyleCnt="0">
        <dgm:presLayoutVars>
          <dgm:dir/>
          <dgm:resizeHandles val="exact"/>
        </dgm:presLayoutVars>
      </dgm:prSet>
      <dgm:spPr/>
    </dgm:pt>
    <dgm:pt modelId="{2F8B3156-59C0-B641-A6CC-BA9D5A38A6FD}" type="pres">
      <dgm:prSet presAssocID="{32ED1D6F-B21D-CD4A-98E0-08205CC45466}" presName="node" presStyleLbl="node1" presStyleIdx="0" presStyleCnt="4">
        <dgm:presLayoutVars>
          <dgm:bulletEnabled val="1"/>
        </dgm:presLayoutVars>
      </dgm:prSet>
      <dgm:spPr/>
      <dgm:t>
        <a:bodyPr/>
        <a:lstStyle/>
        <a:p>
          <a:endParaRPr lang="en-US"/>
        </a:p>
      </dgm:t>
    </dgm:pt>
    <dgm:pt modelId="{B544F68F-3533-F344-934C-0450072FAC50}" type="pres">
      <dgm:prSet presAssocID="{FB2F33F8-2DF1-8B4A-8457-C3A0486CE505}" presName="sibTrans" presStyleLbl="sibTrans2D1" presStyleIdx="0" presStyleCnt="3"/>
      <dgm:spPr/>
      <dgm:t>
        <a:bodyPr/>
        <a:lstStyle/>
        <a:p>
          <a:endParaRPr lang="en-US"/>
        </a:p>
      </dgm:t>
    </dgm:pt>
    <dgm:pt modelId="{03BAFA09-117E-C449-B4F1-86D8BD3D1B59}" type="pres">
      <dgm:prSet presAssocID="{FB2F33F8-2DF1-8B4A-8457-C3A0486CE505}" presName="connectorText" presStyleLbl="sibTrans2D1" presStyleIdx="0" presStyleCnt="3"/>
      <dgm:spPr/>
      <dgm:t>
        <a:bodyPr/>
        <a:lstStyle/>
        <a:p>
          <a:endParaRPr lang="en-US"/>
        </a:p>
      </dgm:t>
    </dgm:pt>
    <dgm:pt modelId="{CC6B4A51-C561-3A4F-9660-551C3EADFA69}" type="pres">
      <dgm:prSet presAssocID="{42BC82BD-A997-1745-8B40-4B7F81006A10}" presName="node" presStyleLbl="node1" presStyleIdx="1" presStyleCnt="4">
        <dgm:presLayoutVars>
          <dgm:bulletEnabled val="1"/>
        </dgm:presLayoutVars>
      </dgm:prSet>
      <dgm:spPr/>
      <dgm:t>
        <a:bodyPr/>
        <a:lstStyle/>
        <a:p>
          <a:endParaRPr lang="en-US"/>
        </a:p>
      </dgm:t>
    </dgm:pt>
    <dgm:pt modelId="{DB644E26-A454-4641-BCF3-74CB7C8E7B47}" type="pres">
      <dgm:prSet presAssocID="{F96B86D2-4A90-2247-B2C9-435D784D6D09}" presName="sibTrans" presStyleLbl="sibTrans2D1" presStyleIdx="1" presStyleCnt="3"/>
      <dgm:spPr/>
      <dgm:t>
        <a:bodyPr/>
        <a:lstStyle/>
        <a:p>
          <a:endParaRPr lang="en-US"/>
        </a:p>
      </dgm:t>
    </dgm:pt>
    <dgm:pt modelId="{F07398F9-E923-8446-ADDB-68AA444DD1DD}" type="pres">
      <dgm:prSet presAssocID="{F96B86D2-4A90-2247-B2C9-435D784D6D09}" presName="connectorText" presStyleLbl="sibTrans2D1" presStyleIdx="1" presStyleCnt="3"/>
      <dgm:spPr/>
      <dgm:t>
        <a:bodyPr/>
        <a:lstStyle/>
        <a:p>
          <a:endParaRPr lang="en-US"/>
        </a:p>
      </dgm:t>
    </dgm:pt>
    <dgm:pt modelId="{006CB153-4C58-4B4A-8B52-DBE2D8FB43F0}" type="pres">
      <dgm:prSet presAssocID="{291D6F84-3202-8443-8013-423F85169004}" presName="node" presStyleLbl="node1" presStyleIdx="2" presStyleCnt="4">
        <dgm:presLayoutVars>
          <dgm:bulletEnabled val="1"/>
        </dgm:presLayoutVars>
      </dgm:prSet>
      <dgm:spPr/>
      <dgm:t>
        <a:bodyPr/>
        <a:lstStyle/>
        <a:p>
          <a:endParaRPr lang="en-US"/>
        </a:p>
      </dgm:t>
    </dgm:pt>
    <dgm:pt modelId="{320D541D-C887-8D43-A050-5DB7773EB608}" type="pres">
      <dgm:prSet presAssocID="{E3777D0A-73E2-224F-9E07-98CC095B3787}" presName="sibTrans" presStyleLbl="sibTrans2D1" presStyleIdx="2" presStyleCnt="3"/>
      <dgm:spPr/>
      <dgm:t>
        <a:bodyPr/>
        <a:lstStyle/>
        <a:p>
          <a:endParaRPr lang="en-US"/>
        </a:p>
      </dgm:t>
    </dgm:pt>
    <dgm:pt modelId="{0D1684B7-D010-434F-91E5-904AA8A08225}" type="pres">
      <dgm:prSet presAssocID="{E3777D0A-73E2-224F-9E07-98CC095B3787}" presName="connectorText" presStyleLbl="sibTrans2D1" presStyleIdx="2" presStyleCnt="3"/>
      <dgm:spPr/>
      <dgm:t>
        <a:bodyPr/>
        <a:lstStyle/>
        <a:p>
          <a:endParaRPr lang="en-US"/>
        </a:p>
      </dgm:t>
    </dgm:pt>
    <dgm:pt modelId="{EB8FD30E-F556-E341-AB68-BC8AFFE4CDF5}" type="pres">
      <dgm:prSet presAssocID="{C5C0F867-7E78-CC4D-AB2A-DAD883793B60}" presName="node" presStyleLbl="node1" presStyleIdx="3" presStyleCnt="4">
        <dgm:presLayoutVars>
          <dgm:bulletEnabled val="1"/>
        </dgm:presLayoutVars>
      </dgm:prSet>
      <dgm:spPr/>
      <dgm:t>
        <a:bodyPr/>
        <a:lstStyle/>
        <a:p>
          <a:endParaRPr lang="en-US"/>
        </a:p>
      </dgm:t>
    </dgm:pt>
  </dgm:ptLst>
  <dgm:cxnLst>
    <dgm:cxn modelId="{CB71D2B3-27D7-5D4A-AE6B-B90386B60BD7}" srcId="{628B48FD-0E67-A045-A459-C892191A88E8}" destId="{42BC82BD-A997-1745-8B40-4B7F81006A10}" srcOrd="1" destOrd="0" parTransId="{5EC4298E-1A9D-4142-B1CF-B08F32D97427}" sibTransId="{F96B86D2-4A90-2247-B2C9-435D784D6D09}"/>
    <dgm:cxn modelId="{B9016F75-2FAE-834C-8DE1-BED33854C742}" type="presOf" srcId="{42BC82BD-A997-1745-8B40-4B7F81006A10}" destId="{CC6B4A51-C561-3A4F-9660-551C3EADFA69}" srcOrd="0" destOrd="0" presId="urn:microsoft.com/office/officeart/2005/8/layout/process1"/>
    <dgm:cxn modelId="{A0BAA86E-D28F-8346-B2F8-E972097CC614}" type="presOf" srcId="{628B48FD-0E67-A045-A459-C892191A88E8}" destId="{1CF8B03B-5C91-B544-BA18-80586DD3AB69}" srcOrd="0" destOrd="0" presId="urn:microsoft.com/office/officeart/2005/8/layout/process1"/>
    <dgm:cxn modelId="{1266E3A4-6CC3-1B47-93B2-F6F260D43719}" type="presOf" srcId="{E3777D0A-73E2-224F-9E07-98CC095B3787}" destId="{320D541D-C887-8D43-A050-5DB7773EB608}" srcOrd="0" destOrd="0" presId="urn:microsoft.com/office/officeart/2005/8/layout/process1"/>
    <dgm:cxn modelId="{FDF87B87-561E-4C48-9CB6-05BB6713B286}" type="presOf" srcId="{FB2F33F8-2DF1-8B4A-8457-C3A0486CE505}" destId="{B544F68F-3533-F344-934C-0450072FAC50}" srcOrd="0" destOrd="0" presId="urn:microsoft.com/office/officeart/2005/8/layout/process1"/>
    <dgm:cxn modelId="{78629BA8-335F-404A-8AE2-76FF35180DD7}" srcId="{628B48FD-0E67-A045-A459-C892191A88E8}" destId="{32ED1D6F-B21D-CD4A-98E0-08205CC45466}" srcOrd="0" destOrd="0" parTransId="{39569997-A86A-E749-9490-AC81AAC75B9B}" sibTransId="{FB2F33F8-2DF1-8B4A-8457-C3A0486CE505}"/>
    <dgm:cxn modelId="{2BDEE89E-8942-AA40-B41E-C7F83AC5B392}" type="presOf" srcId="{32ED1D6F-B21D-CD4A-98E0-08205CC45466}" destId="{2F8B3156-59C0-B641-A6CC-BA9D5A38A6FD}" srcOrd="0" destOrd="0" presId="urn:microsoft.com/office/officeart/2005/8/layout/process1"/>
    <dgm:cxn modelId="{66C855AB-0BFA-EC42-950E-D0DFCAA3F574}" type="presOf" srcId="{F96B86D2-4A90-2247-B2C9-435D784D6D09}" destId="{DB644E26-A454-4641-BCF3-74CB7C8E7B47}" srcOrd="0" destOrd="0" presId="urn:microsoft.com/office/officeart/2005/8/layout/process1"/>
    <dgm:cxn modelId="{FF94C23B-248A-D74C-BB2D-04017945B43E}" type="presOf" srcId="{291D6F84-3202-8443-8013-423F85169004}" destId="{006CB153-4C58-4B4A-8B52-DBE2D8FB43F0}" srcOrd="0" destOrd="0" presId="urn:microsoft.com/office/officeart/2005/8/layout/process1"/>
    <dgm:cxn modelId="{18C4A0BD-F2D6-474A-91C5-3C81EA7BEE45}" srcId="{628B48FD-0E67-A045-A459-C892191A88E8}" destId="{291D6F84-3202-8443-8013-423F85169004}" srcOrd="2" destOrd="0" parTransId="{71C1E504-B56F-E241-BC13-5C6A31336FCF}" sibTransId="{E3777D0A-73E2-224F-9E07-98CC095B3787}"/>
    <dgm:cxn modelId="{B26D8EBC-18A8-CE4F-8451-6C08A501D7D0}" type="presOf" srcId="{F96B86D2-4A90-2247-B2C9-435D784D6D09}" destId="{F07398F9-E923-8446-ADDB-68AA444DD1DD}" srcOrd="1" destOrd="0" presId="urn:microsoft.com/office/officeart/2005/8/layout/process1"/>
    <dgm:cxn modelId="{548DED0F-9CCF-DF4F-915C-17030DC5EFEE}" type="presOf" srcId="{C5C0F867-7E78-CC4D-AB2A-DAD883793B60}" destId="{EB8FD30E-F556-E341-AB68-BC8AFFE4CDF5}" srcOrd="0" destOrd="0" presId="urn:microsoft.com/office/officeart/2005/8/layout/process1"/>
    <dgm:cxn modelId="{1C232FD7-7206-2E47-A638-C1F024E54267}" srcId="{628B48FD-0E67-A045-A459-C892191A88E8}" destId="{C5C0F867-7E78-CC4D-AB2A-DAD883793B60}" srcOrd="3" destOrd="0" parTransId="{71323353-326E-8144-8890-24ADE0871A2E}" sibTransId="{DAF792F2-A69D-4340-BC03-11681F2CADBD}"/>
    <dgm:cxn modelId="{ABFE9B37-5094-2440-ABDC-C259B8FE3250}" type="presOf" srcId="{E3777D0A-73E2-224F-9E07-98CC095B3787}" destId="{0D1684B7-D010-434F-91E5-904AA8A08225}" srcOrd="1" destOrd="0" presId="urn:microsoft.com/office/officeart/2005/8/layout/process1"/>
    <dgm:cxn modelId="{E80EA696-7E91-9C43-98D0-7D31933C58F0}" type="presOf" srcId="{FB2F33F8-2DF1-8B4A-8457-C3A0486CE505}" destId="{03BAFA09-117E-C449-B4F1-86D8BD3D1B59}" srcOrd="1" destOrd="0" presId="urn:microsoft.com/office/officeart/2005/8/layout/process1"/>
    <dgm:cxn modelId="{104F4254-8508-DD4A-8C93-F8D6DFC2ABAD}" type="presParOf" srcId="{1CF8B03B-5C91-B544-BA18-80586DD3AB69}" destId="{2F8B3156-59C0-B641-A6CC-BA9D5A38A6FD}" srcOrd="0" destOrd="0" presId="urn:microsoft.com/office/officeart/2005/8/layout/process1"/>
    <dgm:cxn modelId="{CDB37E61-6E29-5A4F-8DCF-6B512351BBA9}" type="presParOf" srcId="{1CF8B03B-5C91-B544-BA18-80586DD3AB69}" destId="{B544F68F-3533-F344-934C-0450072FAC50}" srcOrd="1" destOrd="0" presId="urn:microsoft.com/office/officeart/2005/8/layout/process1"/>
    <dgm:cxn modelId="{E88EEB59-740A-3A44-8864-1DE3D30D3521}" type="presParOf" srcId="{B544F68F-3533-F344-934C-0450072FAC50}" destId="{03BAFA09-117E-C449-B4F1-86D8BD3D1B59}" srcOrd="0" destOrd="0" presId="urn:microsoft.com/office/officeart/2005/8/layout/process1"/>
    <dgm:cxn modelId="{952ECB65-5E29-2947-AF92-7D0DD2241EB4}" type="presParOf" srcId="{1CF8B03B-5C91-B544-BA18-80586DD3AB69}" destId="{CC6B4A51-C561-3A4F-9660-551C3EADFA69}" srcOrd="2" destOrd="0" presId="urn:microsoft.com/office/officeart/2005/8/layout/process1"/>
    <dgm:cxn modelId="{C2495EAC-947C-3D4F-B92F-43B75DCF3A92}" type="presParOf" srcId="{1CF8B03B-5C91-B544-BA18-80586DD3AB69}" destId="{DB644E26-A454-4641-BCF3-74CB7C8E7B47}" srcOrd="3" destOrd="0" presId="urn:microsoft.com/office/officeart/2005/8/layout/process1"/>
    <dgm:cxn modelId="{9ECCF7C6-A900-9042-B618-8D65218379F2}" type="presParOf" srcId="{DB644E26-A454-4641-BCF3-74CB7C8E7B47}" destId="{F07398F9-E923-8446-ADDB-68AA444DD1DD}" srcOrd="0" destOrd="0" presId="urn:microsoft.com/office/officeart/2005/8/layout/process1"/>
    <dgm:cxn modelId="{CA88E10E-0B6F-164D-A815-DD7D034531E5}" type="presParOf" srcId="{1CF8B03B-5C91-B544-BA18-80586DD3AB69}" destId="{006CB153-4C58-4B4A-8B52-DBE2D8FB43F0}" srcOrd="4" destOrd="0" presId="urn:microsoft.com/office/officeart/2005/8/layout/process1"/>
    <dgm:cxn modelId="{A63E96C4-FA31-1440-A137-11CFA63F9F4E}" type="presParOf" srcId="{1CF8B03B-5C91-B544-BA18-80586DD3AB69}" destId="{320D541D-C887-8D43-A050-5DB7773EB608}" srcOrd="5" destOrd="0" presId="urn:microsoft.com/office/officeart/2005/8/layout/process1"/>
    <dgm:cxn modelId="{4B81BAB1-BC1A-8741-8E61-761513C709CB}" type="presParOf" srcId="{320D541D-C887-8D43-A050-5DB7773EB608}" destId="{0D1684B7-D010-434F-91E5-904AA8A08225}" srcOrd="0" destOrd="0" presId="urn:microsoft.com/office/officeart/2005/8/layout/process1"/>
    <dgm:cxn modelId="{B52DFA38-8C5F-9942-AB59-8043FF665831}" type="presParOf" srcId="{1CF8B03B-5C91-B544-BA18-80586DD3AB69}" destId="{EB8FD30E-F556-E341-AB68-BC8AFFE4CDF5}" srcOrd="6"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B3156-59C0-B641-A6CC-BA9D5A38A6FD}">
      <dsp:nvSpPr>
        <dsp:cNvPr id="0" name=""/>
        <dsp:cNvSpPr/>
      </dsp:nvSpPr>
      <dsp:spPr>
        <a:xfrm>
          <a:off x="3571" y="269499"/>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Initiation</a:t>
          </a:r>
        </a:p>
      </dsp:txBody>
      <dsp:txXfrm>
        <a:off x="31015" y="296943"/>
        <a:ext cx="1506815" cy="882133"/>
      </dsp:txXfrm>
    </dsp:sp>
    <dsp:sp modelId="{B544F68F-3533-F344-934C-0450072FAC50}">
      <dsp:nvSpPr>
        <dsp:cNvPr id="0" name=""/>
        <dsp:cNvSpPr/>
      </dsp:nvSpPr>
      <dsp:spPr>
        <a:xfrm>
          <a:off x="1721445" y="544359"/>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721445" y="621819"/>
        <a:ext cx="231757" cy="232382"/>
      </dsp:txXfrm>
    </dsp:sp>
    <dsp:sp modelId="{CC6B4A51-C561-3A4F-9660-551C3EADFA69}">
      <dsp:nvSpPr>
        <dsp:cNvPr id="0" name=""/>
        <dsp:cNvSpPr/>
      </dsp:nvSpPr>
      <dsp:spPr>
        <a:xfrm>
          <a:off x="2189956" y="269499"/>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Planning</a:t>
          </a:r>
        </a:p>
      </dsp:txBody>
      <dsp:txXfrm>
        <a:off x="2217400" y="296943"/>
        <a:ext cx="1506815" cy="882133"/>
      </dsp:txXfrm>
    </dsp:sp>
    <dsp:sp modelId="{DB644E26-A454-4641-BCF3-74CB7C8E7B47}">
      <dsp:nvSpPr>
        <dsp:cNvPr id="0" name=""/>
        <dsp:cNvSpPr/>
      </dsp:nvSpPr>
      <dsp:spPr>
        <a:xfrm>
          <a:off x="3907829" y="544359"/>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3907829" y="621819"/>
        <a:ext cx="231757" cy="232382"/>
      </dsp:txXfrm>
    </dsp:sp>
    <dsp:sp modelId="{006CB153-4C58-4B4A-8B52-DBE2D8FB43F0}">
      <dsp:nvSpPr>
        <dsp:cNvPr id="0" name=""/>
        <dsp:cNvSpPr/>
      </dsp:nvSpPr>
      <dsp:spPr>
        <a:xfrm>
          <a:off x="4376340" y="269499"/>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Execution</a:t>
          </a:r>
        </a:p>
      </dsp:txBody>
      <dsp:txXfrm>
        <a:off x="4403784" y="296943"/>
        <a:ext cx="1506815" cy="882133"/>
      </dsp:txXfrm>
    </dsp:sp>
    <dsp:sp modelId="{320D541D-C887-8D43-A050-5DB7773EB608}">
      <dsp:nvSpPr>
        <dsp:cNvPr id="0" name=""/>
        <dsp:cNvSpPr/>
      </dsp:nvSpPr>
      <dsp:spPr>
        <a:xfrm>
          <a:off x="6094214" y="544359"/>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094214" y="621819"/>
        <a:ext cx="231757" cy="232382"/>
      </dsp:txXfrm>
    </dsp:sp>
    <dsp:sp modelId="{EB8FD30E-F556-E341-AB68-BC8AFFE4CDF5}">
      <dsp:nvSpPr>
        <dsp:cNvPr id="0" name=""/>
        <dsp:cNvSpPr/>
      </dsp:nvSpPr>
      <dsp:spPr>
        <a:xfrm>
          <a:off x="6562724" y="269499"/>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Closure</a:t>
          </a:r>
        </a:p>
      </dsp:txBody>
      <dsp:txXfrm>
        <a:off x="6590168" y="296943"/>
        <a:ext cx="1506815" cy="8821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8EDF4-B08C-D342-84DD-5523302DB9B5}" type="datetimeFigureOut">
              <a:rPr lang="en-GB" smtClean="0"/>
              <a:t>15/01/2019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3C40B-670B-0E49-9EDD-8A9419C30F98}" type="slidenum">
              <a:rPr lang="en-GB" smtClean="0"/>
              <a:t>‹#›</a:t>
            </a:fld>
            <a:endParaRPr lang="en-GB"/>
          </a:p>
        </p:txBody>
      </p:sp>
    </p:spTree>
    <p:extLst>
      <p:ext uri="{BB962C8B-B14F-4D97-AF65-F5344CB8AC3E}">
        <p14:creationId xmlns:p14="http://schemas.microsoft.com/office/powerpoint/2010/main" val="425251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Here = the Agenda for our presentation</a:t>
            </a:r>
          </a:p>
          <a:p>
            <a:pPr marL="228600" indent="-228600">
              <a:buFont typeface="+mj-lt"/>
              <a:buAutoNum type="arabicPeriod"/>
            </a:pPr>
            <a:r>
              <a:rPr lang="en-US" sz="1200" dirty="0">
                <a:latin typeface="Tahoma" charset="0"/>
                <a:ea typeface="Tahoma" charset="0"/>
                <a:cs typeface="Tahoma" charset="0"/>
              </a:rPr>
              <a:t>Start with </a:t>
            </a:r>
            <a:r>
              <a:rPr lang="en-US" sz="1200" dirty="0">
                <a:latin typeface="Tahoma" charset="0"/>
                <a:ea typeface="Tahoma" charset="0"/>
                <a:cs typeface="Tahoma" charset="0"/>
                <a:sym typeface="Wingdings" pitchFamily="2" charset="2"/>
              </a:rPr>
              <a:t> </a:t>
            </a:r>
            <a:r>
              <a:rPr lang="en-US" sz="1200" dirty="0">
                <a:latin typeface="Tahoma" charset="0"/>
                <a:ea typeface="Tahoma" charset="0"/>
                <a:cs typeface="Tahoma" charset="0"/>
              </a:rPr>
              <a:t>Why are we here?</a:t>
            </a:r>
          </a:p>
          <a:p>
            <a:pPr marL="228600" indent="-228600">
              <a:buFont typeface="+mj-lt"/>
              <a:buAutoNum type="arabicPeriod"/>
            </a:pPr>
            <a:r>
              <a:rPr lang="en-US" sz="1200" dirty="0">
                <a:latin typeface="Tahoma" charset="0"/>
                <a:ea typeface="Tahoma" charset="0"/>
                <a:cs typeface="Tahoma" charset="0"/>
              </a:rPr>
              <a:t>Then we’ll talk about:</a:t>
            </a:r>
          </a:p>
          <a:p>
            <a:pPr marL="685800" lvl="1" indent="-228600">
              <a:buFont typeface="Arial" panose="020B0604020202020204" pitchFamily="34" charset="0"/>
              <a:buChar char="•"/>
            </a:pPr>
            <a:r>
              <a:rPr lang="en-US" sz="1200" dirty="0">
                <a:latin typeface="Tahoma" charset="0"/>
                <a:ea typeface="Tahoma" charset="0"/>
                <a:cs typeface="Tahoma" charset="0"/>
              </a:rPr>
              <a:t>What Project Management is, and</a:t>
            </a:r>
          </a:p>
          <a:p>
            <a:pPr marL="685800" lvl="1" indent="-228600">
              <a:buFont typeface="Arial" panose="020B0604020202020204" pitchFamily="34" charset="0"/>
              <a:buChar char="•"/>
            </a:pPr>
            <a:r>
              <a:rPr lang="en-US" sz="1200" dirty="0">
                <a:latin typeface="Tahoma" charset="0"/>
                <a:ea typeface="Tahoma" charset="0"/>
                <a:cs typeface="Tahoma" charset="0"/>
              </a:rPr>
              <a:t>How we teach it</a:t>
            </a:r>
          </a:p>
          <a:p>
            <a:pPr marL="228600" indent="-228600">
              <a:buFont typeface="+mj-lt"/>
              <a:buAutoNum type="arabicPeriod"/>
            </a:pPr>
            <a:r>
              <a:rPr lang="en-US" sz="1200" dirty="0">
                <a:latin typeface="Tahoma" charset="0"/>
                <a:ea typeface="Tahoma" charset="0"/>
                <a:cs typeface="Tahoma" charset="0"/>
              </a:rPr>
              <a:t>We then look at what the literature says about…</a:t>
            </a:r>
          </a:p>
          <a:p>
            <a:pPr marL="628650" lvl="1" indent="-171450">
              <a:buFont typeface="Arial" panose="020B0604020202020204" pitchFamily="34" charset="0"/>
              <a:buChar char="•"/>
            </a:pPr>
            <a:r>
              <a:rPr lang="en-US" sz="1200" dirty="0">
                <a:latin typeface="Tahoma" charset="0"/>
                <a:ea typeface="Tahoma" charset="0"/>
                <a:cs typeface="Tahoma" charset="0"/>
              </a:rPr>
              <a:t>…videos in the classroom</a:t>
            </a:r>
          </a:p>
          <a:p>
            <a:pPr marL="228600" indent="-228600">
              <a:buFont typeface="+mj-lt"/>
              <a:buAutoNum type="arabicPeriod"/>
            </a:pPr>
            <a:r>
              <a:rPr lang="en-US" sz="1200" dirty="0">
                <a:latin typeface="Tahoma" charset="0"/>
                <a:ea typeface="Tahoma" charset="0"/>
                <a:cs typeface="Tahoma" charset="0"/>
              </a:rPr>
              <a:t>We’ll then tell you:</a:t>
            </a:r>
          </a:p>
          <a:p>
            <a:pPr marL="685800" lvl="1" indent="-228600">
              <a:buFont typeface="+mj-lt"/>
              <a:buAutoNum type="arabicPeriod"/>
            </a:pPr>
            <a:r>
              <a:rPr lang="en-US" sz="1200" dirty="0">
                <a:latin typeface="Tahoma" charset="0"/>
                <a:ea typeface="Tahoma" charset="0"/>
                <a:cs typeface="Tahoma" charset="0"/>
                <a:sym typeface="Wingdings" pitchFamily="2" charset="2"/>
              </a:rPr>
              <a:t>The research </a:t>
            </a:r>
            <a:r>
              <a:rPr lang="en-US" sz="1200" dirty="0">
                <a:latin typeface="Tahoma" charset="0"/>
                <a:ea typeface="Tahoma" charset="0"/>
                <a:cs typeface="Tahoma" charset="0"/>
              </a:rPr>
              <a:t>we’re thinking of doing, and</a:t>
            </a:r>
          </a:p>
          <a:p>
            <a:pPr marL="685800" lvl="1" indent="-228600">
              <a:buFont typeface="+mj-lt"/>
              <a:buAutoNum type="arabicPeriod"/>
            </a:pPr>
            <a:r>
              <a:rPr lang="en-US" sz="1200" dirty="0">
                <a:latin typeface="Tahoma" charset="0"/>
                <a:ea typeface="Tahoma" charset="0"/>
                <a:cs typeface="Tahoma" charset="0"/>
              </a:rPr>
              <a:t>Our initial ideas</a:t>
            </a:r>
          </a:p>
          <a:p>
            <a:pPr marL="228600" indent="-228600">
              <a:buFont typeface="+mj-lt"/>
              <a:buAutoNum type="arabicPeriod"/>
            </a:pPr>
            <a:r>
              <a:rPr lang="en-US" sz="1200" dirty="0">
                <a:latin typeface="Tahoma" charset="0"/>
                <a:ea typeface="Tahoma" charset="0"/>
                <a:cs typeface="Tahoma" charset="0"/>
              </a:rPr>
              <a:t>Then we’ll ask for your thoughts!</a:t>
            </a:r>
          </a:p>
          <a:p>
            <a:pPr marL="171450" lvl="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A1F3C40B-670B-0E49-9EDD-8A9419C30F98}" type="slidenum">
              <a:rPr lang="en-GB" smtClean="0"/>
              <a:t>2</a:t>
            </a:fld>
            <a:endParaRPr lang="en-GB"/>
          </a:p>
        </p:txBody>
      </p:sp>
    </p:spTree>
    <p:extLst>
      <p:ext uri="{BB962C8B-B14F-4D97-AF65-F5344CB8AC3E}">
        <p14:creationId xmlns:p14="http://schemas.microsoft.com/office/powerpoint/2010/main" val="2907764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So </a:t>
            </a:r>
            <a:r>
              <a:rPr lang="en-GB" dirty="0">
                <a:sym typeface="Wingdings" pitchFamily="2" charset="2"/>
              </a:rPr>
              <a:t> Why are we here?</a:t>
            </a:r>
          </a:p>
          <a:p>
            <a:pPr marL="171450" indent="-171450">
              <a:buFont typeface="Arial" panose="020B0604020202020204" pitchFamily="34" charset="0"/>
              <a:buChar char="•"/>
            </a:pPr>
            <a:r>
              <a:rPr lang="en-GB" b="0" dirty="0">
                <a:sym typeface="Wingdings" pitchFamily="2" charset="2"/>
              </a:rPr>
              <a:t>Basically  </a:t>
            </a:r>
          </a:p>
          <a:p>
            <a:pPr marL="628650" lvl="1" indent="-171450">
              <a:buFont typeface="Arial" panose="020B0604020202020204" pitchFamily="34" charset="0"/>
              <a:buChar char="•"/>
            </a:pPr>
            <a:r>
              <a:rPr lang="en-GB" b="0" dirty="0">
                <a:sym typeface="Wingdings" pitchFamily="2" charset="2"/>
              </a:rPr>
              <a:t>We’re not presenting research findings here</a:t>
            </a:r>
          </a:p>
          <a:p>
            <a:pPr marL="628650" lvl="1" indent="-171450">
              <a:buFont typeface="Arial" panose="020B0604020202020204" pitchFamily="34" charset="0"/>
              <a:buChar char="•"/>
            </a:pPr>
            <a:r>
              <a:rPr lang="en-GB" b="0" dirty="0">
                <a:sym typeface="Wingdings" pitchFamily="2" charset="2"/>
              </a:rPr>
              <a:t>We’re here for advice!</a:t>
            </a:r>
          </a:p>
          <a:p>
            <a:pPr marL="1143000" lvl="2" indent="-228600">
              <a:buFont typeface="+mj-lt"/>
              <a:buAutoNum type="arabicPeriod"/>
            </a:pPr>
            <a:r>
              <a:rPr lang="en-GB" b="0" dirty="0">
                <a:sym typeface="Wingdings" pitchFamily="2" charset="2"/>
              </a:rPr>
              <a:t>We’ve got some ideas for a piece of research</a:t>
            </a:r>
          </a:p>
          <a:p>
            <a:pPr marL="1143000" lvl="2" indent="-228600">
              <a:buFont typeface="+mj-lt"/>
              <a:buAutoNum type="arabicPeriod"/>
            </a:pPr>
            <a:r>
              <a:rPr lang="en-GB" b="0" dirty="0">
                <a:sym typeface="Wingdings" pitchFamily="2" charset="2"/>
              </a:rPr>
              <a:t>We’d like your opinions on them</a:t>
            </a:r>
          </a:p>
          <a:p>
            <a:pPr marL="171450" lvl="0" indent="-171450">
              <a:buFont typeface="Arial" panose="020B0604020202020204" pitchFamily="34" charset="0"/>
              <a:buChar char="•"/>
            </a:pPr>
            <a:r>
              <a:rPr lang="en-GB" b="0" dirty="0">
                <a:sym typeface="Wingdings" pitchFamily="2" charset="2"/>
              </a:rPr>
              <a:t>We’re currently teaching PM to:</a:t>
            </a:r>
          </a:p>
          <a:p>
            <a:pPr marL="628650" lvl="1" indent="-171450">
              <a:buFont typeface="Arial" panose="020B0604020202020204" pitchFamily="34" charset="0"/>
              <a:buChar char="•"/>
            </a:pPr>
            <a:r>
              <a:rPr lang="en-GB" b="0" dirty="0">
                <a:sym typeface="Wingdings" pitchFamily="2" charset="2"/>
              </a:rPr>
              <a:t>Undergraduates, and</a:t>
            </a:r>
          </a:p>
          <a:p>
            <a:pPr marL="628650" lvl="1" indent="-171450">
              <a:buFont typeface="Arial" panose="020B0604020202020204" pitchFamily="34" charset="0"/>
              <a:buChar char="•"/>
            </a:pPr>
            <a:r>
              <a:rPr lang="en-GB" b="0" dirty="0">
                <a:sym typeface="Wingdings" pitchFamily="2" charset="2"/>
              </a:rPr>
              <a:t>Masters Students</a:t>
            </a:r>
          </a:p>
          <a:p>
            <a:pPr marL="171450" lvl="0" indent="-171450">
              <a:buFont typeface="Arial" panose="020B0604020202020204" pitchFamily="34" charset="0"/>
              <a:buChar char="•"/>
            </a:pPr>
            <a:r>
              <a:rPr lang="en-GB" b="0" dirty="0">
                <a:sym typeface="Wingdings" pitchFamily="2" charset="2"/>
              </a:rPr>
              <a:t>We want to see how videos can be used to improve </a:t>
            </a:r>
            <a:r>
              <a:rPr lang="en-GB" b="1" dirty="0">
                <a:sym typeface="Wingdings" pitchFamily="2" charset="2"/>
              </a:rPr>
              <a:t>deep learning</a:t>
            </a:r>
            <a:endParaRPr lang="en-GB" b="0" dirty="0">
              <a:sym typeface="Wingdings" pitchFamily="2" charset="2"/>
            </a:endParaRPr>
          </a:p>
          <a:p>
            <a:pPr marL="628650" lvl="1" indent="-171450">
              <a:buFont typeface="Arial" panose="020B0604020202020204" pitchFamily="34" charset="0"/>
              <a:buChar char="•"/>
            </a:pPr>
            <a:r>
              <a:rPr lang="en-GB" b="0" dirty="0">
                <a:sym typeface="Wingdings" pitchFamily="2" charset="2"/>
              </a:rPr>
              <a:t>What we currently see =</a:t>
            </a:r>
          </a:p>
          <a:p>
            <a:pPr marL="1085850" lvl="2" indent="-171450">
              <a:buFont typeface="Arial" panose="020B0604020202020204" pitchFamily="34" charset="0"/>
              <a:buChar char="•"/>
            </a:pPr>
            <a:r>
              <a:rPr lang="en-GB" b="0" dirty="0">
                <a:sym typeface="Wingdings" pitchFamily="2" charset="2"/>
              </a:rPr>
              <a:t>Students just do the bare minimum</a:t>
            </a:r>
          </a:p>
          <a:p>
            <a:pPr marL="1085850" lvl="2" indent="-171450">
              <a:buFont typeface="Arial" panose="020B0604020202020204" pitchFamily="34" charset="0"/>
              <a:buChar char="•"/>
            </a:pPr>
            <a:r>
              <a:rPr lang="en-GB" b="0" dirty="0">
                <a:sym typeface="Wingdings" pitchFamily="2" charset="2"/>
              </a:rPr>
              <a:t>They don’t go beyond the obvious</a:t>
            </a:r>
          </a:p>
          <a:p>
            <a:pPr marL="628650" lvl="1" indent="-171450">
              <a:buFont typeface="Arial" panose="020B0604020202020204" pitchFamily="34" charset="0"/>
              <a:buChar char="•"/>
            </a:pPr>
            <a:r>
              <a:rPr lang="en-GB" b="0" dirty="0">
                <a:sym typeface="Wingdings" pitchFamily="2" charset="2"/>
              </a:rPr>
              <a:t>A few students get it</a:t>
            </a:r>
          </a:p>
          <a:p>
            <a:pPr marL="1085850" lvl="2" indent="-171450">
              <a:buFont typeface="Arial" panose="020B0604020202020204" pitchFamily="34" charset="0"/>
              <a:buChar char="•"/>
            </a:pPr>
            <a:r>
              <a:rPr lang="en-GB" b="0" dirty="0">
                <a:sym typeface="Wingdings" pitchFamily="2" charset="2"/>
              </a:rPr>
              <a:t>They see how they can use the tools we teach </a:t>
            </a:r>
            <a:r>
              <a:rPr lang="en-GB" b="1" dirty="0">
                <a:sym typeface="Wingdings" pitchFamily="2" charset="2"/>
              </a:rPr>
              <a:t>in the real world</a:t>
            </a:r>
            <a:endParaRPr lang="en-GB" b="0" dirty="0">
              <a:sym typeface="Wingdings" pitchFamily="2" charset="2"/>
            </a:endParaRPr>
          </a:p>
          <a:p>
            <a:pPr marL="1085850" lvl="2" indent="-171450">
              <a:buFont typeface="Arial" panose="020B0604020202020204" pitchFamily="34" charset="0"/>
              <a:buChar char="•"/>
            </a:pPr>
            <a:r>
              <a:rPr lang="en-GB" b="0" dirty="0">
                <a:sym typeface="Wingdings" pitchFamily="2" charset="2"/>
              </a:rPr>
              <a:t>But some just aren’t interested</a:t>
            </a:r>
          </a:p>
          <a:p>
            <a:pPr marL="1543050" lvl="3" indent="-171450">
              <a:buFont typeface="Arial" panose="020B0604020202020204" pitchFamily="34" charset="0"/>
              <a:buChar char="•"/>
            </a:pPr>
            <a:r>
              <a:rPr lang="en-GB" b="0" dirty="0">
                <a:sym typeface="Wingdings" pitchFamily="2" charset="2"/>
              </a:rPr>
              <a:t>We think videos = 1 way of engaging these students</a:t>
            </a:r>
            <a:endParaRPr lang="en-GB" b="1" dirty="0"/>
          </a:p>
        </p:txBody>
      </p:sp>
      <p:sp>
        <p:nvSpPr>
          <p:cNvPr id="4" name="Slide Number Placeholder 3"/>
          <p:cNvSpPr>
            <a:spLocks noGrp="1"/>
          </p:cNvSpPr>
          <p:nvPr>
            <p:ph type="sldNum" sz="quarter" idx="5"/>
          </p:nvPr>
        </p:nvSpPr>
        <p:spPr/>
        <p:txBody>
          <a:bodyPr/>
          <a:lstStyle/>
          <a:p>
            <a:fld id="{A1F3C40B-670B-0E49-9EDD-8A9419C30F98}" type="slidenum">
              <a:rPr lang="en-GB" smtClean="0"/>
              <a:t>3</a:t>
            </a:fld>
            <a:endParaRPr lang="en-GB"/>
          </a:p>
        </p:txBody>
      </p:sp>
    </p:spTree>
    <p:extLst>
      <p:ext uri="{BB962C8B-B14F-4D97-AF65-F5344CB8AC3E}">
        <p14:creationId xmlns:p14="http://schemas.microsoft.com/office/powerpoint/2010/main" val="295173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So </a:t>
            </a:r>
            <a:r>
              <a:rPr lang="en-GB" dirty="0">
                <a:sym typeface="Wingdings" pitchFamily="2" charset="2"/>
              </a:rPr>
              <a:t> what is Project Management?</a:t>
            </a:r>
          </a:p>
          <a:p>
            <a:pPr marL="171450" indent="-171450">
              <a:buFont typeface="Arial" panose="020B0604020202020204" pitchFamily="34" charset="0"/>
              <a:buChar char="•"/>
            </a:pPr>
            <a:r>
              <a:rPr lang="en-GB" dirty="0">
                <a:sym typeface="Wingdings" pitchFamily="2" charset="2"/>
              </a:rPr>
              <a:t>Start with  </a:t>
            </a:r>
            <a:r>
              <a:rPr lang="en-GB" b="1" dirty="0">
                <a:sym typeface="Wingdings" pitchFamily="2" charset="2"/>
              </a:rPr>
              <a:t>what is a project?</a:t>
            </a:r>
          </a:p>
          <a:p>
            <a:pPr marL="628650" lvl="1" indent="-171450">
              <a:buFont typeface="Arial" panose="020B0604020202020204" pitchFamily="34" charset="0"/>
              <a:buChar char="•"/>
            </a:pPr>
            <a:r>
              <a:rPr lang="en-GB" dirty="0">
                <a:sym typeface="Wingdings" pitchFamily="2" charset="2"/>
              </a:rPr>
              <a:t>Meredith says a project is:</a:t>
            </a:r>
          </a:p>
          <a:p>
            <a:pPr marL="1085850" lvl="2" indent="-171450">
              <a:buFont typeface="Arial" panose="020B0604020202020204" pitchFamily="34" charset="0"/>
              <a:buChar char="•"/>
            </a:pPr>
            <a:r>
              <a:rPr lang="en-US" dirty="0">
                <a:latin typeface="Tahoma" charset="0"/>
                <a:ea typeface="Tahoma" charset="0"/>
                <a:cs typeface="Tahoma" charset="0"/>
              </a:rPr>
              <a:t>“A temporary endeavor undertaken to create a unique product, service, or result”</a:t>
            </a:r>
            <a:endParaRPr lang="en-GB" dirty="0">
              <a:sym typeface="Wingdings" pitchFamily="2" charset="2"/>
            </a:endParaRPr>
          </a:p>
          <a:p>
            <a:pPr marL="628650" lvl="1" indent="-171450">
              <a:buFont typeface="Arial" panose="020B0604020202020204" pitchFamily="34" charset="0"/>
              <a:buChar char="•"/>
            </a:pPr>
            <a:r>
              <a:rPr lang="en-GB" dirty="0"/>
              <a:t>Main characteristics of a project:</a:t>
            </a:r>
          </a:p>
          <a:p>
            <a:pPr marL="1085850" lvl="2" indent="-171450">
              <a:buFont typeface="Arial" panose="020B0604020202020204" pitchFamily="34" charset="0"/>
              <a:buChar char="•"/>
            </a:pPr>
            <a:r>
              <a:rPr lang="en-GB" dirty="0"/>
              <a:t>They are unique,</a:t>
            </a:r>
          </a:p>
          <a:p>
            <a:pPr marL="1085850" lvl="2" indent="-171450">
              <a:buFont typeface="Arial" panose="020B0604020202020204" pitchFamily="34" charset="0"/>
              <a:buChar char="•"/>
            </a:pPr>
            <a:r>
              <a:rPr lang="en-GB" dirty="0"/>
              <a:t>They have a purpose,</a:t>
            </a:r>
          </a:p>
          <a:p>
            <a:pPr marL="1085850" lvl="2" indent="-171450">
              <a:buFont typeface="Arial" panose="020B0604020202020204" pitchFamily="34" charset="0"/>
              <a:buChar char="•"/>
            </a:pPr>
            <a:r>
              <a:rPr lang="en-GB" dirty="0"/>
              <a:t>They have limited resources,</a:t>
            </a:r>
          </a:p>
          <a:p>
            <a:pPr marL="1085850" lvl="2" indent="-171450">
              <a:buFont typeface="Arial" panose="020B0604020202020204" pitchFamily="34" charset="0"/>
              <a:buChar char="•"/>
            </a:pPr>
            <a:r>
              <a:rPr lang="en-GB" dirty="0"/>
              <a:t>They have an objective</a:t>
            </a:r>
          </a:p>
          <a:p>
            <a:pPr marL="628650" lvl="1" indent="-171450">
              <a:buFont typeface="Arial" panose="020B0604020202020204" pitchFamily="34" charset="0"/>
              <a:buChar char="•"/>
            </a:pPr>
            <a:r>
              <a:rPr lang="en-GB" dirty="0"/>
              <a:t>Routine tasks are </a:t>
            </a:r>
            <a:r>
              <a:rPr lang="en-GB" b="1" dirty="0"/>
              <a:t>NOT</a:t>
            </a:r>
            <a:r>
              <a:rPr lang="en-GB" b="0" dirty="0"/>
              <a:t> projects!</a:t>
            </a:r>
          </a:p>
          <a:p>
            <a:pPr marL="171450" lvl="0" indent="-171450">
              <a:buFont typeface="Arial" panose="020B0604020202020204" pitchFamily="34" charset="0"/>
              <a:buChar char="•"/>
            </a:pPr>
            <a:r>
              <a:rPr lang="en-GB" b="1" dirty="0"/>
              <a:t>Project Management =</a:t>
            </a:r>
          </a:p>
          <a:p>
            <a:pPr marL="628650" lvl="1" indent="-171450">
              <a:buFont typeface="Arial" panose="020B0604020202020204" pitchFamily="34" charset="0"/>
              <a:buChar char="•"/>
            </a:pPr>
            <a:r>
              <a:rPr lang="en-GB" b="0" dirty="0"/>
              <a:t>Use of tools and techniques to achieve the project’s objectives</a:t>
            </a:r>
          </a:p>
          <a:p>
            <a:pPr marL="628650" lvl="1" indent="-171450">
              <a:buFont typeface="Arial" panose="020B0604020202020204" pitchFamily="34" charset="0"/>
              <a:buChar char="•"/>
            </a:pPr>
            <a:r>
              <a:rPr lang="en-GB" dirty="0"/>
              <a:t>There are 4 stages of project management:</a:t>
            </a:r>
          </a:p>
          <a:p>
            <a:pPr marL="1143000" lvl="2" indent="-228600">
              <a:buFont typeface="+mj-lt"/>
              <a:buAutoNum type="arabicPeriod"/>
            </a:pPr>
            <a:r>
              <a:rPr lang="en-GB" dirty="0"/>
              <a:t>Initiation,</a:t>
            </a:r>
          </a:p>
          <a:p>
            <a:pPr marL="1143000" lvl="2" indent="-228600">
              <a:buFont typeface="+mj-lt"/>
              <a:buAutoNum type="arabicPeriod"/>
            </a:pPr>
            <a:r>
              <a:rPr lang="en-GB" dirty="0"/>
              <a:t>Planning,</a:t>
            </a:r>
          </a:p>
          <a:p>
            <a:pPr marL="1143000" lvl="2" indent="-228600">
              <a:buFont typeface="+mj-lt"/>
              <a:buAutoNum type="arabicPeriod"/>
            </a:pPr>
            <a:r>
              <a:rPr lang="en-GB" dirty="0"/>
              <a:t>Execution, and</a:t>
            </a:r>
          </a:p>
          <a:p>
            <a:pPr marL="1143000" lvl="2" indent="-228600">
              <a:buFont typeface="+mj-lt"/>
              <a:buAutoNum type="arabicPeriod"/>
            </a:pPr>
            <a:r>
              <a:rPr lang="en-GB" dirty="0"/>
              <a:t>Closure</a:t>
            </a:r>
          </a:p>
          <a:p>
            <a:pPr marL="628650" lvl="1" indent="-171450">
              <a:buFont typeface="Arial" panose="020B0604020202020204" pitchFamily="34" charset="0"/>
              <a:buChar char="•"/>
            </a:pPr>
            <a:r>
              <a:rPr lang="en-GB" dirty="0"/>
              <a:t>Each stage has its own priorities</a:t>
            </a:r>
          </a:p>
          <a:p>
            <a:pPr marL="1085850" lvl="2" indent="-171450">
              <a:buFont typeface="Arial" panose="020B0604020202020204" pitchFamily="34" charset="0"/>
              <a:buChar char="•"/>
            </a:pPr>
            <a:r>
              <a:rPr lang="en-GB" dirty="0"/>
              <a:t>Project Manager has to ensure that each stage runs smoothly</a:t>
            </a:r>
          </a:p>
          <a:p>
            <a:pPr marL="171450" lvl="0" indent="-171450">
              <a:buFont typeface="Arial" panose="020B0604020202020204" pitchFamily="34" charset="0"/>
              <a:buChar char="•"/>
            </a:pPr>
            <a:r>
              <a:rPr lang="en-GB" dirty="0"/>
              <a:t>If you want to know how </a:t>
            </a:r>
            <a:r>
              <a:rPr lang="en-GB" b="1" dirty="0"/>
              <a:t>not to do PM</a:t>
            </a:r>
            <a:r>
              <a:rPr lang="en-GB" dirty="0"/>
              <a:t> = watch The Apprentice</a:t>
            </a:r>
          </a:p>
          <a:p>
            <a:pPr marL="628650" lvl="1" indent="-171450">
              <a:buFont typeface="Arial" panose="020B0604020202020204" pitchFamily="34" charset="0"/>
              <a:buChar char="•"/>
            </a:pPr>
            <a:r>
              <a:rPr lang="en-GB" dirty="0">
                <a:sym typeface="Wingdings" pitchFamily="2" charset="2"/>
              </a:rPr>
              <a:t>Has anyone seen The Apprentice?</a:t>
            </a:r>
          </a:p>
          <a:p>
            <a:pPr marL="628650" lvl="1" indent="-171450">
              <a:buFont typeface="Arial" panose="020B0604020202020204" pitchFamily="34" charset="0"/>
              <a:buChar char="•"/>
            </a:pPr>
            <a:r>
              <a:rPr lang="en-GB" dirty="0">
                <a:sym typeface="Wingdings" pitchFamily="2" charset="2"/>
              </a:rPr>
              <a:t>Those people are the worst Project Managers!</a:t>
            </a:r>
          </a:p>
          <a:p>
            <a:pPr marL="1085850" lvl="2" indent="-171450">
              <a:buFont typeface="Arial" panose="020B0604020202020204" pitchFamily="34" charset="0"/>
              <a:buChar char="•"/>
            </a:pPr>
            <a:r>
              <a:rPr lang="en-GB" dirty="0">
                <a:sym typeface="Wingdings" pitchFamily="2" charset="2"/>
              </a:rPr>
              <a:t>They give PM a bad name!</a:t>
            </a:r>
            <a:endParaRPr lang="en-GB" dirty="0"/>
          </a:p>
        </p:txBody>
      </p:sp>
      <p:sp>
        <p:nvSpPr>
          <p:cNvPr id="4" name="Slide Number Placeholder 3"/>
          <p:cNvSpPr>
            <a:spLocks noGrp="1"/>
          </p:cNvSpPr>
          <p:nvPr>
            <p:ph type="sldNum" sz="quarter" idx="5"/>
          </p:nvPr>
        </p:nvSpPr>
        <p:spPr/>
        <p:txBody>
          <a:bodyPr/>
          <a:lstStyle/>
          <a:p>
            <a:fld id="{A1F3C40B-670B-0E49-9EDD-8A9419C30F98}" type="slidenum">
              <a:rPr lang="en-GB" smtClean="0"/>
              <a:t>4</a:t>
            </a:fld>
            <a:endParaRPr lang="en-GB"/>
          </a:p>
        </p:txBody>
      </p:sp>
    </p:spTree>
    <p:extLst>
      <p:ext uri="{BB962C8B-B14F-4D97-AF65-F5344CB8AC3E}">
        <p14:creationId xmlns:p14="http://schemas.microsoft.com/office/powerpoint/2010/main" val="3373591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latin typeface="Tahoma" charset="0"/>
                <a:ea typeface="Tahoma" charset="0"/>
                <a:cs typeface="Tahoma" charset="0"/>
              </a:rPr>
              <a:t>In terms of how we currently teach PM…</a:t>
            </a:r>
          </a:p>
          <a:p>
            <a:pPr marL="628650" lvl="1" indent="-171450">
              <a:buFont typeface="Arial" panose="020B0604020202020204" pitchFamily="34" charset="0"/>
              <a:buChar char="•"/>
            </a:pPr>
            <a:r>
              <a:rPr lang="en-US" b="0" dirty="0">
                <a:latin typeface="Tahoma" charset="0"/>
                <a:ea typeface="Tahoma" charset="0"/>
                <a:cs typeface="Tahoma" charset="0"/>
              </a:rPr>
              <a:t>…we currently offer UG and PG modules on PM</a:t>
            </a:r>
          </a:p>
          <a:p>
            <a:pPr marL="171450" indent="-171450">
              <a:buFont typeface="Arial" panose="020B0604020202020204" pitchFamily="34" charset="0"/>
              <a:buChar char="•"/>
            </a:pPr>
            <a:r>
              <a:rPr lang="en-US" b="1" dirty="0">
                <a:latin typeface="Tahoma" charset="0"/>
                <a:ea typeface="Tahoma" charset="0"/>
                <a:cs typeface="Tahoma" charset="0"/>
              </a:rPr>
              <a:t>I teach Undergraduates</a:t>
            </a:r>
          </a:p>
          <a:p>
            <a:pPr marL="171450" lvl="0" indent="-171450">
              <a:buFont typeface="Arial" panose="020B0604020202020204" pitchFamily="34" charset="0"/>
              <a:buChar char="•"/>
            </a:pPr>
            <a:r>
              <a:rPr lang="en-US" dirty="0">
                <a:latin typeface="Tahoma" charset="0"/>
                <a:ea typeface="Tahoma" charset="0"/>
                <a:cs typeface="Tahoma" charset="0"/>
              </a:rPr>
              <a:t>This = an </a:t>
            </a:r>
            <a:r>
              <a:rPr lang="en-US" b="1" dirty="0">
                <a:latin typeface="Tahoma" charset="0"/>
                <a:ea typeface="Tahoma" charset="0"/>
                <a:cs typeface="Tahoma" charset="0"/>
              </a:rPr>
              <a:t>elective module</a:t>
            </a:r>
            <a:endParaRPr lang="en-US" dirty="0">
              <a:latin typeface="Tahoma" charset="0"/>
              <a:ea typeface="Tahoma" charset="0"/>
              <a:cs typeface="Tahoma"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Tahoma" charset="0"/>
                <a:ea typeface="Tahoma" charset="0"/>
                <a:cs typeface="Tahoma" charset="0"/>
              </a:rPr>
              <a:t>3</a:t>
            </a:r>
            <a:r>
              <a:rPr lang="en-US" baseline="30000" dirty="0">
                <a:latin typeface="Tahoma" charset="0"/>
                <a:ea typeface="Tahoma" charset="0"/>
                <a:cs typeface="Tahoma" charset="0"/>
              </a:rPr>
              <a:t>rd</a:t>
            </a:r>
            <a:r>
              <a:rPr lang="en-US" dirty="0">
                <a:latin typeface="Tahoma" charset="0"/>
                <a:ea typeface="Tahoma" charset="0"/>
                <a:cs typeface="Tahoma" charset="0"/>
              </a:rPr>
              <a:t> years</a:t>
            </a:r>
          </a:p>
          <a:p>
            <a:pPr marL="171450" lvl="0" indent="-171450">
              <a:buFont typeface="Arial" panose="020B0604020202020204" pitchFamily="34" charset="0"/>
              <a:buChar char="•"/>
            </a:pPr>
            <a:r>
              <a:rPr lang="en-US" dirty="0">
                <a:latin typeface="Tahoma" charset="0"/>
                <a:ea typeface="Tahoma" charset="0"/>
                <a:cs typeface="Tahoma" charset="0"/>
              </a:rPr>
              <a:t>This year = 71 students</a:t>
            </a:r>
          </a:p>
          <a:p>
            <a:pPr marL="628650" lvl="1" indent="-171450">
              <a:buFont typeface="Arial" panose="020B0604020202020204" pitchFamily="34" charset="0"/>
              <a:buChar char="•"/>
            </a:pPr>
            <a:r>
              <a:rPr lang="en-US" dirty="0">
                <a:latin typeface="Tahoma" charset="0"/>
                <a:ea typeface="Tahoma" charset="0"/>
                <a:cs typeface="Tahoma" charset="0"/>
              </a:rPr>
              <a:t>About ¼ have just returned from a Year in Industry</a:t>
            </a:r>
          </a:p>
          <a:p>
            <a:pPr marL="628650" lvl="1" indent="-171450">
              <a:buFont typeface="Arial" panose="020B0604020202020204" pitchFamily="34" charset="0"/>
              <a:buChar char="•"/>
            </a:pPr>
            <a:r>
              <a:rPr lang="en-US" dirty="0">
                <a:latin typeface="Tahoma" charset="0"/>
                <a:ea typeface="Tahoma" charset="0"/>
                <a:cs typeface="Tahoma" charset="0"/>
              </a:rPr>
              <a:t>This module = very relevant for them</a:t>
            </a:r>
          </a:p>
          <a:p>
            <a:pPr marL="171450" lvl="0" indent="-171450">
              <a:buFont typeface="Arial" panose="020B0604020202020204" pitchFamily="34" charset="0"/>
              <a:buChar char="•"/>
            </a:pPr>
            <a:r>
              <a:rPr lang="en-US" dirty="0">
                <a:latin typeface="Tahoma" charset="0"/>
                <a:ea typeface="Tahoma" charset="0"/>
                <a:cs typeface="Tahoma" charset="0"/>
              </a:rPr>
              <a:t>All students are studying the Business Management </a:t>
            </a:r>
            <a:r>
              <a:rPr lang="en-US" dirty="0" err="1">
                <a:latin typeface="Tahoma" charset="0"/>
                <a:ea typeface="Tahoma" charset="0"/>
                <a:cs typeface="Tahoma" charset="0"/>
              </a:rPr>
              <a:t>programme</a:t>
            </a:r>
            <a:endParaRPr lang="en-US" dirty="0">
              <a:latin typeface="Tahoma" charset="0"/>
              <a:ea typeface="Tahoma" charset="0"/>
              <a:cs typeface="Tahoma" charset="0"/>
            </a:endParaRPr>
          </a:p>
          <a:p>
            <a:pPr marL="171450" lvl="0" indent="-171450">
              <a:buFont typeface="Arial" panose="020B0604020202020204" pitchFamily="34" charset="0"/>
              <a:buChar char="•"/>
            </a:pPr>
            <a:r>
              <a:rPr lang="en-US" dirty="0">
                <a:latin typeface="Tahoma" charset="0"/>
                <a:ea typeface="Tahoma" charset="0"/>
                <a:cs typeface="Tahoma" charset="0"/>
              </a:rPr>
              <a:t>We use a mix of Lectures and Lab Sessions</a:t>
            </a:r>
          </a:p>
          <a:p>
            <a:pPr marL="171450" lvl="0" indent="-171450">
              <a:buFont typeface="Arial" panose="020B0604020202020204" pitchFamily="34" charset="0"/>
              <a:buChar char="•"/>
            </a:pPr>
            <a:r>
              <a:rPr lang="en-US" dirty="0">
                <a:latin typeface="Tahoma" charset="0"/>
                <a:ea typeface="Tahoma" charset="0"/>
                <a:cs typeface="Tahoma" charset="0"/>
              </a:rPr>
              <a:t>10 x Lectures</a:t>
            </a:r>
          </a:p>
          <a:p>
            <a:pPr marL="628650" lvl="1" indent="-171450">
              <a:buFont typeface="Arial" panose="020B0604020202020204" pitchFamily="34" charset="0"/>
              <a:buChar char="•"/>
            </a:pPr>
            <a:r>
              <a:rPr lang="en-US" dirty="0">
                <a:latin typeface="Tahoma" charset="0"/>
                <a:ea typeface="Tahoma" charset="0"/>
                <a:cs typeface="Tahoma" charset="0"/>
              </a:rPr>
              <a:t>Here we teach </a:t>
            </a:r>
            <a:r>
              <a:rPr lang="en-US" b="1" dirty="0">
                <a:latin typeface="Tahoma" charset="0"/>
                <a:ea typeface="Tahoma" charset="0"/>
                <a:cs typeface="Tahoma" charset="0"/>
              </a:rPr>
              <a:t>theory</a:t>
            </a:r>
          </a:p>
          <a:p>
            <a:pPr marL="1085850" lvl="2" indent="-171450">
              <a:buFont typeface="Arial" panose="020B0604020202020204" pitchFamily="34" charset="0"/>
              <a:buChar char="•"/>
            </a:pPr>
            <a:r>
              <a:rPr lang="en-US" dirty="0">
                <a:latin typeface="Tahoma" charset="0"/>
                <a:ea typeface="Tahoma" charset="0"/>
                <a:cs typeface="Tahoma" charset="0"/>
              </a:rPr>
              <a:t>i.e. what is PM?</a:t>
            </a:r>
          </a:p>
          <a:p>
            <a:pPr marL="1085850" lvl="2" indent="-171450">
              <a:buFont typeface="Arial" panose="020B0604020202020204" pitchFamily="34" charset="0"/>
              <a:buChar char="•"/>
            </a:pPr>
            <a:r>
              <a:rPr lang="en-US" dirty="0">
                <a:latin typeface="Tahoma" charset="0"/>
                <a:ea typeface="Tahoma" charset="0"/>
                <a:cs typeface="Tahoma" charset="0"/>
              </a:rPr>
              <a:t>What tools do we use?</a:t>
            </a:r>
          </a:p>
          <a:p>
            <a:pPr marL="628650" lvl="1" indent="-171450">
              <a:buFont typeface="Arial" panose="020B0604020202020204" pitchFamily="34" charset="0"/>
              <a:buChar char="•"/>
            </a:pPr>
            <a:r>
              <a:rPr lang="en-US" dirty="0">
                <a:latin typeface="Tahoma" charset="0"/>
                <a:ea typeface="Tahoma" charset="0"/>
                <a:cs typeface="Tahoma" charset="0"/>
              </a:rPr>
              <a:t>Also use:</a:t>
            </a:r>
          </a:p>
          <a:p>
            <a:pPr marL="1143000" lvl="2" indent="-228600">
              <a:buFont typeface="+mj-lt"/>
              <a:buAutoNum type="arabicPeriod"/>
            </a:pPr>
            <a:r>
              <a:rPr lang="en-US" dirty="0">
                <a:latin typeface="Tahoma" charset="0"/>
                <a:ea typeface="Tahoma" charset="0"/>
                <a:cs typeface="Tahoma" charset="0"/>
              </a:rPr>
              <a:t>Videos, and</a:t>
            </a:r>
          </a:p>
          <a:p>
            <a:pPr marL="1143000" lvl="2" indent="-228600">
              <a:buFont typeface="+mj-lt"/>
              <a:buAutoNum type="arabicPeriod"/>
            </a:pPr>
            <a:r>
              <a:rPr lang="en-US" dirty="0">
                <a:latin typeface="Tahoma" charset="0"/>
                <a:ea typeface="Tahoma" charset="0"/>
                <a:cs typeface="Tahoma" charset="0"/>
              </a:rPr>
              <a:t>Group exercises</a:t>
            </a:r>
          </a:p>
          <a:p>
            <a:pPr marL="171450" lvl="0" indent="-171450">
              <a:buFont typeface="Arial" panose="020B0604020202020204" pitchFamily="34" charset="0"/>
              <a:buChar char="•"/>
            </a:pPr>
            <a:r>
              <a:rPr lang="en-US" dirty="0">
                <a:latin typeface="Tahoma" charset="0"/>
                <a:ea typeface="Tahoma" charset="0"/>
                <a:cs typeface="Tahoma" charset="0"/>
              </a:rPr>
              <a:t>4 x Laboratory Sessions</a:t>
            </a:r>
          </a:p>
          <a:p>
            <a:pPr marL="628650" lvl="1" indent="-171450">
              <a:buFont typeface="Arial" panose="020B0604020202020204" pitchFamily="34" charset="0"/>
              <a:buChar char="•"/>
            </a:pPr>
            <a:r>
              <a:rPr lang="en-GB" dirty="0"/>
              <a:t>Here we teach </a:t>
            </a:r>
            <a:r>
              <a:rPr lang="en-GB" b="1" dirty="0"/>
              <a:t>practical skills</a:t>
            </a:r>
          </a:p>
          <a:p>
            <a:pPr marL="628650" lvl="1" indent="-171450">
              <a:buFont typeface="Arial" panose="020B0604020202020204" pitchFamily="34" charset="0"/>
              <a:buChar char="•"/>
            </a:pPr>
            <a:r>
              <a:rPr lang="en-GB" dirty="0"/>
              <a:t>Teach students how to use Microsoft Project</a:t>
            </a:r>
          </a:p>
          <a:p>
            <a:pPr marL="628650" lvl="1" indent="-171450">
              <a:buFont typeface="Arial" panose="020B0604020202020204" pitchFamily="34" charset="0"/>
              <a:buChar char="•"/>
            </a:pPr>
            <a:r>
              <a:rPr lang="en-GB" dirty="0"/>
              <a:t>Assignment = based on these lab sessions</a:t>
            </a:r>
          </a:p>
        </p:txBody>
      </p:sp>
      <p:sp>
        <p:nvSpPr>
          <p:cNvPr id="4" name="Slide Number Placeholder 3"/>
          <p:cNvSpPr>
            <a:spLocks noGrp="1"/>
          </p:cNvSpPr>
          <p:nvPr>
            <p:ph type="sldNum" sz="quarter" idx="5"/>
          </p:nvPr>
        </p:nvSpPr>
        <p:spPr/>
        <p:txBody>
          <a:bodyPr/>
          <a:lstStyle/>
          <a:p>
            <a:fld id="{A1F3C40B-670B-0E49-9EDD-8A9419C30F98}" type="slidenum">
              <a:rPr lang="en-GB" smtClean="0"/>
              <a:t>5</a:t>
            </a:fld>
            <a:endParaRPr lang="en-GB"/>
          </a:p>
        </p:txBody>
      </p:sp>
    </p:spTree>
    <p:extLst>
      <p:ext uri="{BB962C8B-B14F-4D97-AF65-F5344CB8AC3E}">
        <p14:creationId xmlns:p14="http://schemas.microsoft.com/office/powerpoint/2010/main" val="2553508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According to Kay (2012) the use of video enhances student learning, specifically when it is related to the content of the module through online lectures watched prior to an examination (</a:t>
            </a:r>
            <a:r>
              <a:rPr lang="en-GB" dirty="0" err="1">
                <a:latin typeface="Tahoma" panose="020B0604030504040204" pitchFamily="34" charset="0"/>
                <a:ea typeface="Tahoma" panose="020B0604030504040204" pitchFamily="34" charset="0"/>
                <a:cs typeface="Tahoma" panose="020B0604030504040204" pitchFamily="34" charset="0"/>
              </a:rPr>
              <a:t>Giannakis</a:t>
            </a:r>
            <a:r>
              <a:rPr lang="en-GB" dirty="0">
                <a:latin typeface="Tahoma" panose="020B0604030504040204" pitchFamily="34" charset="0"/>
                <a:ea typeface="Tahoma" panose="020B0604030504040204" pitchFamily="34" charset="0"/>
                <a:cs typeface="Tahoma" panose="020B0604030504040204" pitchFamily="34" charset="0"/>
              </a:rPr>
              <a:t> et al. 2016).</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Schreiber et al (2010) claim that having the advantage to pause, rewind, and re-watch a video, enhances student learning by reducing complexity, thereby improving an individual’s working memory, with shorter videos being far more effective than longer videos for this purpose (Lawlor and Donnelly, 2010; Doolittle, 2015).</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Carmichael et al (2018) also advise that the design of a video should incorporate elements of the cognitive theory of multimedia learning so that it decreases extraneous processing, directs essential processing, while inspiring and supporting generative processing.</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Carmichael et al (2018) claim there is a current dearth of research focusing on video-assisted teaching in various disciplines (including management studies), with very few articles investigating its impact on student engagement and learning.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5"/>
          </p:nvPr>
        </p:nvSpPr>
        <p:spPr/>
        <p:txBody>
          <a:bodyPr/>
          <a:lstStyle/>
          <a:p>
            <a:fld id="{A1F3C40B-670B-0E49-9EDD-8A9419C30F98}" type="slidenum">
              <a:rPr lang="en-GB" smtClean="0"/>
              <a:t>6</a:t>
            </a:fld>
            <a:endParaRPr lang="en-GB"/>
          </a:p>
        </p:txBody>
      </p:sp>
    </p:spTree>
    <p:extLst>
      <p:ext uri="{BB962C8B-B14F-4D97-AF65-F5344CB8AC3E}">
        <p14:creationId xmlns:p14="http://schemas.microsoft.com/office/powerpoint/2010/main" val="252246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F3C40B-670B-0E49-9EDD-8A9419C30F98}" type="slidenum">
              <a:rPr lang="en-GB" smtClean="0"/>
              <a:t>7</a:t>
            </a:fld>
            <a:endParaRPr lang="en-GB"/>
          </a:p>
        </p:txBody>
      </p:sp>
    </p:spTree>
    <p:extLst>
      <p:ext uri="{BB962C8B-B14F-4D97-AF65-F5344CB8AC3E}">
        <p14:creationId xmlns:p14="http://schemas.microsoft.com/office/powerpoint/2010/main" val="3049053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Based on this observation, we are interested in considering the topic as an emerging research area by applying video-assisted teaching to the field of Project Management.</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We aim to experiment with a variety of videos to attempt to identify the effect these videos have on students’ learning experience.</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Videos of case studies, lectures, and exercises will be incorporated into the teaching design; these videos will be used to illicit further discussions within both the classroom and the virtual learning environment.</a:t>
            </a:r>
          </a:p>
          <a:p>
            <a:pPr marL="171450" indent="-171450">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Then, using live interactive audience participation technology such as Poll Everywhere, we intend to gather student responses in order to assess the effectiveness of this approach on student learning.</a:t>
            </a:r>
            <a:endParaRPr lang="en-GB" dirty="0"/>
          </a:p>
        </p:txBody>
      </p:sp>
      <p:sp>
        <p:nvSpPr>
          <p:cNvPr id="4" name="Slide Number Placeholder 3"/>
          <p:cNvSpPr>
            <a:spLocks noGrp="1"/>
          </p:cNvSpPr>
          <p:nvPr>
            <p:ph type="sldNum" sz="quarter" idx="5"/>
          </p:nvPr>
        </p:nvSpPr>
        <p:spPr/>
        <p:txBody>
          <a:bodyPr/>
          <a:lstStyle/>
          <a:p>
            <a:fld id="{A1F3C40B-670B-0E49-9EDD-8A9419C30F98}" type="slidenum">
              <a:rPr lang="en-GB" smtClean="0"/>
              <a:t>8</a:t>
            </a:fld>
            <a:endParaRPr lang="en-GB"/>
          </a:p>
        </p:txBody>
      </p:sp>
    </p:spTree>
    <p:extLst>
      <p:ext uri="{BB962C8B-B14F-4D97-AF65-F5344CB8AC3E}">
        <p14:creationId xmlns:p14="http://schemas.microsoft.com/office/powerpoint/2010/main" val="3397507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a:latin typeface="Tahoma" panose="020B0604030504040204" pitchFamily="34" charset="0"/>
                <a:ea typeface="Tahoma" panose="020B0604030504040204" pitchFamily="34" charset="0"/>
                <a:cs typeface="Tahoma" panose="020B0604030504040204" pitchFamily="34" charset="0"/>
              </a:rPr>
              <a:t>We have 3 main ideas for conducting data analysis:</a:t>
            </a:r>
          </a:p>
          <a:p>
            <a:pPr marL="228600" indent="-2286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One idea involves tracking students’ engagement with the videos in VITAL, before comparing the assessment results of those that engaged with the videos and those that did not to analyse its impact on student learning.</a:t>
            </a:r>
          </a:p>
          <a:p>
            <a:pPr marL="228600" indent="-2286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Another idea involves comparing students’ understanding of the topic before and after they have watched the various videos through questionnaires via Poll Everywhere.</a:t>
            </a:r>
          </a:p>
          <a:p>
            <a:pPr marL="228600" indent="-2286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A further idea involves extending the analyses to compare Postgraduate and Undergraduate students studying Project Management, to understand if this method of learning and teaching is more or less effective based on the level of study.</a:t>
            </a:r>
          </a:p>
        </p:txBody>
      </p:sp>
      <p:sp>
        <p:nvSpPr>
          <p:cNvPr id="4" name="Slide Number Placeholder 3"/>
          <p:cNvSpPr>
            <a:spLocks noGrp="1"/>
          </p:cNvSpPr>
          <p:nvPr>
            <p:ph type="sldNum" sz="quarter" idx="5"/>
          </p:nvPr>
        </p:nvSpPr>
        <p:spPr/>
        <p:txBody>
          <a:bodyPr/>
          <a:lstStyle/>
          <a:p>
            <a:fld id="{A1F3C40B-670B-0E49-9EDD-8A9419C30F98}" type="slidenum">
              <a:rPr lang="en-GB" smtClean="0"/>
              <a:t>9</a:t>
            </a:fld>
            <a:endParaRPr lang="en-GB"/>
          </a:p>
        </p:txBody>
      </p:sp>
    </p:spTree>
    <p:extLst>
      <p:ext uri="{BB962C8B-B14F-4D97-AF65-F5344CB8AC3E}">
        <p14:creationId xmlns:p14="http://schemas.microsoft.com/office/powerpoint/2010/main" val="376178785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8C816C-D1AE-1045-9959-BA9F8863563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23FCCEA-8EC6-0F49-B02A-9BA0B29DD740}"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8C816C-D1AE-1045-9959-BA9F8863563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C816C-D1AE-1045-9959-BA9F8863563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C816C-D1AE-1045-9959-BA9F8863563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68C816C-D1AE-1045-9959-BA9F88635637}" type="datetimeFigureOut">
              <a:rPr lang="en-US" smtClean="0"/>
              <a:t>1/15/2019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23FCCEA-8EC6-0F49-B02A-9BA0B29DD740}"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8C816C-D1AE-1045-9959-BA9F8863563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8C816C-D1AE-1045-9959-BA9F88635637}"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3FCCEA-8EC6-0F49-B02A-9BA0B29DD74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8C816C-D1AE-1045-9959-BA9F88635637}"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3FCCEA-8EC6-0F49-B02A-9BA0B29DD740}"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C816C-D1AE-1045-9959-BA9F88635637}"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C816C-D1AE-1045-9959-BA9F8863563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C816C-D1AE-1045-9959-BA9F88635637}" type="datetimeFigureOut">
              <a:rPr lang="en-US" smtClean="0"/>
              <a:t>1/15/2019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23FCCEA-8EC6-0F49-B02A-9BA0B29DD740}"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68C816C-D1AE-1045-9959-BA9F88635637}" type="datetimeFigureOut">
              <a:rPr lang="en-US" smtClean="0"/>
              <a:t>1/15/2019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23FCCEA-8EC6-0F49-B02A-9BA0B29DD740}" type="slidenum">
              <a:rPr lang="en-US" smtClean="0"/>
              <a:t>‹#›</a:t>
            </a:fld>
            <a:endParaRPr lang="en-US"/>
          </a:p>
        </p:txBody>
      </p:sp>
    </p:spTree>
    <p:extLst>
      <p:ext uri="{BB962C8B-B14F-4D97-AF65-F5344CB8AC3E}">
        <p14:creationId xmlns:p14="http://schemas.microsoft.com/office/powerpoint/2010/main" val="178299487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7.jpe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9.png"/><Relationship Id="rId4" Type="http://schemas.openxmlformats.org/officeDocument/2006/relationships/image" Target="../media/image8.jpe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600" dirty="0"/>
              <a:t>Investigating the pedagogical uses of videos in the Project management classroom</a:t>
            </a:r>
            <a:endParaRPr lang="en-US" sz="6600" dirty="0">
              <a:latin typeface="Tahoma" charset="0"/>
              <a:ea typeface="Tahoma" charset="0"/>
              <a:cs typeface="Tahoma" charset="0"/>
            </a:endParaRPr>
          </a:p>
        </p:txBody>
      </p:sp>
      <p:sp>
        <p:nvSpPr>
          <p:cNvPr id="3" name="Subtitle 2"/>
          <p:cNvSpPr>
            <a:spLocks noGrp="1"/>
          </p:cNvSpPr>
          <p:nvPr>
            <p:ph type="subTitle" idx="1"/>
          </p:nvPr>
        </p:nvSpPr>
        <p:spPr/>
        <p:txBody>
          <a:bodyPr/>
          <a:lstStyle/>
          <a:p>
            <a:r>
              <a:rPr lang="en-US" sz="2800" dirty="0" smtClean="0">
                <a:latin typeface="Tahoma" charset="0"/>
                <a:ea typeface="Tahoma" charset="0"/>
                <a:cs typeface="Tahoma" charset="0"/>
              </a:rPr>
              <a:t>Fotios </a:t>
            </a:r>
            <a:r>
              <a:rPr lang="en-US" sz="2800" dirty="0">
                <a:latin typeface="Tahoma" charset="0"/>
                <a:ea typeface="Tahoma" charset="0"/>
                <a:cs typeface="Tahoma" charset="0"/>
              </a:rPr>
              <a:t>Misopoulos &amp; Matthew Tickle</a:t>
            </a:r>
          </a:p>
          <a:p>
            <a:r>
              <a:rPr lang="en-US" dirty="0">
                <a:latin typeface="Tahoma" charset="0"/>
                <a:ea typeface="Tahoma" charset="0"/>
                <a:cs typeface="Tahoma" charset="0"/>
              </a:rPr>
              <a:t>Management School</a:t>
            </a:r>
          </a:p>
        </p:txBody>
      </p:sp>
    </p:spTree>
    <p:extLst>
      <p:ext uri="{BB962C8B-B14F-4D97-AF65-F5344CB8AC3E}">
        <p14:creationId xmlns:p14="http://schemas.microsoft.com/office/powerpoint/2010/main" val="813769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539211"/>
            <a:ext cx="10058400" cy="1609344"/>
          </a:xfrm>
        </p:spPr>
        <p:txBody>
          <a:bodyPr/>
          <a:lstStyle/>
          <a:p>
            <a:pPr algn="ctr"/>
            <a:r>
              <a:rPr lang="en-US" dirty="0">
                <a:latin typeface="Tahoma" charset="0"/>
                <a:ea typeface="Tahoma" charset="0"/>
                <a:cs typeface="Tahoma" charset="0"/>
              </a:rPr>
              <a:t>What are your thoughts?</a:t>
            </a:r>
          </a:p>
        </p:txBody>
      </p:sp>
    </p:spTree>
    <p:extLst>
      <p:ext uri="{BB962C8B-B14F-4D97-AF65-F5344CB8AC3E}">
        <p14:creationId xmlns:p14="http://schemas.microsoft.com/office/powerpoint/2010/main" val="1330546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ea typeface="Tahoma" charset="0"/>
                <a:cs typeface="Tahoma" charset="0"/>
              </a:rPr>
              <a:t>Agenda</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latin typeface="Tahoma" charset="0"/>
                <a:ea typeface="Tahoma" charset="0"/>
                <a:cs typeface="Tahoma" charset="0"/>
              </a:rPr>
              <a:t>Why are we here?</a:t>
            </a:r>
          </a:p>
          <a:p>
            <a:pPr marL="514350" indent="-514350">
              <a:buFont typeface="+mj-lt"/>
              <a:buAutoNum type="arabicPeriod"/>
            </a:pPr>
            <a:r>
              <a:rPr lang="en-US" sz="2800" dirty="0">
                <a:latin typeface="Tahoma" charset="0"/>
                <a:ea typeface="Tahoma" charset="0"/>
                <a:cs typeface="Tahoma" charset="0"/>
              </a:rPr>
              <a:t>What is Project Management?</a:t>
            </a:r>
          </a:p>
          <a:p>
            <a:pPr marL="514350" indent="-514350">
              <a:buFont typeface="+mj-lt"/>
              <a:buAutoNum type="arabicPeriod"/>
            </a:pPr>
            <a:r>
              <a:rPr lang="en-US" sz="2800" dirty="0">
                <a:latin typeface="Tahoma" charset="0"/>
                <a:ea typeface="Tahoma" charset="0"/>
                <a:cs typeface="Tahoma" charset="0"/>
              </a:rPr>
              <a:t>How do we teach Project Management?</a:t>
            </a:r>
          </a:p>
          <a:p>
            <a:pPr marL="514350" indent="-514350">
              <a:buFont typeface="+mj-lt"/>
              <a:buAutoNum type="arabicPeriod"/>
            </a:pPr>
            <a:r>
              <a:rPr lang="en-US" sz="2800" dirty="0">
                <a:latin typeface="Tahoma" charset="0"/>
                <a:ea typeface="Tahoma" charset="0"/>
                <a:cs typeface="Tahoma" charset="0"/>
              </a:rPr>
              <a:t>What does the literature say about videos?</a:t>
            </a:r>
          </a:p>
          <a:p>
            <a:pPr marL="514350" indent="-514350">
              <a:buFont typeface="+mj-lt"/>
              <a:buAutoNum type="arabicPeriod"/>
            </a:pPr>
            <a:r>
              <a:rPr lang="en-US" sz="2800" dirty="0">
                <a:latin typeface="Tahoma" charset="0"/>
                <a:ea typeface="Tahoma" charset="0"/>
                <a:cs typeface="Tahoma" charset="0"/>
              </a:rPr>
              <a:t>What do we intend to do?</a:t>
            </a:r>
          </a:p>
          <a:p>
            <a:pPr marL="514350" indent="-514350">
              <a:buFont typeface="+mj-lt"/>
              <a:buAutoNum type="arabicPeriod"/>
            </a:pPr>
            <a:r>
              <a:rPr lang="en-US" sz="2800" dirty="0">
                <a:latin typeface="Tahoma" charset="0"/>
                <a:ea typeface="Tahoma" charset="0"/>
                <a:cs typeface="Tahoma" charset="0"/>
              </a:rPr>
              <a:t>How can we investigate the impact?</a:t>
            </a:r>
          </a:p>
          <a:p>
            <a:pPr marL="514350" indent="-514350">
              <a:buFont typeface="+mj-lt"/>
              <a:buAutoNum type="arabicPeriod"/>
            </a:pPr>
            <a:r>
              <a:rPr lang="en-US" sz="2800" dirty="0">
                <a:latin typeface="Tahoma" charset="0"/>
                <a:ea typeface="Tahoma" charset="0"/>
                <a:cs typeface="Tahoma" charset="0"/>
              </a:rPr>
              <a:t>What are your thoughts?</a:t>
            </a:r>
          </a:p>
        </p:txBody>
      </p:sp>
      <p:pic>
        <p:nvPicPr>
          <p:cNvPr id="4" name="Picture 2" descr="http://www.thebluediamondgallery.com/wooden-tile/images/agenda.jpg">
            <a:extLst>
              <a:ext uri="{FF2B5EF4-FFF2-40B4-BE49-F238E27FC236}">
                <a16:creationId xmlns:a16="http://schemas.microsoft.com/office/drawing/2014/main" id="{25EF0ED0-9DF5-2F42-9392-7639F1031C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1178" y="124178"/>
            <a:ext cx="4174067" cy="27827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09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ea typeface="Tahoma" charset="0"/>
                <a:cs typeface="Tahoma" charset="0"/>
              </a:rPr>
              <a:t>Why are we here?</a:t>
            </a:r>
          </a:p>
        </p:txBody>
      </p:sp>
      <p:sp>
        <p:nvSpPr>
          <p:cNvPr id="3" name="Content Placeholder 2"/>
          <p:cNvSpPr>
            <a:spLocks noGrp="1"/>
          </p:cNvSpPr>
          <p:nvPr>
            <p:ph idx="1"/>
          </p:nvPr>
        </p:nvSpPr>
        <p:spPr/>
        <p:txBody>
          <a:bodyPr>
            <a:normAutofit/>
          </a:bodyPr>
          <a:lstStyle/>
          <a:p>
            <a:r>
              <a:rPr lang="en-US" sz="2800" dirty="0">
                <a:latin typeface="Tahoma" charset="0"/>
                <a:ea typeface="Tahoma" charset="0"/>
                <a:cs typeface="Tahoma" charset="0"/>
              </a:rPr>
              <a:t>Advice!</a:t>
            </a:r>
          </a:p>
          <a:p>
            <a:r>
              <a:rPr lang="en-US" sz="2800" dirty="0">
                <a:latin typeface="Tahoma" charset="0"/>
                <a:ea typeface="Tahoma" charset="0"/>
                <a:cs typeface="Tahoma" charset="0"/>
              </a:rPr>
              <a:t>Currently teaching Project Management to Undergraduates and Postgraduates</a:t>
            </a:r>
          </a:p>
          <a:p>
            <a:r>
              <a:rPr lang="en-US" sz="2800" dirty="0">
                <a:latin typeface="Tahoma" charset="0"/>
                <a:ea typeface="Tahoma" charset="0"/>
                <a:cs typeface="Tahoma" charset="0"/>
              </a:rPr>
              <a:t>Have some ideas for using videos in the classroom to reduce surface learning and increase student engagement</a:t>
            </a:r>
          </a:p>
          <a:p>
            <a:r>
              <a:rPr lang="en-US" sz="2800" dirty="0">
                <a:latin typeface="Tahoma" charset="0"/>
                <a:ea typeface="Tahoma" charset="0"/>
                <a:cs typeface="Tahoma" charset="0"/>
              </a:rPr>
              <a:t>Want to discuss our ideas with you</a:t>
            </a:r>
          </a:p>
          <a:p>
            <a:pPr lvl="1">
              <a:buFont typeface="Wingdings" pitchFamily="2" charset="2"/>
              <a:buChar char="Ø"/>
            </a:pPr>
            <a:r>
              <a:rPr lang="en-US" sz="2600" dirty="0">
                <a:latin typeface="Tahoma" charset="0"/>
                <a:ea typeface="Tahoma" charset="0"/>
                <a:cs typeface="Tahoma" charset="0"/>
              </a:rPr>
              <a:t> Get your feedback</a:t>
            </a:r>
          </a:p>
        </p:txBody>
      </p:sp>
      <p:pic>
        <p:nvPicPr>
          <p:cNvPr id="3074" name="Picture 2" descr="Question Mark">
            <a:extLst>
              <a:ext uri="{FF2B5EF4-FFF2-40B4-BE49-F238E27FC236}">
                <a16:creationId xmlns:a16="http://schemas.microsoft.com/office/drawing/2014/main" id="{6F4A95E6-62D8-0248-9846-6CD43E8F8C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5822" y="293511"/>
            <a:ext cx="1266471" cy="2066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40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s://upload.wikimedia.org/wikipedia/commons/thumb/6/6c/ALAN_SUGAR-OIL_PAINTING.jpg/275px-ALAN_SUGAR-OIL_PAINTING.jpg">
            <a:extLst>
              <a:ext uri="{FF2B5EF4-FFF2-40B4-BE49-F238E27FC236}">
                <a16:creationId xmlns:a16="http://schemas.microsoft.com/office/drawing/2014/main" id="{F305B41B-E479-DA4A-B1CA-7BA57259F6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6" y="4778771"/>
            <a:ext cx="2234554" cy="19501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latin typeface="Tahoma" charset="0"/>
                <a:ea typeface="Tahoma" charset="0"/>
                <a:cs typeface="Tahoma" charset="0"/>
              </a:rPr>
              <a:t>What is Project Management?</a:t>
            </a:r>
          </a:p>
        </p:txBody>
      </p:sp>
      <p:sp>
        <p:nvSpPr>
          <p:cNvPr id="3" name="Content Placeholder 2"/>
          <p:cNvSpPr>
            <a:spLocks noGrp="1"/>
          </p:cNvSpPr>
          <p:nvPr>
            <p:ph idx="1"/>
          </p:nvPr>
        </p:nvSpPr>
        <p:spPr/>
        <p:txBody>
          <a:bodyPr>
            <a:normAutofit/>
          </a:bodyPr>
          <a:lstStyle/>
          <a:p>
            <a:r>
              <a:rPr lang="en-US" sz="2400" b="1" dirty="0">
                <a:latin typeface="Tahoma" charset="0"/>
                <a:ea typeface="Tahoma" charset="0"/>
                <a:cs typeface="Tahoma" charset="0"/>
              </a:rPr>
              <a:t>Project</a:t>
            </a:r>
            <a:r>
              <a:rPr lang="en-US" sz="2400" dirty="0">
                <a:latin typeface="Tahoma" charset="0"/>
                <a:ea typeface="Tahoma" charset="0"/>
                <a:cs typeface="Tahoma" charset="0"/>
              </a:rPr>
              <a:t> = “</a:t>
            </a:r>
            <a:r>
              <a:rPr lang="en-US" sz="2400" i="1" dirty="0">
                <a:latin typeface="Tahoma" charset="0"/>
                <a:ea typeface="Tahoma" charset="0"/>
                <a:cs typeface="Tahoma" charset="0"/>
              </a:rPr>
              <a:t>A temporary endeavor undertaken to create a unique product, service, or result</a:t>
            </a:r>
            <a:r>
              <a:rPr lang="en-US" sz="2400" dirty="0">
                <a:latin typeface="Tahoma" charset="0"/>
                <a:ea typeface="Tahoma" charset="0"/>
                <a:cs typeface="Tahoma" charset="0"/>
              </a:rPr>
              <a:t>” (Meredith et al, 2006)</a:t>
            </a:r>
          </a:p>
          <a:p>
            <a:r>
              <a:rPr lang="en-US" sz="2400" b="1" dirty="0">
                <a:latin typeface="Tahoma" charset="0"/>
                <a:ea typeface="Tahoma" charset="0"/>
                <a:cs typeface="Tahoma" charset="0"/>
              </a:rPr>
              <a:t>Project Management </a:t>
            </a:r>
            <a:r>
              <a:rPr lang="en-US" sz="2400" dirty="0">
                <a:latin typeface="Tahoma" charset="0"/>
                <a:ea typeface="Tahoma" charset="0"/>
                <a:cs typeface="Tahoma" charset="0"/>
              </a:rPr>
              <a:t>= use of processes, methods, knowledge, and skills in order to meet project objectives</a:t>
            </a:r>
          </a:p>
          <a:p>
            <a:endParaRPr lang="en-US" sz="2400" dirty="0">
              <a:latin typeface="Tahoma" charset="0"/>
              <a:ea typeface="Tahoma" charset="0"/>
              <a:cs typeface="Tahoma" charset="0"/>
            </a:endParaRPr>
          </a:p>
        </p:txBody>
      </p:sp>
      <p:pic>
        <p:nvPicPr>
          <p:cNvPr id="4098" name="Picture 2" descr="Project, Group, Team, Feedback, Confirming, Balloons">
            <a:extLst>
              <a:ext uri="{FF2B5EF4-FFF2-40B4-BE49-F238E27FC236}">
                <a16:creationId xmlns:a16="http://schemas.microsoft.com/office/drawing/2014/main" id="{30DE818A-B699-D64C-8807-9D9B963885D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130" t="4981" r="22592" b="-705"/>
          <a:stretch/>
        </p:blipFill>
        <p:spPr bwMode="auto">
          <a:xfrm>
            <a:off x="9435915" y="122316"/>
            <a:ext cx="2601543" cy="19990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aphicFrame>
        <p:nvGraphicFramePr>
          <p:cNvPr id="4" name="Diagram 3">
            <a:extLst>
              <a:ext uri="{FF2B5EF4-FFF2-40B4-BE49-F238E27FC236}">
                <a16:creationId xmlns:a16="http://schemas.microsoft.com/office/drawing/2014/main" id="{A58E767C-5076-A941-A09E-49F2C4E3814D}"/>
              </a:ext>
            </a:extLst>
          </p:cNvPr>
          <p:cNvGraphicFramePr/>
          <p:nvPr>
            <p:extLst>
              <p:ext uri="{D42A27DB-BD31-4B8C-83A1-F6EECF244321}">
                <p14:modId xmlns:p14="http://schemas.microsoft.com/office/powerpoint/2010/main" val="1950117753"/>
              </p:ext>
            </p:extLst>
          </p:nvPr>
        </p:nvGraphicFramePr>
        <p:xfrm>
          <a:off x="2390785" y="3794479"/>
          <a:ext cx="8128000" cy="14760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4102" name="Picture 6" descr="File:Red X Freehand.svg">
            <a:extLst>
              <a:ext uri="{FF2B5EF4-FFF2-40B4-BE49-F238E27FC236}">
                <a16:creationId xmlns:a16="http://schemas.microsoft.com/office/drawing/2014/main" id="{7307FF3D-625E-994D-8E65-CD9A0E190D6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2508" y="5772521"/>
            <a:ext cx="1085479" cy="1085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67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charset="0"/>
                <a:ea typeface="Tahoma" charset="0"/>
                <a:cs typeface="Tahoma" charset="0"/>
              </a:rPr>
              <a:t>How do we currently teach Project Management?</a:t>
            </a:r>
          </a:p>
        </p:txBody>
      </p:sp>
      <p:sp>
        <p:nvSpPr>
          <p:cNvPr id="3" name="Content Placeholder 2"/>
          <p:cNvSpPr>
            <a:spLocks noGrp="1"/>
          </p:cNvSpPr>
          <p:nvPr>
            <p:ph idx="1"/>
          </p:nvPr>
        </p:nvSpPr>
        <p:spPr/>
        <p:txBody>
          <a:bodyPr/>
          <a:lstStyle/>
          <a:p>
            <a:r>
              <a:rPr lang="en-US" b="1" dirty="0">
                <a:latin typeface="Tahoma" charset="0"/>
                <a:ea typeface="Tahoma" charset="0"/>
                <a:cs typeface="Tahoma" charset="0"/>
              </a:rPr>
              <a:t>Undergraduate</a:t>
            </a:r>
          </a:p>
          <a:p>
            <a:pPr lvl="1"/>
            <a:r>
              <a:rPr lang="en-US" dirty="0">
                <a:latin typeface="Tahoma" charset="0"/>
                <a:ea typeface="Tahoma" charset="0"/>
                <a:cs typeface="Tahoma" charset="0"/>
              </a:rPr>
              <a:t>3</a:t>
            </a:r>
            <a:r>
              <a:rPr lang="en-US" baseline="30000" dirty="0">
                <a:latin typeface="Tahoma" charset="0"/>
                <a:ea typeface="Tahoma" charset="0"/>
                <a:cs typeface="Tahoma" charset="0"/>
              </a:rPr>
              <a:t>rd</a:t>
            </a:r>
            <a:r>
              <a:rPr lang="en-US" dirty="0">
                <a:latin typeface="Tahoma" charset="0"/>
                <a:ea typeface="Tahoma" charset="0"/>
                <a:cs typeface="Tahoma" charset="0"/>
              </a:rPr>
              <a:t> year Elective</a:t>
            </a:r>
          </a:p>
          <a:p>
            <a:pPr lvl="1"/>
            <a:r>
              <a:rPr lang="en-US" dirty="0">
                <a:latin typeface="Tahoma" charset="0"/>
                <a:ea typeface="Tahoma" charset="0"/>
                <a:cs typeface="Tahoma" charset="0"/>
              </a:rPr>
              <a:t>71 students</a:t>
            </a:r>
          </a:p>
          <a:p>
            <a:pPr lvl="1"/>
            <a:r>
              <a:rPr lang="en-US" dirty="0">
                <a:latin typeface="Tahoma" charset="0"/>
                <a:ea typeface="Tahoma" charset="0"/>
                <a:cs typeface="Tahoma" charset="0"/>
              </a:rPr>
              <a:t>Business Management (BA)</a:t>
            </a:r>
          </a:p>
          <a:p>
            <a:pPr lvl="1"/>
            <a:r>
              <a:rPr lang="en-US" dirty="0">
                <a:latin typeface="Tahoma" charset="0"/>
                <a:ea typeface="Tahoma" charset="0"/>
                <a:cs typeface="Tahoma" charset="0"/>
              </a:rPr>
              <a:t>Mix of Lectures and Laboratory Sessions</a:t>
            </a:r>
          </a:p>
          <a:p>
            <a:r>
              <a:rPr lang="en-US" b="1" dirty="0" smtClean="0">
                <a:latin typeface="Tahoma" charset="0"/>
                <a:ea typeface="Tahoma" charset="0"/>
                <a:cs typeface="Tahoma" charset="0"/>
              </a:rPr>
              <a:t>Postgraduate</a:t>
            </a:r>
          </a:p>
          <a:p>
            <a:pPr lvl="1"/>
            <a:r>
              <a:rPr lang="en-US" dirty="0" smtClean="0">
                <a:latin typeface="Tahoma" charset="0"/>
                <a:ea typeface="Tahoma" charset="0"/>
                <a:cs typeface="Tahoma" charset="0"/>
              </a:rPr>
              <a:t>MSc in Project Management</a:t>
            </a:r>
          </a:p>
          <a:p>
            <a:pPr lvl="1"/>
            <a:r>
              <a:rPr lang="en-US" dirty="0" smtClean="0">
                <a:latin typeface="Tahoma" charset="0"/>
                <a:ea typeface="Tahoma" charset="0"/>
                <a:cs typeface="Tahoma" charset="0"/>
              </a:rPr>
              <a:t>60 students</a:t>
            </a:r>
          </a:p>
          <a:p>
            <a:pPr lvl="1"/>
            <a:r>
              <a:rPr lang="en-US" dirty="0">
                <a:latin typeface="Tahoma" charset="0"/>
                <a:ea typeface="Tahoma" charset="0"/>
                <a:cs typeface="Tahoma" charset="0"/>
              </a:rPr>
              <a:t>Mix of Lectures and Laboratory Sessions</a:t>
            </a:r>
          </a:p>
          <a:p>
            <a:pPr marL="0" indent="0">
              <a:buNone/>
            </a:pPr>
            <a:endParaRPr lang="en-US" dirty="0">
              <a:latin typeface="Tahoma" charset="0"/>
              <a:ea typeface="Tahoma" charset="0"/>
              <a:cs typeface="Tahoma" charset="0"/>
            </a:endParaRPr>
          </a:p>
          <a:p>
            <a:pPr lvl="1"/>
            <a:endParaRPr lang="en-US" dirty="0">
              <a:latin typeface="Tahoma" charset="0"/>
              <a:ea typeface="Tahoma" charset="0"/>
              <a:cs typeface="Tahoma" charset="0"/>
            </a:endParaRPr>
          </a:p>
        </p:txBody>
      </p:sp>
      <p:pic>
        <p:nvPicPr>
          <p:cNvPr id="1028" name="Picture 4" descr="https://upload.wikimedia.org/wikipedia/commons/thumb/e/e0/Physical_Sciences_Classroom.jpg/640px-Physical_Sciences_Classroom.jpg">
            <a:extLst>
              <a:ext uri="{FF2B5EF4-FFF2-40B4-BE49-F238E27FC236}">
                <a16:creationId xmlns:a16="http://schemas.microsoft.com/office/drawing/2014/main" id="{431F94A4-D976-2042-9AB2-AF72653919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2267" y="1972733"/>
            <a:ext cx="4346222" cy="28997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087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ea typeface="Tahoma" charset="0"/>
                <a:cs typeface="Tahoma" charset="0"/>
              </a:rPr>
              <a:t>What does the literature say about videos?</a:t>
            </a:r>
          </a:p>
        </p:txBody>
      </p:sp>
      <p:sp>
        <p:nvSpPr>
          <p:cNvPr id="3" name="Content Placeholder 2"/>
          <p:cNvSpPr>
            <a:spLocks noGrp="1"/>
          </p:cNvSpPr>
          <p:nvPr>
            <p:ph idx="1"/>
          </p:nvPr>
        </p:nvSpPr>
        <p:spPr>
          <a:xfrm>
            <a:off x="1069848" y="2121407"/>
            <a:ext cx="10058400" cy="4736593"/>
          </a:xfrm>
        </p:spPr>
        <p:txBody>
          <a:bodyPr>
            <a:normAutofit lnSpcReduction="10000"/>
          </a:bodyPr>
          <a:lstStyle/>
          <a:p>
            <a:r>
              <a:rPr lang="en-GB" sz="2400" dirty="0">
                <a:latin typeface="Tahoma" panose="020B0604030504040204" pitchFamily="34" charset="0"/>
                <a:ea typeface="Tahoma" panose="020B0604030504040204" pitchFamily="34" charset="0"/>
                <a:cs typeface="Tahoma" panose="020B0604030504040204" pitchFamily="34" charset="0"/>
              </a:rPr>
              <a:t>Videos enhance student learning (Kay, 2012)</a:t>
            </a:r>
          </a:p>
          <a:p>
            <a:r>
              <a:rPr lang="en-GB" sz="2400" dirty="0">
                <a:latin typeface="Tahoma" panose="020B0604030504040204" pitchFamily="34" charset="0"/>
                <a:ea typeface="Tahoma" panose="020B0604030504040204" pitchFamily="34" charset="0"/>
                <a:cs typeface="Tahoma" panose="020B0604030504040204" pitchFamily="34" charset="0"/>
              </a:rPr>
              <a:t>Very useful when watched prior to an examination (</a:t>
            </a:r>
            <a:r>
              <a:rPr lang="en-GB" sz="2400" dirty="0" err="1">
                <a:latin typeface="Tahoma" panose="020B0604030504040204" pitchFamily="34" charset="0"/>
                <a:ea typeface="Tahoma" panose="020B0604030504040204" pitchFamily="34" charset="0"/>
                <a:cs typeface="Tahoma" panose="020B0604030504040204" pitchFamily="34" charset="0"/>
              </a:rPr>
              <a:t>Giannakis</a:t>
            </a:r>
            <a:r>
              <a:rPr lang="en-GB" sz="2400" dirty="0">
                <a:latin typeface="Tahoma" panose="020B0604030504040204" pitchFamily="34" charset="0"/>
                <a:ea typeface="Tahoma" panose="020B0604030504040204" pitchFamily="34" charset="0"/>
                <a:cs typeface="Tahoma" panose="020B0604030504040204" pitchFamily="34" charset="0"/>
              </a:rPr>
              <a:t> et al, 2016)</a:t>
            </a:r>
          </a:p>
          <a:p>
            <a:r>
              <a:rPr lang="en-GB" sz="2400" dirty="0">
                <a:latin typeface="Tahoma" panose="020B0604030504040204" pitchFamily="34" charset="0"/>
                <a:ea typeface="Tahoma" panose="020B0604030504040204" pitchFamily="34" charset="0"/>
                <a:cs typeface="Tahoma" panose="020B0604030504040204" pitchFamily="34" charset="0"/>
              </a:rPr>
              <a:t>The ability to pause, rewind, and re-watch a video, enhances student learning (Schreiber et al, 2010)</a:t>
            </a:r>
          </a:p>
          <a:p>
            <a:r>
              <a:rPr lang="en-GB" sz="2400" dirty="0">
                <a:latin typeface="Tahoma" panose="020B0604030504040204" pitchFamily="34" charset="0"/>
                <a:ea typeface="Tahoma" panose="020B0604030504040204" pitchFamily="34" charset="0"/>
                <a:cs typeface="Tahoma" panose="020B0604030504040204" pitchFamily="34" charset="0"/>
              </a:rPr>
              <a:t>Videos reduce complexity and improve students’ working memory –shorter videos are far more effective than longer videos (Lawlor and Donnelly, 2010; Doolittle, 2015)</a:t>
            </a:r>
          </a:p>
          <a:p>
            <a:r>
              <a:rPr lang="en-GB" sz="2400" dirty="0">
                <a:latin typeface="Tahoma" panose="020B0604030504040204" pitchFamily="34" charset="0"/>
                <a:ea typeface="Tahoma" panose="020B0604030504040204" pitchFamily="34" charset="0"/>
                <a:cs typeface="Tahoma" panose="020B0604030504040204" pitchFamily="34" charset="0"/>
              </a:rPr>
              <a:t>Videos should be designed to incorporate elements of the cognitive theory of multimedia learning (Carmichael et al, 2018) </a:t>
            </a:r>
          </a:p>
          <a:p>
            <a:r>
              <a:rPr lang="en-GB" sz="2400" dirty="0">
                <a:latin typeface="Tahoma" panose="020B0604030504040204" pitchFamily="34" charset="0"/>
                <a:ea typeface="Tahoma" panose="020B0604030504040204" pitchFamily="34" charset="0"/>
                <a:cs typeface="Tahoma" panose="020B0604030504040204" pitchFamily="34" charset="0"/>
              </a:rPr>
              <a:t>There is a dearth of research on video-assisted teaching (particularly in management studies) – very few articles investigate its impact on student engagement and learning (Carmichael et al, 2018)</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5442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424B52"/>
                </a:solidFill>
                <a:latin typeface="Tahoma" panose="020B0604030504040204" pitchFamily="34" charset="0"/>
                <a:ea typeface="Tahoma" panose="020B0604030504040204" pitchFamily="34" charset="0"/>
                <a:cs typeface="Tahoma" panose="020B0604030504040204" pitchFamily="34" charset="0"/>
              </a:rPr>
              <a:t>cognitive theory of multimedia </a:t>
            </a:r>
            <a:r>
              <a:rPr lang="en-GB" dirty="0" smtClean="0">
                <a:solidFill>
                  <a:srgbClr val="424B52"/>
                </a:solidFill>
                <a:latin typeface="Tahoma" panose="020B0604030504040204" pitchFamily="34" charset="0"/>
                <a:ea typeface="Tahoma" panose="020B0604030504040204" pitchFamily="34" charset="0"/>
                <a:cs typeface="Tahoma" panose="020B0604030504040204" pitchFamily="34" charset="0"/>
              </a:rPr>
              <a:t>learning</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071796" y="2113613"/>
            <a:ext cx="10056451" cy="4058587"/>
          </a:xfrm>
        </p:spPr>
        <p:txBody>
          <a:bodyPr/>
          <a:lstStyle/>
          <a:p>
            <a:pPr marL="0" indent="0">
              <a:buNone/>
            </a:pPr>
            <a:endParaRPr lang="en-GB" dirty="0" smtClean="0"/>
          </a:p>
          <a:p>
            <a:pPr marL="0" indent="0">
              <a:buNone/>
            </a:pPr>
            <a:r>
              <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rPr>
              <a:t>Based </a:t>
            </a:r>
            <a:r>
              <a:rPr lang="en-GB" sz="2400" dirty="0">
                <a:solidFill>
                  <a:srgbClr val="424B52"/>
                </a:solidFill>
                <a:latin typeface="Tahoma" panose="020B0604030504040204" pitchFamily="34" charset="0"/>
                <a:ea typeface="Tahoma" panose="020B0604030504040204" pitchFamily="34" charset="0"/>
                <a:cs typeface="Tahoma" panose="020B0604030504040204" pitchFamily="34" charset="0"/>
              </a:rPr>
              <a:t>on three main assumptions: </a:t>
            </a:r>
            <a:endPar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endParaRPr>
          </a:p>
          <a:p>
            <a:r>
              <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rPr>
              <a:t>there </a:t>
            </a:r>
            <a:r>
              <a:rPr lang="en-GB" sz="2400" dirty="0">
                <a:solidFill>
                  <a:srgbClr val="424B52"/>
                </a:solidFill>
                <a:latin typeface="Tahoma" panose="020B0604030504040204" pitchFamily="34" charset="0"/>
                <a:ea typeface="Tahoma" panose="020B0604030504040204" pitchFamily="34" charset="0"/>
                <a:cs typeface="Tahoma" panose="020B0604030504040204" pitchFamily="34" charset="0"/>
              </a:rPr>
              <a:t>are two separate channels (auditory and visual) for processing information; </a:t>
            </a:r>
            <a:endPar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endParaRPr>
          </a:p>
          <a:p>
            <a:r>
              <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rPr>
              <a:t>there </a:t>
            </a:r>
            <a:r>
              <a:rPr lang="en-GB" sz="2400" dirty="0">
                <a:solidFill>
                  <a:srgbClr val="424B52"/>
                </a:solidFill>
                <a:latin typeface="Tahoma" panose="020B0604030504040204" pitchFamily="34" charset="0"/>
                <a:ea typeface="Tahoma" panose="020B0604030504040204" pitchFamily="34" charset="0"/>
                <a:cs typeface="Tahoma" panose="020B0604030504040204" pitchFamily="34" charset="0"/>
              </a:rPr>
              <a:t>is limited channel capacity; </a:t>
            </a:r>
            <a:endPar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endParaRPr>
          </a:p>
          <a:p>
            <a:r>
              <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rPr>
              <a:t>and </a:t>
            </a:r>
            <a:r>
              <a:rPr lang="en-GB" sz="2400" dirty="0">
                <a:solidFill>
                  <a:srgbClr val="424B52"/>
                </a:solidFill>
                <a:latin typeface="Tahoma" panose="020B0604030504040204" pitchFamily="34" charset="0"/>
                <a:ea typeface="Tahoma" panose="020B0604030504040204" pitchFamily="34" charset="0"/>
                <a:cs typeface="Tahoma" panose="020B0604030504040204" pitchFamily="34" charset="0"/>
              </a:rPr>
              <a:t>that learning is an active process of filtering, selecting, organizing, and integrating </a:t>
            </a:r>
            <a:r>
              <a:rPr lang="en-GB" sz="2400" dirty="0" smtClean="0">
                <a:solidFill>
                  <a:srgbClr val="424B52"/>
                </a:solidFill>
                <a:latin typeface="Tahoma" panose="020B0604030504040204" pitchFamily="34" charset="0"/>
                <a:ea typeface="Tahoma" panose="020B0604030504040204" pitchFamily="34" charset="0"/>
                <a:cs typeface="Tahoma" panose="020B0604030504040204" pitchFamily="34" charset="0"/>
              </a:rPr>
              <a:t>information (Mayer, 2002).</a:t>
            </a:r>
            <a:endParaRPr lang="en-GB"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8883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ea typeface="Tahoma" charset="0"/>
                <a:cs typeface="Tahoma" charset="0"/>
              </a:rPr>
              <a:t>What do we intend to do?</a:t>
            </a:r>
          </a:p>
        </p:txBody>
      </p:sp>
      <p:sp>
        <p:nvSpPr>
          <p:cNvPr id="3" name="Content Placeholder 2"/>
          <p:cNvSpPr>
            <a:spLocks noGrp="1"/>
          </p:cNvSpPr>
          <p:nvPr>
            <p:ph idx="1"/>
          </p:nvPr>
        </p:nvSpPr>
        <p:spPr>
          <a:xfrm>
            <a:off x="1069848" y="2121408"/>
            <a:ext cx="10058400" cy="4460014"/>
          </a:xfrm>
        </p:spPr>
        <p:txBody>
          <a:bodyPr>
            <a:normAutofit lnSpcReduction="10000"/>
          </a:bodyPr>
          <a:lstStyle/>
          <a:p>
            <a:r>
              <a:rPr lang="en-GB" sz="2400" dirty="0">
                <a:latin typeface="Tahoma" panose="020B0604030504040204" pitchFamily="34" charset="0"/>
                <a:ea typeface="Tahoma" panose="020B0604030504040204" pitchFamily="34" charset="0"/>
                <a:cs typeface="Tahoma" panose="020B0604030504040204" pitchFamily="34" charset="0"/>
              </a:rPr>
              <a:t>We want to apply video-assisted teaching to the field of Project Management</a:t>
            </a:r>
          </a:p>
          <a:p>
            <a:r>
              <a:rPr lang="en-GB" sz="2400" dirty="0">
                <a:latin typeface="Tahoma" panose="020B0604030504040204" pitchFamily="34" charset="0"/>
                <a:ea typeface="Tahoma" panose="020B0604030504040204" pitchFamily="34" charset="0"/>
                <a:cs typeface="Tahoma" panose="020B0604030504040204" pitchFamily="34" charset="0"/>
              </a:rPr>
              <a:t>We aim to experiment with a variety of videos</a:t>
            </a:r>
          </a:p>
          <a:p>
            <a:r>
              <a:rPr lang="en-GB" sz="2400" dirty="0">
                <a:latin typeface="Tahoma" panose="020B0604030504040204" pitchFamily="34" charset="0"/>
                <a:ea typeface="Tahoma" panose="020B0604030504040204" pitchFamily="34" charset="0"/>
                <a:cs typeface="Tahoma" panose="020B0604030504040204" pitchFamily="34" charset="0"/>
              </a:rPr>
              <a:t>We want to identify the effect these videos have on students’ learning experience</a:t>
            </a:r>
          </a:p>
          <a:p>
            <a:r>
              <a:rPr lang="en-GB" sz="2400" dirty="0">
                <a:latin typeface="Tahoma" panose="020B0604030504040204" pitchFamily="34" charset="0"/>
                <a:ea typeface="Tahoma" panose="020B0604030504040204" pitchFamily="34" charset="0"/>
                <a:cs typeface="Tahoma" panose="020B0604030504040204" pitchFamily="34" charset="0"/>
              </a:rPr>
              <a:t>Videos of case studies, lectures, and exercises will be incorporated into the teaching design; these videos will be used to illicit further discussions within both the classroom and the virtual learning environment</a:t>
            </a:r>
          </a:p>
          <a:p>
            <a:r>
              <a:rPr lang="en-GB" sz="2400" dirty="0">
                <a:latin typeface="Tahoma" panose="020B0604030504040204" pitchFamily="34" charset="0"/>
                <a:ea typeface="Tahoma" panose="020B0604030504040204" pitchFamily="34" charset="0"/>
                <a:cs typeface="Tahoma" panose="020B0604030504040204" pitchFamily="34" charset="0"/>
              </a:rPr>
              <a:t>Then, using live interactive audience participation technology such as Poll Everywhere, we intend to gather student responses in order to assess the effectiveness of this approach on student learning</a:t>
            </a:r>
          </a:p>
        </p:txBody>
      </p:sp>
    </p:spTree>
    <p:extLst>
      <p:ext uri="{BB962C8B-B14F-4D97-AF65-F5344CB8AC3E}">
        <p14:creationId xmlns:p14="http://schemas.microsoft.com/office/powerpoint/2010/main" val="203390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ahoma" charset="0"/>
                <a:ea typeface="Tahoma" charset="0"/>
                <a:cs typeface="Tahoma" charset="0"/>
              </a:rPr>
              <a:t>How can we investigate the impact?</a:t>
            </a:r>
          </a:p>
        </p:txBody>
      </p:sp>
      <p:sp>
        <p:nvSpPr>
          <p:cNvPr id="3" name="Content Placeholder 2"/>
          <p:cNvSpPr>
            <a:spLocks noGrp="1"/>
          </p:cNvSpPr>
          <p:nvPr>
            <p:ph idx="1"/>
          </p:nvPr>
        </p:nvSpPr>
        <p:spPr>
          <a:xfrm>
            <a:off x="1069848" y="2121408"/>
            <a:ext cx="10058400" cy="4460014"/>
          </a:xfrm>
        </p:spPr>
        <p:txBody>
          <a:bodyPr>
            <a:normAutofit/>
          </a:bodyPr>
          <a:lstStyle/>
          <a:p>
            <a:pPr marL="457200" indent="-457200">
              <a:buFont typeface="+mj-lt"/>
              <a:buAutoNum type="arabicPeriod"/>
            </a:pPr>
            <a:r>
              <a:rPr lang="en-GB" sz="2800" dirty="0">
                <a:latin typeface="Tahoma" panose="020B0604030504040204" pitchFamily="34" charset="0"/>
                <a:ea typeface="Tahoma" panose="020B0604030504040204" pitchFamily="34" charset="0"/>
                <a:cs typeface="Tahoma" panose="020B0604030504040204" pitchFamily="34" charset="0"/>
              </a:rPr>
              <a:t>Track students’ engagement with the videos in VITAL</a:t>
            </a:r>
          </a:p>
          <a:p>
            <a:pPr lvl="2"/>
            <a:r>
              <a:rPr lang="en-GB" sz="2800" dirty="0">
                <a:latin typeface="Tahoma" panose="020B0604030504040204" pitchFamily="34" charset="0"/>
                <a:ea typeface="Tahoma" panose="020B0604030504040204" pitchFamily="34" charset="0"/>
                <a:cs typeface="Tahoma" panose="020B0604030504040204" pitchFamily="34" charset="0"/>
              </a:rPr>
              <a:t>Compare engagement with assessment results</a:t>
            </a:r>
          </a:p>
          <a:p>
            <a:pPr marL="457200" indent="-457200">
              <a:buFont typeface="+mj-lt"/>
              <a:buAutoNum type="arabicPeriod"/>
            </a:pPr>
            <a:r>
              <a:rPr lang="en-GB" sz="2800" dirty="0">
                <a:latin typeface="Tahoma" panose="020B0604030504040204" pitchFamily="34" charset="0"/>
                <a:ea typeface="Tahoma" panose="020B0604030504040204" pitchFamily="34" charset="0"/>
                <a:cs typeface="Tahoma" panose="020B0604030504040204" pitchFamily="34" charset="0"/>
              </a:rPr>
              <a:t>Compare students’ understanding of the topic before and after they have watched the videos</a:t>
            </a:r>
          </a:p>
          <a:p>
            <a:pPr lvl="2"/>
            <a:r>
              <a:rPr lang="en-GB" sz="2800" dirty="0">
                <a:latin typeface="Tahoma" panose="020B0604030504040204" pitchFamily="34" charset="0"/>
                <a:ea typeface="Tahoma" panose="020B0604030504040204" pitchFamily="34" charset="0"/>
                <a:cs typeface="Tahoma" panose="020B0604030504040204" pitchFamily="34" charset="0"/>
              </a:rPr>
              <a:t>Use questionnaires via Poll Everywhere</a:t>
            </a:r>
          </a:p>
          <a:p>
            <a:pPr marL="457200" indent="-457200">
              <a:buFont typeface="+mj-lt"/>
              <a:buAutoNum type="arabicPeriod"/>
            </a:pPr>
            <a:r>
              <a:rPr lang="en-GB" sz="2800" dirty="0">
                <a:latin typeface="Tahoma" panose="020B0604030504040204" pitchFamily="34" charset="0"/>
                <a:ea typeface="Tahoma" panose="020B0604030504040204" pitchFamily="34" charset="0"/>
                <a:cs typeface="Tahoma" panose="020B0604030504040204" pitchFamily="34" charset="0"/>
              </a:rPr>
              <a:t>Compare Postgraduate and Undergraduate students studying Project Management</a:t>
            </a:r>
          </a:p>
          <a:p>
            <a:pPr lvl="2"/>
            <a:r>
              <a:rPr lang="en-GB" sz="2800" dirty="0">
                <a:latin typeface="Tahoma" panose="020B0604030504040204" pitchFamily="34" charset="0"/>
                <a:ea typeface="Tahoma" panose="020B0604030504040204" pitchFamily="34" charset="0"/>
                <a:cs typeface="Tahoma" panose="020B0604030504040204" pitchFamily="34" charset="0"/>
              </a:rPr>
              <a:t>Investigate if this method of learning and teaching is more or less effective based on the level of study</a:t>
            </a:r>
          </a:p>
        </p:txBody>
      </p:sp>
    </p:spTree>
    <p:extLst>
      <p:ext uri="{BB962C8B-B14F-4D97-AF65-F5344CB8AC3E}">
        <p14:creationId xmlns:p14="http://schemas.microsoft.com/office/powerpoint/2010/main" val="1598823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261</TotalTime>
  <Words>1432</Words>
  <Application>Microsoft Office PowerPoint</Application>
  <PresentationFormat>Widescreen</PresentationFormat>
  <Paragraphs>153</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Rockwell</vt:lpstr>
      <vt:lpstr>Rockwell Condensed</vt:lpstr>
      <vt:lpstr>Rockwell Extra Bold</vt:lpstr>
      <vt:lpstr>Tahoma</vt:lpstr>
      <vt:lpstr>Wingdings</vt:lpstr>
      <vt:lpstr>Wood Type</vt:lpstr>
      <vt:lpstr>Investigating the pedagogical uses of videos in the Project management classroom</vt:lpstr>
      <vt:lpstr>Agenda</vt:lpstr>
      <vt:lpstr>Why are we here?</vt:lpstr>
      <vt:lpstr>What is Project Management?</vt:lpstr>
      <vt:lpstr>How do we currently teach Project Management?</vt:lpstr>
      <vt:lpstr>What does the literature say about videos?</vt:lpstr>
      <vt:lpstr>cognitive theory of multimedia learning</vt:lpstr>
      <vt:lpstr>What do we intend to do?</vt:lpstr>
      <vt:lpstr>How can we investigate the impact?</vt:lpstr>
      <vt:lpstr>What are your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Tickle, Matthew</dc:creator>
  <cp:lastModifiedBy>Misopoulos, Fotios</cp:lastModifiedBy>
  <cp:revision>189</cp:revision>
  <dcterms:created xsi:type="dcterms:W3CDTF">2019-01-09T15:21:49Z</dcterms:created>
  <dcterms:modified xsi:type="dcterms:W3CDTF">2019-01-15T09:43:02Z</dcterms:modified>
</cp:coreProperties>
</file>