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7.xml" ContentType="application/vnd.openxmlformats-officedocument.presentationml.comments+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ppt/comments/comment9.xml" ContentType="application/vnd.openxmlformats-officedocument.presentationml.comments+xml"/>
  <Override PartName="/ppt/notesSlides/notesSlide16.xml" ContentType="application/vnd.openxmlformats-officedocument.presentationml.notesSlide+xml"/>
  <Override PartName="/ppt/comments/comment10.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3.xml" ContentType="application/vnd.openxmlformats-officedocument.presentationml.comments+xml"/>
  <Override PartName="/ppt/notesSlides/notesSlide31.xml" ContentType="application/vnd.openxmlformats-officedocument.presentationml.notesSlide+xml"/>
  <Override PartName="/ppt/comments/comment14.xml" ContentType="application/vnd.openxmlformats-officedocument.presentationml.comment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4"/>
  </p:notesMasterIdLst>
  <p:sldIdLst>
    <p:sldId id="295" r:id="rId2"/>
    <p:sldId id="257" r:id="rId3"/>
    <p:sldId id="297" r:id="rId4"/>
    <p:sldId id="299" r:id="rId5"/>
    <p:sldId id="304" r:id="rId6"/>
    <p:sldId id="303" r:id="rId7"/>
    <p:sldId id="334" r:id="rId8"/>
    <p:sldId id="305" r:id="rId9"/>
    <p:sldId id="306" r:id="rId10"/>
    <p:sldId id="307" r:id="rId11"/>
    <p:sldId id="335" r:id="rId12"/>
    <p:sldId id="361" r:id="rId13"/>
    <p:sldId id="324" r:id="rId14"/>
    <p:sldId id="337" r:id="rId15"/>
    <p:sldId id="338" r:id="rId16"/>
    <p:sldId id="332" r:id="rId17"/>
    <p:sldId id="349" r:id="rId18"/>
    <p:sldId id="343" r:id="rId19"/>
    <p:sldId id="350" r:id="rId20"/>
    <p:sldId id="351" r:id="rId21"/>
    <p:sldId id="352" r:id="rId22"/>
    <p:sldId id="364" r:id="rId23"/>
    <p:sldId id="347" r:id="rId24"/>
    <p:sldId id="355" r:id="rId25"/>
    <p:sldId id="348" r:id="rId26"/>
    <p:sldId id="353" r:id="rId27"/>
    <p:sldId id="362" r:id="rId28"/>
    <p:sldId id="359" r:id="rId29"/>
    <p:sldId id="360" r:id="rId30"/>
    <p:sldId id="363" r:id="rId31"/>
    <p:sldId id="365" r:id="rId32"/>
    <p:sldId id="330" r:id="rId33"/>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dats, Chris" initials="RC" lastIdx="9" clrIdx="0">
    <p:extLst/>
  </p:cmAuthor>
  <p:cmAuthor id="2" name="Chris Raddats" initials="CR"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579" autoAdjust="0"/>
  </p:normalViewPr>
  <p:slideViewPr>
    <p:cSldViewPr snapToGrid="0">
      <p:cViewPr varScale="1">
        <p:scale>
          <a:sx n="91" d="100"/>
          <a:sy n="91" d="100"/>
        </p:scale>
        <p:origin x="-126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8-22T15:53:12.694" idx="13">
    <p:pos x="4917" y="1195"/>
    <p:text>These headings should match what is actually presented, i.e. the main headings in your presentation (they are not at present)</p:text>
  </p:cm>
</p:cmLst>
</file>

<file path=ppt/comments/comment10.xml><?xml version="1.0" encoding="utf-8"?>
<p:cmLst xmlns:a="http://schemas.openxmlformats.org/drawingml/2006/main" xmlns:r="http://schemas.openxmlformats.org/officeDocument/2006/relationships" xmlns:p="http://schemas.openxmlformats.org/presentationml/2006/main">
  <p:cm authorId="2" dt="2019-08-22T15:32:29.493" idx="5">
    <p:pos x="4787" y="490"/>
    <p:text>There are quite a lot of slides on this part and it might be better structuring it so that the first slide shows the headline points and any subsequent ones (although most of these probably need to be removed as you have too many slides) can align to these headings</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19-08-22T15:36:06.375" idx="7">
    <p:pos x="1079" y="794"/>
    <p:text>This slide and subsequent ones need to align with to RQ1 or RQ2 not RQ1a etc.</p:text>
  </p:cm>
</p:cmLst>
</file>

<file path=ppt/comments/comment12.xml><?xml version="1.0" encoding="utf-8"?>
<p:cmLst xmlns:a="http://schemas.openxmlformats.org/drawingml/2006/main" xmlns:r="http://schemas.openxmlformats.org/officeDocument/2006/relationships" xmlns:p="http://schemas.openxmlformats.org/presentationml/2006/main">
  <p:cm authorId="2" dt="2019-08-22T15:38:26.477" idx="8">
    <p:pos x="3383" y="516"/>
    <p:text>This seems to be RQ2 and I think you need to try to distill the 'discussion' part for this down to 1/2 slides</p:text>
  </p:cm>
</p:cmLst>
</file>

<file path=ppt/comments/comment13.xml><?xml version="1.0" encoding="utf-8"?>
<p:cmLst xmlns:a="http://schemas.openxmlformats.org/drawingml/2006/main" xmlns:r="http://schemas.openxmlformats.org/officeDocument/2006/relationships" xmlns:p="http://schemas.openxmlformats.org/presentationml/2006/main">
  <p:cm authorId="2" dt="2019-08-22T15:39:18.259" idx="9">
    <p:pos x="1291" y="1748"/>
    <p:text>Suggest not starting a slide with 'therefore'</p:text>
  </p:cm>
  <p:cm authorId="2" dt="2019-08-22T15:57:57.407" idx="10">
    <p:pos x="5038" y="781"/>
    <p:text>Not sure what the difference is between this and the next slide in terms of headings. Suggest this one could be managerial implications and the next one conclusion</p:text>
  </p:cm>
</p:cmLst>
</file>

<file path=ppt/comments/comment14.xml><?xml version="1.0" encoding="utf-8"?>
<p:cmLst xmlns:a="http://schemas.openxmlformats.org/drawingml/2006/main" xmlns:r="http://schemas.openxmlformats.org/officeDocument/2006/relationships" xmlns:p="http://schemas.openxmlformats.org/presentationml/2006/main">
  <p:cm authorId="2" dt="2019-08-22T15:59:51.240" idx="11">
    <p:pos x="5343" y="1748"/>
    <p:text>first bullet point - what does?</p:text>
  </p:cm>
  <p:cm authorId="2" dt="2019-08-22T15:58:43.976" idx="12">
    <p:pos x="1860" y="781"/>
    <p:text>Not sure if this slide is more managerial implications (think that needs to be covered on the last slide). Suggest this slide is written as a conclusion - what academic contribution do you want the audience to take away?
You could briefly mention limitations and future research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22T13:04:03.934" idx="2">
    <p:pos x="7129" y="1641"/>
    <p:text>You might be questioned on whether your 'radical' innovations actually conform to this definiton. You could menton that this is a more of a continuum with some things relatively more or less radical</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8-22T15:26:59.066" idx="1">
    <p:pos x="7379" y="3565"/>
    <p:text>The first two bodies of research are not specifcally discussing innovation despite the title being management activities in the innovation process</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9-08-22T13:10:17.966" idx="4">
    <p:pos x="3402" y="467"/>
    <p:text>You don't actually mention innovation on this slide, but isn't this the area you are seeking to contribute to?</p:text>
    <p:extLst>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8-22T13:12:36.919" idx="5">
    <p:pos x="4402" y="522"/>
    <p:text>Could this title be 'Study context'? It might also be useful to explain why it is a good context for your study</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9-08-22T15:28:09.054" idx="2">
    <p:pos x="6814" y="2337"/>
    <p:text>Is this point supporting the three phases in the conceptual framework (i.e. p1, P2, P3)? If so, you could maybe add this in to reinforce this point</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9-08-22T15:28:34.118" idx="3">
    <p:pos x="902" y="1500"/>
    <p:text>Do the ones on a pink background signify anything as the title suggests these are all existing management activities?</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19-08-22T15:55:45.740" idx="4">
    <p:pos x="4684" y="489"/>
    <p:text>Is this still RQ1? If so, you could signal this a bit more clearly on the slide. </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19-08-22T15:34:27.373" idx="6">
    <p:pos x="7314" y="442"/>
    <p:text>This is repetition,so suggest removal. Also, I cannot see how three phases are being used in your findings, so this needs to be made clearer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D64F3983-F5E7-48EB-BB1F-0C1E8C38536E}" type="datetimeFigureOut">
              <a:rPr lang="en-GB" smtClean="0"/>
              <a:t>22/08/2019</a:t>
            </a:fld>
            <a:endParaRPr lang="en-GB" dirty="0"/>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79DEFBD-FBB4-4262-9302-B781FA518510}" type="slidenum">
              <a:rPr lang="en-GB" smtClean="0"/>
              <a:t>‹#›</a:t>
            </a:fld>
            <a:endParaRPr lang="en-GB" dirty="0"/>
          </a:p>
        </p:txBody>
      </p:sp>
    </p:spTree>
    <p:extLst>
      <p:ext uri="{BB962C8B-B14F-4D97-AF65-F5344CB8AC3E}">
        <p14:creationId xmlns:p14="http://schemas.microsoft.com/office/powerpoint/2010/main" val="44685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E8D4E6-F64F-4999-AC2A-A008E685C045}" type="slidenum">
              <a:rPr lang="en-GB" smtClean="0"/>
              <a:pPr/>
              <a:t>1</a:t>
            </a:fld>
            <a:endParaRPr lang="en-GB" dirty="0"/>
          </a:p>
        </p:txBody>
      </p:sp>
    </p:spTree>
    <p:extLst>
      <p:ext uri="{BB962C8B-B14F-4D97-AF65-F5344CB8AC3E}">
        <p14:creationId xmlns:p14="http://schemas.microsoft.com/office/powerpoint/2010/main" val="106712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 purposive sampling technique was used (Eisenhardt, 1989), where the deliberate choice of a participant is selected due to the qualities the participant possesses. This involves the selection of firms that are well-informed with the phenomenon of interest, in addition to knowledge, experience, availability, willingness to participate, and the ability to communicate their experience(s). The following criteria were exercised:</a:t>
            </a:r>
          </a:p>
          <a:p>
            <a:pPr marL="181154" indent="-181154">
              <a:buFont typeface="Arial" panose="020B0604020202020204" pitchFamily="34" charset="0"/>
              <a:buChar char="•"/>
            </a:pPr>
            <a:r>
              <a:rPr lang="en-GB" sz="1300" dirty="0"/>
              <a:t>Nets - as opposed to in-house innovation, with evidence of orchestration by one actor.</a:t>
            </a:r>
          </a:p>
          <a:p>
            <a:pPr marL="181154" indent="-181154">
              <a:buFont typeface="Arial" panose="020B0604020202020204" pitchFamily="34" charset="0"/>
              <a:buChar char="•"/>
            </a:pPr>
            <a:r>
              <a:rPr lang="en-GB" sz="1300" dirty="0"/>
              <a:t>In each instance, the network must involve a minimum of three actors (Halinen et al., 2005).</a:t>
            </a:r>
          </a:p>
          <a:p>
            <a:pPr marL="181154" indent="-181154">
              <a:buFont typeface="Arial" panose="020B0604020202020204" pitchFamily="34" charset="0"/>
              <a:buChar char="•"/>
            </a:pPr>
            <a:r>
              <a:rPr lang="en-GB" sz="1300" dirty="0"/>
              <a:t>Cases must involve the whole innovation process to ensure that management activities could be examined across the innovation development.</a:t>
            </a:r>
          </a:p>
          <a:p>
            <a:pPr marL="181154" indent="-181154">
              <a:buFont typeface="Arial" panose="020B0604020202020204" pitchFamily="34" charset="0"/>
              <a:buChar char="•"/>
            </a:pPr>
            <a:r>
              <a:rPr lang="en-GB" sz="1300" dirty="0"/>
              <a:t>Innovations should represent processes aiming at both radical and incremental innovation to potentially reveal contrasting themes and patterns (Eisenhardt and Graebner, 2007).</a:t>
            </a:r>
          </a:p>
          <a:p>
            <a:endParaRPr lang="en-GB" sz="1300" dirty="0"/>
          </a:p>
          <a:p>
            <a:r>
              <a:rPr lang="en-GB" sz="1300" dirty="0"/>
              <a:t>(move onto the next slide for Data Analysis and The Coding process)</a:t>
            </a:r>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10</a:t>
            </a:fld>
            <a:endParaRPr lang="en-GB" dirty="0"/>
          </a:p>
        </p:txBody>
      </p:sp>
    </p:spTree>
    <p:extLst>
      <p:ext uri="{BB962C8B-B14F-4D97-AF65-F5344CB8AC3E}">
        <p14:creationId xmlns:p14="http://schemas.microsoft.com/office/powerpoint/2010/main" val="302464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11</a:t>
            </a:fld>
            <a:endParaRPr lang="en-GB" dirty="0"/>
          </a:p>
        </p:txBody>
      </p:sp>
    </p:spTree>
    <p:extLst>
      <p:ext uri="{BB962C8B-B14F-4D97-AF65-F5344CB8AC3E}">
        <p14:creationId xmlns:p14="http://schemas.microsoft.com/office/powerpoint/2010/main" val="205029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The main differences between the two types of innovation are now presented. </a:t>
            </a:r>
            <a:endParaRPr lang="en-GB" dirty="0"/>
          </a:p>
        </p:txBody>
      </p:sp>
      <p:sp>
        <p:nvSpPr>
          <p:cNvPr id="4" name="Slide Number Placeholder 3"/>
          <p:cNvSpPr>
            <a:spLocks noGrp="1"/>
          </p:cNvSpPr>
          <p:nvPr>
            <p:ph type="sldNum" sz="quarter" idx="5"/>
          </p:nvPr>
        </p:nvSpPr>
        <p:spPr/>
        <p:txBody>
          <a:bodyPr/>
          <a:lstStyle/>
          <a:p>
            <a:fld id="{679DEFBD-FBB4-4262-9302-B781FA518510}" type="slidenum">
              <a:rPr lang="en-GB" smtClean="0"/>
              <a:t>12</a:t>
            </a:fld>
            <a:endParaRPr lang="en-GB" dirty="0"/>
          </a:p>
        </p:txBody>
      </p:sp>
    </p:spTree>
    <p:extLst>
      <p:ext uri="{BB962C8B-B14F-4D97-AF65-F5344CB8AC3E}">
        <p14:creationId xmlns:p14="http://schemas.microsoft.com/office/powerpoint/2010/main" val="1117386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13</a:t>
            </a:fld>
            <a:endParaRPr lang="en-GB" dirty="0"/>
          </a:p>
        </p:txBody>
      </p:sp>
    </p:spTree>
    <p:extLst>
      <p:ext uri="{BB962C8B-B14F-4D97-AF65-F5344CB8AC3E}">
        <p14:creationId xmlns:p14="http://schemas.microsoft.com/office/powerpoint/2010/main" val="82498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An unexpected finding was the importance of the atmosphere; the emotional setting or backdrop of a business relationship (Håkansson, 1982; Eggert and Helm, 2003). It was observed that the atmosphere of the business relationships conditions the management activities and was found to be a central factor when developing relationships between firms, in addition to shaping the relationship characteristics over time. As such, the atmosphere motivated the actors, prompting close relationships, stimulating activity and trust. The close relationships enabled the nets to achieve positive gains during innovation development. The data revealed many examples of the productive use of; actor and firm competence, facilities and other resources such as highly valued technical and commercial information.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atmosphere comprised many complex undertones; on occasions where difficulties were encountered between actors during challenging stages of innovation development, personal emotional reactions were exhibited which acted as a damper to the atmosphere; however, innovation development was not hindered. These inter-personal social actions did not stop the innovation(s) progressing. It seems the individual actors were so personally motivated to see the innovation development through to completion; they did not allow their personal feelings to dominate.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atmosphere appeared in eight of the major themes revealing its importance to the study. It did not feature in ‘resourcing’ which uniquely contained ‘resourcing’ attributes and ‘coordinating’ featured: actors, resources and activities</a:t>
            </a:r>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14</a:t>
            </a:fld>
            <a:endParaRPr lang="en-GB" dirty="0"/>
          </a:p>
        </p:txBody>
      </p:sp>
    </p:spTree>
    <p:extLst>
      <p:ext uri="{BB962C8B-B14F-4D97-AF65-F5344CB8AC3E}">
        <p14:creationId xmlns:p14="http://schemas.microsoft.com/office/powerpoint/2010/main" val="3086339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research framework was developed to reflect the findings. The oval shape denotes the atmosphere of the relationships in the net including, the: </a:t>
            </a:r>
          </a:p>
          <a:p>
            <a:pPr marL="228600" indent="-228600">
              <a:buAutoNum type="alphaLcParenR"/>
            </a:pPr>
            <a:r>
              <a:rPr lang="en-GB" dirty="0"/>
              <a:t>Balance of power and dependence of the relationship</a:t>
            </a:r>
          </a:p>
          <a:p>
            <a:pPr marL="228600" indent="-228600">
              <a:buAutoNum type="alphaLcParenR"/>
            </a:pPr>
            <a:r>
              <a:rPr lang="en-GB" dirty="0"/>
              <a:t>State of conflict or cooperation</a:t>
            </a:r>
          </a:p>
          <a:p>
            <a:pPr marL="228600" indent="-228600">
              <a:buAutoNum type="alphaLcParenR"/>
            </a:pPr>
            <a:r>
              <a:rPr lang="en-GB" dirty="0"/>
              <a:t>Overall closeness/distance of the relationship</a:t>
            </a:r>
          </a:p>
          <a:p>
            <a:pPr marL="228600" indent="-228600">
              <a:buAutoNum type="alphaLcParenR"/>
            </a:pPr>
            <a:r>
              <a:rPr lang="en-GB" dirty="0"/>
              <a:t>Firms mutual expectations</a:t>
            </a:r>
          </a:p>
          <a:p>
            <a:pPr marL="228600" indent="-228600">
              <a:buAutoNum type="alphaLcParenR"/>
            </a:pPr>
            <a:r>
              <a:rPr lang="en-GB" dirty="0"/>
              <a:t>Trust or opportunism exhibited (Hakansson, 1982, Eggert and Helm, 2003).</a:t>
            </a:r>
          </a:p>
          <a:p>
            <a:pPr marL="228600" indent="-228600">
              <a:buAutoNum type="alphaLcParenR"/>
            </a:pPr>
            <a:endParaRPr lang="en-GB" dirty="0"/>
          </a:p>
          <a:p>
            <a:pPr marL="228600" indent="-228600">
              <a:buAutoNum type="alphaLcParenR"/>
            </a:pPr>
            <a:r>
              <a:rPr lang="en-GB" dirty="0"/>
              <a:t>The process dimension which related to the different stages of innovation development to reflect the efficient pace at which the innovations were created. </a:t>
            </a:r>
          </a:p>
        </p:txBody>
      </p:sp>
      <p:sp>
        <p:nvSpPr>
          <p:cNvPr id="4" name="Slide Number Placeholder 3"/>
          <p:cNvSpPr>
            <a:spLocks noGrp="1"/>
          </p:cNvSpPr>
          <p:nvPr>
            <p:ph type="sldNum" sz="quarter" idx="10"/>
          </p:nvPr>
        </p:nvSpPr>
        <p:spPr/>
        <p:txBody>
          <a:bodyPr/>
          <a:lstStyle/>
          <a:p>
            <a:fld id="{679DEFBD-FBB4-4262-9302-B781FA518510}" type="slidenum">
              <a:rPr lang="en-GB" smtClean="0"/>
              <a:t>15</a:t>
            </a:fld>
            <a:endParaRPr lang="en-GB" dirty="0"/>
          </a:p>
        </p:txBody>
      </p:sp>
    </p:spTree>
    <p:extLst>
      <p:ext uri="{BB962C8B-B14F-4D97-AF65-F5344CB8AC3E}">
        <p14:creationId xmlns:p14="http://schemas.microsoft.com/office/powerpoint/2010/main" val="2760062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first five characteristics are: </a:t>
            </a:r>
          </a:p>
          <a:p>
            <a:pPr lvl="0"/>
            <a:r>
              <a:rPr lang="en-GB" sz="1200" kern="1200" dirty="0">
                <a:solidFill>
                  <a:schemeClr val="tx1"/>
                </a:solidFill>
                <a:effectLst/>
                <a:latin typeface="+mn-lt"/>
                <a:ea typeface="+mn-ea"/>
                <a:cs typeface="+mn-cs"/>
              </a:rPr>
              <a:t>1. Despite the temporary nature of the innovation nets (they disbanded once the innovations were disseminated or evolved into new, different, networks) net stability was maintained throughout innovation development due to the hub firm support.</a:t>
            </a:r>
          </a:p>
          <a:p>
            <a:pPr lvl="0"/>
            <a:r>
              <a:rPr lang="en-GB" sz="1200" kern="1200" dirty="0">
                <a:solidFill>
                  <a:schemeClr val="tx1"/>
                </a:solidFill>
                <a:effectLst/>
                <a:latin typeface="+mn-lt"/>
                <a:ea typeface="+mn-ea"/>
                <a:cs typeface="+mn-cs"/>
              </a:rPr>
              <a:t>2. Barriers were not significant and did not prohibit successful innovation development and dissemination. However, nets creating radical innovations experienced more drawbacks than incremental innovation - (radical innovation increased the complexity of the innovation process) actors experienced confusion and misunderstanding at times resulting in information lop-sidedness - where partners had different understandings about the nature of the agreement.</a:t>
            </a:r>
          </a:p>
          <a:p>
            <a:pPr lvl="0"/>
            <a:r>
              <a:rPr lang="en-GB" sz="1200" kern="1200" dirty="0">
                <a:solidFill>
                  <a:schemeClr val="tx1"/>
                </a:solidFill>
                <a:effectLst/>
                <a:latin typeface="+mn-lt"/>
                <a:ea typeface="+mn-ea"/>
                <a:cs typeface="+mn-cs"/>
              </a:rPr>
              <a:t>3. Both incremental and radical innovations evolved from the same institutional mechanisms, facilitating and guiding the development, in addition to the exchange of information and knowledge.</a:t>
            </a:r>
          </a:p>
          <a:p>
            <a:pPr lvl="0"/>
            <a:r>
              <a:rPr lang="en-GB" sz="1200" kern="1200" dirty="0">
                <a:solidFill>
                  <a:schemeClr val="tx1"/>
                </a:solidFill>
                <a:effectLst/>
                <a:latin typeface="+mn-lt"/>
                <a:ea typeface="+mn-ea"/>
                <a:cs typeface="+mn-cs"/>
              </a:rPr>
              <a:t>4. Project management was critical to both incremental and radical innovation. Specifically, the implementation of Stage-Gate and Agile methodologies were key, as presented in the management activities ‘controlling’ and ‘coordinating’. </a:t>
            </a:r>
          </a:p>
          <a:p>
            <a:pPr lvl="0"/>
            <a:r>
              <a:rPr lang="en-GB" sz="1200" kern="1200" dirty="0">
                <a:solidFill>
                  <a:schemeClr val="tx1"/>
                </a:solidFill>
                <a:effectLst/>
                <a:latin typeface="+mn-lt"/>
                <a:ea typeface="+mn-ea"/>
                <a:cs typeface="+mn-cs"/>
              </a:rPr>
              <a:t>5. Innovation speed – successful completion of each innovation phase contributed to speed, linking with: goal setting &amp; refining, resourcing and coordinating. – As elaborated on the next slide.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16</a:t>
            </a:fld>
            <a:endParaRPr lang="en-GB" dirty="0"/>
          </a:p>
        </p:txBody>
      </p:sp>
    </p:spTree>
    <p:extLst>
      <p:ext uri="{BB962C8B-B14F-4D97-AF65-F5344CB8AC3E}">
        <p14:creationId xmlns:p14="http://schemas.microsoft.com/office/powerpoint/2010/main" val="2312413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Due to the way the innovations were set up and created, it increased the likelihood of success and directly impacted on the speed that innovation occurred. Barriers to innovation which may have been considered impenetrable would have slowed things down; impacting on the beliefs of the people involved thereby decreasing motivation and their appetite to complete and disseminate innovations. However, the nets were all considered truly innovative. They embraced innovation and the challenges it presented.</a:t>
            </a:r>
          </a:p>
          <a:p>
            <a:pPr marL="0" indent="0">
              <a:buFont typeface="Arial" panose="020B0604020202020204" pitchFamily="34" charset="0"/>
              <a:buNone/>
            </a:pPr>
            <a:r>
              <a:rPr lang="en-GB" dirty="0"/>
              <a:t>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17</a:t>
            </a:fld>
            <a:endParaRPr lang="en-GB" dirty="0"/>
          </a:p>
        </p:txBody>
      </p:sp>
    </p:spTree>
    <p:extLst>
      <p:ext uri="{BB962C8B-B14F-4D97-AF65-F5344CB8AC3E}">
        <p14:creationId xmlns:p14="http://schemas.microsoft.com/office/powerpoint/2010/main" val="3448978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Using an ARA-based research framework has led to the awareness of complex interdependencies between firms in each innovation net. These interdependencies are significant as they rule out beliefs that markets contain autonomous actors whose actions are driven by antagonism and competition. Individual people, and actor firms in the innovation nets, formed mutual, close, relationships, in business settings which co-evolved over time.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Individual people were noted to be significant, explicitly, the influence of individual people in the interaction process was important. The network approach builds on the belief that firms encourage interdependent relationships with many actors (therefore, the individual people and the relationships that they initiated, grew and developed, were fundamentally important. The micro relationships between individuals were significant; personal relationships were just as important as professional ones.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79DEFBD-FBB4-4262-9302-B781FA518510}" type="slidenum">
              <a:rPr lang="en-GB" smtClean="0"/>
              <a:t>18</a:t>
            </a:fld>
            <a:endParaRPr lang="en-GB" dirty="0"/>
          </a:p>
        </p:txBody>
      </p:sp>
    </p:spTree>
    <p:extLst>
      <p:ext uri="{BB962C8B-B14F-4D97-AF65-F5344CB8AC3E}">
        <p14:creationId xmlns:p14="http://schemas.microsoft.com/office/powerpoint/2010/main" val="3463522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Cognitive abrasion, tacit and explicit knowledge – contributing to learning, knowledge transfer &amp; creation.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Managing the process of cognitive abrasion was difficult. Generally, the people working in the innovation nets understood the goals and objectives of the innovation(s) and were wholeheartedly on board, openly communicating with one another. They felt accountable and understood what had to be achieved to meet the goals and the accompanying timetables. If there were differences between people, as the overarching goals and commitments were clear and acknowledged, they accepted the relevance of honouring one another’s differences.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Due to the historical relationships between actors, there were clear unspoken rules regarding how individual actors in the nets communicated with each other; actors openly stated why they disagreed. This helped to make handling disagreements straight forward, except for Audiolizer (see section)</a:t>
            </a:r>
            <a:r>
              <a:rPr lang="en-GB" sz="8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Therefore, </a:t>
            </a:r>
            <a:r>
              <a:rPr lang="en-GB" sz="8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When objections arose, the people listened, treated concerns as legitimate and gave reasons for their disagreement. It was clear that these principles were understood as ‘shared values &amp; beliefs’. In addition, communication skills (see Table 8) appeared in the data; actors used their cognition and therefore different communication styles to support their argument.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Another important principle was that people were clear about agenda setting, to ensure that there was enough time for both divergent discussions (the opportunity to uncover imaginative ideas) and alternatives for problem solving and convergent discussion. Thus, people were able to select an option and collectively plan for its implementation.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Overall, actors in all the nets had the ability to understand different cognitive approaches.  Red used this approach when training its middle management in leadership. They were aware that clear communication and the ability to be understood by adapting communication style can help with cognitive abrasion. The actors in the nets were aware that they were having an intellectual debate rather than a personal one. They learned to adapt their style for the benefit of the people in the net. This was a significant factor contributing to successful innovation development. </a:t>
            </a:r>
            <a:endParaRPr lang="en-GB" sz="11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9DEFBD-FBB4-4262-9302-B781FA518510}" type="slidenum">
              <a:rPr lang="en-GB" smtClean="0"/>
              <a:t>19</a:t>
            </a:fld>
            <a:endParaRPr lang="en-GB" dirty="0"/>
          </a:p>
        </p:txBody>
      </p:sp>
    </p:spTree>
    <p:extLst>
      <p:ext uri="{BB962C8B-B14F-4D97-AF65-F5344CB8AC3E}">
        <p14:creationId xmlns:p14="http://schemas.microsoft.com/office/powerpoint/2010/main" val="48243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 aim of this research is to investigate how innovation evolves in nets? Specifically, the aim is to explore and understand the role that innovation and nets play within the MCD sector. </a:t>
            </a:r>
          </a:p>
          <a:p>
            <a:endParaRPr lang="en-GB" sz="1300" dirty="0"/>
          </a:p>
          <a:p>
            <a:r>
              <a:rPr lang="en-GB" sz="1300" dirty="0"/>
              <a:t>The intention was to observe and study the innovative products and services that the networked businesses create, sell and profit from, and where they may gain competitive advantage over others. AND</a:t>
            </a:r>
          </a:p>
          <a:p>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Which management activities are necessary when creating innovation in nets. This investigation was helpful to understand how the TV and film industry in Manchester, in the UK, might grow from its current base to a thriving and growing industry? </a:t>
            </a:r>
          </a:p>
          <a:p>
            <a:r>
              <a:rPr lang="en-GB" sz="1300" dirty="0"/>
              <a:t> </a:t>
            </a:r>
          </a:p>
          <a:p>
            <a:r>
              <a:rPr lang="en-GB" sz="1300" dirty="0"/>
              <a:t>The study explores: nets, management activities and innovation, in the setting of Manchester’s creative and digital, media, sector. </a:t>
            </a:r>
          </a:p>
          <a:p>
            <a:endParaRPr lang="en-GB" sz="1700" dirty="0"/>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2</a:t>
            </a:fld>
            <a:endParaRPr lang="en-GB" dirty="0"/>
          </a:p>
        </p:txBody>
      </p:sp>
    </p:spTree>
    <p:extLst>
      <p:ext uri="{BB962C8B-B14F-4D97-AF65-F5344CB8AC3E}">
        <p14:creationId xmlns:p14="http://schemas.microsoft.com/office/powerpoint/2010/main" val="2762343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Effective teamwork and project management – contributing to the management activities coordinating and controlling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Characteristics that promote effective teamwork were in evidence</a:t>
            </a:r>
            <a:r>
              <a:rPr lang="en-GB" sz="8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common and elevating goal</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results driven structure</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unified commitment</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collaborative climate</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standards of excellence</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external support and encouragement</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principled leadership</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appropriate use of the team </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participation in decision making </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team spirit </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embracing appropriate change (Tidd and Bessant, 2013). </a:t>
            </a:r>
            <a:endParaRPr lang="en-GB" sz="11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 evidence was noted for incremental innovation than radical innovations where less teamwork was observed. </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9DEFBD-FBB4-4262-9302-B781FA518510}" type="slidenum">
              <a:rPr lang="en-GB" smtClean="0"/>
              <a:t>20</a:t>
            </a:fld>
            <a:endParaRPr lang="en-GB" dirty="0"/>
          </a:p>
        </p:txBody>
      </p:sp>
    </p:spTree>
    <p:extLst>
      <p:ext uri="{BB962C8B-B14F-4D97-AF65-F5344CB8AC3E}">
        <p14:creationId xmlns:p14="http://schemas.microsoft.com/office/powerpoint/2010/main" val="2960508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importance of strong and weak ties, trust and actor diversity – contributing to consolidating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Three primary actor firms were involved in each net. One individual from one of the hub firms had a central, leadership, position as an orchestrator. These people had a central position in the innovation nets and gave direction, governance and guidance. The composition of the innovation nets was also important; a minimum of two actors with a strong, established relationship formed the bedrock of each innovation net.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Additional actors joined the initial dyad, comprising actor firms as well as individual people. A third principal actor, and subsequently others, provided diversity (new perspectives were brought forward, challenging embedded thought processes) - allowing difference of opinion and new ideas to evolve. The historical relationship between the established actors gave structure and increased trust. The impact of the relationship with the new actors was instrumental to innovation success – inspiring individual actors to think in new ways. The combination of the different groups of people kick started new ideas and increased enthusiasm for innovation development. </a:t>
            </a:r>
            <a:endParaRPr lang="en-GB" sz="110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9DEFBD-FBB4-4262-9302-B781FA518510}" type="slidenum">
              <a:rPr lang="en-GB" smtClean="0"/>
              <a:t>21</a:t>
            </a:fld>
            <a:endParaRPr lang="en-GB" dirty="0"/>
          </a:p>
        </p:txBody>
      </p:sp>
    </p:spTree>
    <p:extLst>
      <p:ext uri="{BB962C8B-B14F-4D97-AF65-F5344CB8AC3E}">
        <p14:creationId xmlns:p14="http://schemas.microsoft.com/office/powerpoint/2010/main" val="4173370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The main differences between the two types of innovation are now presented. </a:t>
            </a:r>
            <a:endParaRPr lang="en-GB" dirty="0"/>
          </a:p>
        </p:txBody>
      </p:sp>
      <p:sp>
        <p:nvSpPr>
          <p:cNvPr id="4" name="Slide Number Placeholder 3"/>
          <p:cNvSpPr>
            <a:spLocks noGrp="1"/>
          </p:cNvSpPr>
          <p:nvPr>
            <p:ph type="sldNum" sz="quarter" idx="5"/>
          </p:nvPr>
        </p:nvSpPr>
        <p:spPr/>
        <p:txBody>
          <a:bodyPr/>
          <a:lstStyle/>
          <a:p>
            <a:fld id="{679DEFBD-FBB4-4262-9302-B781FA518510}" type="slidenum">
              <a:rPr lang="en-GB" smtClean="0"/>
              <a:t>22</a:t>
            </a:fld>
            <a:endParaRPr lang="en-GB" dirty="0"/>
          </a:p>
        </p:txBody>
      </p:sp>
    </p:spTree>
    <p:extLst>
      <p:ext uri="{BB962C8B-B14F-4D97-AF65-F5344CB8AC3E}">
        <p14:creationId xmlns:p14="http://schemas.microsoft.com/office/powerpoint/2010/main" val="337614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Leveraging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Leveraging was noted to be significant to the whole innovation process, highlighting the importance of the management activity in both radical and incremental innovation nets. When leveraging was effective, the impact on the innovation outcome was improved; critically contributing to successful dissemination and commercialisation phases. Uniquely, leveraging links with each of the management activities, in addition to the factors which help to condition the management activities during the process of innovation, such as: (a) shared values and beliefs (b) network stability and embeddedness and (c) atmosphere. Thus, revealing how innovation evolves (Q3).</a:t>
            </a:r>
          </a:p>
          <a:p>
            <a:endParaRPr lang="en-GB" dirty="0"/>
          </a:p>
        </p:txBody>
      </p:sp>
      <p:sp>
        <p:nvSpPr>
          <p:cNvPr id="4" name="Slide Number Placeholder 3"/>
          <p:cNvSpPr>
            <a:spLocks noGrp="1"/>
          </p:cNvSpPr>
          <p:nvPr>
            <p:ph type="sldNum" sz="quarter" idx="5"/>
          </p:nvPr>
        </p:nvSpPr>
        <p:spPr/>
        <p:txBody>
          <a:bodyPr/>
          <a:lstStyle/>
          <a:p>
            <a:fld id="{679DEFBD-FBB4-4262-9302-B781FA518510}" type="slidenum">
              <a:rPr lang="en-GB" smtClean="0"/>
              <a:t>23</a:t>
            </a:fld>
            <a:endParaRPr lang="en-GB" dirty="0"/>
          </a:p>
        </p:txBody>
      </p:sp>
    </p:spTree>
    <p:extLst>
      <p:ext uri="{BB962C8B-B14F-4D97-AF65-F5344CB8AC3E}">
        <p14:creationId xmlns:p14="http://schemas.microsoft.com/office/powerpoint/2010/main" val="1860443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knowledge transfer &amp; creation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summary, the most important points of difference are that the extant literature does not discuss the learning experienced by innovation nets, firms or the involved people in relation to the similarities or differences experienced in radical or incremental innovation development, thus illustrating that learning is a significant management activity for both radical and incremental innovation nets (Q1). In response to Q2, more drivers were noted for radical innovations; appearing chiefly in the first two phases of innovation. </a:t>
            </a:r>
          </a:p>
          <a:p>
            <a:endParaRPr lang="en-GB" dirty="0"/>
          </a:p>
          <a:p>
            <a:r>
              <a:rPr lang="en-GB" dirty="0"/>
              <a:t>There are many parallels with extant literature for the remaining six management activities.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679DEFBD-FBB4-4262-9302-B781FA518510}" type="slidenum">
              <a:rPr lang="en-GB" smtClean="0"/>
              <a:t>24</a:t>
            </a:fld>
            <a:endParaRPr lang="en-GB" dirty="0"/>
          </a:p>
        </p:txBody>
      </p:sp>
    </p:spTree>
    <p:extLst>
      <p:ext uri="{BB962C8B-B14F-4D97-AF65-F5344CB8AC3E}">
        <p14:creationId xmlns:p14="http://schemas.microsoft.com/office/powerpoint/2010/main" val="3790347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155">
              <a:defRPr/>
            </a:pPr>
            <a:r>
              <a:rPr lang="en-GB" sz="1300" b="1" dirty="0"/>
              <a:t>Summary of RQ1c</a:t>
            </a:r>
            <a:endParaRPr lang="en-GB" sz="1300" dirty="0"/>
          </a:p>
          <a:p>
            <a:pPr marL="0" indent="0">
              <a:buFont typeface="Arial" panose="020B0604020202020204" pitchFamily="34" charset="0"/>
              <a:buNone/>
            </a:pPr>
            <a:endParaRPr lang="en-GB" sz="1400" dirty="0"/>
          </a:p>
          <a:p>
            <a:r>
              <a:rPr lang="en-GB" sz="1200" b="1" kern="1200" dirty="0">
                <a:solidFill>
                  <a:schemeClr val="tx1"/>
                </a:solidFill>
                <a:effectLst/>
                <a:latin typeface="+mn-lt"/>
                <a:ea typeface="+mn-ea"/>
                <a:cs typeface="+mn-cs"/>
              </a:rPr>
              <a:t>Atmosphere</a:t>
            </a:r>
          </a:p>
          <a:p>
            <a:r>
              <a:rPr lang="en-GB" sz="1200" kern="1200" dirty="0">
                <a:solidFill>
                  <a:schemeClr val="tx1"/>
                </a:solidFill>
                <a:effectLst/>
                <a:latin typeface="+mn-lt"/>
                <a:ea typeface="+mn-ea"/>
                <a:cs typeface="+mn-cs"/>
              </a:rPr>
              <a:t>This research shows that atmosphere of the relationships conditions the management activities. It was a central factor when developing relationships between firms; shaping the relationship characteristics over time. The behavioural constructs described in the ‘atmosphere’ of the interaction model (Eggert and Helm, 2003; Ford et al., 1998; Håkansson, 1982; Sutton-Brady, 2000), are significant to understanding the complexity of how innovation evolves over time, in the innovation nets, in MCD, thus developing the ‘atmosphere’ feature of the interaction model. Due to the shared values &amp; beliefs exhibited, relationships were primarily cooperative and close. The innovation nets had overarching mutual expectations to produce successful innovations. Trust, in the main, was strong. The balance of power and dependence was heavily influenced by the network stability &amp; embeddedness provided by the hub firm(s).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However, relationships comprise interdependencies and if expectations from the reciprocal interactions are not met, the relationship atmosphere will be negatively impacted (Håkansson, 1982; Hallén and Sandström, 1991). Interdependencies are therefore significant to the development of firm innovation, due to, “collaborative technological development,” (Freytag et al., 2017:p.248). Concern is also expressed about the Janus nature of interdependencies, as both collaboration and tensions may arise (Freytag et al., 2017). Therefore, although interdependencies are inescapable; there was an overriding desire to collaborate in the innovation nets under study. Innovation nets are temporary and therefore, activity links and resource ties to improve firm performance and consequently innovation development were acknowledged by the involved actors as a ‘means to an end’. The actors recognised that conflict can be a source of innovation; therefore, while conflict was not permitted to accelerate and become dysfunctional (as the actors were appropriately open minded) it was possible to use conflict as an innovation source.</a:t>
            </a:r>
          </a:p>
          <a:p>
            <a:endParaRPr lang="en-GB" dirty="0"/>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25</a:t>
            </a:fld>
            <a:endParaRPr lang="en-GB" dirty="0"/>
          </a:p>
        </p:txBody>
      </p:sp>
    </p:spTree>
    <p:extLst>
      <p:ext uri="{BB962C8B-B14F-4D97-AF65-F5344CB8AC3E}">
        <p14:creationId xmlns:p14="http://schemas.microsoft.com/office/powerpoint/2010/main" val="158076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155">
              <a:defRPr/>
            </a:pPr>
            <a:r>
              <a:rPr lang="en-GB" sz="1300" b="1" dirty="0"/>
              <a:t>Summary of RQ1c</a:t>
            </a:r>
            <a:endParaRPr lang="en-GB" sz="13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importance of individual actors (people), their micro-level interactions and dense social networks – contributing to consolidating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influence of individual actors in the interaction process was significant. The micro-level interactions between individuals were important to the growth and development of the innovation nets into thriving and successful functions which created successful innovation(s). Two of the central theories of business-to-business literature include the relationships between individual actors and networks or business interaction. The interaction between two firms can be investigated by exploring the interactions between two firms (as actors) or by analysing how particular resources, activities or individual actors interact (Håkansson et al., 2009). The industrial networks literature, however, rarely considers individual actors. Gonçalves et al. (2019); Guercini et al. (2014) and La Rocca et al. (2017) have all commented on the distinct lack of discussion regarding the impact of individual actors in the interaction process and focused their research on building this knowledge.  La Rocca (2013) suggested that the lack of research into individual behaviours is perhaps due to the difficulty of observing individual behaviours and studying them empirically, thus highlighting the importance of our findings. </a:t>
            </a:r>
          </a:p>
          <a:p>
            <a:endParaRPr lang="en-GB" dirty="0"/>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26</a:t>
            </a:fld>
            <a:endParaRPr lang="en-GB" dirty="0"/>
          </a:p>
        </p:txBody>
      </p:sp>
    </p:spTree>
    <p:extLst>
      <p:ext uri="{BB962C8B-B14F-4D97-AF65-F5344CB8AC3E}">
        <p14:creationId xmlns:p14="http://schemas.microsoft.com/office/powerpoint/2010/main" val="129978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155">
              <a:defRPr/>
            </a:pPr>
            <a:r>
              <a:rPr lang="en-GB" sz="1300" b="1" dirty="0"/>
              <a:t>Summary of RQ1c</a:t>
            </a:r>
            <a:endParaRPr lang="en-GB" sz="1300" dirty="0"/>
          </a:p>
          <a:p>
            <a:pPr marL="0" indent="0">
              <a:buFont typeface="Arial" panose="020B0604020202020204" pitchFamily="34" charset="0"/>
              <a:buNone/>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Cognitive abrasion, tacit and explicit knowledge – contributing to learning, knowledge transfer &amp; creation</a:t>
            </a:r>
          </a:p>
          <a:p>
            <a:r>
              <a:rPr lang="en-GB" sz="1200" kern="1200" dirty="0">
                <a:solidFill>
                  <a:schemeClr val="tx1"/>
                </a:solidFill>
                <a:effectLst/>
                <a:latin typeface="+mn-lt"/>
                <a:ea typeface="+mn-ea"/>
                <a:cs typeface="+mn-cs"/>
              </a:rPr>
              <a:t>However, the literature lacks definitive empirical findings regarding the nature of knowledge (tacit/explicit) and process (exchange and combination of knowledge) that explicates innovation well (Del-Corte-Lora et al., 2016; Pérez-Luño et al., 2019; Smith et al., 2005). Hence, there is still a need to understand more about the relationship between tacit and explicit knowledge and their role(s) in innovation creation and development. Tackling this need, this study reveals that cognitive abrasion is a means for the transfer of tacit knowledge, assisting in the development of ideas for innovation development. In the context of MCD, cognitive abrasion was noted to support people in the innovation nets to collaborate; learn and appreciate each other’s perspectives, develop and grow their professional knowledge and appreciate each other’s perspectives. This, in turn, supported the development of personal relationships and rapport and importantly innovation development. It is thought that as the pace of change was fast and the people were expected to work efficiently, innovation was advanced by channelling the energy from the actors’ different thought processes. Thus, linking with the speed of innovation  – another important finding (see section 7.4.4).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27</a:t>
            </a:fld>
            <a:endParaRPr lang="en-GB" dirty="0"/>
          </a:p>
        </p:txBody>
      </p:sp>
    </p:spTree>
    <p:extLst>
      <p:ext uri="{BB962C8B-B14F-4D97-AF65-F5344CB8AC3E}">
        <p14:creationId xmlns:p14="http://schemas.microsoft.com/office/powerpoint/2010/main" val="3273854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Effective teamwork and project management – contributing to the management activities coordinating and controlling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Despite executing a study focused on the management of innovation processes, Aarikka-Stenroos et al. (2017) discussed the importance of ‘coordinating’ activities but did not specifically mention the fundamental importance of project management to innovation development, as observed in this study. In contrast, Möller and Halinen (2017) claimed that in the management of specific network goals, ‘differentiated’ project management maybe required. This was in reference to developing their NetFrame theory where further empirical evidence and validation to fine tune the model was sought, highlighting a gap in the literature (Möller and Halinen, 2017). Thus, this study makes a managerial contribution by providing hub firms with insight into the project management process, in the context of MCD. The findings inform managers that in order to achieve successful innovation development, they must acknowledge the importance of project management in the first instance and the specific importance of implementing Agile methodology into routine gating models.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28</a:t>
            </a:fld>
            <a:endParaRPr lang="en-GB" dirty="0"/>
          </a:p>
        </p:txBody>
      </p:sp>
    </p:spTree>
    <p:extLst>
      <p:ext uri="{BB962C8B-B14F-4D97-AF65-F5344CB8AC3E}">
        <p14:creationId xmlns:p14="http://schemas.microsoft.com/office/powerpoint/2010/main" val="798436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importance of strong and weak ties, trust and actor diversity – contributing to consolidating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findings revealed that while there were complications brought about by the diverse range of involved actors, none were so significant as to stall innovation development. This discovery is especially important to radical innovation where extant literature illustrates that the additional complexities involved with the utilisation of diverse actors can cause interaction difficulties (Aarikka-Stenroos et al., 2017). Actor diversity is known to produce a variety of and, sometimes, conflicting knowledge, power, competences and logics (Corsaro et al., 2012; Öberg and Shih, 2014). It can, therefore, have the effect of complicating innovation development; with the increased miscellany of involved actors, different terminologies, expressions, technologies and goals can create tensions, increase ambiguity and create misunderstandings (Aarikka-Stenroos and Sandberg, 2012; Daniela Corsaro et al., 2012; Corsaro et al., 2012). While the findings acknowledge the extra difficulties involved in innovation development from actor diversity it is important to emphasise that both radical and incremental innovations were not markedly hindered; the benefits of the close actor groupings generated successful, novel, ideas and successful innovation(s).</a:t>
            </a:r>
          </a:p>
          <a:p>
            <a:r>
              <a:rPr lang="en-GB" dirty="0"/>
              <a:t> </a:t>
            </a:r>
          </a:p>
        </p:txBody>
      </p:sp>
      <p:sp>
        <p:nvSpPr>
          <p:cNvPr id="4" name="Slide Number Placeholder 3"/>
          <p:cNvSpPr>
            <a:spLocks noGrp="1"/>
          </p:cNvSpPr>
          <p:nvPr>
            <p:ph type="sldNum" sz="quarter" idx="10"/>
          </p:nvPr>
        </p:nvSpPr>
        <p:spPr/>
        <p:txBody>
          <a:bodyPr/>
          <a:lstStyle/>
          <a:p>
            <a:fld id="{679DEFBD-FBB4-4262-9302-B781FA518510}" type="slidenum">
              <a:rPr lang="en-GB" smtClean="0"/>
              <a:t>29</a:t>
            </a:fld>
            <a:endParaRPr lang="en-GB" dirty="0"/>
          </a:p>
        </p:txBody>
      </p:sp>
    </p:spTree>
    <p:extLst>
      <p:ext uri="{BB962C8B-B14F-4D97-AF65-F5344CB8AC3E}">
        <p14:creationId xmlns:p14="http://schemas.microsoft.com/office/powerpoint/2010/main" val="290669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GB" dirty="0"/>
              <a:t>As far back as 1986, Turnbull and Valla created new frameworks, aiming to understand genuine, active, business relationships. </a:t>
            </a:r>
          </a:p>
          <a:p>
            <a:pPr marL="181154" indent="-181154">
              <a:buFont typeface="Arial" panose="020B0604020202020204" pitchFamily="34" charset="0"/>
              <a:buChar char="•"/>
            </a:pPr>
            <a:r>
              <a:rPr lang="en-GB" dirty="0"/>
              <a:t>From around the year 2000 – there was an increase in debate (Håkansson et al., 2002). </a:t>
            </a:r>
          </a:p>
          <a:p>
            <a:pPr marL="181154" indent="-181154">
              <a:buFont typeface="Arial" panose="020B0604020202020204" pitchFamily="34" charset="0"/>
              <a:buChar char="•"/>
            </a:pPr>
            <a:r>
              <a:rPr lang="en-GB" dirty="0"/>
              <a:t>Ritter and others (2004) - ‘understanding business relationships and networks’ to ‘managing business relationships and networks’.</a:t>
            </a:r>
          </a:p>
          <a:p>
            <a:pPr marL="181154" indent="-181154">
              <a:buFont typeface="Arial" panose="020B0604020202020204" pitchFamily="34" charset="0"/>
              <a:buChar char="•"/>
            </a:pPr>
            <a:endParaRPr lang="en-GB" dirty="0"/>
          </a:p>
          <a:p>
            <a:pPr marL="181154" indent="-181154">
              <a:buFont typeface="Arial" panose="020B0604020202020204" pitchFamily="34" charset="0"/>
              <a:buChar char="•"/>
            </a:pPr>
            <a:r>
              <a:rPr lang="en-GB" sz="1300" dirty="0"/>
              <a:t>Radical innovations are fundamental changes that represent revolutionary changes in technology. They represent clear departures from existing practice (Duchesneau, Cohn and Dutton 1979; Ettlie, 1983). </a:t>
            </a:r>
          </a:p>
          <a:p>
            <a:pPr marL="181154" indent="-181154">
              <a:buFont typeface="Arial" panose="020B0604020202020204" pitchFamily="34" charset="0"/>
              <a:buChar char="•"/>
            </a:pPr>
            <a:r>
              <a:rPr lang="en-GB" sz="1300" dirty="0"/>
              <a:t>In contrast, incremental innovations are minor improvements or simple adjustments in current technology (Munson and Pelz, 1979). </a:t>
            </a:r>
          </a:p>
          <a:p>
            <a:pPr marL="181154" indent="-181154">
              <a:buFont typeface="Arial" panose="020B0604020202020204" pitchFamily="34" charset="0"/>
              <a:buChar char="•"/>
            </a:pPr>
            <a:endParaRPr lang="en-GB" sz="1300" dirty="0"/>
          </a:p>
          <a:p>
            <a:pPr marL="181154" indent="-181154">
              <a:buFont typeface="Arial" panose="020B0604020202020204" pitchFamily="34" charset="0"/>
              <a:buChar char="•"/>
            </a:pPr>
            <a:r>
              <a:rPr lang="en-GB" sz="1300" dirty="0"/>
              <a:t>Traditionally, the innovation process is represented as a series of stages or phases (Cooper &amp; Kleinschmidt, 1995.</a:t>
            </a:r>
          </a:p>
          <a:p>
            <a:pPr marL="181154" indent="-181154">
              <a:buFont typeface="Arial" panose="020B0604020202020204" pitchFamily="34" charset="0"/>
              <a:buChar char="•"/>
            </a:pPr>
            <a:r>
              <a:rPr lang="en-GB" sz="1300" dirty="0"/>
              <a:t>These phases have been described (Gassmann, 2006) as overlapping, which advocates a more dynamic, repetitive process with interwoven innovation activities (Aarikka- </a:t>
            </a:r>
            <a:r>
              <a:rPr lang="nb-NO" sz="1300" dirty="0"/>
              <a:t>Stenroos et al., 2014; Coviello &amp; Joseph, 2012; Lynn, Morone &amp; Paulson, 1996).</a:t>
            </a:r>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3</a:t>
            </a:fld>
            <a:endParaRPr lang="en-GB" dirty="0"/>
          </a:p>
        </p:txBody>
      </p:sp>
    </p:spTree>
    <p:extLst>
      <p:ext uri="{BB962C8B-B14F-4D97-AF65-F5344CB8AC3E}">
        <p14:creationId xmlns:p14="http://schemas.microsoft.com/office/powerpoint/2010/main" val="3326479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9DEFBD-FBB4-4262-9302-B781FA518510}" type="slidenum">
              <a:rPr lang="en-GB" smtClean="0"/>
              <a:t>30</a:t>
            </a:fld>
            <a:endParaRPr lang="en-GB" dirty="0"/>
          </a:p>
        </p:txBody>
      </p:sp>
    </p:spTree>
    <p:extLst>
      <p:ext uri="{BB962C8B-B14F-4D97-AF65-F5344CB8AC3E}">
        <p14:creationId xmlns:p14="http://schemas.microsoft.com/office/powerpoint/2010/main" val="1705931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9DEFBD-FBB4-4262-9302-B781FA518510}" type="slidenum">
              <a:rPr lang="en-GB" smtClean="0"/>
              <a:t>31</a:t>
            </a:fld>
            <a:endParaRPr lang="en-GB" dirty="0"/>
          </a:p>
        </p:txBody>
      </p:sp>
    </p:spTree>
    <p:extLst>
      <p:ext uri="{BB962C8B-B14F-4D97-AF65-F5344CB8AC3E}">
        <p14:creationId xmlns:p14="http://schemas.microsoft.com/office/powerpoint/2010/main" val="3598477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32</a:t>
            </a:fld>
            <a:endParaRPr lang="en-GB" dirty="0"/>
          </a:p>
        </p:txBody>
      </p:sp>
    </p:spTree>
    <p:extLst>
      <p:ext uri="{BB962C8B-B14F-4D97-AF65-F5344CB8AC3E}">
        <p14:creationId xmlns:p14="http://schemas.microsoft.com/office/powerpoint/2010/main" val="239568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4</a:t>
            </a:fld>
            <a:endParaRPr lang="en-GB" dirty="0"/>
          </a:p>
        </p:txBody>
      </p:sp>
    </p:spTree>
    <p:extLst>
      <p:ext uri="{BB962C8B-B14F-4D97-AF65-F5344CB8AC3E}">
        <p14:creationId xmlns:p14="http://schemas.microsoft.com/office/powerpoint/2010/main" val="261879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call was made in 2017 for future research which included: “Examining management in the emergence of business fields of varying complexity, novelty and systemic characteristics” Moller and Halinen, 2017, p. 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 in extant literature has predominantly focused on private sector firms and overlooked those of the public sector (Plewa and Quester, 2006). Sørensen and Torfing (2011) discussed the importance of public sector innovation, noting the significance of collaboration between private and public sector firms to produce successful innovation outcomes. Specifically, they sought qualitative, comparative case studies with the intention to address the complex nature of collaborative innovation (Sørensen and Torfing, 2011).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Reaffirming the significance of the existing management activity knowledge gap in radical and incremental innovation nets, Aarikka-Stenroos et al. (2017) noted ‘leveraging’ for the first time, as an important emergent activity throughout the innovation process. Therefore, it is crucial to address this gap, first to ascertain if leveraging is an important factor - then to fully understand the leveraging dynamics involved in the setting of Manchester’s creative and digital sector.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Aarikka-Stenroos et al. (2017) also articulated that motivating was critical for managing innovation in extensive networks. Although this study involves the core actors and the net, and not the surrounding network, to date, only the studies by Aarikka-Stenroos et al. (2017) and Manser et al. (2016) have highlighted the importance of motivating in networks of innovation development.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Waluszewski et al. (2019) sought (a) a more developed depiction of the business word due to its ever-changing nature and nuanced characteristics and (b) a need for theoretical frameworks which represent business activities from original perspectives. In the context of this study, it means looking at intentionally designed innovation nets (throughout all phases of innovation development) which are constructed for attaining specific purposes and goals in business and innovation.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Aarikka-Stenroos et al. (2017) proposed that managing activities appear to be ‘strongly interlinked’, suggesting that the links and relationships between the management activities requires further exploration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Thus, exposing a significant knowledge gaps to address.</a:t>
            </a:r>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5</a:t>
            </a:fld>
            <a:endParaRPr lang="en-GB" dirty="0"/>
          </a:p>
        </p:txBody>
      </p:sp>
    </p:spTree>
    <p:extLst>
      <p:ext uri="{BB962C8B-B14F-4D97-AF65-F5344CB8AC3E}">
        <p14:creationId xmlns:p14="http://schemas.microsoft.com/office/powerpoint/2010/main" val="265834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6</a:t>
            </a:fld>
            <a:endParaRPr lang="en-GB" dirty="0"/>
          </a:p>
        </p:txBody>
      </p:sp>
    </p:spTree>
    <p:extLst>
      <p:ext uri="{BB962C8B-B14F-4D97-AF65-F5344CB8AC3E}">
        <p14:creationId xmlns:p14="http://schemas.microsoft.com/office/powerpoint/2010/main" val="272868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Cooper and Kleinschmidt (1995) suggested that the innovation process combines three phases (P1 – ideation, P2 – production development and P3 – dissemination or commercialisation). </a:t>
            </a:r>
          </a:p>
          <a:p>
            <a:endParaRPr lang="en-GB" dirty="0"/>
          </a:p>
          <a:p>
            <a:r>
              <a:rPr lang="en-GB" dirty="0"/>
              <a:t>It is likely that different combinations of activities, resources and actors occur in each innovation phase. </a:t>
            </a:r>
            <a:br>
              <a:rPr lang="en-GB" dirty="0"/>
            </a:br>
            <a:r>
              <a:rPr lang="en-GB" dirty="0"/>
              <a:t/>
            </a:r>
            <a:br>
              <a:rPr lang="en-GB" dirty="0"/>
            </a:br>
            <a:r>
              <a:rPr lang="en-GB" dirty="0"/>
              <a:t>The framework therefore creates an opportunity to capture the different ARA groupings for each innovation phase. </a:t>
            </a:r>
          </a:p>
          <a:p>
            <a:endParaRPr lang="en-GB" dirty="0"/>
          </a:p>
          <a:p>
            <a:r>
              <a:rPr lang="en-GB" dirty="0"/>
              <a:t>The arrows represent the process of innovation development from one phase to another. </a:t>
            </a:r>
          </a:p>
          <a:p>
            <a:endParaRPr lang="en-GB" dirty="0"/>
          </a:p>
          <a:p>
            <a:r>
              <a:rPr lang="en-GB" dirty="0"/>
              <a:t>There is no allowance in the research framework for innovation failure. It is therefore not represented. </a:t>
            </a:r>
          </a:p>
        </p:txBody>
      </p:sp>
      <p:sp>
        <p:nvSpPr>
          <p:cNvPr id="4" name="Slide Number Placeholder 3"/>
          <p:cNvSpPr>
            <a:spLocks noGrp="1"/>
          </p:cNvSpPr>
          <p:nvPr>
            <p:ph type="sldNum" sz="quarter" idx="10"/>
          </p:nvPr>
        </p:nvSpPr>
        <p:spPr/>
        <p:txBody>
          <a:bodyPr/>
          <a:lstStyle/>
          <a:p>
            <a:fld id="{679DEFBD-FBB4-4262-9302-B781FA518510}" type="slidenum">
              <a:rPr lang="en-GB" smtClean="0"/>
              <a:t>7</a:t>
            </a:fld>
            <a:endParaRPr lang="en-GB" dirty="0"/>
          </a:p>
        </p:txBody>
      </p:sp>
    </p:spTree>
    <p:extLst>
      <p:ext uri="{BB962C8B-B14F-4D97-AF65-F5344CB8AC3E}">
        <p14:creationId xmlns:p14="http://schemas.microsoft.com/office/powerpoint/2010/main" val="213921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8618"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Crawford (2015) contended that the television industry has critical importance and Murschetz (2016) underlined a knowledge gap; reasoning that technological innovation will provoke further consolidation in the broadcasting world. Hence, there is a need to better understand the role of innovation in the creative, digital and media markets. </a:t>
            </a:r>
          </a:p>
          <a:p>
            <a:pPr defTabSz="1078618">
              <a:defRPr/>
            </a:pPr>
            <a:endParaRPr lang="en-GB" sz="1300" dirty="0"/>
          </a:p>
          <a:p>
            <a:pPr defTabSz="1078618">
              <a:defRPr/>
            </a:pPr>
            <a:r>
              <a:rPr lang="en-GB" sz="1300" dirty="0"/>
              <a:t>The North West is the most prolific area of network television programming outside London and a significant contributor to the North West economy, however, little is known about the necessary management activities required to develop innovations, in nets, in this sector. </a:t>
            </a:r>
          </a:p>
          <a:p>
            <a:endParaRPr lang="en-GB" sz="1300" dirty="0"/>
          </a:p>
          <a:p>
            <a:r>
              <a:rPr lang="en-GB" sz="1300" dirty="0"/>
              <a:t>Creative &amp; Digital employs 136,000 people and generates GVA of £6.7 bn each year. Key companies include the BBC and ITV, amongst others. </a:t>
            </a:r>
          </a:p>
          <a:p>
            <a:r>
              <a:rPr lang="en-GB" sz="1300" b="1" dirty="0"/>
              <a:t>BBC: </a:t>
            </a:r>
            <a:r>
              <a:rPr lang="en-GB" sz="1300" dirty="0"/>
              <a:t>with around 2,700 staff working across 26 departments at MediaCityUK, including Future Media and Technology, Drama and BBC Sport. </a:t>
            </a:r>
          </a:p>
          <a:p>
            <a:r>
              <a:rPr lang="en-GB" sz="1300" b="1" dirty="0"/>
              <a:t>ITV: </a:t>
            </a:r>
            <a:r>
              <a:rPr lang="en-GB" sz="1300" dirty="0"/>
              <a:t>over 500 staff are now employed in the city as part of the UK’s biggest commercial programme provider. </a:t>
            </a:r>
          </a:p>
          <a:p>
            <a:endParaRPr lang="en-GB" sz="1300" dirty="0"/>
          </a:p>
          <a:p>
            <a:r>
              <a:rPr lang="en-GB" sz="1300" dirty="0"/>
              <a:t>As noted in the MIDAS produced report </a:t>
            </a:r>
            <a:r>
              <a:rPr lang="en-GB" sz="1300" i="1" dirty="0"/>
              <a:t>Manchester: Come Create the Future</a:t>
            </a:r>
            <a:r>
              <a:rPr lang="en-GB" sz="1300" dirty="0"/>
              <a:t>, Manchester is Europe’s second largest creative, digital and media hub and </a:t>
            </a:r>
          </a:p>
          <a:p>
            <a:endParaRPr lang="en-GB" sz="1300" dirty="0"/>
          </a:p>
          <a:p>
            <a:r>
              <a:rPr lang="en-GB" sz="1300" dirty="0"/>
              <a:t>The industry is growing faster in Manchester than anywhere else in the UK. </a:t>
            </a:r>
          </a:p>
          <a:p>
            <a:endParaRPr lang="en-GB" sz="1300" dirty="0"/>
          </a:p>
          <a:p>
            <a:r>
              <a:rPr lang="en-GB" sz="1300" b="1" dirty="0"/>
              <a:t>(Gross value added</a:t>
            </a:r>
            <a:r>
              <a:rPr lang="en-GB" sz="1300" dirty="0"/>
              <a:t> (</a:t>
            </a:r>
            <a:r>
              <a:rPr lang="en-GB" sz="1300" b="1" dirty="0"/>
              <a:t>GVA</a:t>
            </a:r>
            <a:r>
              <a:rPr lang="en-GB" sz="1300" dirty="0"/>
              <a:t>) is the measure of the value of goods and services produced in an area, industry or sector of an economy.)</a:t>
            </a:r>
          </a:p>
          <a:p>
            <a:endParaRPr lang="en-GB" sz="1300" dirty="0"/>
          </a:p>
          <a:p>
            <a:endParaRPr lang="en-GB" sz="1300" dirty="0"/>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8</a:t>
            </a:fld>
            <a:endParaRPr lang="en-GB" dirty="0"/>
          </a:p>
        </p:txBody>
      </p:sp>
    </p:spTree>
    <p:extLst>
      <p:ext uri="{BB962C8B-B14F-4D97-AF65-F5344CB8AC3E}">
        <p14:creationId xmlns:p14="http://schemas.microsoft.com/office/powerpoint/2010/main" val="257383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Rationale for adopting qualitative case research</a:t>
            </a:r>
          </a:p>
          <a:p>
            <a:r>
              <a:rPr lang="en-GB" sz="1300" dirty="0"/>
              <a:t>This empirical study draws on multiple case study research methodology; allowing themes and patterns to be observed across more than one case in the MCD sector. </a:t>
            </a:r>
          </a:p>
          <a:p>
            <a:r>
              <a:rPr lang="en-GB" sz="1300" dirty="0"/>
              <a:t>Two cases were selected to provide an opportunity to make comparisons. </a:t>
            </a:r>
          </a:p>
          <a:p>
            <a:r>
              <a:rPr lang="en-GB" sz="1300" dirty="0"/>
              <a:t>Case studies allow a holistic appreciation of complex phenomena that are not easily separable from their context (Easton, 1995; Halinen and Törnroos, 2005; Yin, 2009).</a:t>
            </a:r>
          </a:p>
          <a:p>
            <a:endParaRPr lang="en-GB" sz="1300" dirty="0"/>
          </a:p>
          <a:p>
            <a:r>
              <a:rPr lang="en-GB" sz="1300" dirty="0"/>
              <a:t>Data collection methods (case selection and access)</a:t>
            </a:r>
          </a:p>
          <a:p>
            <a:r>
              <a:rPr lang="en-GB" sz="1300" dirty="0"/>
              <a:t>Following the research objectives, the focus of the empirical investigation in this study is the MCD sector. Access can be a practical barrier when conducting case study analysis. Indeed, suitable cases cannot always be easily accessed (Yin, 2009). In this instance, initiating new contacts was balanced with building on pre-existing relationships.</a:t>
            </a:r>
          </a:p>
          <a:p>
            <a:endParaRPr lang="en-GB" dirty="0"/>
          </a:p>
        </p:txBody>
      </p:sp>
      <p:sp>
        <p:nvSpPr>
          <p:cNvPr id="4" name="Slide Number Placeholder 3"/>
          <p:cNvSpPr>
            <a:spLocks noGrp="1"/>
          </p:cNvSpPr>
          <p:nvPr>
            <p:ph type="sldNum" sz="quarter" idx="10"/>
          </p:nvPr>
        </p:nvSpPr>
        <p:spPr/>
        <p:txBody>
          <a:bodyPr/>
          <a:lstStyle/>
          <a:p>
            <a:fld id="{679DEFBD-FBB4-4262-9302-B781FA518510}" type="slidenum">
              <a:rPr lang="en-GB" smtClean="0"/>
              <a:t>9</a:t>
            </a:fld>
            <a:endParaRPr lang="en-GB" dirty="0"/>
          </a:p>
        </p:txBody>
      </p:sp>
    </p:spTree>
    <p:extLst>
      <p:ext uri="{BB962C8B-B14F-4D97-AF65-F5344CB8AC3E}">
        <p14:creationId xmlns:p14="http://schemas.microsoft.com/office/powerpoint/2010/main" val="161519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8/22/2019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181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24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8/22/2019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5389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356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8/22/2019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13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375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596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666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57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8/22/2019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505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699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8/22/2019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0154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omments" Target="../comments/comment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comments" Target="../comments/commen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omments" Target="../comments/commen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chester Skyline 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7911548"/>
          </a:xfrm>
          <a:prstGeom prst="rect">
            <a:avLst/>
          </a:prstGeom>
        </p:spPr>
      </p:pic>
      <p:pic>
        <p:nvPicPr>
          <p:cNvPr id="4" name="Picture 3" descr="univ tab purple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17" y="314147"/>
            <a:ext cx="1968313" cy="833080"/>
          </a:xfrm>
          <a:prstGeom prst="rect">
            <a:avLst/>
          </a:prstGeom>
        </p:spPr>
      </p:pic>
      <p:sp>
        <p:nvSpPr>
          <p:cNvPr id="5" name="Rectangle 6">
            <a:extLst>
              <a:ext uri="{FF2B5EF4-FFF2-40B4-BE49-F238E27FC236}">
                <a16:creationId xmlns:a16="http://schemas.microsoft.com/office/drawing/2014/main" xmlns="" id="{C52B7020-E8BC-4BED-B8AE-3C578BF51364}"/>
              </a:ext>
            </a:extLst>
          </p:cNvPr>
          <p:cNvSpPr>
            <a:spLocks noChangeArrowheads="1"/>
          </p:cNvSpPr>
          <p:nvPr/>
        </p:nvSpPr>
        <p:spPr bwMode="auto">
          <a:xfrm>
            <a:off x="206617" y="1412777"/>
            <a:ext cx="1013996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2400" b="1" dirty="0">
                <a:solidFill>
                  <a:schemeClr val="bg1"/>
                </a:solidFill>
              </a:rPr>
              <a:t>Managing Innovation in Strategic Networks </a:t>
            </a:r>
            <a:endParaRPr lang="en-GB" sz="2400" dirty="0">
              <a:solidFill>
                <a:schemeClr val="bg1"/>
              </a:solidFill>
            </a:endParaRPr>
          </a:p>
          <a:p>
            <a:pPr algn="r"/>
            <a:r>
              <a:rPr lang="en-GB" sz="2400" b="1" dirty="0">
                <a:solidFill>
                  <a:schemeClr val="bg1"/>
                </a:solidFill>
              </a:rPr>
              <a:t>Evidence from the North-West of England </a:t>
            </a:r>
          </a:p>
          <a:p>
            <a:pPr algn="r"/>
            <a:r>
              <a:rPr lang="en-GB" sz="2400" b="1" dirty="0">
                <a:solidFill>
                  <a:schemeClr val="bg1"/>
                </a:solidFill>
              </a:rPr>
              <a:t>Digital Media Sector</a:t>
            </a:r>
            <a:endParaRPr lang="en-GB" sz="2400" dirty="0">
              <a:solidFill>
                <a:schemeClr val="bg1"/>
              </a:solidFill>
            </a:endParaRPr>
          </a:p>
          <a:p>
            <a:pPr algn="r"/>
            <a:endParaRPr lang="en-US" sz="3000" dirty="0">
              <a:solidFill>
                <a:schemeClr val="bg1"/>
              </a:solidFill>
            </a:endParaRPr>
          </a:p>
        </p:txBody>
      </p:sp>
      <p:sp>
        <p:nvSpPr>
          <p:cNvPr id="6" name="Rectangle 7">
            <a:extLst>
              <a:ext uri="{FF2B5EF4-FFF2-40B4-BE49-F238E27FC236}">
                <a16:creationId xmlns:a16="http://schemas.microsoft.com/office/drawing/2014/main" xmlns="" id="{AF39359B-5B82-4E48-A512-391D65618E2B}"/>
              </a:ext>
            </a:extLst>
          </p:cNvPr>
          <p:cNvSpPr>
            <a:spLocks noChangeArrowheads="1"/>
          </p:cNvSpPr>
          <p:nvPr/>
        </p:nvSpPr>
        <p:spPr bwMode="auto">
          <a:xfrm>
            <a:off x="206617" y="4349436"/>
            <a:ext cx="9783842" cy="87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20000"/>
              </a:lnSpc>
            </a:pPr>
            <a:r>
              <a:rPr lang="en-GB" sz="2400" dirty="0">
                <a:solidFill>
                  <a:schemeClr val="bg1"/>
                </a:solidFill>
                <a:cs typeface="Arial" charset="0"/>
              </a:rPr>
              <a:t>Natasha Clennell, August 2019</a:t>
            </a:r>
          </a:p>
          <a:p>
            <a:pPr algn="r">
              <a:lnSpc>
                <a:spcPct val="120000"/>
              </a:lnSpc>
            </a:pPr>
            <a:r>
              <a:rPr lang="en-GB" sz="2000" dirty="0">
                <a:solidFill>
                  <a:schemeClr val="bg1"/>
                </a:solidFill>
                <a:cs typeface="Arial" charset="0"/>
              </a:rPr>
              <a:t>Prof. Judy Zolkiewski, Dr. Chris Raddats and Dr. Ilma Chowdhury </a:t>
            </a:r>
          </a:p>
        </p:txBody>
      </p:sp>
      <p:pic>
        <p:nvPicPr>
          <p:cNvPr id="3" name="Picture 2">
            <a:extLst>
              <a:ext uri="{FF2B5EF4-FFF2-40B4-BE49-F238E27FC236}">
                <a16:creationId xmlns:a16="http://schemas.microsoft.com/office/drawing/2014/main" xmlns="" id="{2B884A04-92E5-4F77-BAF9-EFB7C402153F}"/>
              </a:ext>
            </a:extLst>
          </p:cNvPr>
          <p:cNvPicPr>
            <a:picLocks noChangeAspect="1"/>
          </p:cNvPicPr>
          <p:nvPr/>
        </p:nvPicPr>
        <p:blipFill>
          <a:blip r:embed="rId5"/>
          <a:stretch>
            <a:fillRect/>
          </a:stretch>
        </p:blipFill>
        <p:spPr>
          <a:xfrm>
            <a:off x="206617" y="1319525"/>
            <a:ext cx="1968313" cy="1166407"/>
          </a:xfrm>
          <a:prstGeom prst="rect">
            <a:avLst/>
          </a:prstGeom>
        </p:spPr>
      </p:pic>
    </p:spTree>
    <p:extLst>
      <p:ext uri="{BB962C8B-B14F-4D97-AF65-F5344CB8AC3E}">
        <p14:creationId xmlns:p14="http://schemas.microsoft.com/office/powerpoint/2010/main" val="50946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1029950" cy="3678238"/>
          </a:xfrm>
        </p:spPr>
        <p:txBody>
          <a:bodyPr>
            <a:noAutofit/>
          </a:bodyPr>
          <a:lstStyle/>
          <a:p>
            <a:pPr marL="0" indent="0">
              <a:buNone/>
            </a:pPr>
            <a:r>
              <a:rPr lang="en-GB" sz="2400" dirty="0"/>
              <a:t>	The following criteria were exercised:</a:t>
            </a:r>
          </a:p>
          <a:p>
            <a:pPr lvl="1"/>
            <a:r>
              <a:rPr lang="en-GB" sz="2400" dirty="0"/>
              <a:t>Nets - as opposed to in-house innovation.</a:t>
            </a:r>
          </a:p>
          <a:p>
            <a:pPr lvl="1"/>
            <a:r>
              <a:rPr lang="en-GB" sz="2400" dirty="0"/>
              <a:t>Each net comprised a minimum of three actors (Halinen et al., 2005).</a:t>
            </a:r>
          </a:p>
          <a:p>
            <a:pPr lvl="1"/>
            <a:r>
              <a:rPr lang="en-GB" sz="2400" dirty="0"/>
              <a:t>Cases involve the whole innovation process to ensure that management activities could be examined across the innovation development.</a:t>
            </a:r>
          </a:p>
          <a:p>
            <a:pPr lvl="1"/>
            <a:r>
              <a:rPr lang="en-GB" sz="2400" dirty="0"/>
              <a:t>Innovations should represent processes aiming at both radical and incremental innovation to potentially reveal contrasting themes and patterns (Eisenhardt and Graebner, 2007).</a:t>
            </a:r>
            <a:endParaRPr lang="en-GB" sz="2400" dirty="0">
              <a:solidFill>
                <a:schemeClr val="tx1"/>
              </a:solidFill>
            </a:endParaRPr>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441959" y="702156"/>
            <a:ext cx="11317650" cy="1013800"/>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Research design and methodology</a:t>
            </a:r>
            <a:br>
              <a:rPr lang="en-US" dirty="0">
                <a:solidFill>
                  <a:schemeClr val="tx1"/>
                </a:solidFill>
              </a:rPr>
            </a:br>
            <a:r>
              <a:rPr lang="en-US" sz="2400" dirty="0">
                <a:solidFill>
                  <a:schemeClr val="tx1"/>
                </a:solidFill>
              </a:rPr>
              <a:t>Purposive sampling</a:t>
            </a:r>
            <a:endParaRPr lang="en-GB" dirty="0">
              <a:solidFill>
                <a:schemeClr val="tx1"/>
              </a:solidFill>
            </a:endParaRPr>
          </a:p>
        </p:txBody>
      </p:sp>
    </p:spTree>
    <p:extLst>
      <p:ext uri="{BB962C8B-B14F-4D97-AF65-F5344CB8AC3E}">
        <p14:creationId xmlns:p14="http://schemas.microsoft.com/office/powerpoint/2010/main" val="228238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xmlns="" id="{2EB89501-8CE5-476E-B728-971A2DC65B6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5" name="Title 1">
            <a:extLst>
              <a:ext uri="{FF2B5EF4-FFF2-40B4-BE49-F238E27FC236}">
                <a16:creationId xmlns:a16="http://schemas.microsoft.com/office/drawing/2014/main" xmlns="" id="{41F407EC-ABFA-4C44-8BF4-F50B2523894B}"/>
              </a:ext>
            </a:extLst>
          </p:cNvPr>
          <p:cNvSpPr txBox="1">
            <a:spLocks/>
          </p:cNvSpPr>
          <p:nvPr/>
        </p:nvSpPr>
        <p:spPr>
          <a:xfrm>
            <a:off x="1023870" y="702156"/>
            <a:ext cx="1014426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dirty="0">
                <a:solidFill>
                  <a:schemeClr val="tx1"/>
                </a:solidFill>
              </a:rPr>
              <a:t>Six innovations: </a:t>
            </a:r>
          </a:p>
          <a:p>
            <a:pPr>
              <a:lnSpc>
                <a:spcPct val="90000"/>
              </a:lnSpc>
              <a:spcAft>
                <a:spcPts val="600"/>
              </a:spcAft>
            </a:pPr>
            <a:r>
              <a:rPr lang="en-US" dirty="0">
                <a:solidFill>
                  <a:schemeClr val="tx1"/>
                </a:solidFill>
              </a:rPr>
              <a:t>				3 Radical, 3 incremental  </a:t>
            </a:r>
          </a:p>
        </p:txBody>
      </p:sp>
      <p:graphicFrame>
        <p:nvGraphicFramePr>
          <p:cNvPr id="4" name="Table 3">
            <a:extLst>
              <a:ext uri="{FF2B5EF4-FFF2-40B4-BE49-F238E27FC236}">
                <a16:creationId xmlns:a16="http://schemas.microsoft.com/office/drawing/2014/main" xmlns="" id="{77E7E085-E8F6-41CF-9720-C7C52BB22D11}"/>
              </a:ext>
            </a:extLst>
          </p:cNvPr>
          <p:cNvGraphicFramePr>
            <a:graphicFrameLocks noGrp="1"/>
          </p:cNvGraphicFramePr>
          <p:nvPr>
            <p:extLst>
              <p:ext uri="{D42A27DB-BD31-4B8C-83A1-F6EECF244321}">
                <p14:modId xmlns:p14="http://schemas.microsoft.com/office/powerpoint/2010/main" val="3294791666"/>
              </p:ext>
            </p:extLst>
          </p:nvPr>
        </p:nvGraphicFramePr>
        <p:xfrm>
          <a:off x="600076" y="2013117"/>
          <a:ext cx="11101387" cy="2286000"/>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xmlns="" val="485177898"/>
                    </a:ext>
                  </a:extLst>
                </a:gridCol>
                <a:gridCol w="8243887">
                  <a:extLst>
                    <a:ext uri="{9D8B030D-6E8A-4147-A177-3AD203B41FA5}">
                      <a16:colId xmlns:a16="http://schemas.microsoft.com/office/drawing/2014/main" xmlns="" val="3485129714"/>
                    </a:ext>
                  </a:extLst>
                </a:gridCol>
              </a:tblGrid>
              <a:tr h="277200">
                <a:tc>
                  <a:txBody>
                    <a:bodyPr/>
                    <a:lstStyle/>
                    <a:p>
                      <a:r>
                        <a:rPr lang="en-GB" dirty="0"/>
                        <a:t>Incremental innovations</a:t>
                      </a:r>
                    </a:p>
                  </a:txBody>
                  <a:tcPr>
                    <a:solidFill>
                      <a:schemeClr val="accent3"/>
                    </a:solidFill>
                  </a:tcPr>
                </a:tc>
                <a:tc>
                  <a:txBody>
                    <a:bodyPr/>
                    <a:lstStyle/>
                    <a:p>
                      <a:r>
                        <a:rPr lang="en-GB" dirty="0"/>
                        <a:t>Description</a:t>
                      </a:r>
                    </a:p>
                  </a:txBody>
                  <a:tcPr>
                    <a:solidFill>
                      <a:schemeClr val="accent3"/>
                    </a:solidFill>
                  </a:tcPr>
                </a:tc>
                <a:extLst>
                  <a:ext uri="{0D108BD9-81ED-4DB2-BD59-A6C34878D82A}">
                    <a16:rowId xmlns:a16="http://schemas.microsoft.com/office/drawing/2014/main" xmlns="" val="2752545016"/>
                  </a:ext>
                </a:extLst>
              </a:tr>
              <a:tr h="370840">
                <a:tc>
                  <a:txBody>
                    <a:bodyPr/>
                    <a:lstStyle/>
                    <a:p>
                      <a:r>
                        <a:rPr lang="en-GB" dirty="0"/>
                        <a:t>CodingGame</a:t>
                      </a:r>
                    </a:p>
                  </a:txBody>
                  <a:tcPr/>
                </a:tc>
                <a:tc>
                  <a:txBody>
                    <a:bodyPr/>
                    <a:lstStyle/>
                    <a:p>
                      <a:r>
                        <a:rPr lang="en-GB" dirty="0"/>
                        <a:t>A freely downloadable computer game (created using well-known radio DJs) which taught basic computer skills.</a:t>
                      </a:r>
                    </a:p>
                  </a:txBody>
                  <a:tcPr/>
                </a:tc>
                <a:extLst>
                  <a:ext uri="{0D108BD9-81ED-4DB2-BD59-A6C34878D82A}">
                    <a16:rowId xmlns:a16="http://schemas.microsoft.com/office/drawing/2014/main" xmlns="" val="1259901390"/>
                  </a:ext>
                </a:extLst>
              </a:tr>
              <a:tr h="370840">
                <a:tc>
                  <a:txBody>
                    <a:bodyPr/>
                    <a:lstStyle/>
                    <a:p>
                      <a:r>
                        <a:rPr lang="en-GB" dirty="0"/>
                        <a:t>Demonland</a:t>
                      </a:r>
                    </a:p>
                  </a:txBody>
                  <a:tcPr/>
                </a:tc>
                <a:tc>
                  <a:txBody>
                    <a:bodyPr/>
                    <a:lstStyle/>
                    <a:p>
                      <a:r>
                        <a:rPr lang="en-GB" dirty="0"/>
                        <a:t>A strategic base building and battle computer game (James Bond style) based on the Freemium model.</a:t>
                      </a:r>
                    </a:p>
                  </a:txBody>
                  <a:tcPr/>
                </a:tc>
                <a:extLst>
                  <a:ext uri="{0D108BD9-81ED-4DB2-BD59-A6C34878D82A}">
                    <a16:rowId xmlns:a16="http://schemas.microsoft.com/office/drawing/2014/main" xmlns="" val="219940146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ARVR-Staging</a:t>
                      </a:r>
                    </a:p>
                  </a:txBody>
                  <a:tcPr/>
                </a:tc>
                <a:tc>
                  <a:txBody>
                    <a:bodyPr/>
                    <a:lstStyle/>
                    <a:p>
                      <a:r>
                        <a:rPr lang="en-GB" dirty="0"/>
                        <a:t>Combining augmented reality and virtual reality graphics tools to create a new package for production companies to make TV programmes. </a:t>
                      </a:r>
                    </a:p>
                  </a:txBody>
                  <a:tcPr/>
                </a:tc>
                <a:extLst>
                  <a:ext uri="{0D108BD9-81ED-4DB2-BD59-A6C34878D82A}">
                    <a16:rowId xmlns:a16="http://schemas.microsoft.com/office/drawing/2014/main" xmlns="" val="2146516748"/>
                  </a:ext>
                </a:extLst>
              </a:tr>
            </a:tbl>
          </a:graphicData>
        </a:graphic>
      </p:graphicFrame>
      <p:graphicFrame>
        <p:nvGraphicFramePr>
          <p:cNvPr id="22" name="Table 21">
            <a:extLst>
              <a:ext uri="{FF2B5EF4-FFF2-40B4-BE49-F238E27FC236}">
                <a16:creationId xmlns:a16="http://schemas.microsoft.com/office/drawing/2014/main" xmlns="" id="{186755F2-A05C-4439-8E10-E9CE20625FAD}"/>
              </a:ext>
            </a:extLst>
          </p:cNvPr>
          <p:cNvGraphicFramePr>
            <a:graphicFrameLocks noGrp="1"/>
          </p:cNvGraphicFramePr>
          <p:nvPr>
            <p:extLst>
              <p:ext uri="{D42A27DB-BD31-4B8C-83A1-F6EECF244321}">
                <p14:modId xmlns:p14="http://schemas.microsoft.com/office/powerpoint/2010/main" val="2602588489"/>
              </p:ext>
            </p:extLst>
          </p:nvPr>
        </p:nvGraphicFramePr>
        <p:xfrm>
          <a:off x="585788" y="4508529"/>
          <a:ext cx="11115675" cy="2021840"/>
        </p:xfrm>
        <a:graphic>
          <a:graphicData uri="http://schemas.openxmlformats.org/drawingml/2006/table">
            <a:tbl>
              <a:tblPr firstRow="1" bandRow="1">
                <a:tableStyleId>{5C22544A-7EE6-4342-B048-85BDC9FD1C3A}</a:tableStyleId>
              </a:tblPr>
              <a:tblGrid>
                <a:gridCol w="2886075">
                  <a:extLst>
                    <a:ext uri="{9D8B030D-6E8A-4147-A177-3AD203B41FA5}">
                      <a16:colId xmlns:a16="http://schemas.microsoft.com/office/drawing/2014/main" xmlns="" val="485177898"/>
                    </a:ext>
                  </a:extLst>
                </a:gridCol>
                <a:gridCol w="8229600">
                  <a:extLst>
                    <a:ext uri="{9D8B030D-6E8A-4147-A177-3AD203B41FA5}">
                      <a16:colId xmlns:a16="http://schemas.microsoft.com/office/drawing/2014/main" xmlns="" val="3485129714"/>
                    </a:ext>
                  </a:extLst>
                </a:gridCol>
              </a:tblGrid>
              <a:tr h="370840">
                <a:tc>
                  <a:txBody>
                    <a:bodyPr/>
                    <a:lstStyle/>
                    <a:p>
                      <a:r>
                        <a:rPr lang="en-GB" dirty="0"/>
                        <a:t>Radical innovations</a:t>
                      </a:r>
                    </a:p>
                  </a:txBody>
                  <a:tcPr>
                    <a:solidFill>
                      <a:schemeClr val="accent1"/>
                    </a:solidFill>
                  </a:tcPr>
                </a:tc>
                <a:tc>
                  <a:txBody>
                    <a:bodyPr/>
                    <a:lstStyle/>
                    <a:p>
                      <a:r>
                        <a:rPr lang="en-GB" dirty="0"/>
                        <a:t>Description</a:t>
                      </a:r>
                    </a:p>
                  </a:txBody>
                  <a:tcPr/>
                </a:tc>
                <a:extLst>
                  <a:ext uri="{0D108BD9-81ED-4DB2-BD59-A6C34878D82A}">
                    <a16:rowId xmlns:a16="http://schemas.microsoft.com/office/drawing/2014/main" xmlns="" val="2752545016"/>
                  </a:ext>
                </a:extLst>
              </a:tr>
              <a:tr h="370840">
                <a:tc>
                  <a:txBody>
                    <a:bodyPr/>
                    <a:lstStyle/>
                    <a:p>
                      <a:r>
                        <a:rPr lang="en-GB" dirty="0"/>
                        <a:t>Audiolizer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 freely downloadable music visualiser (a tool for creating audio reactive music visualisations and lyric videos) which taught basic computer skills.</a:t>
                      </a:r>
                    </a:p>
                  </a:txBody>
                  <a:tcPr/>
                </a:tc>
                <a:extLst>
                  <a:ext uri="{0D108BD9-81ED-4DB2-BD59-A6C34878D82A}">
                    <a16:rowId xmlns:a16="http://schemas.microsoft.com/office/drawing/2014/main" xmlns="" val="1259901390"/>
                  </a:ext>
                </a:extLst>
              </a:tr>
              <a:tr h="370840">
                <a:tc>
                  <a:txBody>
                    <a:bodyPr/>
                    <a:lstStyle/>
                    <a:p>
                      <a:r>
                        <a:rPr lang="en-GB" dirty="0"/>
                        <a:t>Metbot</a:t>
                      </a:r>
                    </a:p>
                  </a:txBody>
                  <a:tcPr/>
                </a:tc>
                <a:tc>
                  <a:txBody>
                    <a:bodyPr/>
                    <a:lstStyle/>
                    <a:p>
                      <a:r>
                        <a:rPr lang="en-GB" dirty="0"/>
                        <a:t>An automated weather bot, providing up-to-date, regional, weather advice. </a:t>
                      </a:r>
                    </a:p>
                  </a:txBody>
                  <a:tcPr/>
                </a:tc>
                <a:extLst>
                  <a:ext uri="{0D108BD9-81ED-4DB2-BD59-A6C34878D82A}">
                    <a16:rowId xmlns:a16="http://schemas.microsoft.com/office/drawing/2014/main" xmlns="" val="2199401465"/>
                  </a:ext>
                </a:extLst>
              </a:tr>
              <a:tr h="370840">
                <a:tc>
                  <a:txBody>
                    <a:bodyPr/>
                    <a:lstStyle/>
                    <a:p>
                      <a:r>
                        <a:rPr lang="en-GB" dirty="0"/>
                        <a:t>Mediaworks</a:t>
                      </a:r>
                    </a:p>
                  </a:txBody>
                  <a:tcPr/>
                </a:tc>
                <a:tc>
                  <a:txBody>
                    <a:bodyPr/>
                    <a:lstStyle/>
                    <a:p>
                      <a:r>
                        <a:rPr lang="en-GB" dirty="0"/>
                        <a:t>A remote ingest service designed for the broadcast sector, enabling a quicker edit when on location. </a:t>
                      </a:r>
                    </a:p>
                  </a:txBody>
                  <a:tcPr/>
                </a:tc>
                <a:extLst>
                  <a:ext uri="{0D108BD9-81ED-4DB2-BD59-A6C34878D82A}">
                    <a16:rowId xmlns:a16="http://schemas.microsoft.com/office/drawing/2014/main" xmlns="" val="2146516748"/>
                  </a:ext>
                </a:extLst>
              </a:tr>
            </a:tbl>
          </a:graphicData>
        </a:graphic>
      </p:graphicFrame>
    </p:spTree>
    <p:extLst>
      <p:ext uri="{BB962C8B-B14F-4D97-AF65-F5344CB8AC3E}">
        <p14:creationId xmlns:p14="http://schemas.microsoft.com/office/powerpoint/2010/main" val="27650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7CA71-4D2B-47CC-BE0D-727172FC7FAB}"/>
              </a:ext>
            </a:extLst>
          </p:cNvPr>
          <p:cNvSpPr>
            <a:spLocks noGrp="1"/>
          </p:cNvSpPr>
          <p:nvPr>
            <p:ph type="ctrTitle"/>
          </p:nvPr>
        </p:nvSpPr>
        <p:spPr>
          <a:xfrm>
            <a:off x="581191" y="4000698"/>
            <a:ext cx="10993549" cy="1475013"/>
          </a:xfrm>
        </p:spPr>
        <p:txBody>
          <a:bodyPr>
            <a:normAutofit/>
          </a:bodyPr>
          <a:lstStyle/>
          <a:p>
            <a:pPr algn="ctr"/>
            <a:r>
              <a:rPr lang="en-GB" dirty="0">
                <a:solidFill>
                  <a:srgbClr val="FFFFFF"/>
                </a:solidFill>
              </a:rPr>
              <a:t>analysis</a:t>
            </a:r>
          </a:p>
        </p:txBody>
      </p:sp>
      <p:pic>
        <p:nvPicPr>
          <p:cNvPr id="5" name="Picture 4" descr="Manchester Skyline 2.jpg">
            <a:extLst>
              <a:ext uri="{FF2B5EF4-FFF2-40B4-BE49-F238E27FC236}">
                <a16:creationId xmlns:a16="http://schemas.microsoft.com/office/drawing/2014/main" xmlns="" id="{9FC7DAFF-9109-4BE5-B8F6-C8D41A225B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7998" r="-1" b="-1"/>
          <a:stretch/>
        </p:blipFill>
        <p:spPr>
          <a:xfrm>
            <a:off x="446532" y="599725"/>
            <a:ext cx="11292143" cy="3557252"/>
          </a:xfrm>
          <a:prstGeom prst="rect">
            <a:avLst/>
          </a:prstGeom>
        </p:spPr>
      </p:pic>
    </p:spTree>
    <p:extLst>
      <p:ext uri="{BB962C8B-B14F-4D97-AF65-F5344CB8AC3E}">
        <p14:creationId xmlns:p14="http://schemas.microsoft.com/office/powerpoint/2010/main" val="382909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F407EC-ABFA-4C44-8BF4-F50B2523894B}"/>
              </a:ext>
            </a:extLst>
          </p:cNvPr>
          <p:cNvSpPr txBox="1">
            <a:spLocks/>
          </p:cNvSpPr>
          <p:nvPr/>
        </p:nvSpPr>
        <p:spPr>
          <a:xfrm>
            <a:off x="316078" y="1036671"/>
            <a:ext cx="10993549" cy="111681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1"/>
                </a:solidFill>
              </a:rPr>
              <a:t>Existing and confirmed management activities - </a:t>
            </a:r>
          </a:p>
          <a:p>
            <a:pPr>
              <a:spcAft>
                <a:spcPts val="600"/>
              </a:spcAft>
            </a:pPr>
            <a:r>
              <a:rPr lang="en-US" dirty="0">
                <a:solidFill>
                  <a:schemeClr val="accent1"/>
                </a:solidFill>
              </a:rPr>
              <a:t>themes in common with extant literature (RQ1)</a:t>
            </a:r>
          </a:p>
          <a:p>
            <a:pPr>
              <a:spcAft>
                <a:spcPts val="600"/>
              </a:spcAft>
            </a:pPr>
            <a:endParaRPr lang="en-US" dirty="0">
              <a:solidFill>
                <a:schemeClr val="accent1"/>
              </a:solidFill>
            </a:endParaRPr>
          </a:p>
        </p:txBody>
      </p:sp>
      <p:graphicFrame>
        <p:nvGraphicFramePr>
          <p:cNvPr id="4" name="Table 3">
            <a:extLst>
              <a:ext uri="{FF2B5EF4-FFF2-40B4-BE49-F238E27FC236}">
                <a16:creationId xmlns:a16="http://schemas.microsoft.com/office/drawing/2014/main" xmlns="" id="{8F014046-1C37-4E4B-B2CF-5B11326A8135}"/>
              </a:ext>
            </a:extLst>
          </p:cNvPr>
          <p:cNvGraphicFramePr>
            <a:graphicFrameLocks noGrp="1"/>
          </p:cNvGraphicFramePr>
          <p:nvPr>
            <p:extLst>
              <p:ext uri="{D42A27DB-BD31-4B8C-83A1-F6EECF244321}">
                <p14:modId xmlns:p14="http://schemas.microsoft.com/office/powerpoint/2010/main" val="842375411"/>
              </p:ext>
            </p:extLst>
          </p:nvPr>
        </p:nvGraphicFramePr>
        <p:xfrm>
          <a:off x="316078" y="1684162"/>
          <a:ext cx="11728285" cy="5149424"/>
        </p:xfrm>
        <a:graphic>
          <a:graphicData uri="http://schemas.openxmlformats.org/drawingml/2006/table">
            <a:tbl>
              <a:tblPr firstRow="1" bandRow="1">
                <a:tableStyleId>{5C22544A-7EE6-4342-B048-85BDC9FD1C3A}</a:tableStyleId>
              </a:tblPr>
              <a:tblGrid>
                <a:gridCol w="2809438">
                  <a:extLst>
                    <a:ext uri="{9D8B030D-6E8A-4147-A177-3AD203B41FA5}">
                      <a16:colId xmlns:a16="http://schemas.microsoft.com/office/drawing/2014/main" xmlns="" val="838822946"/>
                    </a:ext>
                  </a:extLst>
                </a:gridCol>
                <a:gridCol w="8918847">
                  <a:extLst>
                    <a:ext uri="{9D8B030D-6E8A-4147-A177-3AD203B41FA5}">
                      <a16:colId xmlns:a16="http://schemas.microsoft.com/office/drawing/2014/main" xmlns="" val="3183072097"/>
                    </a:ext>
                  </a:extLst>
                </a:gridCol>
              </a:tblGrid>
              <a:tr h="391688">
                <a:tc>
                  <a:txBody>
                    <a:bodyPr/>
                    <a:lstStyle/>
                    <a:p>
                      <a:r>
                        <a:rPr lang="en-GB" dirty="0"/>
                        <a:t>Management activities</a:t>
                      </a:r>
                    </a:p>
                  </a:txBody>
                  <a:tcPr/>
                </a:tc>
                <a:tc>
                  <a:txBody>
                    <a:bodyPr/>
                    <a:lstStyle/>
                    <a:p>
                      <a:r>
                        <a:rPr lang="en-GB" dirty="0"/>
                        <a:t>Definition</a:t>
                      </a:r>
                    </a:p>
                  </a:txBody>
                  <a:tcPr/>
                </a:tc>
                <a:extLst>
                  <a:ext uri="{0D108BD9-81ED-4DB2-BD59-A6C34878D82A}">
                    <a16:rowId xmlns:a16="http://schemas.microsoft.com/office/drawing/2014/main" xmlns="" val="528948689"/>
                  </a:ext>
                </a:extLst>
              </a:tr>
              <a:tr h="391688">
                <a:tc>
                  <a:txBody>
                    <a:bodyPr/>
                    <a:lstStyle/>
                    <a:p>
                      <a:r>
                        <a:rPr lang="en-GB" dirty="0"/>
                        <a:t>Leveraging</a:t>
                      </a:r>
                    </a:p>
                  </a:txBody>
                  <a:tcPr>
                    <a:solidFill>
                      <a:schemeClr val="accent1">
                        <a:lumMod val="10000"/>
                        <a:lumOff val="90000"/>
                      </a:schemeClr>
                    </a:solidFill>
                  </a:tcPr>
                </a:tc>
                <a:tc>
                  <a:txBody>
                    <a:bodyPr/>
                    <a:lstStyle/>
                    <a:p>
                      <a:r>
                        <a:rPr lang="en-GB" dirty="0"/>
                        <a:t>Stimulating changes in customer needs and desires, thereby creating demand and appetite for the innovations. </a:t>
                      </a:r>
                    </a:p>
                  </a:txBody>
                  <a:tcPr>
                    <a:solidFill>
                      <a:schemeClr val="accent1">
                        <a:lumMod val="10000"/>
                        <a:lumOff val="90000"/>
                      </a:schemeClr>
                    </a:solidFill>
                  </a:tcPr>
                </a:tc>
                <a:extLst>
                  <a:ext uri="{0D108BD9-81ED-4DB2-BD59-A6C34878D82A}">
                    <a16:rowId xmlns:a16="http://schemas.microsoft.com/office/drawing/2014/main" xmlns="" val="4079523334"/>
                  </a:ext>
                </a:extLst>
              </a:tr>
              <a:tr h="676064">
                <a:tc>
                  <a:txBody>
                    <a:bodyPr/>
                    <a:lstStyle/>
                    <a:p>
                      <a:r>
                        <a:rPr lang="en-GB" dirty="0"/>
                        <a:t>Learning, knowledge creation &amp; transfer</a:t>
                      </a:r>
                    </a:p>
                  </a:txBody>
                  <a:tcPr>
                    <a:solidFill>
                      <a:schemeClr val="accent1">
                        <a:lumMod val="10000"/>
                        <a:lumOff val="90000"/>
                      </a:schemeClr>
                    </a:solidFill>
                  </a:tcPr>
                </a:tc>
                <a:tc>
                  <a:txBody>
                    <a:bodyPr/>
                    <a:lstStyle/>
                    <a:p>
                      <a:r>
                        <a:rPr lang="en-GB" dirty="0"/>
                        <a:t>The acquisition of knowledge, skills, facts and information through being taught or partnering with experienced people in the net. </a:t>
                      </a:r>
                    </a:p>
                  </a:txBody>
                  <a:tcPr>
                    <a:solidFill>
                      <a:schemeClr val="accent1">
                        <a:lumMod val="10000"/>
                        <a:lumOff val="90000"/>
                      </a:schemeClr>
                    </a:solidFill>
                  </a:tcPr>
                </a:tc>
                <a:extLst>
                  <a:ext uri="{0D108BD9-81ED-4DB2-BD59-A6C34878D82A}">
                    <a16:rowId xmlns:a16="http://schemas.microsoft.com/office/drawing/2014/main" xmlns="" val="3152260875"/>
                  </a:ext>
                </a:extLst>
              </a:tr>
              <a:tr h="676064">
                <a:tc>
                  <a:txBody>
                    <a:bodyPr/>
                    <a:lstStyle/>
                    <a:p>
                      <a:r>
                        <a:rPr lang="en-GB" dirty="0"/>
                        <a:t>Motivating &amp; rewarding</a:t>
                      </a:r>
                    </a:p>
                  </a:txBody>
                  <a:tcPr/>
                </a:tc>
                <a:tc>
                  <a:txBody>
                    <a:bodyPr/>
                    <a:lstStyle/>
                    <a:p>
                      <a:r>
                        <a:rPr lang="en-GB" dirty="0"/>
                        <a:t>Used to inspire, increase stamina and workability by increasing mental satisfaction among the actors in the workplace; inspiring actor(s) to work self-intentionally. </a:t>
                      </a:r>
                    </a:p>
                  </a:txBody>
                  <a:tcPr/>
                </a:tc>
                <a:extLst>
                  <a:ext uri="{0D108BD9-81ED-4DB2-BD59-A6C34878D82A}">
                    <a16:rowId xmlns:a16="http://schemas.microsoft.com/office/drawing/2014/main" xmlns="" val="2058184604"/>
                  </a:ext>
                </a:extLst>
              </a:tr>
              <a:tr h="676064">
                <a:tc>
                  <a:txBody>
                    <a:bodyPr/>
                    <a:lstStyle/>
                    <a:p>
                      <a:r>
                        <a:rPr lang="en-GB" dirty="0"/>
                        <a:t>Resourcing</a:t>
                      </a:r>
                    </a:p>
                  </a:txBody>
                  <a:tcPr/>
                </a:tc>
                <a:tc>
                  <a:txBody>
                    <a:bodyPr/>
                    <a:lstStyle/>
                    <a:p>
                      <a:r>
                        <a:rPr lang="en-GB" dirty="0"/>
                        <a:t>Money, materials, people and other assets that were brought together to create the innovation.</a:t>
                      </a:r>
                    </a:p>
                  </a:txBody>
                  <a:tcPr/>
                </a:tc>
                <a:extLst>
                  <a:ext uri="{0D108BD9-81ED-4DB2-BD59-A6C34878D82A}">
                    <a16:rowId xmlns:a16="http://schemas.microsoft.com/office/drawing/2014/main" xmlns="" val="155883700"/>
                  </a:ext>
                </a:extLst>
              </a:tr>
              <a:tr h="391688">
                <a:tc>
                  <a:txBody>
                    <a:bodyPr/>
                    <a:lstStyle/>
                    <a:p>
                      <a:r>
                        <a:rPr lang="en-GB" dirty="0"/>
                        <a:t>Goal setting &amp; refining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ambition and effort required to create the desired innovation.</a:t>
                      </a:r>
                    </a:p>
                  </a:txBody>
                  <a:tcPr/>
                </a:tc>
                <a:extLst>
                  <a:ext uri="{0D108BD9-81ED-4DB2-BD59-A6C34878D82A}">
                    <a16:rowId xmlns:a16="http://schemas.microsoft.com/office/drawing/2014/main" xmlns="" val="2530090054"/>
                  </a:ext>
                </a:extLst>
              </a:tr>
              <a:tr h="676064">
                <a:tc>
                  <a:txBody>
                    <a:bodyPr/>
                    <a:lstStyle/>
                    <a:p>
                      <a:r>
                        <a:rPr lang="en-GB" dirty="0"/>
                        <a:t>Consolidating</a:t>
                      </a:r>
                    </a:p>
                  </a:txBody>
                  <a:tcPr/>
                </a:tc>
                <a:tc>
                  <a:txBody>
                    <a:bodyPr/>
                    <a:lstStyle/>
                    <a:p>
                      <a:r>
                        <a:rPr lang="en-GB" dirty="0"/>
                        <a:t>Making the innovation more coherent and solid by combining many things (actors, resources, activities) through trust. Without trust, it is difficult to build an effective well-built innovation. </a:t>
                      </a:r>
                    </a:p>
                  </a:txBody>
                  <a:tcPr/>
                </a:tc>
                <a:extLst>
                  <a:ext uri="{0D108BD9-81ED-4DB2-BD59-A6C34878D82A}">
                    <a16:rowId xmlns:a16="http://schemas.microsoft.com/office/drawing/2014/main" xmlns="" val="2057145063"/>
                  </a:ext>
                </a:extLst>
              </a:tr>
              <a:tr h="391688">
                <a:tc>
                  <a:txBody>
                    <a:bodyPr/>
                    <a:lstStyle/>
                    <a:p>
                      <a:r>
                        <a:rPr lang="en-GB" dirty="0"/>
                        <a:t>Controlling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Establishing rules and roles for innovating and collaboration. </a:t>
                      </a:r>
                    </a:p>
                  </a:txBody>
                  <a:tcPr/>
                </a:tc>
                <a:extLst>
                  <a:ext uri="{0D108BD9-81ED-4DB2-BD59-A6C34878D82A}">
                    <a16:rowId xmlns:a16="http://schemas.microsoft.com/office/drawing/2014/main" xmlns="" val="634615123"/>
                  </a:ext>
                </a:extLst>
              </a:tr>
              <a:tr h="391688">
                <a:tc>
                  <a:txBody>
                    <a:bodyPr/>
                    <a:lstStyle/>
                    <a:p>
                      <a:r>
                        <a:rPr lang="en-GB" dirty="0"/>
                        <a:t>Coordinating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Connecting and integrating different actors and their resources to innovate. </a:t>
                      </a:r>
                    </a:p>
                  </a:txBody>
                  <a:tcPr/>
                </a:tc>
                <a:extLst>
                  <a:ext uri="{0D108BD9-81ED-4DB2-BD59-A6C34878D82A}">
                    <a16:rowId xmlns:a16="http://schemas.microsoft.com/office/drawing/2014/main" xmlns="" val="566486874"/>
                  </a:ext>
                </a:extLst>
              </a:tr>
            </a:tbl>
          </a:graphicData>
        </a:graphic>
      </p:graphicFrame>
    </p:spTree>
    <p:extLst>
      <p:ext uri="{BB962C8B-B14F-4D97-AF65-F5344CB8AC3E}">
        <p14:creationId xmlns:p14="http://schemas.microsoft.com/office/powerpoint/2010/main" val="127637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205ED-677F-40DF-B2C6-740AF5837D34}"/>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9003" b="2261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436563" y="1206500"/>
            <a:ext cx="11755437" cy="4652963"/>
          </a:xfrm>
        </p:spPr>
        <p:txBody>
          <a:bodyPr vert="horz" lIns="91440" tIns="45720" rIns="91440" bIns="45720" rtlCol="0" anchor="ctr">
            <a:noAutofit/>
          </a:bodyPr>
          <a:lstStyle/>
          <a:p>
            <a:pPr>
              <a:lnSpc>
                <a:spcPct val="90000"/>
              </a:lnSpc>
            </a:pPr>
            <a:r>
              <a:rPr lang="en-GB" sz="2400" dirty="0">
                <a:solidFill>
                  <a:schemeClr val="tx1"/>
                </a:solidFill>
              </a:rPr>
              <a:t>The atmosphere of the business relationships:</a:t>
            </a:r>
          </a:p>
          <a:p>
            <a:pPr marL="457200" indent="-457200">
              <a:lnSpc>
                <a:spcPct val="90000"/>
              </a:lnSpc>
              <a:buAutoNum type="alphaLcParenR"/>
            </a:pPr>
            <a:r>
              <a:rPr lang="en-GB" sz="2400" dirty="0">
                <a:solidFill>
                  <a:schemeClr val="tx1"/>
                </a:solidFill>
              </a:rPr>
              <a:t>Conditioned the management activities.</a:t>
            </a:r>
          </a:p>
          <a:p>
            <a:pPr marL="457200" indent="-457200">
              <a:lnSpc>
                <a:spcPct val="90000"/>
              </a:lnSpc>
              <a:buAutoNum type="alphaLcParenR"/>
            </a:pPr>
            <a:r>
              <a:rPr lang="en-GB" sz="2400" dirty="0">
                <a:solidFill>
                  <a:schemeClr val="tx1"/>
                </a:solidFill>
              </a:rPr>
              <a:t>A central factor when developing relationships between firms.</a:t>
            </a:r>
          </a:p>
          <a:p>
            <a:pPr marL="457200" indent="-457200">
              <a:lnSpc>
                <a:spcPct val="90000"/>
              </a:lnSpc>
              <a:buAutoNum type="alphaLcParenR"/>
            </a:pPr>
            <a:r>
              <a:rPr lang="en-GB" sz="2400" dirty="0">
                <a:solidFill>
                  <a:schemeClr val="tx1"/>
                </a:solidFill>
              </a:rPr>
              <a:t>Shaped the relationship characteristics over time. </a:t>
            </a:r>
          </a:p>
          <a:p>
            <a:pPr marL="457200" indent="-457200">
              <a:lnSpc>
                <a:spcPct val="90000"/>
              </a:lnSpc>
              <a:buAutoNum type="alphaLcParenR"/>
            </a:pPr>
            <a:r>
              <a:rPr lang="en-GB" sz="2400" dirty="0">
                <a:solidFill>
                  <a:schemeClr val="tx1"/>
                </a:solidFill>
              </a:rPr>
              <a:t>Motivated the actors, prompting close relationships, stimulating activity and trust. </a:t>
            </a:r>
          </a:p>
          <a:p>
            <a:pPr lvl="1">
              <a:lnSpc>
                <a:spcPct val="90000"/>
              </a:lnSpc>
            </a:pPr>
            <a:r>
              <a:rPr lang="en-GB" sz="2200" dirty="0">
                <a:solidFill>
                  <a:schemeClr val="tx1"/>
                </a:solidFill>
              </a:rPr>
              <a:t>Close relationships enabled the nets to achieve positive gains during innovation development.</a:t>
            </a:r>
          </a:p>
          <a:p>
            <a:pPr lvl="1">
              <a:lnSpc>
                <a:spcPct val="90000"/>
              </a:lnSpc>
            </a:pPr>
            <a:r>
              <a:rPr lang="en-GB" sz="2200" dirty="0">
                <a:solidFill>
                  <a:schemeClr val="tx1"/>
                </a:solidFill>
              </a:rPr>
              <a:t>The data revealed many examples of the productive use of; actor and firm competence, facilities and other resources such as highly valued technical and commercial information. </a:t>
            </a:r>
            <a:endParaRPr lang="en-US" sz="2200"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50379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3"/>
                </a:solidFill>
              </a:rPr>
              <a:t>The atmosphere of the relationship </a:t>
            </a:r>
          </a:p>
        </p:txBody>
      </p:sp>
    </p:spTree>
    <p:extLst>
      <p:ext uri="{BB962C8B-B14F-4D97-AF65-F5344CB8AC3E}">
        <p14:creationId xmlns:p14="http://schemas.microsoft.com/office/powerpoint/2010/main" val="50853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chester Skyline 2.jpg">
            <a:extLst>
              <a:ext uri="{FF2B5EF4-FFF2-40B4-BE49-F238E27FC236}">
                <a16:creationId xmlns:a16="http://schemas.microsoft.com/office/drawing/2014/main" xmlns="" id="{5687D567-1F97-4623-B05D-469793ABE056}"/>
              </a:ext>
            </a:extLst>
          </p:cNvPr>
          <p:cNvPicPr>
            <a:picLocks noChangeAspect="1"/>
          </p:cNvPicPr>
          <p:nvPr/>
        </p:nvPicPr>
        <p:blipFill rotWithShape="1">
          <a:blip r:embed="rId3"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25000"/>
          <a:stretch/>
        </p:blipFill>
        <p:spPr>
          <a:xfrm>
            <a:off x="20" y="10"/>
            <a:ext cx="12191980" cy="6857990"/>
          </a:xfrm>
          <a:prstGeom prst="rect">
            <a:avLst/>
          </a:prstGeom>
        </p:spPr>
      </p:pic>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tx2"/>
                </a:solidFill>
              </a:rPr>
              <a:t>Overview of the empirical research framework </a:t>
            </a:r>
          </a:p>
        </p:txBody>
      </p:sp>
      <p:pic>
        <p:nvPicPr>
          <p:cNvPr id="20" name="Picture 19">
            <a:extLst>
              <a:ext uri="{FF2B5EF4-FFF2-40B4-BE49-F238E27FC236}">
                <a16:creationId xmlns:a16="http://schemas.microsoft.com/office/drawing/2014/main" xmlns="" id="{8688794E-CC54-4757-BBBC-76D159760797}"/>
              </a:ext>
            </a:extLst>
          </p:cNvPr>
          <p:cNvPicPr>
            <a:picLocks noChangeAspect="1"/>
          </p:cNvPicPr>
          <p:nvPr/>
        </p:nvPicPr>
        <p:blipFill>
          <a:blip r:embed="rId4"/>
          <a:stretch>
            <a:fillRect/>
          </a:stretch>
        </p:blipFill>
        <p:spPr>
          <a:xfrm>
            <a:off x="2597523" y="2114550"/>
            <a:ext cx="6551133" cy="4460567"/>
          </a:xfrm>
          <a:prstGeom prst="rect">
            <a:avLst/>
          </a:prstGeom>
        </p:spPr>
      </p:pic>
    </p:spTree>
    <p:extLst>
      <p:ext uri="{BB962C8B-B14F-4D97-AF65-F5344CB8AC3E}">
        <p14:creationId xmlns:p14="http://schemas.microsoft.com/office/powerpoint/2010/main" val="17931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205ED-677F-40DF-B2C6-740AF5837D34}"/>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9003" b="2261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436563" y="1206500"/>
            <a:ext cx="11755437" cy="4652963"/>
          </a:xfrm>
        </p:spPr>
        <p:txBody>
          <a:bodyPr vert="horz" lIns="91440" tIns="45720" rIns="91440" bIns="45720" rtlCol="0" anchor="ctr">
            <a:noAutofit/>
          </a:bodyPr>
          <a:lstStyle/>
          <a:p>
            <a:pPr>
              <a:lnSpc>
                <a:spcPct val="90000"/>
              </a:lnSpc>
            </a:pPr>
            <a:r>
              <a:rPr lang="en-GB" sz="2400" dirty="0">
                <a:solidFill>
                  <a:schemeClr val="tx1"/>
                </a:solidFill>
              </a:rPr>
              <a:t>Net stability was maintained throughout innovation development.</a:t>
            </a:r>
          </a:p>
          <a:p>
            <a:pPr>
              <a:lnSpc>
                <a:spcPct val="90000"/>
              </a:lnSpc>
            </a:pPr>
            <a:r>
              <a:rPr lang="en-GB" sz="2400" dirty="0">
                <a:solidFill>
                  <a:schemeClr val="tx1"/>
                </a:solidFill>
              </a:rPr>
              <a:t>Barriers were not significant.</a:t>
            </a:r>
          </a:p>
          <a:p>
            <a:pPr>
              <a:lnSpc>
                <a:spcPct val="90000"/>
              </a:lnSpc>
            </a:pPr>
            <a:r>
              <a:rPr lang="en-GB" sz="2400" dirty="0">
                <a:solidFill>
                  <a:schemeClr val="tx1"/>
                </a:solidFill>
              </a:rPr>
              <a:t>Both incremental and radical innovations evolved from the same institutional mechanisms.</a:t>
            </a:r>
          </a:p>
          <a:p>
            <a:pPr>
              <a:lnSpc>
                <a:spcPct val="90000"/>
              </a:lnSpc>
            </a:pPr>
            <a:r>
              <a:rPr lang="en-GB" sz="2400" dirty="0">
                <a:solidFill>
                  <a:schemeClr val="tx1"/>
                </a:solidFill>
              </a:rPr>
              <a:t>Project management was critical to both incremental and radical innovation.</a:t>
            </a:r>
          </a:p>
          <a:p>
            <a:pPr>
              <a:lnSpc>
                <a:spcPct val="90000"/>
              </a:lnSpc>
            </a:pPr>
            <a:r>
              <a:rPr lang="en-GB" sz="2400" dirty="0">
                <a:solidFill>
                  <a:schemeClr val="tx1"/>
                </a:solidFill>
              </a:rPr>
              <a:t>Successful completion of each innovation phase contributed to speedy development.</a:t>
            </a:r>
          </a:p>
          <a:p>
            <a:pPr>
              <a:lnSpc>
                <a:spcPct val="90000"/>
              </a:lnSpc>
            </a:pPr>
            <a:endParaRPr lang="en-US" sz="2400"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50379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3"/>
                </a:solidFill>
              </a:rPr>
              <a:t>Innovation net characteristics (RQ2)</a:t>
            </a:r>
          </a:p>
        </p:txBody>
      </p:sp>
    </p:spTree>
    <p:extLst>
      <p:ext uri="{BB962C8B-B14F-4D97-AF65-F5344CB8AC3E}">
        <p14:creationId xmlns:p14="http://schemas.microsoft.com/office/powerpoint/2010/main" val="156338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205ED-677F-40DF-B2C6-740AF5837D34}"/>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9003" b="22613"/>
          <a:stretch/>
        </p:blipFill>
        <p:spPr>
          <a:xfrm>
            <a:off x="20" y="10"/>
            <a:ext cx="12191980" cy="6857990"/>
          </a:xfrm>
          <a:prstGeom prst="rect">
            <a:avLst/>
          </a:prstGeom>
        </p:spPr>
      </p:pic>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503792"/>
          </a:xfrm>
          <a:prstGeom prst="rect">
            <a:avLst/>
          </a:prstGeom>
        </p:spPr>
        <p:txBody>
          <a:bodyPr vert="horz" lIns="91440" tIns="45720" rIns="91440" bIns="45720" rtlCol="0" anchor="b">
            <a:normAutofit fontScale="850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3"/>
                </a:solidFill>
              </a:rPr>
              <a:t>Innovation net characteristics – innovation development speed</a:t>
            </a:r>
          </a:p>
        </p:txBody>
      </p:sp>
      <p:graphicFrame>
        <p:nvGraphicFramePr>
          <p:cNvPr id="13" name="Table 12">
            <a:extLst>
              <a:ext uri="{FF2B5EF4-FFF2-40B4-BE49-F238E27FC236}">
                <a16:creationId xmlns:a16="http://schemas.microsoft.com/office/drawing/2014/main" xmlns="" id="{AC501A9D-2F07-4C04-88FD-017403830426}"/>
              </a:ext>
            </a:extLst>
          </p:cNvPr>
          <p:cNvGraphicFramePr>
            <a:graphicFrameLocks noGrp="1"/>
          </p:cNvGraphicFramePr>
          <p:nvPr>
            <p:extLst>
              <p:ext uri="{D42A27DB-BD31-4B8C-83A1-F6EECF244321}">
                <p14:modId xmlns:p14="http://schemas.microsoft.com/office/powerpoint/2010/main" val="899560664"/>
              </p:ext>
            </p:extLst>
          </p:nvPr>
        </p:nvGraphicFramePr>
        <p:xfrm>
          <a:off x="581191" y="1711235"/>
          <a:ext cx="11348872" cy="3978006"/>
        </p:xfrm>
        <a:graphic>
          <a:graphicData uri="http://schemas.openxmlformats.org/drawingml/2006/table">
            <a:tbl>
              <a:tblPr firstRow="1" bandRow="1">
                <a:tableStyleId>{5C22544A-7EE6-4342-B048-85BDC9FD1C3A}</a:tableStyleId>
              </a:tblPr>
              <a:tblGrid>
                <a:gridCol w="8374977">
                  <a:extLst>
                    <a:ext uri="{9D8B030D-6E8A-4147-A177-3AD203B41FA5}">
                      <a16:colId xmlns:a16="http://schemas.microsoft.com/office/drawing/2014/main" xmlns="" val="742847410"/>
                    </a:ext>
                  </a:extLst>
                </a:gridCol>
                <a:gridCol w="2973895">
                  <a:extLst>
                    <a:ext uri="{9D8B030D-6E8A-4147-A177-3AD203B41FA5}">
                      <a16:colId xmlns:a16="http://schemas.microsoft.com/office/drawing/2014/main" xmlns="" val="431402946"/>
                    </a:ext>
                  </a:extLst>
                </a:gridCol>
              </a:tblGrid>
              <a:tr h="525841">
                <a:tc>
                  <a:txBody>
                    <a:bodyPr/>
                    <a:lstStyle/>
                    <a:p>
                      <a:pPr>
                        <a:lnSpc>
                          <a:spcPct val="150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Factors contributing to an efficient pace and therefore speed of delivery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Linking management activity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99684680"/>
                  </a:ext>
                </a:extLst>
              </a:tr>
              <a:tr h="525841">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Timely innovation based on true need</a:t>
                      </a:r>
                    </a:p>
                  </a:txBody>
                  <a:tcPr marL="68580" marR="68580" marT="0" marB="0"/>
                </a:tc>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Goal setting &amp; refining</a:t>
                      </a:r>
                    </a:p>
                  </a:txBody>
                  <a:tcPr marL="68580" marR="68580" marT="0" marB="0"/>
                </a:tc>
                <a:extLst>
                  <a:ext uri="{0D108BD9-81ED-4DB2-BD59-A6C34878D82A}">
                    <a16:rowId xmlns:a16="http://schemas.microsoft.com/office/drawing/2014/main" xmlns="" val="1838475530"/>
                  </a:ext>
                </a:extLst>
              </a:tr>
              <a:tr h="525841">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integration of quality at every stage; saving time in the long run as it was not necessary to revert to a past stage</a:t>
                      </a:r>
                    </a:p>
                  </a:txBody>
                  <a:tcPr marL="68580" marR="68580" marT="0" marB="0"/>
                </a:tc>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Goal setting &amp; refining</a:t>
                      </a:r>
                    </a:p>
                  </a:txBody>
                  <a:tcPr marL="68580" marR="68580" marT="0" marB="0"/>
                </a:tc>
                <a:extLst>
                  <a:ext uri="{0D108BD9-81ED-4DB2-BD59-A6C34878D82A}">
                    <a16:rowId xmlns:a16="http://schemas.microsoft.com/office/drawing/2014/main" xmlns="" val="156021989"/>
                  </a:ext>
                </a:extLst>
              </a:tr>
              <a:tr h="525841">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Engaging efficient cross functional teams of people</a:t>
                      </a:r>
                    </a:p>
                  </a:txBody>
                  <a:tcPr marL="68580" marR="68580" marT="0" marB="0"/>
                </a:tc>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Resourcing</a:t>
                      </a:r>
                    </a:p>
                  </a:txBody>
                  <a:tcPr marL="68580" marR="68580" marT="0" marB="0"/>
                </a:tc>
                <a:extLst>
                  <a:ext uri="{0D108BD9-81ED-4DB2-BD59-A6C34878D82A}">
                    <a16:rowId xmlns:a16="http://schemas.microsoft.com/office/drawing/2014/main" xmlns="" val="957969753"/>
                  </a:ext>
                </a:extLst>
              </a:tr>
              <a:tr h="525841">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Delivering a few important projects as opposed to spreading resources too thinly</a:t>
                      </a:r>
                    </a:p>
                  </a:txBody>
                  <a:tcPr marL="68580" marR="68580" marT="0" marB="0"/>
                </a:tc>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Coordinating</a:t>
                      </a:r>
                    </a:p>
                  </a:txBody>
                  <a:tcPr marL="68580" marR="68580" marT="0" marB="0"/>
                </a:tc>
                <a:extLst>
                  <a:ext uri="{0D108BD9-81ED-4DB2-BD59-A6C34878D82A}">
                    <a16:rowId xmlns:a16="http://schemas.microsoft.com/office/drawing/2014/main" xmlns="" val="2155957642"/>
                  </a:ext>
                </a:extLst>
              </a:tr>
              <a:tr h="525841">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Utilising Agile and Stage gate methodologies</a:t>
                      </a:r>
                    </a:p>
                  </a:txBody>
                  <a:tcPr marL="68580" marR="68580" marT="0" marB="0"/>
                </a:tc>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Coordinating</a:t>
                      </a:r>
                    </a:p>
                  </a:txBody>
                  <a:tcPr marL="68580" marR="68580" marT="0" marB="0"/>
                </a:tc>
                <a:extLst>
                  <a:ext uri="{0D108BD9-81ED-4DB2-BD59-A6C34878D82A}">
                    <a16:rowId xmlns:a16="http://schemas.microsoft.com/office/drawing/2014/main" xmlns="" val="2580960469"/>
                  </a:ext>
                </a:extLst>
              </a:tr>
              <a:tr h="525841">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Commencing and completing tasks simultaneously</a:t>
                      </a:r>
                    </a:p>
                  </a:txBody>
                  <a:tcPr marL="68580" marR="68580" marT="0" marB="0"/>
                </a:tc>
                <a:tc>
                  <a: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Coordinating</a:t>
                      </a:r>
                    </a:p>
                  </a:txBody>
                  <a:tcPr marL="68580" marR="68580" marT="0" marB="0"/>
                </a:tc>
                <a:extLst>
                  <a:ext uri="{0D108BD9-81ED-4DB2-BD59-A6C34878D82A}">
                    <a16:rowId xmlns:a16="http://schemas.microsoft.com/office/drawing/2014/main" xmlns="" val="2229167446"/>
                  </a:ext>
                </a:extLst>
              </a:tr>
            </a:tbl>
          </a:graphicData>
        </a:graphic>
      </p:graphicFrame>
    </p:spTree>
    <p:extLst>
      <p:ext uri="{BB962C8B-B14F-4D97-AF65-F5344CB8AC3E}">
        <p14:creationId xmlns:p14="http://schemas.microsoft.com/office/powerpoint/2010/main" val="21794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205ED-677F-40DF-B2C6-740AF5837D34}"/>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9003" b="2261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436563" y="1206500"/>
            <a:ext cx="11755437" cy="4652963"/>
          </a:xfrm>
        </p:spPr>
        <p:txBody>
          <a:bodyPr vert="horz" lIns="91440" tIns="45720" rIns="91440" bIns="45720" rtlCol="0" anchor="ctr">
            <a:noAutofit/>
          </a:bodyPr>
          <a:lstStyle/>
          <a:p>
            <a:pPr>
              <a:lnSpc>
                <a:spcPct val="90000"/>
              </a:lnSpc>
            </a:pPr>
            <a:r>
              <a:rPr lang="en-GB" sz="2400" b="1" dirty="0">
                <a:solidFill>
                  <a:schemeClr val="tx1"/>
                </a:solidFill>
              </a:rPr>
              <a:t>The importance of individual actors (people) micro-level interactions and dense social networks -</a:t>
            </a:r>
          </a:p>
          <a:p>
            <a:pPr lvl="1">
              <a:lnSpc>
                <a:spcPct val="90000"/>
              </a:lnSpc>
            </a:pPr>
            <a:r>
              <a:rPr lang="en-GB" sz="2200" b="1" dirty="0">
                <a:solidFill>
                  <a:schemeClr val="tx1"/>
                </a:solidFill>
              </a:rPr>
              <a:t>contributing to consolidating.</a:t>
            </a:r>
          </a:p>
          <a:p>
            <a:pPr>
              <a:lnSpc>
                <a:spcPct val="90000"/>
              </a:lnSpc>
            </a:pPr>
            <a:endParaRPr lang="en-US" sz="2400"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50379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3"/>
                </a:solidFill>
              </a:rPr>
              <a:t>Innovation net characteristics</a:t>
            </a:r>
          </a:p>
        </p:txBody>
      </p:sp>
    </p:spTree>
    <p:extLst>
      <p:ext uri="{BB962C8B-B14F-4D97-AF65-F5344CB8AC3E}">
        <p14:creationId xmlns:p14="http://schemas.microsoft.com/office/powerpoint/2010/main" val="360820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205ED-677F-40DF-B2C6-740AF5837D34}"/>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9003" b="2261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436563" y="1206500"/>
            <a:ext cx="11755437" cy="4652963"/>
          </a:xfrm>
        </p:spPr>
        <p:txBody>
          <a:bodyPr vert="horz" lIns="91440" tIns="45720" rIns="91440" bIns="45720" rtlCol="0" anchor="ctr">
            <a:noAutofit/>
          </a:bodyPr>
          <a:lstStyle/>
          <a:p>
            <a:r>
              <a:rPr lang="en-GB" sz="2400" b="1" dirty="0">
                <a:solidFill>
                  <a:schemeClr val="tx1"/>
                </a:solidFill>
              </a:rPr>
              <a:t>Cognitive abrasion, tacit and explicit knowledge – </a:t>
            </a:r>
          </a:p>
          <a:p>
            <a:pPr lvl="1"/>
            <a:r>
              <a:rPr lang="en-GB" sz="2200" b="1" dirty="0">
                <a:solidFill>
                  <a:schemeClr val="tx1"/>
                </a:solidFill>
              </a:rPr>
              <a:t>contributing to learning, knowledge transfer &amp; creation. </a:t>
            </a:r>
            <a:endParaRPr lang="en-GB" sz="2200" dirty="0">
              <a:solidFill>
                <a:schemeClr val="tx1"/>
              </a:solidFill>
            </a:endParaRPr>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50379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3"/>
                </a:solidFill>
              </a:rPr>
              <a:t>Innovation net characteristics</a:t>
            </a:r>
          </a:p>
        </p:txBody>
      </p:sp>
    </p:spTree>
    <p:extLst>
      <p:ext uri="{BB962C8B-B14F-4D97-AF65-F5344CB8AC3E}">
        <p14:creationId xmlns:p14="http://schemas.microsoft.com/office/powerpoint/2010/main" val="188801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nask.man.ac.uk\home$\Desktop\EPS SLIDE\photon-science.jpg">
            <a:extLst>
              <a:ext uri="{FF2B5EF4-FFF2-40B4-BE49-F238E27FC236}">
                <a16:creationId xmlns:a16="http://schemas.microsoft.com/office/drawing/2014/main" xmlns="" id="{AA22BEF4-672A-41C2-A06C-8F025D9575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1" r="3236"/>
          <a:stretch/>
        </p:blipFill>
        <p:spPr bwMode="auto">
          <a:xfrm rot="5400000">
            <a:off x="6993667" y="1648555"/>
            <a:ext cx="5792788" cy="36958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D10EBCF-F1AE-4004-85EC-84DC9E26B55F}"/>
              </a:ext>
            </a:extLst>
          </p:cNvPr>
          <p:cNvSpPr>
            <a:spLocks noGrp="1"/>
          </p:cNvSpPr>
          <p:nvPr>
            <p:ph type="title"/>
          </p:nvPr>
        </p:nvSpPr>
        <p:spPr>
          <a:xfrm>
            <a:off x="581192" y="702156"/>
            <a:ext cx="7225075" cy="1013800"/>
          </a:xfrm>
        </p:spPr>
        <p:txBody>
          <a:bodyPr>
            <a:normAutofit/>
          </a:bodyPr>
          <a:lstStyle/>
          <a:p>
            <a:r>
              <a:rPr lang="en-GB" sz="2200" dirty="0">
                <a:solidFill>
                  <a:schemeClr val="accent1"/>
                </a:solidFill>
              </a:rPr>
              <a:t>agenda</a:t>
            </a:r>
          </a:p>
        </p:txBody>
      </p:sp>
      <p:sp>
        <p:nvSpPr>
          <p:cNvPr id="3" name="Content Placeholder 2">
            <a:extLst>
              <a:ext uri="{FF2B5EF4-FFF2-40B4-BE49-F238E27FC236}">
                <a16:creationId xmlns:a16="http://schemas.microsoft.com/office/drawing/2014/main" xmlns="" id="{84D54762-F658-46FE-86CD-7D9801865C13}"/>
              </a:ext>
            </a:extLst>
          </p:cNvPr>
          <p:cNvSpPr>
            <a:spLocks noGrp="1"/>
          </p:cNvSpPr>
          <p:nvPr>
            <p:ph idx="1"/>
          </p:nvPr>
        </p:nvSpPr>
        <p:spPr>
          <a:xfrm>
            <a:off x="581194" y="1896533"/>
            <a:ext cx="7225074" cy="3962266"/>
          </a:xfrm>
        </p:spPr>
        <p:txBody>
          <a:bodyPr>
            <a:normAutofit/>
          </a:bodyPr>
          <a:lstStyle/>
          <a:p>
            <a:r>
              <a:rPr lang="en-US" sz="2400" dirty="0">
                <a:solidFill>
                  <a:schemeClr val="tx1"/>
                </a:solidFill>
                <a:sym typeface="Wingdings" panose="05000000000000000000" pitchFamily="2" charset="2"/>
              </a:rPr>
              <a:t>The study</a:t>
            </a:r>
          </a:p>
          <a:p>
            <a:r>
              <a:rPr lang="en-US" sz="2400" dirty="0">
                <a:solidFill>
                  <a:schemeClr val="tx1"/>
                </a:solidFill>
                <a:sym typeface="Wingdings" panose="05000000000000000000" pitchFamily="2" charset="2"/>
              </a:rPr>
              <a:t>Literature/conceptual framework</a:t>
            </a:r>
          </a:p>
          <a:p>
            <a:r>
              <a:rPr lang="en-US" sz="2400" dirty="0">
                <a:solidFill>
                  <a:schemeClr val="tx1"/>
                </a:solidFill>
                <a:sym typeface="Wingdings" panose="05000000000000000000" pitchFamily="2" charset="2"/>
              </a:rPr>
              <a:t>Methodology and analysis</a:t>
            </a:r>
          </a:p>
          <a:p>
            <a:r>
              <a:rPr lang="en-US" sz="2400" dirty="0">
                <a:solidFill>
                  <a:schemeClr val="tx1"/>
                </a:solidFill>
                <a:sym typeface="Wingdings" panose="05000000000000000000" pitchFamily="2" charset="2"/>
              </a:rPr>
              <a:t>Themes</a:t>
            </a:r>
          </a:p>
          <a:p>
            <a:r>
              <a:rPr lang="en-US" sz="2400" dirty="0">
                <a:solidFill>
                  <a:schemeClr val="tx1"/>
                </a:solidFill>
                <a:sym typeface="Wingdings" panose="05000000000000000000" pitchFamily="2" charset="2"/>
              </a:rPr>
              <a:t>Conclusions</a:t>
            </a:r>
            <a:endParaRPr lang="en-GB" sz="2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369877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205ED-677F-40DF-B2C6-740AF5837D34}"/>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9003" b="2261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436563" y="1206500"/>
            <a:ext cx="11755437" cy="4652963"/>
          </a:xfrm>
        </p:spPr>
        <p:txBody>
          <a:bodyPr vert="horz" lIns="91440" tIns="45720" rIns="91440" bIns="45720" rtlCol="0" anchor="ctr">
            <a:noAutofit/>
          </a:bodyPr>
          <a:lstStyle/>
          <a:p>
            <a:pPr>
              <a:lnSpc>
                <a:spcPct val="90000"/>
              </a:lnSpc>
            </a:pPr>
            <a:r>
              <a:rPr lang="en-GB" sz="2400" b="1" dirty="0">
                <a:solidFill>
                  <a:schemeClr val="tx1"/>
                </a:solidFill>
              </a:rPr>
              <a:t>Effective teamwork and project management -</a:t>
            </a:r>
          </a:p>
          <a:p>
            <a:pPr lvl="1">
              <a:lnSpc>
                <a:spcPct val="90000"/>
              </a:lnSpc>
            </a:pPr>
            <a:r>
              <a:rPr lang="en-GB" sz="2200" b="1" dirty="0">
                <a:solidFill>
                  <a:schemeClr val="tx1"/>
                </a:solidFill>
              </a:rPr>
              <a:t>contributing to coordinating and controlling. </a:t>
            </a:r>
            <a:endParaRPr lang="en-US" sz="2200"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50379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3"/>
                </a:solidFill>
              </a:rPr>
              <a:t>Innovation net characteristics</a:t>
            </a:r>
          </a:p>
        </p:txBody>
      </p:sp>
    </p:spTree>
    <p:extLst>
      <p:ext uri="{BB962C8B-B14F-4D97-AF65-F5344CB8AC3E}">
        <p14:creationId xmlns:p14="http://schemas.microsoft.com/office/powerpoint/2010/main" val="203533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00205ED-677F-40DF-B2C6-740AF5837D34}"/>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t="19003" b="2261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436563" y="1206500"/>
            <a:ext cx="11755437" cy="4652963"/>
          </a:xfrm>
        </p:spPr>
        <p:txBody>
          <a:bodyPr vert="horz" lIns="91440" tIns="45720" rIns="91440" bIns="45720" rtlCol="0" anchor="ctr">
            <a:noAutofit/>
          </a:bodyPr>
          <a:lstStyle/>
          <a:p>
            <a:pPr>
              <a:lnSpc>
                <a:spcPct val="90000"/>
              </a:lnSpc>
            </a:pPr>
            <a:r>
              <a:rPr lang="en-GB" sz="2400" b="1" dirty="0">
                <a:solidFill>
                  <a:schemeClr val="tx1"/>
                </a:solidFill>
              </a:rPr>
              <a:t>The importance of strong and weak ties, trust and actor diversity - </a:t>
            </a:r>
          </a:p>
          <a:p>
            <a:pPr lvl="1">
              <a:lnSpc>
                <a:spcPct val="90000"/>
              </a:lnSpc>
            </a:pPr>
            <a:r>
              <a:rPr lang="en-GB" sz="2200" b="1" dirty="0">
                <a:solidFill>
                  <a:schemeClr val="tx1"/>
                </a:solidFill>
              </a:rPr>
              <a:t>contributing to consolidating. </a:t>
            </a:r>
            <a:endParaRPr lang="en-US" sz="2400"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029616" cy="50379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3"/>
                </a:solidFill>
              </a:rPr>
              <a:t>Innovation net characteristics</a:t>
            </a:r>
          </a:p>
        </p:txBody>
      </p:sp>
    </p:spTree>
    <p:extLst>
      <p:ext uri="{BB962C8B-B14F-4D97-AF65-F5344CB8AC3E}">
        <p14:creationId xmlns:p14="http://schemas.microsoft.com/office/powerpoint/2010/main" val="393949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7CA71-4D2B-47CC-BE0D-727172FC7FAB}"/>
              </a:ext>
            </a:extLst>
          </p:cNvPr>
          <p:cNvSpPr>
            <a:spLocks noGrp="1"/>
          </p:cNvSpPr>
          <p:nvPr>
            <p:ph type="ctrTitle"/>
          </p:nvPr>
        </p:nvSpPr>
        <p:spPr>
          <a:xfrm>
            <a:off x="581191" y="4000698"/>
            <a:ext cx="10993549" cy="1475013"/>
          </a:xfrm>
        </p:spPr>
        <p:txBody>
          <a:bodyPr>
            <a:normAutofit/>
          </a:bodyPr>
          <a:lstStyle/>
          <a:p>
            <a:pPr algn="ctr"/>
            <a:r>
              <a:rPr lang="en-GB" dirty="0">
                <a:solidFill>
                  <a:srgbClr val="FFFFFF"/>
                </a:solidFill>
              </a:rPr>
              <a:t>discussion</a:t>
            </a:r>
          </a:p>
        </p:txBody>
      </p:sp>
      <p:pic>
        <p:nvPicPr>
          <p:cNvPr id="5" name="Picture 4" descr="Manchester Skyline 2.jpg">
            <a:extLst>
              <a:ext uri="{FF2B5EF4-FFF2-40B4-BE49-F238E27FC236}">
                <a16:creationId xmlns:a16="http://schemas.microsoft.com/office/drawing/2014/main" xmlns="" id="{9FC7DAFF-9109-4BE5-B8F6-C8D41A225B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7998" r="-1" b="-1"/>
          <a:stretch/>
        </p:blipFill>
        <p:spPr>
          <a:xfrm>
            <a:off x="446532" y="599725"/>
            <a:ext cx="11292143" cy="3557252"/>
          </a:xfrm>
          <a:prstGeom prst="rect">
            <a:avLst/>
          </a:prstGeom>
        </p:spPr>
      </p:pic>
    </p:spTree>
    <p:extLst>
      <p:ext uri="{BB962C8B-B14F-4D97-AF65-F5344CB8AC3E}">
        <p14:creationId xmlns:p14="http://schemas.microsoft.com/office/powerpoint/2010/main" val="29169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B691D59-8F51-4DD8-AD41-D568D29B08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204AEF18-0627-48F3-9B3D-F7E8F050B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CEAEE08A-C572-438F-9753-B0D527A51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xmlns="" id="{993F09C6-4F57-4B05-9592-E253D8BC62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879A26B8-6C4E-452B-ADD3-ED324A7AB7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9B4167E1-E2B0-4192-8DA2-6967DDFF87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632E123D-18A2-4B7D-9CBA-9FADFCE01514}"/>
              </a:ext>
            </a:extLst>
          </p:cNvPr>
          <p:cNvSpPr>
            <a:spLocks noGrp="1"/>
          </p:cNvSpPr>
          <p:nvPr>
            <p:ph type="title"/>
          </p:nvPr>
        </p:nvSpPr>
        <p:spPr>
          <a:xfrm>
            <a:off x="762121" y="960723"/>
            <a:ext cx="4968489" cy="1013800"/>
          </a:xfrm>
        </p:spPr>
        <p:txBody>
          <a:bodyPr vert="horz" lIns="91440" tIns="45720" rIns="91440" bIns="45720" rtlCol="0" anchor="b">
            <a:normAutofit/>
          </a:bodyPr>
          <a:lstStyle/>
          <a:p>
            <a:pPr>
              <a:lnSpc>
                <a:spcPct val="90000"/>
              </a:lnSpc>
            </a:pPr>
            <a:r>
              <a:rPr lang="en-US" sz="2400" dirty="0">
                <a:solidFill>
                  <a:srgbClr val="FFFFFF"/>
                </a:solidFill>
              </a:rPr>
              <a:t>RQ1a – management activities</a:t>
            </a:r>
            <a:br>
              <a:rPr lang="en-US" sz="2400" dirty="0">
                <a:solidFill>
                  <a:srgbClr val="FFFFFF"/>
                </a:solidFill>
              </a:rPr>
            </a:br>
            <a:endParaRPr lang="en-US" sz="2400" dirty="0">
              <a:solidFill>
                <a:srgbClr val="FFFFFF"/>
              </a:solidFill>
            </a:endParaRPr>
          </a:p>
        </p:txBody>
      </p:sp>
      <p:sp>
        <p:nvSpPr>
          <p:cNvPr id="33" name="Rectangle 21">
            <a:extLst>
              <a:ext uri="{FF2B5EF4-FFF2-40B4-BE49-F238E27FC236}">
                <a16:creationId xmlns:a16="http://schemas.microsoft.com/office/drawing/2014/main" xmlns="" id="{D03E4FEE-2E6A-44AB-B6BA-C1AD0CD6D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0817EB59-13B3-43DA-9B91-A7CC174A60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xmlns="" id="{021266BC-AD4E-416C-8443-FE4EF0EBE06A}"/>
              </a:ext>
            </a:extLst>
          </p:cNvPr>
          <p:cNvSpPr>
            <a:spLocks noGrp="1"/>
          </p:cNvSpPr>
          <p:nvPr>
            <p:ph type="body" sz="half" idx="2"/>
          </p:nvPr>
        </p:nvSpPr>
        <p:spPr>
          <a:xfrm>
            <a:off x="783387" y="2254102"/>
            <a:ext cx="4947221" cy="3650344"/>
          </a:xfrm>
        </p:spPr>
        <p:txBody>
          <a:bodyPr vert="horz" lIns="91440" tIns="45720" rIns="91440" bIns="45720" rtlCol="0" anchor="ctr">
            <a:normAutofit fontScale="70000" lnSpcReduction="20000"/>
          </a:bodyPr>
          <a:lstStyle/>
          <a:p>
            <a:pPr algn="l"/>
            <a:r>
              <a:rPr lang="en-US" sz="2100" dirty="0">
                <a:solidFill>
                  <a:srgbClr val="FFFFFF"/>
                </a:solidFill>
              </a:rPr>
              <a:t>Leveraging </a:t>
            </a:r>
          </a:p>
          <a:p>
            <a:pPr algn="l">
              <a:buFont typeface="Wingdings 2" panose="05020102010507070707" pitchFamily="18" charset="2"/>
              <a:buChar char=""/>
            </a:pPr>
            <a:endParaRPr lang="en-US" sz="2100" dirty="0">
              <a:solidFill>
                <a:srgbClr val="FFFFFF"/>
              </a:solidFill>
            </a:endParaRPr>
          </a:p>
          <a:p>
            <a:pPr algn="l">
              <a:buFont typeface="Wingdings 2" panose="05020102010507070707" pitchFamily="18" charset="2"/>
              <a:buChar char=""/>
            </a:pPr>
            <a:r>
              <a:rPr lang="en-US" sz="2100" dirty="0">
                <a:solidFill>
                  <a:srgbClr val="FFFFFF"/>
                </a:solidFill>
              </a:rPr>
              <a:t>Significant to the whole innovation process.</a:t>
            </a:r>
          </a:p>
          <a:p>
            <a:pPr algn="l">
              <a:buFont typeface="Wingdings 2" panose="05020102010507070707" pitchFamily="18" charset="2"/>
              <a:buChar char=""/>
            </a:pPr>
            <a:r>
              <a:rPr lang="en-US" sz="2100" dirty="0">
                <a:solidFill>
                  <a:srgbClr val="FFFFFF"/>
                </a:solidFill>
              </a:rPr>
              <a:t>When effectively carried out, the innovation outcome was improved.</a:t>
            </a:r>
          </a:p>
          <a:p>
            <a:pPr algn="l">
              <a:buFont typeface="Wingdings 2" panose="05020102010507070707" pitchFamily="18" charset="2"/>
              <a:buChar char=""/>
            </a:pPr>
            <a:r>
              <a:rPr lang="en-US" sz="2100" dirty="0">
                <a:solidFill>
                  <a:srgbClr val="FFFFFF"/>
                </a:solidFill>
              </a:rPr>
              <a:t>Links with each of the management activities, in addition to the factors which help to condition the management activities during the process of innovation:</a:t>
            </a:r>
          </a:p>
          <a:p>
            <a:pPr lvl="1">
              <a:buFont typeface="Wingdings 2" panose="05020102010507070707" pitchFamily="18" charset="2"/>
              <a:buChar char=""/>
            </a:pPr>
            <a:r>
              <a:rPr lang="en-US" sz="2100" dirty="0">
                <a:solidFill>
                  <a:srgbClr val="FFFFFF"/>
                </a:solidFill>
              </a:rPr>
              <a:t>shared values and beliefs </a:t>
            </a:r>
          </a:p>
          <a:p>
            <a:pPr lvl="1">
              <a:buFont typeface="Wingdings 2" panose="05020102010507070707" pitchFamily="18" charset="2"/>
              <a:buChar char=""/>
            </a:pPr>
            <a:r>
              <a:rPr lang="en-US" sz="2100" dirty="0">
                <a:solidFill>
                  <a:srgbClr val="FFFFFF"/>
                </a:solidFill>
              </a:rPr>
              <a:t>network stability and embeddedness</a:t>
            </a:r>
          </a:p>
          <a:p>
            <a:pPr lvl="1">
              <a:buFont typeface="Wingdings 2" panose="05020102010507070707" pitchFamily="18" charset="2"/>
              <a:buChar char=""/>
            </a:pPr>
            <a:r>
              <a:rPr lang="en-US" sz="2100" dirty="0">
                <a:solidFill>
                  <a:srgbClr val="FFFFFF"/>
                </a:solidFill>
              </a:rPr>
              <a:t>atmosphere. </a:t>
            </a:r>
          </a:p>
          <a:p>
            <a:pPr algn="l">
              <a:buFont typeface="Wingdings 2" panose="05020102010507070707" pitchFamily="18" charset="2"/>
              <a:buChar char=""/>
            </a:pPr>
            <a:r>
              <a:rPr lang="en-US" sz="2100" dirty="0">
                <a:solidFill>
                  <a:srgbClr val="FFFFFF"/>
                </a:solidFill>
              </a:rPr>
              <a:t>Thus, revealing how innovation evolves.</a:t>
            </a:r>
          </a:p>
          <a:p>
            <a:pPr algn="l">
              <a:buFont typeface="Wingdings 2" panose="05020102010507070707" pitchFamily="18" charset="2"/>
              <a:buChar char=""/>
            </a:pPr>
            <a:endParaRPr lang="en-US" dirty="0">
              <a:solidFill>
                <a:srgbClr val="FFFFFF"/>
              </a:solidFill>
            </a:endParaRPr>
          </a:p>
        </p:txBody>
      </p:sp>
      <p:pic>
        <p:nvPicPr>
          <p:cNvPr id="5" name="Content Placeholder 4">
            <a:extLst>
              <a:ext uri="{FF2B5EF4-FFF2-40B4-BE49-F238E27FC236}">
                <a16:creationId xmlns:a16="http://schemas.microsoft.com/office/drawing/2014/main" xmlns="" id="{F8895DF6-E56D-4E2B-A94D-1B9FBF9B59A8}"/>
              </a:ext>
            </a:extLst>
          </p:cNvPr>
          <p:cNvPicPr>
            <a:picLocks noGrp="1" noChangeAspect="1"/>
          </p:cNvPicPr>
          <p:nvPr>
            <p:ph idx="1"/>
          </p:nvPr>
        </p:nvPicPr>
        <p:blipFill rotWithShape="1">
          <a:blip r:embed="rId3"/>
          <a:srcRect t="15210" r="3483" b="11917"/>
          <a:stretch/>
        </p:blipFill>
        <p:spPr>
          <a:xfrm>
            <a:off x="6468084" y="1588754"/>
            <a:ext cx="4952475" cy="3689593"/>
          </a:xfrm>
          <a:prstGeom prst="rect">
            <a:avLst/>
          </a:prstGeom>
        </p:spPr>
      </p:pic>
    </p:spTree>
    <p:extLst>
      <p:ext uri="{BB962C8B-B14F-4D97-AF65-F5344CB8AC3E}">
        <p14:creationId xmlns:p14="http://schemas.microsoft.com/office/powerpoint/2010/main" val="35683602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xmlns="" id="{DB691D59-8F51-4DD8-AD41-D568D29B08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1">
            <a:extLst>
              <a:ext uri="{FF2B5EF4-FFF2-40B4-BE49-F238E27FC236}">
                <a16:creationId xmlns:a16="http://schemas.microsoft.com/office/drawing/2014/main" xmlns="" id="{204AEF18-0627-48F3-9B3D-F7E8F050B1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3">
            <a:extLst>
              <a:ext uri="{FF2B5EF4-FFF2-40B4-BE49-F238E27FC236}">
                <a16:creationId xmlns:a16="http://schemas.microsoft.com/office/drawing/2014/main" xmlns="" id="{CEAEE08A-C572-438F-9753-B0D527A51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5">
            <a:extLst>
              <a:ext uri="{FF2B5EF4-FFF2-40B4-BE49-F238E27FC236}">
                <a16:creationId xmlns:a16="http://schemas.microsoft.com/office/drawing/2014/main" xmlns="" id="{993F09C6-4F57-4B05-9592-E253D8BC62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17">
            <a:extLst>
              <a:ext uri="{FF2B5EF4-FFF2-40B4-BE49-F238E27FC236}">
                <a16:creationId xmlns:a16="http://schemas.microsoft.com/office/drawing/2014/main" xmlns="" id="{879A26B8-6C4E-452B-ADD3-ED324A7AB7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9">
            <a:extLst>
              <a:ext uri="{FF2B5EF4-FFF2-40B4-BE49-F238E27FC236}">
                <a16:creationId xmlns:a16="http://schemas.microsoft.com/office/drawing/2014/main" xmlns="" id="{9B4167E1-E2B0-4192-8DA2-6967DDFF87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632E123D-18A2-4B7D-9CBA-9FADFCE01514}"/>
              </a:ext>
            </a:extLst>
          </p:cNvPr>
          <p:cNvSpPr>
            <a:spLocks noGrp="1"/>
          </p:cNvSpPr>
          <p:nvPr>
            <p:ph type="title"/>
          </p:nvPr>
        </p:nvSpPr>
        <p:spPr>
          <a:xfrm>
            <a:off x="762121" y="960723"/>
            <a:ext cx="4968489" cy="1013800"/>
          </a:xfrm>
        </p:spPr>
        <p:txBody>
          <a:bodyPr vert="horz" lIns="91440" tIns="45720" rIns="91440" bIns="45720" rtlCol="0" anchor="b">
            <a:normAutofit/>
          </a:bodyPr>
          <a:lstStyle/>
          <a:p>
            <a:pPr>
              <a:lnSpc>
                <a:spcPct val="90000"/>
              </a:lnSpc>
            </a:pPr>
            <a:r>
              <a:rPr lang="en-US" sz="2400" dirty="0">
                <a:solidFill>
                  <a:srgbClr val="FFFFFF"/>
                </a:solidFill>
              </a:rPr>
              <a:t>RQ1a – management activities</a:t>
            </a:r>
            <a:br>
              <a:rPr lang="en-US" sz="2400" dirty="0">
                <a:solidFill>
                  <a:srgbClr val="FFFFFF"/>
                </a:solidFill>
              </a:rPr>
            </a:br>
            <a:endParaRPr lang="en-US" sz="2400" dirty="0">
              <a:solidFill>
                <a:srgbClr val="FFFFFF"/>
              </a:solidFill>
            </a:endParaRPr>
          </a:p>
        </p:txBody>
      </p:sp>
      <p:sp>
        <p:nvSpPr>
          <p:cNvPr id="33" name="Rectangle 21">
            <a:extLst>
              <a:ext uri="{FF2B5EF4-FFF2-40B4-BE49-F238E27FC236}">
                <a16:creationId xmlns:a16="http://schemas.microsoft.com/office/drawing/2014/main" xmlns="" id="{D03E4FEE-2E6A-44AB-B6BA-C1AD0CD6D9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xmlns="" id="{0817EB59-13B3-43DA-9B91-A7CC174A60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xmlns="" id="{021266BC-AD4E-416C-8443-FE4EF0EBE06A}"/>
              </a:ext>
            </a:extLst>
          </p:cNvPr>
          <p:cNvSpPr>
            <a:spLocks noGrp="1"/>
          </p:cNvSpPr>
          <p:nvPr>
            <p:ph type="body" sz="half" idx="2"/>
          </p:nvPr>
        </p:nvSpPr>
        <p:spPr>
          <a:xfrm>
            <a:off x="783387" y="2254102"/>
            <a:ext cx="4947221" cy="3650344"/>
          </a:xfrm>
        </p:spPr>
        <p:txBody>
          <a:bodyPr vert="horz" lIns="91440" tIns="45720" rIns="91440" bIns="45720" rtlCol="0" anchor="ctr">
            <a:normAutofit fontScale="92500"/>
          </a:bodyPr>
          <a:lstStyle/>
          <a:p>
            <a:pPr lvl="0" algn="l">
              <a:defRPr/>
            </a:pPr>
            <a:r>
              <a:rPr lang="en-US" sz="1800" dirty="0">
                <a:solidFill>
                  <a:srgbClr val="FFFFFF"/>
                </a:solidFill>
              </a:rPr>
              <a:t>Learning, knowledge transfer &amp; creation</a:t>
            </a:r>
          </a:p>
          <a:p>
            <a:pPr marL="342900" lvl="0" indent="-342900" algn="l">
              <a:buFont typeface="Wingdings 2" panose="05020102010507070707" pitchFamily="18" charset="2"/>
              <a:buChar char=""/>
              <a:defRPr/>
            </a:pPr>
            <a:r>
              <a:rPr lang="en-US" sz="1800" dirty="0">
                <a:solidFill>
                  <a:srgbClr val="FFFFFF"/>
                </a:solidFill>
              </a:rPr>
              <a:t>Extant literature does not discuss the learning experienced by innovation nets, firms or the involved people in relation to the similarities or differences experienced in radical or incremental innovation development. </a:t>
            </a:r>
          </a:p>
          <a:p>
            <a:pPr marL="342900" lvl="0" indent="-342900" algn="l">
              <a:buFont typeface="Wingdings 2" panose="05020102010507070707" pitchFamily="18" charset="2"/>
              <a:buChar char=""/>
              <a:defRPr/>
            </a:pPr>
            <a:r>
              <a:rPr lang="en-US" sz="1800" dirty="0">
                <a:solidFill>
                  <a:srgbClr val="FFFFFF"/>
                </a:solidFill>
              </a:rPr>
              <a:t>Learning is a significant management activity for both radical and incremental innovation nets.</a:t>
            </a:r>
          </a:p>
          <a:p>
            <a:pPr marL="342900" indent="-342900" algn="l">
              <a:buFont typeface="Wingdings 2" panose="05020102010507070707" pitchFamily="18" charset="2"/>
              <a:buChar char=""/>
              <a:defRPr/>
            </a:pPr>
            <a:r>
              <a:rPr lang="en-US" sz="1800" dirty="0">
                <a:solidFill>
                  <a:srgbClr val="FFFFFF"/>
                </a:solidFill>
              </a:rPr>
              <a:t>There are many parallels with extant literature for the remaining six management activities. </a:t>
            </a:r>
          </a:p>
        </p:txBody>
      </p:sp>
      <p:pic>
        <p:nvPicPr>
          <p:cNvPr id="5" name="Content Placeholder 4">
            <a:extLst>
              <a:ext uri="{FF2B5EF4-FFF2-40B4-BE49-F238E27FC236}">
                <a16:creationId xmlns:a16="http://schemas.microsoft.com/office/drawing/2014/main" xmlns="" id="{F8895DF6-E56D-4E2B-A94D-1B9FBF9B59A8}"/>
              </a:ext>
            </a:extLst>
          </p:cNvPr>
          <p:cNvPicPr>
            <a:picLocks noGrp="1" noChangeAspect="1"/>
          </p:cNvPicPr>
          <p:nvPr>
            <p:ph idx="1"/>
          </p:nvPr>
        </p:nvPicPr>
        <p:blipFill rotWithShape="1">
          <a:blip r:embed="rId3"/>
          <a:srcRect t="13092" b="11405"/>
          <a:stretch/>
        </p:blipFill>
        <p:spPr>
          <a:xfrm>
            <a:off x="6468084" y="1588754"/>
            <a:ext cx="4952475" cy="3689593"/>
          </a:xfrm>
          <a:prstGeom prst="rect">
            <a:avLst/>
          </a:prstGeom>
        </p:spPr>
      </p:pic>
    </p:spTree>
    <p:extLst>
      <p:ext uri="{BB962C8B-B14F-4D97-AF65-F5344CB8AC3E}">
        <p14:creationId xmlns:p14="http://schemas.microsoft.com/office/powerpoint/2010/main" val="171670016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Manchester Skyline 2.jpg">
            <a:extLst>
              <a:ext uri="{FF2B5EF4-FFF2-40B4-BE49-F238E27FC236}">
                <a16:creationId xmlns:a16="http://schemas.microsoft.com/office/drawing/2014/main" xmlns="" id="{3C51A693-E88F-48DA-9CE5-1D7F7947B54F}"/>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t="25000"/>
          <a:stretch/>
        </p:blipFill>
        <p:spPr>
          <a:xfrm>
            <a:off x="20" y="10"/>
            <a:ext cx="12191980" cy="6857990"/>
          </a:xfrm>
          <a:prstGeom prst="rect">
            <a:avLst/>
          </a:prstGeom>
        </p:spPr>
      </p:pic>
      <p:sp>
        <p:nvSpPr>
          <p:cNvPr id="2" name="TextBox 1">
            <a:extLst>
              <a:ext uri="{FF2B5EF4-FFF2-40B4-BE49-F238E27FC236}">
                <a16:creationId xmlns:a16="http://schemas.microsoft.com/office/drawing/2014/main" xmlns="" id="{31F18767-B9B2-4CA5-B152-9EDE3675736B}"/>
              </a:ext>
            </a:extLst>
          </p:cNvPr>
          <p:cNvSpPr txBox="1"/>
          <p:nvPr/>
        </p:nvSpPr>
        <p:spPr>
          <a:xfrm>
            <a:off x="1023870" y="702156"/>
            <a:ext cx="10144260" cy="598007"/>
          </a:xfrm>
          <a:prstGeom prst="rect">
            <a:avLst/>
          </a:prstGeom>
        </p:spPr>
        <p:txBody>
          <a:bodyPr vert="horz" lIns="91440" tIns="45720" rIns="91440" bIns="45720" rtlCol="0" anchor="b">
            <a:normAutofit/>
          </a:bodyPr>
          <a:lstStyle/>
          <a:p>
            <a:pPr>
              <a:spcBef>
                <a:spcPct val="0"/>
              </a:spcBef>
              <a:spcAft>
                <a:spcPts val="600"/>
              </a:spcAft>
            </a:pPr>
            <a:r>
              <a:rPr lang="en-US" sz="2800" cap="all" dirty="0">
                <a:latin typeface="+mj-lt"/>
                <a:ea typeface="+mj-ea"/>
                <a:cs typeface="+mj-cs"/>
              </a:rPr>
              <a:t>RQ1c – characteristics</a:t>
            </a:r>
          </a:p>
        </p:txBody>
      </p:sp>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0261600" cy="3678238"/>
          </a:xfrm>
        </p:spPr>
        <p:txBody>
          <a:bodyPr vert="horz" lIns="91440" tIns="45720" rIns="91440" bIns="45720" rtlCol="0" anchor="ctr">
            <a:normAutofit/>
          </a:bodyPr>
          <a:lstStyle/>
          <a:p>
            <a:pPr marL="324000" lvl="1" indent="0">
              <a:buClr>
                <a:srgbClr val="FFBF6D"/>
              </a:buClr>
            </a:pPr>
            <a:endParaRPr lang="en-US" dirty="0"/>
          </a:p>
          <a:p>
            <a:pPr>
              <a:buClr>
                <a:srgbClr val="FFBF6D"/>
              </a:buClr>
            </a:pPr>
            <a:endParaRPr lang="en-US" dirty="0"/>
          </a:p>
        </p:txBody>
      </p:sp>
      <p:sp>
        <p:nvSpPr>
          <p:cNvPr id="4" name="TextBox 3">
            <a:extLst>
              <a:ext uri="{FF2B5EF4-FFF2-40B4-BE49-F238E27FC236}">
                <a16:creationId xmlns:a16="http://schemas.microsoft.com/office/drawing/2014/main" xmlns="" id="{E32B5030-6470-4BE2-BE38-D52EC8EED4B9}"/>
              </a:ext>
            </a:extLst>
          </p:cNvPr>
          <p:cNvSpPr txBox="1"/>
          <p:nvPr/>
        </p:nvSpPr>
        <p:spPr>
          <a:xfrm>
            <a:off x="1023870" y="2028824"/>
            <a:ext cx="10863329" cy="2923877"/>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atmosphere of the net was conditioned the management activities. </a:t>
            </a:r>
          </a:p>
          <a:p>
            <a:endParaRPr lang="en-GB" sz="2000" dirty="0"/>
          </a:p>
          <a:p>
            <a:pPr marL="742950" lvl="1" indent="-285750">
              <a:buFont typeface="Arial" panose="020B0604020202020204" pitchFamily="34" charset="0"/>
              <a:buChar char="•"/>
            </a:pPr>
            <a:r>
              <a:rPr lang="en-GB" sz="2000" dirty="0"/>
              <a:t>It was a central factor when developing relationships between firms; shaping the relationship characteristics over time. </a:t>
            </a:r>
          </a:p>
          <a:p>
            <a:pPr marL="742950" lvl="1" indent="-285750">
              <a:buFont typeface="Arial" panose="020B0604020202020204" pitchFamily="34" charset="0"/>
              <a:buChar char="•"/>
            </a:pPr>
            <a:r>
              <a:rPr lang="en-GB" sz="2000" dirty="0"/>
              <a:t>Importance of shared values &amp; beliefs. </a:t>
            </a:r>
          </a:p>
          <a:p>
            <a:pPr marL="742950" lvl="1" indent="-285750">
              <a:buFont typeface="Arial" panose="020B0604020202020204" pitchFamily="34" charset="0"/>
              <a:buChar char="•"/>
            </a:pPr>
            <a:r>
              <a:rPr lang="en-GB" sz="2000" dirty="0"/>
              <a:t>Need for overarching mutual expectations to produce successful innovations. </a:t>
            </a:r>
          </a:p>
          <a:p>
            <a:pPr marL="742950" lvl="1" indent="-285750">
              <a:buFont typeface="Arial" panose="020B0604020202020204" pitchFamily="34" charset="0"/>
              <a:buChar char="•"/>
            </a:pPr>
            <a:r>
              <a:rPr lang="en-GB" sz="2000" dirty="0"/>
              <a:t>Trust, in the main, was strong. </a:t>
            </a:r>
          </a:p>
          <a:p>
            <a:pPr marL="742950" lvl="1" indent="-285750">
              <a:buFont typeface="Arial" panose="020B0604020202020204" pitchFamily="34" charset="0"/>
              <a:buChar char="•"/>
            </a:pPr>
            <a:r>
              <a:rPr lang="en-GB" sz="2000" dirty="0"/>
              <a:t>The balance of power and dependence was heavily influenced by the network stability &amp; embeddedness provided by the hub firm(s). </a:t>
            </a:r>
          </a:p>
        </p:txBody>
      </p:sp>
    </p:spTree>
    <p:extLst>
      <p:ext uri="{BB962C8B-B14F-4D97-AF65-F5344CB8AC3E}">
        <p14:creationId xmlns:p14="http://schemas.microsoft.com/office/powerpoint/2010/main" val="2486048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Manchester Skyline 2.jpg">
            <a:extLst>
              <a:ext uri="{FF2B5EF4-FFF2-40B4-BE49-F238E27FC236}">
                <a16:creationId xmlns:a16="http://schemas.microsoft.com/office/drawing/2014/main" xmlns="" id="{3C51A693-E88F-48DA-9CE5-1D7F7947B54F}"/>
              </a:ext>
            </a:extLst>
          </p:cNvPr>
          <p:cNvPicPr>
            <a:picLocks noChangeAspect="1"/>
          </p:cNvPicPr>
          <p:nvPr/>
        </p:nvPicPr>
        <p:blipFill rotWithShape="1">
          <a:blip r:embed="rId3"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25000"/>
          <a:stretch/>
        </p:blipFill>
        <p:spPr>
          <a:xfrm>
            <a:off x="20" y="10"/>
            <a:ext cx="12191980" cy="6857990"/>
          </a:xfrm>
          <a:prstGeom prst="rect">
            <a:avLst/>
          </a:prstGeom>
        </p:spPr>
      </p:pic>
      <p:sp>
        <p:nvSpPr>
          <p:cNvPr id="2" name="TextBox 1">
            <a:extLst>
              <a:ext uri="{FF2B5EF4-FFF2-40B4-BE49-F238E27FC236}">
                <a16:creationId xmlns:a16="http://schemas.microsoft.com/office/drawing/2014/main" xmlns="" id="{31F18767-B9B2-4CA5-B152-9EDE3675736B}"/>
              </a:ext>
            </a:extLst>
          </p:cNvPr>
          <p:cNvSpPr txBox="1"/>
          <p:nvPr/>
        </p:nvSpPr>
        <p:spPr>
          <a:xfrm>
            <a:off x="581192" y="702156"/>
            <a:ext cx="11029616" cy="1013800"/>
          </a:xfrm>
          <a:prstGeom prst="rect">
            <a:avLst/>
          </a:prstGeom>
          <a:solidFill>
            <a:schemeClr val="accent2"/>
          </a:solidFill>
        </p:spPr>
        <p:txBody>
          <a:bodyPr vert="horz" lIns="91440" tIns="45720" rIns="91440" bIns="45720" rtlCol="0" anchor="b">
            <a:normAutofit/>
          </a:bodyPr>
          <a:lstStyle/>
          <a:p>
            <a:pPr>
              <a:spcBef>
                <a:spcPct val="0"/>
              </a:spcBef>
              <a:spcAft>
                <a:spcPts val="600"/>
              </a:spcAft>
            </a:pPr>
            <a:r>
              <a:rPr lang="en-US" sz="2800" cap="all" dirty="0">
                <a:solidFill>
                  <a:srgbClr val="FFFFFF"/>
                </a:solidFill>
                <a:latin typeface="+mj-lt"/>
                <a:ea typeface="+mj-ea"/>
                <a:cs typeface="+mj-cs"/>
              </a:rPr>
              <a:t>RQ1c – characteristics</a:t>
            </a:r>
          </a:p>
        </p:txBody>
      </p:sp>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1029950" cy="3678238"/>
          </a:xfrm>
        </p:spPr>
        <p:txBody>
          <a:bodyPr vert="horz" lIns="91440" tIns="45720" rIns="91440" bIns="45720" rtlCol="0" anchor="ctr">
            <a:normAutofit/>
          </a:bodyPr>
          <a:lstStyle/>
          <a:p>
            <a:pPr marL="324000" lvl="1" indent="0"/>
            <a:endParaRPr lang="en-US" dirty="0"/>
          </a:p>
          <a:p>
            <a:endParaRPr lang="en-US" dirty="0"/>
          </a:p>
        </p:txBody>
      </p:sp>
      <p:sp>
        <p:nvSpPr>
          <p:cNvPr id="4" name="TextBox 3">
            <a:extLst>
              <a:ext uri="{FF2B5EF4-FFF2-40B4-BE49-F238E27FC236}">
                <a16:creationId xmlns:a16="http://schemas.microsoft.com/office/drawing/2014/main" xmlns="" id="{45284DFB-6069-4B88-8BED-591C230BE192}"/>
              </a:ext>
            </a:extLst>
          </p:cNvPr>
          <p:cNvSpPr txBox="1"/>
          <p:nvPr/>
        </p:nvSpPr>
        <p:spPr>
          <a:xfrm>
            <a:off x="440286" y="2071688"/>
            <a:ext cx="11305181" cy="3416320"/>
          </a:xfrm>
          <a:prstGeom prst="rect">
            <a:avLst/>
          </a:prstGeom>
          <a:noFill/>
        </p:spPr>
        <p:txBody>
          <a:bodyPr wrap="square" rtlCol="0">
            <a:spAutoFit/>
          </a:bodyPr>
          <a:lstStyle/>
          <a:p>
            <a:pPr marL="285750" lvl="0" indent="-285750" defTabSz="914400">
              <a:buFont typeface="Arial" panose="020B0604020202020204" pitchFamily="34" charset="0"/>
              <a:buChar char="•"/>
              <a:defRPr/>
            </a:pPr>
            <a:r>
              <a:rPr lang="en-GB" b="1" dirty="0"/>
              <a:t>The importance of individual actors (people), their micro-level interactions and dense social networks – contributing to consolidating</a:t>
            </a:r>
          </a:p>
          <a:p>
            <a:pPr lvl="0" defTabSz="914400">
              <a:defRPr/>
            </a:pPr>
            <a:endParaRPr lang="en-GB" b="1" dirty="0"/>
          </a:p>
          <a:p>
            <a:pPr marL="742950" lvl="1" indent="-285750" defTabSz="914400">
              <a:buFont typeface="Arial" panose="020B0604020202020204" pitchFamily="34" charset="0"/>
              <a:buChar char="•"/>
              <a:defRPr/>
            </a:pPr>
            <a:r>
              <a:rPr lang="en-GB" dirty="0"/>
              <a:t>The industrial networks literature, rarely considers individual actors. </a:t>
            </a:r>
          </a:p>
          <a:p>
            <a:pPr marL="742950" lvl="1" indent="-285750" defTabSz="914400">
              <a:buFont typeface="Arial" panose="020B0604020202020204" pitchFamily="34" charset="0"/>
              <a:buChar char="•"/>
              <a:defRPr/>
            </a:pPr>
            <a:endParaRPr lang="en-GB" dirty="0"/>
          </a:p>
          <a:p>
            <a:pPr marL="742950" lvl="1" indent="-285750" defTabSz="914400">
              <a:buFont typeface="Arial" panose="020B0604020202020204" pitchFamily="34" charset="0"/>
              <a:buChar char="•"/>
              <a:defRPr/>
            </a:pPr>
            <a:r>
              <a:rPr lang="en-GB" dirty="0"/>
              <a:t>Gonçalves et al. (2019); Guercini et al. (2014) and La Rocca et al. (2017) have all commented on the distinct lack of discussion regarding the impact of individual actors in the interaction process.</a:t>
            </a:r>
          </a:p>
          <a:p>
            <a:pPr marL="742950" lvl="1" indent="-285750" defTabSz="914400">
              <a:buFont typeface="Arial" panose="020B0604020202020204" pitchFamily="34" charset="0"/>
              <a:buChar char="•"/>
              <a:defRPr/>
            </a:pPr>
            <a:endParaRPr lang="en-GB" dirty="0"/>
          </a:p>
          <a:p>
            <a:pPr marL="742950" lvl="1" indent="-285750" defTabSz="914400">
              <a:buFont typeface="Arial" panose="020B0604020202020204" pitchFamily="34" charset="0"/>
              <a:buChar char="•"/>
              <a:defRPr/>
            </a:pPr>
            <a:r>
              <a:rPr lang="en-GB" dirty="0"/>
              <a:t>La Rocca (2013) suggested that the lack of research into individual behaviours is perhaps due to the difficulty of observing individual behaviours and studying them empirically, thus highlighting the importance of our findings. </a:t>
            </a:r>
            <a:endParaRPr lang="en-GB" b="1" dirty="0"/>
          </a:p>
          <a:p>
            <a:pPr marL="285750" lvl="0" indent="-285750" defTabSz="914400">
              <a:buFont typeface="Arial" panose="020B0604020202020204" pitchFamily="34" charset="0"/>
              <a:buChar char="•"/>
              <a:defRPr/>
            </a:pPr>
            <a:endParaRPr lang="en-GB" dirty="0"/>
          </a:p>
          <a:p>
            <a:endParaRPr lang="en-GB" dirty="0"/>
          </a:p>
        </p:txBody>
      </p:sp>
    </p:spTree>
    <p:extLst>
      <p:ext uri="{BB962C8B-B14F-4D97-AF65-F5344CB8AC3E}">
        <p14:creationId xmlns:p14="http://schemas.microsoft.com/office/powerpoint/2010/main" val="11104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nchester Skyline 2.jpg">
            <a:extLst>
              <a:ext uri="{FF2B5EF4-FFF2-40B4-BE49-F238E27FC236}">
                <a16:creationId xmlns:a16="http://schemas.microsoft.com/office/drawing/2014/main" xmlns="" id="{3C51A693-E88F-48DA-9CE5-1D7F7947B54F}"/>
              </a:ext>
            </a:extLst>
          </p:cNvPr>
          <p:cNvPicPr>
            <a:picLocks noChangeAspect="1"/>
          </p:cNvPicPr>
          <p:nvPr/>
        </p:nvPicPr>
        <p:blipFill rotWithShape="1">
          <a:blip r:embed="rId3"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25000"/>
          <a:stretch/>
        </p:blipFill>
        <p:spPr>
          <a:xfrm>
            <a:off x="20" y="10"/>
            <a:ext cx="12191980" cy="6857990"/>
          </a:xfrm>
          <a:prstGeom prst="rect">
            <a:avLst/>
          </a:prstGeom>
        </p:spPr>
      </p:pic>
      <p:sp>
        <p:nvSpPr>
          <p:cNvPr id="2" name="TextBox 1">
            <a:extLst>
              <a:ext uri="{FF2B5EF4-FFF2-40B4-BE49-F238E27FC236}">
                <a16:creationId xmlns:a16="http://schemas.microsoft.com/office/drawing/2014/main" xmlns="" id="{31F18767-B9B2-4CA5-B152-9EDE3675736B}"/>
              </a:ext>
            </a:extLst>
          </p:cNvPr>
          <p:cNvSpPr txBox="1"/>
          <p:nvPr/>
        </p:nvSpPr>
        <p:spPr>
          <a:xfrm>
            <a:off x="581192" y="702156"/>
            <a:ext cx="11029616" cy="1013800"/>
          </a:xfrm>
          <a:prstGeom prst="rect">
            <a:avLst/>
          </a:prstGeom>
          <a:solidFill>
            <a:schemeClr val="accent1"/>
          </a:solidFill>
        </p:spPr>
        <p:txBody>
          <a:bodyPr vert="horz" lIns="91440" tIns="45720" rIns="91440" bIns="45720" rtlCol="0" anchor="b">
            <a:normAutofit/>
          </a:bodyPr>
          <a:lstStyle/>
          <a:p>
            <a:pPr>
              <a:spcBef>
                <a:spcPct val="0"/>
              </a:spcBef>
              <a:spcAft>
                <a:spcPts val="600"/>
              </a:spcAft>
            </a:pPr>
            <a:r>
              <a:rPr lang="en-US" sz="2800" cap="all" dirty="0">
                <a:solidFill>
                  <a:srgbClr val="FFFFFF"/>
                </a:solidFill>
                <a:latin typeface="+mj-lt"/>
                <a:ea typeface="+mj-ea"/>
                <a:cs typeface="+mj-cs"/>
              </a:rPr>
              <a:t>RQ1c – characteristics</a:t>
            </a:r>
          </a:p>
        </p:txBody>
      </p:sp>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1029950" cy="3678238"/>
          </a:xfrm>
        </p:spPr>
        <p:txBody>
          <a:bodyPr vert="horz" lIns="91440" tIns="45720" rIns="91440" bIns="45720" rtlCol="0" anchor="ctr">
            <a:normAutofit/>
          </a:bodyPr>
          <a:lstStyle/>
          <a:p>
            <a:pPr marL="324000" lvl="1" indent="0"/>
            <a:endParaRPr lang="en-US" dirty="0"/>
          </a:p>
          <a:p>
            <a:endParaRPr lang="en-US" dirty="0"/>
          </a:p>
        </p:txBody>
      </p:sp>
      <p:sp>
        <p:nvSpPr>
          <p:cNvPr id="6" name="TextBox 5">
            <a:extLst>
              <a:ext uri="{FF2B5EF4-FFF2-40B4-BE49-F238E27FC236}">
                <a16:creationId xmlns:a16="http://schemas.microsoft.com/office/drawing/2014/main" xmlns="" id="{CB012B5B-5AAF-450C-ACC9-D738EC4BE51D}"/>
              </a:ext>
            </a:extLst>
          </p:cNvPr>
          <p:cNvSpPr txBox="1"/>
          <p:nvPr/>
        </p:nvSpPr>
        <p:spPr>
          <a:xfrm>
            <a:off x="440286" y="2071688"/>
            <a:ext cx="11305181" cy="3970318"/>
          </a:xfrm>
          <a:prstGeom prst="rect">
            <a:avLst/>
          </a:prstGeom>
          <a:noFill/>
        </p:spPr>
        <p:txBody>
          <a:bodyPr wrap="square" rtlCol="0">
            <a:spAutoFit/>
          </a:bodyPr>
          <a:lstStyle/>
          <a:p>
            <a:pPr lvl="0" defTabSz="914400">
              <a:defRPr/>
            </a:pPr>
            <a:r>
              <a:rPr lang="en-GB" b="1" dirty="0"/>
              <a:t>Cognitive abrasion, tacit and explicit knowledge – contributing to learning, knowledge transfer &amp; creation</a:t>
            </a:r>
          </a:p>
          <a:p>
            <a:pPr lvl="0" defTabSz="914400">
              <a:defRPr/>
            </a:pPr>
            <a:endParaRPr lang="en-GB" b="1" dirty="0"/>
          </a:p>
          <a:p>
            <a:pPr marL="285750" indent="-285750">
              <a:buFont typeface="Arial" panose="020B0604020202020204" pitchFamily="34" charset="0"/>
              <a:buChar char="•"/>
            </a:pPr>
            <a:r>
              <a:rPr lang="en-GB" dirty="0"/>
              <a:t>The literature lacks definitive empirical findings regarding the nature of knowledge (tacit/explicit) and process (exchange and combination of knowledge) that explicates innovation well (Del-Corte-Lora et al., 2016; Pérez-Luño et al., 2019; Smith et al., 2005).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study reveals that cognitive abrasion is a means for the transfer of tacit knowledge, assisting in the development of ideas for innovation development.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While cognitive/creative abrasion can be difficult (resulting in conflict), when managed well, it was possible to learn, appreciate different viewpoints and develop professional knowledge.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in turn, supported the development of personal relationships, rapport and innovation development. </a:t>
            </a:r>
          </a:p>
        </p:txBody>
      </p:sp>
    </p:spTree>
    <p:extLst>
      <p:ext uri="{BB962C8B-B14F-4D97-AF65-F5344CB8AC3E}">
        <p14:creationId xmlns:p14="http://schemas.microsoft.com/office/powerpoint/2010/main" val="19635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nchester Skyline 2.jpg">
            <a:extLst>
              <a:ext uri="{FF2B5EF4-FFF2-40B4-BE49-F238E27FC236}">
                <a16:creationId xmlns:a16="http://schemas.microsoft.com/office/drawing/2014/main" xmlns="" id="{3C51A693-E88F-48DA-9CE5-1D7F7947B54F}"/>
              </a:ext>
            </a:extLst>
          </p:cNvPr>
          <p:cNvPicPr>
            <a:picLocks noChangeAspect="1"/>
          </p:cNvPicPr>
          <p:nvPr/>
        </p:nvPicPr>
        <p:blipFill rotWithShape="1">
          <a:blip r:embed="rId3"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25000"/>
          <a:stretch/>
        </p:blipFill>
        <p:spPr>
          <a:xfrm>
            <a:off x="20" y="10"/>
            <a:ext cx="12191980" cy="6857990"/>
          </a:xfrm>
          <a:prstGeom prst="rect">
            <a:avLst/>
          </a:prstGeom>
        </p:spPr>
      </p:pic>
      <p:sp>
        <p:nvSpPr>
          <p:cNvPr id="2" name="TextBox 1">
            <a:extLst>
              <a:ext uri="{FF2B5EF4-FFF2-40B4-BE49-F238E27FC236}">
                <a16:creationId xmlns:a16="http://schemas.microsoft.com/office/drawing/2014/main" xmlns="" id="{31F18767-B9B2-4CA5-B152-9EDE3675736B}"/>
              </a:ext>
            </a:extLst>
          </p:cNvPr>
          <p:cNvSpPr txBox="1"/>
          <p:nvPr/>
        </p:nvSpPr>
        <p:spPr>
          <a:xfrm>
            <a:off x="581192" y="702156"/>
            <a:ext cx="11029616" cy="1013800"/>
          </a:xfrm>
          <a:prstGeom prst="rect">
            <a:avLst/>
          </a:prstGeom>
          <a:solidFill>
            <a:schemeClr val="accent2"/>
          </a:solidFill>
        </p:spPr>
        <p:txBody>
          <a:bodyPr vert="horz" lIns="91440" tIns="45720" rIns="91440" bIns="45720" rtlCol="0" anchor="b">
            <a:normAutofit/>
          </a:bodyPr>
          <a:lstStyle/>
          <a:p>
            <a:pPr>
              <a:spcBef>
                <a:spcPct val="0"/>
              </a:spcBef>
              <a:spcAft>
                <a:spcPts val="600"/>
              </a:spcAft>
            </a:pPr>
            <a:r>
              <a:rPr lang="en-US" sz="2800" cap="all" dirty="0">
                <a:solidFill>
                  <a:srgbClr val="FFFFFF"/>
                </a:solidFill>
                <a:latin typeface="+mj-lt"/>
                <a:ea typeface="+mj-ea"/>
                <a:cs typeface="+mj-cs"/>
              </a:rPr>
              <a:t>RQ1c – characteristics</a:t>
            </a:r>
          </a:p>
        </p:txBody>
      </p:sp>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1029950" cy="3678238"/>
          </a:xfrm>
        </p:spPr>
        <p:txBody>
          <a:bodyPr vert="horz" lIns="91440" tIns="45720" rIns="91440" bIns="45720" rtlCol="0" anchor="ctr">
            <a:normAutofit/>
          </a:bodyPr>
          <a:lstStyle/>
          <a:p>
            <a:pPr marL="324000" lvl="1" indent="0"/>
            <a:endParaRPr lang="en-US" dirty="0"/>
          </a:p>
          <a:p>
            <a:endParaRPr lang="en-US" dirty="0"/>
          </a:p>
        </p:txBody>
      </p:sp>
      <p:sp>
        <p:nvSpPr>
          <p:cNvPr id="4" name="TextBox 3">
            <a:extLst>
              <a:ext uri="{FF2B5EF4-FFF2-40B4-BE49-F238E27FC236}">
                <a16:creationId xmlns:a16="http://schemas.microsoft.com/office/drawing/2014/main" xmlns="" id="{45284DFB-6069-4B88-8BED-591C230BE192}"/>
              </a:ext>
            </a:extLst>
          </p:cNvPr>
          <p:cNvSpPr txBox="1"/>
          <p:nvPr/>
        </p:nvSpPr>
        <p:spPr>
          <a:xfrm>
            <a:off x="440286" y="2071688"/>
            <a:ext cx="11305181" cy="3693319"/>
          </a:xfrm>
          <a:prstGeom prst="rect">
            <a:avLst/>
          </a:prstGeom>
          <a:noFill/>
        </p:spPr>
        <p:txBody>
          <a:bodyPr wrap="square" rtlCol="0">
            <a:spAutoFit/>
          </a:bodyPr>
          <a:lstStyle/>
          <a:p>
            <a:pPr lvl="0" defTabSz="914400">
              <a:defRPr/>
            </a:pPr>
            <a:r>
              <a:rPr lang="en-GB" b="1" dirty="0"/>
              <a:t>Effective teamwork and project management – contributing to the management activities coordinating and controlling</a:t>
            </a:r>
          </a:p>
          <a:p>
            <a:pPr lvl="0" defTabSz="914400">
              <a:defRPr/>
            </a:pPr>
            <a:endParaRPr lang="en-GB" b="1" dirty="0"/>
          </a:p>
          <a:p>
            <a:pPr marL="285750" lvl="0" indent="-285750" defTabSz="914400">
              <a:buFont typeface="Arial" panose="020B0604020202020204" pitchFamily="34" charset="0"/>
              <a:buChar char="•"/>
              <a:defRPr/>
            </a:pPr>
            <a:r>
              <a:rPr lang="en-GB" dirty="0"/>
              <a:t>Aarikka-Stenroos et al. (2017) did not specifically mention the fundamental importance of project management to innovation development, in their ‘coordinating’ management activity. </a:t>
            </a:r>
          </a:p>
          <a:p>
            <a:pPr marL="285750" lvl="0" indent="-285750" defTabSz="914400">
              <a:buFont typeface="Arial" panose="020B0604020202020204" pitchFamily="34" charset="0"/>
              <a:buChar char="•"/>
              <a:defRPr/>
            </a:pPr>
            <a:endParaRPr lang="en-GB" dirty="0"/>
          </a:p>
          <a:p>
            <a:pPr marL="285750" lvl="0" indent="-285750" defTabSz="914400">
              <a:buFont typeface="Arial" panose="020B0604020202020204" pitchFamily="34" charset="0"/>
              <a:buChar char="•"/>
              <a:defRPr/>
            </a:pPr>
            <a:r>
              <a:rPr lang="en-GB" dirty="0"/>
              <a:t>Möller and Halinen (2017) claimed that in the management of specific network goals, ‘differentiated’ project management maybe required. </a:t>
            </a:r>
          </a:p>
          <a:p>
            <a:pPr marL="285750" lvl="0" indent="-285750" defTabSz="914400">
              <a:buFont typeface="Arial" panose="020B0604020202020204" pitchFamily="34" charset="0"/>
              <a:buChar char="•"/>
              <a:defRPr/>
            </a:pPr>
            <a:endParaRPr lang="en-GB" dirty="0"/>
          </a:p>
          <a:p>
            <a:pPr marL="742950" lvl="1" indent="-285750" defTabSz="914400">
              <a:buFont typeface="Arial" panose="020B0604020202020204" pitchFamily="34" charset="0"/>
              <a:buChar char="•"/>
              <a:defRPr/>
            </a:pPr>
            <a:r>
              <a:rPr lang="en-GB" dirty="0"/>
              <a:t>This study makes a managerial contribution by providing innovation nets insight into the project management process required for successful innovation and the specific importance of implementing Agile methodology into routine gating models.</a:t>
            </a:r>
          </a:p>
          <a:p>
            <a:pPr lvl="0" defTabSz="914400">
              <a:defRPr/>
            </a:pPr>
            <a:endParaRPr lang="en-GB" dirty="0"/>
          </a:p>
        </p:txBody>
      </p:sp>
    </p:spTree>
    <p:extLst>
      <p:ext uri="{BB962C8B-B14F-4D97-AF65-F5344CB8AC3E}">
        <p14:creationId xmlns:p14="http://schemas.microsoft.com/office/powerpoint/2010/main" val="96907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nchester Skyline 2.jpg">
            <a:extLst>
              <a:ext uri="{FF2B5EF4-FFF2-40B4-BE49-F238E27FC236}">
                <a16:creationId xmlns:a16="http://schemas.microsoft.com/office/drawing/2014/main" xmlns="" id="{3C51A693-E88F-48DA-9CE5-1D7F7947B54F}"/>
              </a:ext>
            </a:extLst>
          </p:cNvPr>
          <p:cNvPicPr>
            <a:picLocks noChangeAspect="1"/>
          </p:cNvPicPr>
          <p:nvPr/>
        </p:nvPicPr>
        <p:blipFill rotWithShape="1">
          <a:blip r:embed="rId3"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25000"/>
          <a:stretch/>
        </p:blipFill>
        <p:spPr>
          <a:xfrm>
            <a:off x="20" y="10"/>
            <a:ext cx="12191980" cy="6857990"/>
          </a:xfrm>
          <a:prstGeom prst="rect">
            <a:avLst/>
          </a:prstGeom>
        </p:spPr>
      </p:pic>
      <p:sp>
        <p:nvSpPr>
          <p:cNvPr id="2" name="TextBox 1">
            <a:extLst>
              <a:ext uri="{FF2B5EF4-FFF2-40B4-BE49-F238E27FC236}">
                <a16:creationId xmlns:a16="http://schemas.microsoft.com/office/drawing/2014/main" xmlns="" id="{31F18767-B9B2-4CA5-B152-9EDE3675736B}"/>
              </a:ext>
            </a:extLst>
          </p:cNvPr>
          <p:cNvSpPr txBox="1"/>
          <p:nvPr/>
        </p:nvSpPr>
        <p:spPr>
          <a:xfrm>
            <a:off x="581192" y="702156"/>
            <a:ext cx="11029616" cy="1013800"/>
          </a:xfrm>
          <a:prstGeom prst="rect">
            <a:avLst/>
          </a:prstGeom>
          <a:solidFill>
            <a:schemeClr val="accent1"/>
          </a:solidFill>
        </p:spPr>
        <p:txBody>
          <a:bodyPr vert="horz" lIns="91440" tIns="45720" rIns="91440" bIns="45720" rtlCol="0" anchor="b">
            <a:normAutofit/>
          </a:bodyPr>
          <a:lstStyle/>
          <a:p>
            <a:pPr>
              <a:spcBef>
                <a:spcPct val="0"/>
              </a:spcBef>
              <a:spcAft>
                <a:spcPts val="600"/>
              </a:spcAft>
            </a:pPr>
            <a:r>
              <a:rPr lang="en-US" sz="2800" cap="all" dirty="0">
                <a:solidFill>
                  <a:srgbClr val="FFFFFF"/>
                </a:solidFill>
                <a:latin typeface="+mj-lt"/>
                <a:ea typeface="+mj-ea"/>
                <a:cs typeface="+mj-cs"/>
              </a:rPr>
              <a:t>RQ1c – characteristics</a:t>
            </a:r>
          </a:p>
        </p:txBody>
      </p:sp>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1029950" cy="3678238"/>
          </a:xfrm>
        </p:spPr>
        <p:txBody>
          <a:bodyPr vert="horz" lIns="91440" tIns="45720" rIns="91440" bIns="45720" rtlCol="0" anchor="ctr">
            <a:normAutofit/>
          </a:bodyPr>
          <a:lstStyle/>
          <a:p>
            <a:pPr marL="324000" lvl="1" indent="0"/>
            <a:endParaRPr lang="en-US" dirty="0"/>
          </a:p>
          <a:p>
            <a:endParaRPr lang="en-US" dirty="0"/>
          </a:p>
        </p:txBody>
      </p:sp>
      <p:sp>
        <p:nvSpPr>
          <p:cNvPr id="4" name="TextBox 3">
            <a:extLst>
              <a:ext uri="{FF2B5EF4-FFF2-40B4-BE49-F238E27FC236}">
                <a16:creationId xmlns:a16="http://schemas.microsoft.com/office/drawing/2014/main" xmlns="" id="{45284DFB-6069-4B88-8BED-591C230BE192}"/>
              </a:ext>
            </a:extLst>
          </p:cNvPr>
          <p:cNvSpPr txBox="1"/>
          <p:nvPr/>
        </p:nvSpPr>
        <p:spPr>
          <a:xfrm>
            <a:off x="440286" y="2071688"/>
            <a:ext cx="11305181" cy="3970318"/>
          </a:xfrm>
          <a:prstGeom prst="rect">
            <a:avLst/>
          </a:prstGeom>
          <a:noFill/>
        </p:spPr>
        <p:txBody>
          <a:bodyPr wrap="square" rtlCol="0">
            <a:spAutoFit/>
          </a:bodyPr>
          <a:lstStyle/>
          <a:p>
            <a:pPr lvl="0" defTabSz="914400">
              <a:defRPr/>
            </a:pPr>
            <a:r>
              <a:rPr lang="en-GB" b="1" dirty="0"/>
              <a:t>The importance of strong and weak ties, trust and actor diversity – contributing to consolidating</a:t>
            </a:r>
          </a:p>
          <a:p>
            <a:pPr lvl="0" defTabSz="914400">
              <a:defRPr/>
            </a:pPr>
            <a:endParaRPr lang="en-GB" b="1" dirty="0"/>
          </a:p>
          <a:p>
            <a:pPr marL="285750" lvl="0" indent="-285750" defTabSz="914400">
              <a:buFont typeface="Arial" panose="020B0604020202020204" pitchFamily="34" charset="0"/>
              <a:buChar char="•"/>
              <a:defRPr/>
            </a:pPr>
            <a:r>
              <a:rPr lang="en-GB" dirty="0"/>
              <a:t>While a diverse range of actors brought complications, none were so significant as to stall innovation development. </a:t>
            </a:r>
          </a:p>
          <a:p>
            <a:pPr marL="285750" lvl="0" indent="-285750" defTabSz="914400">
              <a:buFont typeface="Arial" panose="020B0604020202020204" pitchFamily="34" charset="0"/>
              <a:buChar char="•"/>
              <a:defRPr/>
            </a:pPr>
            <a:endParaRPr lang="en-GB" dirty="0"/>
          </a:p>
          <a:p>
            <a:pPr marL="742950" lvl="1" indent="-285750" defTabSz="914400">
              <a:buFont typeface="Arial" panose="020B0604020202020204" pitchFamily="34" charset="0"/>
              <a:buChar char="•"/>
              <a:defRPr/>
            </a:pPr>
            <a:r>
              <a:rPr lang="en-GB" dirty="0"/>
              <a:t>Extant literature illustrates that actor diversity can complicate innovation development; the increased miscellany of involved actors, different terminologies, expressions, technologies and goals can create tensions, increase ambiguity and create misunderstandings (Aarikka-Stenroos and Sandberg, 2012; Daniela Corsaro et al., 2012; Corsaro et al., 2012). </a:t>
            </a:r>
          </a:p>
          <a:p>
            <a:pPr marL="285750" lvl="0" indent="-285750" defTabSz="914400">
              <a:buFont typeface="Arial" panose="020B0604020202020204" pitchFamily="34" charset="0"/>
              <a:buChar char="•"/>
              <a:defRPr/>
            </a:pPr>
            <a:endParaRPr lang="en-GB" dirty="0"/>
          </a:p>
          <a:p>
            <a:pPr marL="285750" lvl="0" indent="-285750" defTabSz="914400">
              <a:buFont typeface="Arial" panose="020B0604020202020204" pitchFamily="34" charset="0"/>
              <a:buChar char="•"/>
              <a:defRPr/>
            </a:pPr>
            <a:r>
              <a:rPr lang="en-GB" dirty="0"/>
              <a:t>While the findings acknowledge the extra difficulties involved in innovation development from actor diversity it is important to emphasise that both radical and incremental innovations were not markedly hindered.</a:t>
            </a:r>
          </a:p>
          <a:p>
            <a:pPr marL="285750" lvl="0" indent="-285750" defTabSz="914400">
              <a:buFont typeface="Arial" panose="020B0604020202020204" pitchFamily="34" charset="0"/>
              <a:buChar char="•"/>
              <a:defRPr/>
            </a:pPr>
            <a:endParaRPr lang="en-GB" dirty="0"/>
          </a:p>
          <a:p>
            <a:pPr marL="742950" lvl="1" indent="-285750" defTabSz="914400">
              <a:buFont typeface="Arial" panose="020B0604020202020204" pitchFamily="34" charset="0"/>
              <a:buChar char="•"/>
              <a:defRPr/>
            </a:pPr>
            <a:r>
              <a:rPr lang="en-GB" dirty="0"/>
              <a:t>The benefits of the close actor groupings generated novel, ideas and successful innovation(s).</a:t>
            </a:r>
          </a:p>
          <a:p>
            <a:pPr lvl="0" defTabSz="914400">
              <a:defRPr/>
            </a:pPr>
            <a:endParaRPr lang="en-GB" dirty="0"/>
          </a:p>
        </p:txBody>
      </p:sp>
    </p:spTree>
    <p:extLst>
      <p:ext uri="{BB962C8B-B14F-4D97-AF65-F5344CB8AC3E}">
        <p14:creationId xmlns:p14="http://schemas.microsoft.com/office/powerpoint/2010/main" val="376716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1933238" cy="3678238"/>
          </a:xfrm>
        </p:spPr>
        <p:txBody>
          <a:bodyPr>
            <a:noAutofit/>
          </a:bodyPr>
          <a:lstStyle/>
          <a:p>
            <a:pPr marL="0" indent="0">
              <a:buNone/>
            </a:pPr>
            <a:r>
              <a:rPr lang="en-GB" sz="2400" dirty="0">
                <a:solidFill>
                  <a:schemeClr val="tx1"/>
                </a:solidFill>
              </a:rPr>
              <a:t>	</a:t>
            </a:r>
          </a:p>
          <a:p>
            <a:pPr marL="0" indent="0">
              <a:buNone/>
            </a:pPr>
            <a:r>
              <a:rPr lang="en-GB" sz="2400" dirty="0">
                <a:solidFill>
                  <a:schemeClr val="tx1"/>
                </a:solidFill>
              </a:rPr>
              <a:t>	The study is grounded in IMP thinking (Turnbull and Valla, 1986, Håkansson et al. 2002, 	Ritter et al. 2004). </a:t>
            </a:r>
          </a:p>
          <a:p>
            <a:pPr marL="0" indent="0">
              <a:buNone/>
            </a:pPr>
            <a:r>
              <a:rPr lang="en-GB" sz="2400" dirty="0">
                <a:solidFill>
                  <a:schemeClr val="tx1"/>
                </a:solidFill>
              </a:rPr>
              <a:t>	Innovation is considered to be radical or incremental.</a:t>
            </a:r>
          </a:p>
          <a:p>
            <a:pPr lvl="1"/>
            <a:r>
              <a:rPr lang="en-GB" sz="2200" dirty="0">
                <a:solidFill>
                  <a:schemeClr val="tx1"/>
                </a:solidFill>
              </a:rPr>
              <a:t>Highly radical innovation refers to those innovations which will make all others in its field obsolete. “…</a:t>
            </a:r>
            <a:r>
              <a:rPr lang="en-GB" sz="2200" i="1" dirty="0">
                <a:solidFill>
                  <a:schemeClr val="tx1"/>
                </a:solidFill>
              </a:rPr>
              <a:t>fundamental changes that represent revolutionary changes in technology</a:t>
            </a:r>
            <a:r>
              <a:rPr lang="en-GB" sz="2200" dirty="0">
                <a:solidFill>
                  <a:schemeClr val="tx1"/>
                </a:solidFill>
              </a:rPr>
              <a:t>.” Dewar and Dutton, 1986.</a:t>
            </a:r>
          </a:p>
          <a:p>
            <a:pPr lvl="1"/>
            <a:r>
              <a:rPr lang="en-GB" sz="2200" dirty="0">
                <a:solidFill>
                  <a:schemeClr val="tx1"/>
                </a:solidFill>
              </a:rPr>
              <a:t>Incremental innovation: “…</a:t>
            </a:r>
            <a:r>
              <a:rPr lang="en-GB" sz="2200" i="1" dirty="0">
                <a:solidFill>
                  <a:schemeClr val="tx1"/>
                </a:solidFill>
              </a:rPr>
              <a:t>minor improvements or simple adjustments in current technology</a:t>
            </a:r>
            <a:r>
              <a:rPr lang="en-GB" sz="2200" dirty="0">
                <a:solidFill>
                  <a:schemeClr val="tx1"/>
                </a:solidFill>
              </a:rPr>
              <a:t>.” (Garcia &amp; Calantone, 2002).</a:t>
            </a:r>
          </a:p>
          <a:p>
            <a:pPr lvl="1"/>
            <a:r>
              <a:rPr lang="en-GB" sz="2200" dirty="0">
                <a:solidFill>
                  <a:schemeClr val="tx1"/>
                </a:solidFill>
              </a:rPr>
              <a:t>Traditionally, the innovation process is represented as a series of stages or phases.                    (Cooper &amp; Kleinschmidt, 1995). </a:t>
            </a:r>
          </a:p>
          <a:p>
            <a:pPr lvl="2"/>
            <a:r>
              <a:rPr lang="en-GB" sz="2200" dirty="0">
                <a:solidFill>
                  <a:schemeClr val="accent3"/>
                </a:solidFill>
              </a:rPr>
              <a:t>Phase 1 -  the idea. </a:t>
            </a:r>
          </a:p>
          <a:p>
            <a:pPr lvl="2"/>
            <a:r>
              <a:rPr lang="en-GB" sz="2200" dirty="0">
                <a:solidFill>
                  <a:schemeClr val="accent3"/>
                </a:solidFill>
              </a:rPr>
              <a:t>Phase 2 - product development.</a:t>
            </a:r>
          </a:p>
          <a:p>
            <a:pPr lvl="2"/>
            <a:r>
              <a:rPr lang="en-GB" sz="2200" dirty="0">
                <a:solidFill>
                  <a:schemeClr val="accent3"/>
                </a:solidFill>
              </a:rPr>
              <a:t>Phase 3 - commercialisation</a:t>
            </a:r>
            <a:r>
              <a:rPr lang="en-GB" sz="2200" dirty="0"/>
              <a:t>. </a:t>
            </a:r>
          </a:p>
          <a:p>
            <a:endParaRPr lang="en-GB" sz="2400"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426720" y="702156"/>
            <a:ext cx="7379547" cy="1013800"/>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solidFill>
                  <a:schemeClr val="accent1"/>
                </a:solidFill>
              </a:rPr>
              <a:t>Innovation and networks</a:t>
            </a:r>
          </a:p>
        </p:txBody>
      </p:sp>
    </p:spTree>
    <p:extLst>
      <p:ext uri="{BB962C8B-B14F-4D97-AF65-F5344CB8AC3E}">
        <p14:creationId xmlns:p14="http://schemas.microsoft.com/office/powerpoint/2010/main" val="234126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 &amp; managerial implications</a:t>
            </a:r>
          </a:p>
        </p:txBody>
      </p:sp>
      <p:sp>
        <p:nvSpPr>
          <p:cNvPr id="3" name="Content Placeholder 2"/>
          <p:cNvSpPr>
            <a:spLocks noGrp="1"/>
          </p:cNvSpPr>
          <p:nvPr>
            <p:ph idx="1"/>
          </p:nvPr>
        </p:nvSpPr>
        <p:spPr/>
        <p:txBody>
          <a:bodyPr>
            <a:normAutofit/>
          </a:bodyPr>
          <a:lstStyle/>
          <a:p>
            <a:pPr>
              <a:lnSpc>
                <a:spcPct val="90000"/>
              </a:lnSpc>
            </a:pPr>
            <a:r>
              <a:rPr lang="en-US" sz="2000" dirty="0">
                <a:solidFill>
                  <a:schemeClr val="tx1"/>
                </a:solidFill>
              </a:rPr>
              <a:t>Therefore for both radical and incremental innovation development, in the MCD sector, it is important to ensure that managers are aware of the importance of; </a:t>
            </a:r>
          </a:p>
          <a:p>
            <a:pPr marL="552600" lvl="1" indent="-228600">
              <a:lnSpc>
                <a:spcPct val="90000"/>
              </a:lnSpc>
            </a:pPr>
            <a:r>
              <a:rPr lang="en-US" sz="2000" dirty="0">
                <a:solidFill>
                  <a:schemeClr val="tx1"/>
                </a:solidFill>
              </a:rPr>
              <a:t>Communication – which must be clear and well understood within the net.</a:t>
            </a:r>
          </a:p>
          <a:p>
            <a:pPr marL="552600" lvl="1" indent="-228600">
              <a:lnSpc>
                <a:spcPct val="90000"/>
              </a:lnSpc>
            </a:pPr>
            <a:r>
              <a:rPr lang="en-US" sz="2000" dirty="0">
                <a:solidFill>
                  <a:schemeClr val="tx1"/>
                </a:solidFill>
              </a:rPr>
              <a:t>Net stability and embeddedness.</a:t>
            </a:r>
          </a:p>
          <a:p>
            <a:pPr marL="552600" lvl="1" indent="-228600">
              <a:lnSpc>
                <a:spcPct val="90000"/>
              </a:lnSpc>
            </a:pPr>
            <a:r>
              <a:rPr lang="en-US" sz="2000" dirty="0">
                <a:solidFill>
                  <a:schemeClr val="tx1"/>
                </a:solidFill>
              </a:rPr>
              <a:t>Successful execution of leveraging activities. </a:t>
            </a:r>
          </a:p>
          <a:p>
            <a:pPr marL="552600" lvl="1" indent="-228600">
              <a:lnSpc>
                <a:spcPct val="90000"/>
              </a:lnSpc>
            </a:pPr>
            <a:r>
              <a:rPr lang="en-US" sz="2000" dirty="0">
                <a:solidFill>
                  <a:schemeClr val="tx1"/>
                </a:solidFill>
              </a:rPr>
              <a:t>When shared values and beliefs exist between the actors prior to and during innovation development, the innovation process is smoother.</a:t>
            </a:r>
          </a:p>
        </p:txBody>
      </p:sp>
    </p:spTree>
    <p:extLst>
      <p:ext uri="{BB962C8B-B14F-4D97-AF65-F5344CB8AC3E}">
        <p14:creationId xmlns:p14="http://schemas.microsoft.com/office/powerpoint/2010/main" val="148039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normAutofit/>
          </a:bodyPr>
          <a:lstStyle/>
          <a:p>
            <a:pPr marL="552600" lvl="1" indent="-228600">
              <a:lnSpc>
                <a:spcPct val="90000"/>
              </a:lnSpc>
            </a:pPr>
            <a:r>
              <a:rPr lang="en-US" sz="2000" dirty="0">
                <a:solidFill>
                  <a:schemeClr val="tx1"/>
                </a:solidFill>
              </a:rPr>
              <a:t>Enable learning, knowledge transfer and creation to occur easily. </a:t>
            </a:r>
          </a:p>
          <a:p>
            <a:pPr marL="552600" lvl="1" indent="-228600">
              <a:lnSpc>
                <a:spcPct val="90000"/>
              </a:lnSpc>
            </a:pPr>
            <a:r>
              <a:rPr lang="en-GB" sz="2000" dirty="0">
                <a:solidFill>
                  <a:schemeClr val="tx1"/>
                </a:solidFill>
              </a:rPr>
              <a:t>Involve the best and most appropriate people in the nets – allowing for cognitive abrasion, tacit and explicit knowledge sharing.</a:t>
            </a:r>
          </a:p>
          <a:p>
            <a:pPr marL="552600" lvl="1" indent="-228600">
              <a:lnSpc>
                <a:spcPct val="90000"/>
              </a:lnSpc>
            </a:pPr>
            <a:r>
              <a:rPr lang="en-GB" sz="2000" dirty="0">
                <a:solidFill>
                  <a:schemeClr val="tx1"/>
                </a:solidFill>
              </a:rPr>
              <a:t>Ensure that diverse actor groupings are involved – create the right conditions for strong and weak ties to evolve.</a:t>
            </a:r>
          </a:p>
          <a:p>
            <a:pPr marL="552600" lvl="1" indent="-228600">
              <a:lnSpc>
                <a:spcPct val="90000"/>
              </a:lnSpc>
            </a:pPr>
            <a:r>
              <a:rPr lang="en-GB" sz="2000" dirty="0">
                <a:solidFill>
                  <a:schemeClr val="tx1"/>
                </a:solidFill>
              </a:rPr>
              <a:t>Enable micro-level interactions between individuals to easily occur. </a:t>
            </a:r>
          </a:p>
          <a:p>
            <a:pPr marL="552600" lvl="1" indent="-228600">
              <a:lnSpc>
                <a:spcPct val="90000"/>
              </a:lnSpc>
            </a:pPr>
            <a:r>
              <a:rPr lang="en-GB" sz="2000" dirty="0">
                <a:solidFill>
                  <a:schemeClr val="tx1"/>
                </a:solidFill>
              </a:rPr>
              <a:t>Encourage effective teamwork and project management. </a:t>
            </a:r>
          </a:p>
        </p:txBody>
      </p:sp>
    </p:spTree>
    <p:extLst>
      <p:ext uri="{BB962C8B-B14F-4D97-AF65-F5344CB8AC3E}">
        <p14:creationId xmlns:p14="http://schemas.microsoft.com/office/powerpoint/2010/main" val="483714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7EE21E4-59A1-4C1F-A31A-DD7C8E4086F7}"/>
              </a:ext>
            </a:extLst>
          </p:cNvPr>
          <p:cNvPicPr>
            <a:picLocks noChangeAspect="1"/>
          </p:cNvPicPr>
          <p:nvPr/>
        </p:nvPicPr>
        <p:blipFill rotWithShape="1">
          <a:blip r:embed="rId3"/>
          <a:srcRect t="10679" r="9091"/>
          <a:stretch/>
        </p:blipFill>
        <p:spPr>
          <a:xfrm>
            <a:off x="20" y="10"/>
            <a:ext cx="12191980" cy="6857990"/>
          </a:xfrm>
          <a:prstGeom prst="rect">
            <a:avLst/>
          </a:prstGeom>
        </p:spPr>
      </p:pic>
      <p:sp>
        <p:nvSpPr>
          <p:cNvPr id="5" name="Title 1">
            <a:extLst>
              <a:ext uri="{FF2B5EF4-FFF2-40B4-BE49-F238E27FC236}">
                <a16:creationId xmlns:a16="http://schemas.microsoft.com/office/drawing/2014/main" xmlns="" id="{41F407EC-ABFA-4C44-8BF4-F50B2523894B}"/>
              </a:ext>
            </a:extLst>
          </p:cNvPr>
          <p:cNvSpPr txBox="1">
            <a:spLocks/>
          </p:cNvSpPr>
          <p:nvPr/>
        </p:nvSpPr>
        <p:spPr>
          <a:xfrm>
            <a:off x="298450" y="457200"/>
            <a:ext cx="8088313" cy="77152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600" dirty="0">
                <a:solidFill>
                  <a:schemeClr val="tx1"/>
                </a:solidFill>
              </a:rPr>
              <a:t>Thank you for listening</a:t>
            </a:r>
          </a:p>
        </p:txBody>
      </p:sp>
    </p:spTree>
    <p:extLst>
      <p:ext uri="{BB962C8B-B14F-4D97-AF65-F5344CB8AC3E}">
        <p14:creationId xmlns:p14="http://schemas.microsoft.com/office/powerpoint/2010/main" val="44881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11260288" cy="1013800"/>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Management activities in the innovation process</a:t>
            </a:r>
            <a:endParaRPr lang="en-GB" dirty="0">
              <a:solidFill>
                <a:schemeClr val="tx1"/>
              </a:solidFill>
            </a:endParaRPr>
          </a:p>
        </p:txBody>
      </p:sp>
      <p:sp>
        <p:nvSpPr>
          <p:cNvPr id="9" name="TextBox 8">
            <a:extLst>
              <a:ext uri="{FF2B5EF4-FFF2-40B4-BE49-F238E27FC236}">
                <a16:creationId xmlns:a16="http://schemas.microsoft.com/office/drawing/2014/main" xmlns="" id="{E71EC649-3F64-4EEB-9D46-5E60D2BC0638}"/>
              </a:ext>
            </a:extLst>
          </p:cNvPr>
          <p:cNvSpPr txBox="1"/>
          <p:nvPr/>
        </p:nvSpPr>
        <p:spPr>
          <a:xfrm>
            <a:off x="196948" y="1318289"/>
            <a:ext cx="11995053" cy="830997"/>
          </a:xfrm>
          <a:prstGeom prst="rect">
            <a:avLst/>
          </a:prstGeom>
          <a:noFill/>
        </p:spPr>
        <p:txBody>
          <a:bodyPr wrap="square" rtlCol="0">
            <a:spAutoFit/>
          </a:bodyPr>
          <a:lstStyle/>
          <a:p>
            <a:r>
              <a:rPr lang="en-GB" sz="2400" dirty="0" smtClean="0">
                <a:solidFill>
                  <a:schemeClr val="accent2"/>
                </a:solidFill>
              </a:rPr>
              <a:t>Three bodies of research show some shared and differing views about management activities</a:t>
            </a:r>
          </a:p>
          <a:p>
            <a:r>
              <a:rPr lang="en-GB" sz="2400" dirty="0" smtClean="0"/>
              <a:t>Managing an innovation in a network context – considering boundaries &amp; agency</a:t>
            </a:r>
            <a:endParaRPr lang="en-GB" sz="2400" dirty="0"/>
          </a:p>
        </p:txBody>
      </p:sp>
      <p:graphicFrame>
        <p:nvGraphicFramePr>
          <p:cNvPr id="10" name="Table 9">
            <a:extLst>
              <a:ext uri="{FF2B5EF4-FFF2-40B4-BE49-F238E27FC236}">
                <a16:creationId xmlns:a16="http://schemas.microsoft.com/office/drawing/2014/main" xmlns="" id="{626F5A3D-A33B-4314-8F5A-04D21078788D}"/>
              </a:ext>
            </a:extLst>
          </p:cNvPr>
          <p:cNvGraphicFramePr>
            <a:graphicFrameLocks noGrp="1"/>
          </p:cNvGraphicFramePr>
          <p:nvPr>
            <p:extLst>
              <p:ext uri="{D42A27DB-BD31-4B8C-83A1-F6EECF244321}">
                <p14:modId xmlns:p14="http://schemas.microsoft.com/office/powerpoint/2010/main" val="4048784724"/>
              </p:ext>
            </p:extLst>
          </p:nvPr>
        </p:nvGraphicFramePr>
        <p:xfrm>
          <a:off x="2333337" y="2522490"/>
          <a:ext cx="8183907" cy="4246166"/>
        </p:xfrm>
        <a:graphic>
          <a:graphicData uri="http://schemas.openxmlformats.org/drawingml/2006/table">
            <a:tbl>
              <a:tblPr firstRow="1" firstCol="1" bandRow="1">
                <a:tableStyleId>{5C22544A-7EE6-4342-B048-85BDC9FD1C3A}</a:tableStyleId>
              </a:tblPr>
              <a:tblGrid>
                <a:gridCol w="2552692">
                  <a:extLst>
                    <a:ext uri="{9D8B030D-6E8A-4147-A177-3AD203B41FA5}">
                      <a16:colId xmlns:a16="http://schemas.microsoft.com/office/drawing/2014/main" xmlns="" val="1334451328"/>
                    </a:ext>
                  </a:extLst>
                </a:gridCol>
                <a:gridCol w="5631215">
                  <a:extLst>
                    <a:ext uri="{9D8B030D-6E8A-4147-A177-3AD203B41FA5}">
                      <a16:colId xmlns:a16="http://schemas.microsoft.com/office/drawing/2014/main" xmlns="" val="4104674969"/>
                    </a:ext>
                  </a:extLst>
                </a:gridCol>
              </a:tblGrid>
              <a:tr h="268626">
                <a:tc>
                  <a:txBody>
                    <a:bodyPr/>
                    <a:lstStyle/>
                    <a:p>
                      <a:pPr>
                        <a:lnSpc>
                          <a:spcPct val="107000"/>
                        </a:lnSpc>
                        <a:spcAft>
                          <a:spcPts val="0"/>
                        </a:spcAft>
                      </a:pPr>
                      <a:r>
                        <a:rPr lang="en-GB" sz="1600" dirty="0">
                          <a:effectLst/>
                        </a:rPr>
                        <a:t>Body of research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dirty="0">
                          <a:effectLst/>
                        </a:rPr>
                        <a:t>Argument(s)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3582143"/>
                  </a:ext>
                </a:extLst>
              </a:tr>
              <a:tr h="1096153">
                <a:tc>
                  <a:txBody>
                    <a:bodyPr/>
                    <a:lstStyle/>
                    <a:p>
                      <a:pPr>
                        <a:lnSpc>
                          <a:spcPct val="107000"/>
                        </a:lnSpc>
                        <a:spcAft>
                          <a:spcPts val="0"/>
                        </a:spcAft>
                      </a:pPr>
                      <a:r>
                        <a:rPr lang="en-GB" sz="1600" dirty="0">
                          <a:effectLst/>
                        </a:rPr>
                        <a:t>IMP Group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GB" sz="1600" dirty="0">
                          <a:solidFill>
                            <a:schemeClr val="tx1"/>
                          </a:solidFill>
                          <a:effectLst/>
                        </a:rPr>
                        <a:t>Dyads, triads, nets and networks are discussed. </a:t>
                      </a:r>
                    </a:p>
                    <a:p>
                      <a:pPr marL="342900" lvl="0" indent="-342900">
                        <a:lnSpc>
                          <a:spcPct val="107000"/>
                        </a:lnSpc>
                        <a:spcAft>
                          <a:spcPts val="0"/>
                        </a:spcAft>
                        <a:buFont typeface="Symbol" panose="05050102010706020507" pitchFamily="18" charset="2"/>
                        <a:buChar char=""/>
                      </a:pPr>
                      <a:r>
                        <a:rPr lang="en-GB" sz="1600" dirty="0">
                          <a:solidFill>
                            <a:schemeClr val="tx1"/>
                          </a:solidFill>
                          <a:effectLst/>
                        </a:rPr>
                        <a:t>Firms try to control, mobilise and influence other actors. </a:t>
                      </a:r>
                    </a:p>
                    <a:p>
                      <a:pPr marL="342900" lvl="0" indent="-342900">
                        <a:lnSpc>
                          <a:spcPct val="107000"/>
                        </a:lnSpc>
                        <a:spcAft>
                          <a:spcPts val="0"/>
                        </a:spcAft>
                        <a:buFont typeface="Symbol" panose="05050102010706020507" pitchFamily="18" charset="2"/>
                        <a:buChar char=""/>
                      </a:pPr>
                      <a:r>
                        <a:rPr lang="en-GB" sz="1600" dirty="0">
                          <a:solidFill>
                            <a:schemeClr val="tx1"/>
                          </a:solidFill>
                          <a:effectLst/>
                        </a:rPr>
                        <a:t>One actor is not in control. The net cannot be orchestrated. (Håkansson and Ford, 2002; Håkansson and Johanson, 1998).</a:t>
                      </a:r>
                    </a:p>
                  </a:txBody>
                  <a:tcPr marL="68580" marR="68580" marT="0" marB="0"/>
                </a:tc>
                <a:extLst>
                  <a:ext uri="{0D108BD9-81ED-4DB2-BD59-A6C34878D82A}">
                    <a16:rowId xmlns:a16="http://schemas.microsoft.com/office/drawing/2014/main" xmlns="" val="2886134876"/>
                  </a:ext>
                </a:extLst>
              </a:tr>
              <a:tr h="1325765">
                <a:tc>
                  <a:txBody>
                    <a:bodyPr/>
                    <a:lstStyle/>
                    <a:p>
                      <a:pPr>
                        <a:lnSpc>
                          <a:spcPct val="107000"/>
                        </a:lnSpc>
                        <a:spcAft>
                          <a:spcPts val="0"/>
                        </a:spcAft>
                      </a:pPr>
                      <a:r>
                        <a:rPr lang="en-GB" sz="1600" dirty="0">
                          <a:effectLst/>
                        </a:rPr>
                        <a:t>Strategic network approach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GB" sz="1600" dirty="0">
                          <a:solidFill>
                            <a:schemeClr val="tx1"/>
                          </a:solidFill>
                          <a:effectLst/>
                        </a:rPr>
                        <a:t>There is one distinctive actor that has a central position in the network and can execute a leadership role, managing the other actors (Dhanaraj &amp; Parkhe, 2006).</a:t>
                      </a:r>
                    </a:p>
                    <a:p>
                      <a:pPr marL="342900" lvl="0" indent="-342900">
                        <a:lnSpc>
                          <a:spcPct val="107000"/>
                        </a:lnSpc>
                        <a:spcAft>
                          <a:spcPts val="0"/>
                        </a:spcAft>
                        <a:buFont typeface="Symbol" panose="05050102010706020507" pitchFamily="18" charset="2"/>
                        <a:buChar char=""/>
                      </a:pPr>
                      <a:r>
                        <a:rPr lang="en-GB" sz="1600" dirty="0">
                          <a:solidFill>
                            <a:schemeClr val="tx1"/>
                          </a:solidFill>
                          <a:effectLst/>
                        </a:rPr>
                        <a:t>Strategic networks are considered as “intentionally created business networks or nets.” (Möller &amp; Rajala, 2007).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78232445"/>
                  </a:ext>
                </a:extLst>
              </a:tr>
              <a:tr h="1107403">
                <a:tc>
                  <a:txBody>
                    <a:bodyPr/>
                    <a:lstStyle/>
                    <a:p>
                      <a:pPr>
                        <a:lnSpc>
                          <a:spcPct val="107000"/>
                        </a:lnSpc>
                        <a:spcAft>
                          <a:spcPts val="0"/>
                        </a:spcAft>
                      </a:pPr>
                      <a:r>
                        <a:rPr lang="en-GB" sz="1600" dirty="0">
                          <a:effectLst/>
                        </a:rPr>
                        <a:t>Innovation management and networks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GB" sz="1600" dirty="0">
                          <a:solidFill>
                            <a:schemeClr val="tx1"/>
                          </a:solidFill>
                          <a:effectLst/>
                        </a:rPr>
                        <a:t>Discuss tight R&amp;D networks, where management effort is required to support teamwork and resource integration for technological development (Perks &amp; Moxey, 2011; Rampersand et al., 2010). </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8732161"/>
                  </a:ext>
                </a:extLst>
              </a:tr>
            </a:tbl>
          </a:graphicData>
        </a:graphic>
      </p:graphicFrame>
    </p:spTree>
    <p:extLst>
      <p:ext uri="{BB962C8B-B14F-4D97-AF65-F5344CB8AC3E}">
        <p14:creationId xmlns:p14="http://schemas.microsoft.com/office/powerpoint/2010/main" val="375819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969EF6-C68E-4B83-B471-00EC0013DEF3}"/>
              </a:ext>
            </a:extLst>
          </p:cNvPr>
          <p:cNvPicPr>
            <a:picLocks noChangeAspect="1"/>
          </p:cNvPicPr>
          <p:nvPr/>
        </p:nvPicPr>
        <p:blipFill rotWithShape="1">
          <a:blip r:embed="rId3"/>
          <a:srcRect l="33942" r="24925"/>
          <a:stretch/>
        </p:blipFill>
        <p:spPr>
          <a:xfrm>
            <a:off x="448732" y="600075"/>
            <a:ext cx="3683001" cy="5775325"/>
          </a:xfrm>
          <a:prstGeom prst="rect">
            <a:avLst/>
          </a:prstGeom>
        </p:spPr>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4257675" y="2087563"/>
            <a:ext cx="7934325" cy="4173537"/>
          </a:xfrm>
        </p:spPr>
        <p:txBody>
          <a:bodyPr vert="horz" lIns="91440" tIns="45720" rIns="91440" bIns="45720" rtlCol="0" anchor="ctr">
            <a:noAutofit/>
          </a:bodyPr>
          <a:lstStyle/>
          <a:p>
            <a:pPr lvl="1"/>
            <a:r>
              <a:rPr lang="en-GB" sz="1800" dirty="0">
                <a:solidFill>
                  <a:schemeClr val="tx1"/>
                </a:solidFill>
              </a:rPr>
              <a:t>Möller</a:t>
            </a:r>
            <a:r>
              <a:rPr lang="en-US" sz="1800" dirty="0">
                <a:solidFill>
                  <a:schemeClr val="tx1"/>
                </a:solidFill>
              </a:rPr>
              <a:t> and Halinen (2017, p. 17) made a call for future research which included:  “Examining management in the emergence of business fields of varying complexity, novelty and systemic characteristics…”</a:t>
            </a:r>
          </a:p>
          <a:p>
            <a:pPr lvl="1"/>
            <a:r>
              <a:rPr lang="en-GB" sz="1800" dirty="0">
                <a:solidFill>
                  <a:schemeClr val="tx1"/>
                </a:solidFill>
              </a:rPr>
              <a:t>Plewa and Quester (2006) suggested that focus has primarily been given to private sector firms as opposed to the public sector. </a:t>
            </a:r>
          </a:p>
          <a:p>
            <a:pPr lvl="1"/>
            <a:r>
              <a:rPr lang="en-GB" sz="1800" dirty="0">
                <a:solidFill>
                  <a:schemeClr val="tx1"/>
                </a:solidFill>
              </a:rPr>
              <a:t>Waluszewski et al. (2019) sought a more developed depiction of the business world due to its ever-changing nature and nuanced characteristics and a need for theoretical frameworks which represent business activities from original perspectives. </a:t>
            </a:r>
          </a:p>
          <a:p>
            <a:pPr lvl="1"/>
            <a:r>
              <a:rPr lang="en-GB" sz="1800" dirty="0">
                <a:solidFill>
                  <a:schemeClr val="tx1"/>
                </a:solidFill>
              </a:rPr>
              <a:t>Aarikka-Stenroos et al. (2017) proposed that managing activities appear to be ‘strongly interlinked’, suggesting that the links and relationships between the management activities requires further exploration</a:t>
            </a:r>
          </a:p>
          <a:p>
            <a:pPr lvl="1"/>
            <a:endParaRPr lang="en-GB" sz="1800" dirty="0">
              <a:solidFill>
                <a:schemeClr val="tx1"/>
              </a:solidFill>
            </a:endParaRPr>
          </a:p>
          <a:p>
            <a:pPr lvl="1"/>
            <a:r>
              <a:rPr lang="en-US" sz="1800" dirty="0">
                <a:solidFill>
                  <a:schemeClr val="tx1"/>
                </a:solidFill>
              </a:rPr>
              <a:t>… The study undertook an abductive process.</a:t>
            </a:r>
          </a:p>
          <a:p>
            <a:pPr lvl="1"/>
            <a:endParaRPr lang="en-US" sz="2200"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4382724" y="702156"/>
            <a:ext cx="7225075" cy="481312"/>
          </a:xfrm>
          <a:prstGeom prst="rect">
            <a:avLst/>
          </a:prstGeom>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1"/>
                </a:solidFill>
              </a:rPr>
              <a:t>gapS</a:t>
            </a:r>
          </a:p>
        </p:txBody>
      </p:sp>
    </p:spTree>
    <p:extLst>
      <p:ext uri="{BB962C8B-B14F-4D97-AF65-F5344CB8AC3E}">
        <p14:creationId xmlns:p14="http://schemas.microsoft.com/office/powerpoint/2010/main" val="121586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E260476-6DE1-4BD2-92AD-389423118952}"/>
              </a:ext>
            </a:extLst>
          </p:cNvPr>
          <p:cNvPicPr>
            <a:picLocks noChangeAspect="1"/>
          </p:cNvPicPr>
          <p:nvPr/>
        </p:nvPicPr>
        <p:blipFill rotWithShape="1">
          <a:blip r:embed="rId3">
            <a:extLst>
              <a:ext uri="{28A0092B-C50C-407E-A947-70E740481C1C}">
                <a14:useLocalDpi xmlns:a14="http://schemas.microsoft.com/office/drawing/2010/main" val="0"/>
              </a:ext>
            </a:extLst>
          </a:blip>
          <a:srcRect l="24462" r="27687" b="-2"/>
          <a:stretch/>
        </p:blipFill>
        <p:spPr>
          <a:xfrm>
            <a:off x="8042147" y="600075"/>
            <a:ext cx="3695828" cy="5792788"/>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386013"/>
            <a:ext cx="7224713" cy="3473450"/>
          </a:xfrm>
        </p:spPr>
        <p:txBody>
          <a:bodyPr vert="horz" lIns="91440" tIns="45720" rIns="91440" bIns="45720" rtlCol="0" anchor="ctr">
            <a:normAutofit/>
          </a:bodyPr>
          <a:lstStyle/>
          <a:p>
            <a:pPr marL="457200" indent="-457200"/>
            <a:r>
              <a:rPr lang="en-US" sz="2400" dirty="0"/>
              <a:t>RQ1: What management activities are involved in radical and incremental innovation nets comprising both public and private sector firms?</a:t>
            </a:r>
          </a:p>
          <a:p>
            <a:pPr marL="457200" indent="-457200"/>
            <a:r>
              <a:rPr lang="en-US" sz="2400" dirty="0"/>
              <a:t>RQ2: What are the characteristics of the innovation nets?</a:t>
            </a:r>
            <a:endParaRPr lang="en-US" dirty="0"/>
          </a:p>
          <a:p>
            <a:endParaRPr lang="en-US" dirty="0"/>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581192" y="702156"/>
            <a:ext cx="7225075"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solidFill>
                  <a:schemeClr val="accent1"/>
                </a:solidFill>
              </a:rPr>
              <a:t>Research questions</a:t>
            </a:r>
          </a:p>
        </p:txBody>
      </p:sp>
    </p:spTree>
    <p:extLst>
      <p:ext uri="{BB962C8B-B14F-4D97-AF65-F5344CB8AC3E}">
        <p14:creationId xmlns:p14="http://schemas.microsoft.com/office/powerpoint/2010/main" val="23651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1029950" cy="3678238"/>
          </a:xfrm>
        </p:spPr>
        <p:txBody>
          <a:bodyPr>
            <a:noAutofit/>
          </a:bodyPr>
          <a:lstStyle/>
          <a:p>
            <a:pPr marL="0" indent="0">
              <a:buNone/>
            </a:pPr>
            <a:r>
              <a:rPr lang="en-GB" sz="2400" dirty="0"/>
              <a:t>	</a:t>
            </a:r>
          </a:p>
        </p:txBody>
      </p:sp>
      <p:sp>
        <p:nvSpPr>
          <p:cNvPr id="5" name="Title 1">
            <a:extLst>
              <a:ext uri="{FF2B5EF4-FFF2-40B4-BE49-F238E27FC236}">
                <a16:creationId xmlns:a16="http://schemas.microsoft.com/office/drawing/2014/main" xmlns="" id="{41F407EC-ABFA-4C44-8BF4-F50B2523894B}"/>
              </a:ext>
            </a:extLst>
          </p:cNvPr>
          <p:cNvSpPr txBox="1">
            <a:spLocks/>
          </p:cNvSpPr>
          <p:nvPr/>
        </p:nvSpPr>
        <p:spPr>
          <a:xfrm>
            <a:off x="441959" y="702156"/>
            <a:ext cx="11317650" cy="1013800"/>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Conceptual framework</a:t>
            </a:r>
            <a:endParaRPr lang="en-GB" dirty="0">
              <a:solidFill>
                <a:schemeClr val="tx1"/>
              </a:solidFill>
            </a:endParaRPr>
          </a:p>
        </p:txBody>
      </p:sp>
      <p:pic>
        <p:nvPicPr>
          <p:cNvPr id="2" name="Picture 1">
            <a:extLst>
              <a:ext uri="{FF2B5EF4-FFF2-40B4-BE49-F238E27FC236}">
                <a16:creationId xmlns:a16="http://schemas.microsoft.com/office/drawing/2014/main" xmlns="" id="{015F0C6F-0EEA-4CBB-834B-119AB78AF197}"/>
              </a:ext>
            </a:extLst>
          </p:cNvPr>
          <p:cNvPicPr>
            <a:picLocks noChangeAspect="1"/>
          </p:cNvPicPr>
          <p:nvPr/>
        </p:nvPicPr>
        <p:blipFill>
          <a:blip r:embed="rId3"/>
          <a:stretch>
            <a:fillRect/>
          </a:stretch>
        </p:blipFill>
        <p:spPr>
          <a:xfrm>
            <a:off x="3300413" y="1637325"/>
            <a:ext cx="5259075" cy="4766038"/>
          </a:xfrm>
          <a:prstGeom prst="rect">
            <a:avLst/>
          </a:prstGeom>
        </p:spPr>
      </p:pic>
    </p:spTree>
    <p:extLst>
      <p:ext uri="{BB962C8B-B14F-4D97-AF65-F5344CB8AC3E}">
        <p14:creationId xmlns:p14="http://schemas.microsoft.com/office/powerpoint/2010/main" val="75305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9">
            <a:extLst>
              <a:ext uri="{FF2B5EF4-FFF2-40B4-BE49-F238E27FC236}">
                <a16:creationId xmlns:a16="http://schemas.microsoft.com/office/drawing/2014/main" xmlns="" id="{77B03FED-9AE2-45BF-9511-3AD9DAB23BA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5" name="Title 1">
            <a:extLst>
              <a:ext uri="{FF2B5EF4-FFF2-40B4-BE49-F238E27FC236}">
                <a16:creationId xmlns:a16="http://schemas.microsoft.com/office/drawing/2014/main" xmlns="" id="{41F407EC-ABFA-4C44-8BF4-F50B2523894B}"/>
              </a:ext>
            </a:extLst>
          </p:cNvPr>
          <p:cNvSpPr txBox="1">
            <a:spLocks/>
          </p:cNvSpPr>
          <p:nvPr/>
        </p:nvSpPr>
        <p:spPr>
          <a:xfrm>
            <a:off x="1023870" y="237616"/>
            <a:ext cx="10977630" cy="147834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dirty="0">
                <a:solidFill>
                  <a:schemeClr val="tx1"/>
                </a:solidFill>
              </a:rPr>
              <a:t>Area of concern – in context</a:t>
            </a:r>
          </a:p>
          <a:p>
            <a:pPr>
              <a:lnSpc>
                <a:spcPct val="90000"/>
              </a:lnSpc>
              <a:spcAft>
                <a:spcPts val="600"/>
              </a:spcAft>
            </a:pPr>
            <a:endParaRPr lang="en-US" dirty="0">
              <a:solidFill>
                <a:schemeClr val="tx1"/>
              </a:solidFill>
            </a:endParaRPr>
          </a:p>
        </p:txBody>
      </p:sp>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181225"/>
            <a:ext cx="10261600" cy="3678238"/>
          </a:xfrm>
        </p:spPr>
        <p:txBody>
          <a:bodyPr vert="horz" lIns="91440" tIns="45720" rIns="91440" bIns="45720" rtlCol="0" anchor="ctr">
            <a:normAutofit/>
          </a:bodyPr>
          <a:lstStyle/>
          <a:p>
            <a:pPr lvl="1">
              <a:buClr>
                <a:srgbClr val="3239BE"/>
              </a:buClr>
            </a:pPr>
            <a:r>
              <a:rPr lang="en-US" sz="2200" dirty="0"/>
              <a:t>UK – North West economy, creative &amp; digital sector.</a:t>
            </a:r>
          </a:p>
          <a:p>
            <a:pPr lvl="1">
              <a:buClr>
                <a:srgbClr val="3239BE"/>
              </a:buClr>
            </a:pPr>
            <a:r>
              <a:rPr lang="en-US" sz="2200" dirty="0"/>
              <a:t>Employs 136,000 people.</a:t>
            </a:r>
          </a:p>
          <a:p>
            <a:pPr lvl="1">
              <a:buClr>
                <a:srgbClr val="3239BE"/>
              </a:buClr>
            </a:pPr>
            <a:r>
              <a:rPr lang="en-US" sz="2200" dirty="0"/>
              <a:t>GVA: £6.7bn per year.</a:t>
            </a:r>
          </a:p>
          <a:p>
            <a:pPr lvl="1">
              <a:buClr>
                <a:srgbClr val="3239BE"/>
              </a:buClr>
            </a:pPr>
            <a:r>
              <a:rPr lang="en-US" sz="2200" dirty="0"/>
              <a:t>Manchester is Europe’s second largest media hub.</a:t>
            </a:r>
          </a:p>
          <a:p>
            <a:pPr>
              <a:buClr>
                <a:srgbClr val="3239BE"/>
              </a:buClr>
            </a:pPr>
            <a:endParaRPr lang="en-US" sz="2200" dirty="0"/>
          </a:p>
        </p:txBody>
      </p:sp>
    </p:spTree>
    <p:extLst>
      <p:ext uri="{BB962C8B-B14F-4D97-AF65-F5344CB8AC3E}">
        <p14:creationId xmlns:p14="http://schemas.microsoft.com/office/powerpoint/2010/main" val="9189605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F407EC-ABFA-4C44-8BF4-F50B2523894B}"/>
              </a:ext>
            </a:extLst>
          </p:cNvPr>
          <p:cNvSpPr txBox="1">
            <a:spLocks/>
          </p:cNvSpPr>
          <p:nvPr/>
        </p:nvSpPr>
        <p:spPr>
          <a:xfrm>
            <a:off x="609906" y="702155"/>
            <a:ext cx="3568661" cy="1269713"/>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600"/>
              </a:spcAft>
            </a:pPr>
            <a:r>
              <a:rPr lang="en-US" dirty="0">
                <a:solidFill>
                  <a:schemeClr val="tx2"/>
                </a:solidFill>
              </a:rPr>
              <a:t>Research design and methodology</a:t>
            </a:r>
          </a:p>
        </p:txBody>
      </p:sp>
      <p:sp>
        <p:nvSpPr>
          <p:cNvPr id="3" name="Content Placeholder 2">
            <a:extLst>
              <a:ext uri="{FF2B5EF4-FFF2-40B4-BE49-F238E27FC236}">
                <a16:creationId xmlns:a16="http://schemas.microsoft.com/office/drawing/2014/main" xmlns="" id="{EA0201D0-DA83-4083-ACB4-4DE5BBFA61C4}"/>
              </a:ext>
            </a:extLst>
          </p:cNvPr>
          <p:cNvSpPr>
            <a:spLocks noGrp="1"/>
          </p:cNvSpPr>
          <p:nvPr>
            <p:ph idx="4294967295"/>
          </p:nvPr>
        </p:nvSpPr>
        <p:spPr>
          <a:xfrm>
            <a:off x="0" y="2341563"/>
            <a:ext cx="3568700" cy="3633787"/>
          </a:xfrm>
        </p:spPr>
        <p:txBody>
          <a:bodyPr vert="horz" lIns="91440" tIns="45720" rIns="91440" bIns="45720" rtlCol="0" anchor="ctr">
            <a:normAutofit/>
          </a:bodyPr>
          <a:lstStyle/>
          <a:p>
            <a:r>
              <a:rPr lang="en-US" dirty="0"/>
              <a:t>Qualitative case research</a:t>
            </a:r>
          </a:p>
          <a:p>
            <a:pPr lvl="1"/>
            <a:r>
              <a:rPr lang="en-US" dirty="0"/>
              <a:t>Multiple case study research methodology. </a:t>
            </a:r>
          </a:p>
          <a:p>
            <a:pPr lvl="1"/>
            <a:r>
              <a:rPr lang="en-US" dirty="0"/>
              <a:t>Six cases selected – allowing comparisons.</a:t>
            </a:r>
          </a:p>
          <a:p>
            <a:r>
              <a:rPr lang="en-US" dirty="0"/>
              <a:t>Data collection methods</a:t>
            </a:r>
          </a:p>
          <a:p>
            <a:pPr lvl="1"/>
            <a:r>
              <a:rPr lang="en-US" dirty="0"/>
              <a:t>Focused on Manchester’s creative, media and digital (MCD) sector. </a:t>
            </a:r>
          </a:p>
          <a:p>
            <a:pPr lvl="1"/>
            <a:r>
              <a:rPr lang="en-US" dirty="0"/>
              <a:t>Balancing new contacts with pre-existing relationships. </a:t>
            </a:r>
          </a:p>
          <a:p>
            <a:pPr lvl="1"/>
            <a:endParaRPr lang="en-US" dirty="0"/>
          </a:p>
          <a:p>
            <a:endParaRPr lang="en-US" dirty="0"/>
          </a:p>
        </p:txBody>
      </p:sp>
      <p:pic>
        <p:nvPicPr>
          <p:cNvPr id="2" name="Picture 1">
            <a:extLst>
              <a:ext uri="{FF2B5EF4-FFF2-40B4-BE49-F238E27FC236}">
                <a16:creationId xmlns:a16="http://schemas.microsoft.com/office/drawing/2014/main" xmlns="" id="{EF6208BD-B7D4-4F39-B005-DEDA4C2672A1}"/>
              </a:ext>
            </a:extLst>
          </p:cNvPr>
          <p:cNvPicPr>
            <a:picLocks noChangeAspect="1"/>
          </p:cNvPicPr>
          <p:nvPr/>
        </p:nvPicPr>
        <p:blipFill>
          <a:blip r:embed="rId3"/>
          <a:stretch>
            <a:fillRect/>
          </a:stretch>
        </p:blipFill>
        <p:spPr>
          <a:xfrm>
            <a:off x="4654296" y="1107694"/>
            <a:ext cx="6735272" cy="4462117"/>
          </a:xfrm>
          <a:prstGeom prst="rect">
            <a:avLst/>
          </a:prstGeom>
        </p:spPr>
      </p:pic>
    </p:spTree>
    <p:extLst>
      <p:ext uri="{BB962C8B-B14F-4D97-AF65-F5344CB8AC3E}">
        <p14:creationId xmlns:p14="http://schemas.microsoft.com/office/powerpoint/2010/main" val="81420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252</TotalTime>
  <Words>5154</Words>
  <Application>Microsoft Office PowerPoint</Application>
  <PresentationFormat>Custom</PresentationFormat>
  <Paragraphs>401</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Dividend</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RQ1a – management activities </vt:lpstr>
      <vt:lpstr>RQ1a – management activities </vt:lpstr>
      <vt:lpstr>PowerPoint Presentation</vt:lpstr>
      <vt:lpstr>PowerPoint Presentation</vt:lpstr>
      <vt:lpstr>PowerPoint Presentation</vt:lpstr>
      <vt:lpstr>PowerPoint Presentation</vt:lpstr>
      <vt:lpstr>PowerPoint Presentation</vt:lpstr>
      <vt:lpstr>Conclusion &amp; managerial implications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Clennell</dc:creator>
  <cp:lastModifiedBy>Chris Raddats</cp:lastModifiedBy>
  <cp:revision>63</cp:revision>
  <dcterms:created xsi:type="dcterms:W3CDTF">2019-08-20T18:54:48Z</dcterms:created>
  <dcterms:modified xsi:type="dcterms:W3CDTF">2019-08-22T15:01:41Z</dcterms:modified>
</cp:coreProperties>
</file>