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779" autoAdjust="0"/>
    <p:restoredTop sz="94660"/>
  </p:normalViewPr>
  <p:slideViewPr>
    <p:cSldViewPr snapToGrid="0">
      <p:cViewPr varScale="1">
        <p:scale>
          <a:sx n="116" d="100"/>
          <a:sy n="116" d="100"/>
        </p:scale>
        <p:origin x="113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rgbClr val="FF9900"/>
                </a:solidFill>
                <a:latin typeface="Arial" panose="020B0604020202020204" pitchFamily="34" charset="0"/>
                <a:ea typeface="+mn-ea"/>
                <a:cs typeface="Arial" panose="020B0604020202020204" pitchFamily="34" charset="0"/>
              </a:defRPr>
            </a:pPr>
            <a:r>
              <a:rPr lang="en-US" b="1" dirty="0">
                <a:solidFill>
                  <a:srgbClr val="FF9900"/>
                </a:solidFill>
              </a:rPr>
              <a:t>Diagnosis</a:t>
            </a:r>
          </a:p>
        </c:rich>
      </c:tx>
      <c:layout>
        <c:manualLayout>
          <c:xMode val="edge"/>
          <c:yMode val="edge"/>
          <c:x val="0.44313263939379388"/>
          <c:y val="8.6536587714711816E-2"/>
        </c:manualLayout>
      </c:layout>
      <c:overlay val="0"/>
      <c:spPr>
        <a:noFill/>
        <a:ln>
          <a:noFill/>
        </a:ln>
        <a:effectLst/>
      </c:spPr>
      <c:txPr>
        <a:bodyPr rot="0" spcFirstLastPara="1" vertOverflow="ellipsis" vert="horz" wrap="square" anchor="ctr" anchorCtr="1"/>
        <a:lstStyle/>
        <a:p>
          <a:pPr>
            <a:defRPr sz="1400" b="1" i="0" u="none" strike="noStrike" kern="1200" spc="0" baseline="0">
              <a:solidFill>
                <a:srgbClr val="FF9900"/>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bar"/>
        <c:grouping val="clustered"/>
        <c:varyColors val="0"/>
        <c:ser>
          <c:idx val="0"/>
          <c:order val="0"/>
          <c:spPr>
            <a:solidFill>
              <a:schemeClr val="accent1"/>
            </a:solidFill>
            <a:ln>
              <a:noFill/>
            </a:ln>
            <a:effectLst/>
          </c:spPr>
          <c:invertIfNegative val="0"/>
          <c:cat>
            <c:strRef>
              <c:f>analysis!$J$2:$J$9</c:f>
              <c:strCache>
                <c:ptCount val="8"/>
                <c:pt idx="0">
                  <c:v>CP</c:v>
                </c:pt>
                <c:pt idx="1">
                  <c:v>Epilepsy/seizures</c:v>
                </c:pt>
                <c:pt idx="2">
                  <c:v>Undiagnosed</c:v>
                </c:pt>
                <c:pt idx="3">
                  <c:v>Chromosome/genetic</c:v>
                </c:pt>
                <c:pt idx="4">
                  <c:v>HIE</c:v>
                </c:pt>
                <c:pt idx="5">
                  <c:v>Ex-Prem</c:v>
                </c:pt>
                <c:pt idx="6">
                  <c:v>Leukodystrophy</c:v>
                </c:pt>
                <c:pt idx="7">
                  <c:v>Microcephaly</c:v>
                </c:pt>
              </c:strCache>
            </c:strRef>
          </c:cat>
          <c:val>
            <c:numRef>
              <c:f>analysis!$K$2:$K$9</c:f>
              <c:numCache>
                <c:formatCode>General</c:formatCode>
                <c:ptCount val="8"/>
                <c:pt idx="0">
                  <c:v>12</c:v>
                </c:pt>
                <c:pt idx="1">
                  <c:v>7</c:v>
                </c:pt>
                <c:pt idx="2">
                  <c:v>6</c:v>
                </c:pt>
                <c:pt idx="3">
                  <c:v>4</c:v>
                </c:pt>
                <c:pt idx="4">
                  <c:v>2</c:v>
                </c:pt>
                <c:pt idx="5">
                  <c:v>1</c:v>
                </c:pt>
                <c:pt idx="6">
                  <c:v>1</c:v>
                </c:pt>
                <c:pt idx="7">
                  <c:v>1</c:v>
                </c:pt>
              </c:numCache>
            </c:numRef>
          </c:val>
        </c:ser>
        <c:dLbls>
          <c:showLegendKey val="0"/>
          <c:showVal val="0"/>
          <c:showCatName val="0"/>
          <c:showSerName val="0"/>
          <c:showPercent val="0"/>
          <c:showBubbleSize val="0"/>
        </c:dLbls>
        <c:gapWidth val="182"/>
        <c:axId val="18537424"/>
        <c:axId val="18522736"/>
      </c:barChart>
      <c:catAx>
        <c:axId val="1853742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8522736"/>
        <c:crosses val="autoZero"/>
        <c:auto val="1"/>
        <c:lblAlgn val="ctr"/>
        <c:lblOffset val="100"/>
        <c:noMultiLvlLbl val="0"/>
      </c:catAx>
      <c:valAx>
        <c:axId val="18522736"/>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r>
                  <a:rPr lang="en-GB"/>
                  <a:t>Number of Cases</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8537424"/>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294F2344-17B6-4443-BE5C-7CCF6D6F8317}" type="datetimeFigureOut">
              <a:rPr lang="en-GB" smtClean="0"/>
              <a:t>15/09/2017</a:t>
            </a:fld>
            <a:endParaRPr lang="en-GB"/>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GB"/>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2605F4EC-C664-4DD8-ACB6-1650BE3BDCE8}" type="slidenum">
              <a:rPr lang="en-GB" smtClean="0"/>
              <a:t>‹#›</a:t>
            </a:fld>
            <a:endParaRPr lang="en-GB"/>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28553213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4F2344-17B6-4443-BE5C-7CCF6D6F8317}" type="datetimeFigureOut">
              <a:rPr lang="en-GB" smtClean="0"/>
              <a:t>15/09/2017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05F4EC-C664-4DD8-ACB6-1650BE3BDCE8}" type="slidenum">
              <a:rPr lang="en-GB" smtClean="0"/>
              <a:t>‹#›</a:t>
            </a:fld>
            <a:endParaRPr lang="en-GB"/>
          </a:p>
        </p:txBody>
      </p:sp>
    </p:spTree>
    <p:extLst>
      <p:ext uri="{BB962C8B-B14F-4D97-AF65-F5344CB8AC3E}">
        <p14:creationId xmlns:p14="http://schemas.microsoft.com/office/powerpoint/2010/main" val="7420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4F2344-17B6-4443-BE5C-7CCF6D6F8317}" type="datetimeFigureOut">
              <a:rPr lang="en-GB" smtClean="0"/>
              <a:t>15/09/2017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05F4EC-C664-4DD8-ACB6-1650BE3BDCE8}" type="slidenum">
              <a:rPr lang="en-GB" smtClean="0"/>
              <a:t>‹#›</a:t>
            </a:fld>
            <a:endParaRPr lang="en-GB"/>
          </a:p>
        </p:txBody>
      </p:sp>
    </p:spTree>
    <p:extLst>
      <p:ext uri="{BB962C8B-B14F-4D97-AF65-F5344CB8AC3E}">
        <p14:creationId xmlns:p14="http://schemas.microsoft.com/office/powerpoint/2010/main" val="27657920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4F2344-17B6-4443-BE5C-7CCF6D6F8317}" type="datetimeFigureOut">
              <a:rPr lang="en-GB" smtClean="0"/>
              <a:t>15/09/2017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05F4EC-C664-4DD8-ACB6-1650BE3BDCE8}" type="slidenum">
              <a:rPr lang="en-GB" smtClean="0"/>
              <a:t>‹#›</a:t>
            </a:fld>
            <a:endParaRPr lang="en-GB"/>
          </a:p>
        </p:txBody>
      </p:sp>
    </p:spTree>
    <p:extLst>
      <p:ext uri="{BB962C8B-B14F-4D97-AF65-F5344CB8AC3E}">
        <p14:creationId xmlns:p14="http://schemas.microsoft.com/office/powerpoint/2010/main" val="2567913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smtClean="0"/>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4F2344-17B6-4443-BE5C-7CCF6D6F8317}" type="datetimeFigureOut">
              <a:rPr lang="en-GB" smtClean="0"/>
              <a:t>15/09/2017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605F4EC-C664-4DD8-ACB6-1650BE3BDCE8}" type="slidenum">
              <a:rPr lang="en-GB" smtClean="0"/>
              <a:t>‹#›</a:t>
            </a:fld>
            <a:endParaRPr lang="en-GB"/>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74780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94F2344-17B6-4443-BE5C-7CCF6D6F8317}" type="datetimeFigureOut">
              <a:rPr lang="en-GB" smtClean="0"/>
              <a:t>15/09/2017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05F4EC-C664-4DD8-ACB6-1650BE3BDCE8}" type="slidenum">
              <a:rPr lang="en-GB" smtClean="0"/>
              <a:t>‹#›</a:t>
            </a:fld>
            <a:endParaRPr lang="en-GB"/>
          </a:p>
        </p:txBody>
      </p:sp>
    </p:spTree>
    <p:extLst>
      <p:ext uri="{BB962C8B-B14F-4D97-AF65-F5344CB8AC3E}">
        <p14:creationId xmlns:p14="http://schemas.microsoft.com/office/powerpoint/2010/main" val="1152941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smtClean="0"/>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94F2344-17B6-4443-BE5C-7CCF6D6F8317}" type="datetimeFigureOut">
              <a:rPr lang="en-GB" smtClean="0"/>
              <a:t>15/09/2017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605F4EC-C664-4DD8-ACB6-1650BE3BDCE8}" type="slidenum">
              <a:rPr lang="en-GB" smtClean="0"/>
              <a:t>‹#›</a:t>
            </a:fld>
            <a:endParaRPr lang="en-GB"/>
          </a:p>
        </p:txBody>
      </p:sp>
    </p:spTree>
    <p:extLst>
      <p:ext uri="{BB962C8B-B14F-4D97-AF65-F5344CB8AC3E}">
        <p14:creationId xmlns:p14="http://schemas.microsoft.com/office/powerpoint/2010/main" val="3496790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94F2344-17B6-4443-BE5C-7CCF6D6F8317}" type="datetimeFigureOut">
              <a:rPr lang="en-GB" smtClean="0"/>
              <a:t>15/09/2017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605F4EC-C664-4DD8-ACB6-1650BE3BDCE8}" type="slidenum">
              <a:rPr lang="en-GB" smtClean="0"/>
              <a:t>‹#›</a:t>
            </a:fld>
            <a:endParaRPr lang="en-GB"/>
          </a:p>
        </p:txBody>
      </p:sp>
    </p:spTree>
    <p:extLst>
      <p:ext uri="{BB962C8B-B14F-4D97-AF65-F5344CB8AC3E}">
        <p14:creationId xmlns:p14="http://schemas.microsoft.com/office/powerpoint/2010/main" val="256657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4F2344-17B6-4443-BE5C-7CCF6D6F8317}" type="datetimeFigureOut">
              <a:rPr lang="en-GB" smtClean="0"/>
              <a:t>15/09/2017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605F4EC-C664-4DD8-ACB6-1650BE3BDCE8}" type="slidenum">
              <a:rPr lang="en-GB" smtClean="0"/>
              <a:t>‹#›</a:t>
            </a:fld>
            <a:endParaRPr lang="en-GB"/>
          </a:p>
        </p:txBody>
      </p:sp>
    </p:spTree>
    <p:extLst>
      <p:ext uri="{BB962C8B-B14F-4D97-AF65-F5344CB8AC3E}">
        <p14:creationId xmlns:p14="http://schemas.microsoft.com/office/powerpoint/2010/main" val="36186713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4F2344-17B6-4443-BE5C-7CCF6D6F8317}" type="datetimeFigureOut">
              <a:rPr lang="en-GB" smtClean="0"/>
              <a:t>15/09/2017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05F4EC-C664-4DD8-ACB6-1650BE3BDCE8}" type="slidenum">
              <a:rPr lang="en-GB" smtClean="0"/>
              <a:t>‹#›</a:t>
            </a:fld>
            <a:endParaRPr lang="en-GB"/>
          </a:p>
        </p:txBody>
      </p:sp>
    </p:spTree>
    <p:extLst>
      <p:ext uri="{BB962C8B-B14F-4D97-AF65-F5344CB8AC3E}">
        <p14:creationId xmlns:p14="http://schemas.microsoft.com/office/powerpoint/2010/main" val="33825075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94F2344-17B6-4443-BE5C-7CCF6D6F8317}" type="datetimeFigureOut">
              <a:rPr lang="en-GB" smtClean="0"/>
              <a:t>15/09/2017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605F4EC-C664-4DD8-ACB6-1650BE3BDCE8}" type="slidenum">
              <a:rPr lang="en-GB" smtClean="0"/>
              <a:t>‹#›</a:t>
            </a:fld>
            <a:endParaRPr lang="en-GB"/>
          </a:p>
        </p:txBody>
      </p:sp>
    </p:spTree>
    <p:extLst>
      <p:ext uri="{BB962C8B-B14F-4D97-AF65-F5344CB8AC3E}">
        <p14:creationId xmlns:p14="http://schemas.microsoft.com/office/powerpoint/2010/main" val="9634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294F2344-17B6-4443-BE5C-7CCF6D6F8317}" type="datetimeFigureOut">
              <a:rPr lang="en-GB" smtClean="0"/>
              <a:t>15/09/2017</a:t>
            </a:fld>
            <a:endParaRPr lang="en-GB"/>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GB"/>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2605F4EC-C664-4DD8-ACB6-1650BE3BDCE8}" type="slidenum">
              <a:rPr lang="en-GB" smtClean="0"/>
              <a:t>‹#›</a:t>
            </a:fld>
            <a:endParaRPr lang="en-GB"/>
          </a:p>
        </p:txBody>
      </p:sp>
    </p:spTree>
    <p:extLst>
      <p:ext uri="{BB962C8B-B14F-4D97-AF65-F5344CB8AC3E}">
        <p14:creationId xmlns:p14="http://schemas.microsoft.com/office/powerpoint/2010/main" val="72404332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chart" Target="../charts/char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748416" y="6387843"/>
            <a:ext cx="1361206" cy="362435"/>
          </a:xfrm>
          <a:prstGeom prst="rect">
            <a:avLst/>
          </a:prstGeom>
        </p:spPr>
      </p:pic>
      <p:sp>
        <p:nvSpPr>
          <p:cNvPr id="2" name="TextBox 1"/>
          <p:cNvSpPr txBox="1"/>
          <p:nvPr/>
        </p:nvSpPr>
        <p:spPr>
          <a:xfrm>
            <a:off x="1598140" y="16293"/>
            <a:ext cx="8905103" cy="1138773"/>
          </a:xfrm>
          <a:prstGeom prst="rect">
            <a:avLst/>
          </a:prstGeom>
          <a:noFill/>
        </p:spPr>
        <p:txBody>
          <a:bodyPr wrap="square" rtlCol="0">
            <a:spAutoFit/>
          </a:bodyPr>
          <a:lstStyle/>
          <a:p>
            <a:pPr algn="ctr"/>
            <a:r>
              <a:rPr lang="en-GB" sz="2000" b="1" dirty="0" smtClean="0">
                <a:latin typeface="Arial" panose="020B0604020202020204" pitchFamily="34" charset="0"/>
                <a:cs typeface="Arial" panose="020B0604020202020204" pitchFamily="34" charset="0"/>
              </a:rPr>
              <a:t>The Ophthalmological Findings and Diagnosis of Children with Cerebral Visual Impairment (CVI)</a:t>
            </a:r>
          </a:p>
          <a:p>
            <a:pPr algn="ctr"/>
            <a:r>
              <a:rPr lang="en-GB" sz="1400" dirty="0" smtClean="0">
                <a:solidFill>
                  <a:schemeClr val="tx1">
                    <a:lumMod val="50000"/>
                    <a:lumOff val="50000"/>
                  </a:schemeClr>
                </a:solidFill>
                <a:latin typeface="Arial" panose="020B0604020202020204" pitchFamily="34" charset="0"/>
                <a:cs typeface="Arial" panose="020B0604020202020204" pitchFamily="34" charset="0"/>
              </a:rPr>
              <a:t>Miss Louise Allen, Lecturer in Orthoptics, </a:t>
            </a:r>
          </a:p>
          <a:p>
            <a:pPr algn="ctr"/>
            <a:r>
              <a:rPr lang="en-GB" sz="1400" dirty="0" smtClean="0">
                <a:solidFill>
                  <a:schemeClr val="tx1">
                    <a:lumMod val="50000"/>
                    <a:lumOff val="50000"/>
                  </a:schemeClr>
                </a:solidFill>
                <a:latin typeface="Arial" panose="020B0604020202020204" pitchFamily="34" charset="0"/>
                <a:cs typeface="Arial" panose="020B0604020202020204" pitchFamily="34" charset="0"/>
              </a:rPr>
              <a:t>University of Liverpool</a:t>
            </a:r>
            <a:endParaRPr lang="en-GB" sz="1400" dirty="0">
              <a:solidFill>
                <a:schemeClr val="tx1">
                  <a:lumMod val="50000"/>
                  <a:lumOff val="50000"/>
                </a:schemeClr>
              </a:solidFill>
              <a:latin typeface="Arial" panose="020B0604020202020204" pitchFamily="34" charset="0"/>
              <a:cs typeface="Arial" panose="020B0604020202020204" pitchFamily="34" charset="0"/>
            </a:endParaRPr>
          </a:p>
        </p:txBody>
      </p:sp>
      <p:sp>
        <p:nvSpPr>
          <p:cNvPr id="3" name="TextBox 2"/>
          <p:cNvSpPr txBox="1"/>
          <p:nvPr/>
        </p:nvSpPr>
        <p:spPr>
          <a:xfrm>
            <a:off x="518984" y="1276865"/>
            <a:ext cx="11590638" cy="107721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400" b="1" dirty="0" smtClean="0">
                <a:solidFill>
                  <a:schemeClr val="bg1"/>
                </a:solidFill>
                <a:latin typeface="Arial" panose="020B0604020202020204" pitchFamily="34" charset="0"/>
                <a:cs typeface="Arial" panose="020B0604020202020204" pitchFamily="34" charset="0"/>
              </a:rPr>
              <a:t>Introduction: </a:t>
            </a:r>
            <a:r>
              <a:rPr lang="en-GB" sz="1000" dirty="0" smtClean="0">
                <a:latin typeface="Arial" panose="020B0604020202020204" pitchFamily="34" charset="0"/>
                <a:cs typeface="Arial" panose="020B0604020202020204" pitchFamily="34" charset="0"/>
              </a:rPr>
              <a:t>Cerebral visual impairment can be described as altered </a:t>
            </a:r>
            <a:r>
              <a:rPr lang="en-GB" sz="1000" dirty="0">
                <a:latin typeface="Arial" panose="020B0604020202020204" pitchFamily="34" charset="0"/>
                <a:cs typeface="Arial" panose="020B0604020202020204" pitchFamily="34" charset="0"/>
              </a:rPr>
              <a:t>visual </a:t>
            </a:r>
            <a:r>
              <a:rPr lang="en-GB" sz="1000" dirty="0" smtClean="0">
                <a:latin typeface="Arial" panose="020B0604020202020204" pitchFamily="34" charset="0"/>
                <a:cs typeface="Arial" panose="020B0604020202020204" pitchFamily="34" charset="0"/>
              </a:rPr>
              <a:t>perception which is the result of a </a:t>
            </a:r>
            <a:r>
              <a:rPr lang="en-GB" sz="1000" dirty="0">
                <a:latin typeface="Arial" panose="020B0604020202020204" pitchFamily="34" charset="0"/>
                <a:cs typeface="Arial" panose="020B0604020202020204" pitchFamily="34" charset="0"/>
              </a:rPr>
              <a:t>malfunctioning visual system caused </a:t>
            </a:r>
            <a:r>
              <a:rPr lang="en-GB" sz="1000" dirty="0" smtClean="0">
                <a:latin typeface="Arial" panose="020B0604020202020204" pitchFamily="34" charset="0"/>
                <a:cs typeface="Arial" panose="020B0604020202020204" pitchFamily="34" charset="0"/>
              </a:rPr>
              <a:t>by abnormal </a:t>
            </a:r>
            <a:r>
              <a:rPr lang="en-GB" sz="1000" dirty="0">
                <a:latin typeface="Arial" panose="020B0604020202020204" pitchFamily="34" charset="0"/>
                <a:cs typeface="Arial" panose="020B0604020202020204" pitchFamily="34" charset="0"/>
              </a:rPr>
              <a:t>neurophysiology </a:t>
            </a:r>
            <a:r>
              <a:rPr lang="en-GB" sz="1000" dirty="0" smtClean="0">
                <a:latin typeface="Arial" panose="020B0604020202020204" pitchFamily="34" charset="0"/>
                <a:cs typeface="Arial" panose="020B0604020202020204" pitchFamily="34" charset="0"/>
              </a:rPr>
              <a:t>and/or anatomy. The aim of this study was to identify features of CVI and ophthalmological characteristics in a cohort of children diagnosed with CVI through ophthalmological assessment, observation, and structured history taking</a:t>
            </a:r>
            <a:r>
              <a:rPr lang="en-GB" sz="1000" baseline="30000" dirty="0" smtClean="0">
                <a:latin typeface="Arial" panose="020B0604020202020204" pitchFamily="34" charset="0"/>
                <a:cs typeface="Arial" panose="020B0604020202020204" pitchFamily="34" charset="0"/>
              </a:rPr>
              <a:t>1</a:t>
            </a:r>
            <a:r>
              <a:rPr lang="en-GB" sz="1000" dirty="0" smtClean="0">
                <a:latin typeface="Arial" panose="020B0604020202020204" pitchFamily="34" charset="0"/>
                <a:cs typeface="Arial" panose="020B0604020202020204" pitchFamily="34" charset="0"/>
              </a:rPr>
              <a:t>. In some cases, diagnosis can be challenging due to the lack </a:t>
            </a:r>
            <a:r>
              <a:rPr lang="en-GB" sz="1000" dirty="0" smtClean="0">
                <a:latin typeface="Arial" panose="020B0604020202020204" pitchFamily="34" charset="0"/>
                <a:cs typeface="Arial" panose="020B0604020202020204" pitchFamily="34" charset="0"/>
              </a:rPr>
              <a:t>of validated assessments </a:t>
            </a:r>
            <a:r>
              <a:rPr lang="en-GB" sz="1000" dirty="0" smtClean="0">
                <a:latin typeface="Arial" panose="020B0604020202020204" pitchFamily="34" charset="0"/>
                <a:cs typeface="Arial" panose="020B0604020202020204" pitchFamily="34" charset="0"/>
              </a:rPr>
              <a:t>to help identify manifestations of CVI</a:t>
            </a:r>
            <a:r>
              <a:rPr lang="en-GB" sz="1000" baseline="30000" dirty="0" smtClean="0">
                <a:latin typeface="Arial" panose="020B0604020202020204" pitchFamily="34" charset="0"/>
                <a:cs typeface="Arial" panose="020B0604020202020204" pitchFamily="34" charset="0"/>
              </a:rPr>
              <a:t>2</a:t>
            </a:r>
            <a:r>
              <a:rPr lang="en-GB" sz="1000" dirty="0" smtClean="0">
                <a:latin typeface="Arial" panose="020B0604020202020204" pitchFamily="34" charset="0"/>
                <a:cs typeface="Arial" panose="020B0604020202020204" pitchFamily="34" charset="0"/>
              </a:rPr>
              <a:t>. A question inventory can be used to aid the diagnosis but the results should be interpreted in conjunction with other ophthalmological tests and observations to avoid false positive results. In ‘typically developing’ children positive results were obtained to some questions until approximately 12 years of age</a:t>
            </a:r>
            <a:r>
              <a:rPr lang="en-GB" sz="1000" baseline="30000" dirty="0">
                <a:latin typeface="Arial" panose="020B0604020202020204" pitchFamily="34" charset="0"/>
                <a:cs typeface="Arial" panose="020B0604020202020204" pitchFamily="34" charset="0"/>
              </a:rPr>
              <a:t>3</a:t>
            </a:r>
            <a:r>
              <a:rPr lang="en-GB" sz="1000" dirty="0" smtClean="0">
                <a:latin typeface="Arial" panose="020B0604020202020204" pitchFamily="34" charset="0"/>
                <a:cs typeface="Arial" panose="020B0604020202020204" pitchFamily="34" charset="0"/>
              </a:rPr>
              <a:t> despite the expectation to reach a diagnosis in children as young as four. A standardised approach to diagnosis involving clinical tests which assess cerebral visual functions</a:t>
            </a:r>
            <a:r>
              <a:rPr lang="en-GB" sz="1000" baseline="30000" dirty="0" smtClean="0">
                <a:latin typeface="Arial" panose="020B0604020202020204" pitchFamily="34" charset="0"/>
                <a:cs typeface="Arial" panose="020B0604020202020204" pitchFamily="34" charset="0"/>
              </a:rPr>
              <a:t>4</a:t>
            </a:r>
            <a:r>
              <a:rPr lang="en-GB" sz="1000" dirty="0" smtClean="0">
                <a:latin typeface="Arial" panose="020B0604020202020204" pitchFamily="34" charset="0"/>
                <a:cs typeface="Arial" panose="020B0604020202020204" pitchFamily="34" charset="0"/>
              </a:rPr>
              <a:t> and interpretation of findings from question inventories has yet to be established.</a:t>
            </a:r>
            <a:endParaRPr lang="en-GB" sz="1000" dirty="0">
              <a:latin typeface="Arial" panose="020B0604020202020204" pitchFamily="34" charset="0"/>
              <a:cs typeface="Arial" panose="020B0604020202020204" pitchFamily="34" charset="0"/>
            </a:endParaRPr>
          </a:p>
        </p:txBody>
      </p:sp>
      <p:sp>
        <p:nvSpPr>
          <p:cNvPr id="4" name="TextBox 3"/>
          <p:cNvSpPr txBox="1"/>
          <p:nvPr/>
        </p:nvSpPr>
        <p:spPr>
          <a:xfrm>
            <a:off x="510081" y="2414089"/>
            <a:ext cx="3732141" cy="1384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GB" sz="1400" b="1" dirty="0" smtClean="0">
                <a:solidFill>
                  <a:schemeClr val="tx1"/>
                </a:solidFill>
                <a:latin typeface="Arial" panose="020B0604020202020204" pitchFamily="34" charset="0"/>
                <a:cs typeface="Arial" panose="020B0604020202020204" pitchFamily="34" charset="0"/>
              </a:rPr>
              <a:t>Methods:</a:t>
            </a:r>
          </a:p>
          <a:p>
            <a:pPr marL="171450" indent="-171450">
              <a:buFont typeface="Arial" panose="020B0604020202020204" pitchFamily="34" charset="0"/>
              <a:buChar char="•"/>
            </a:pPr>
            <a:r>
              <a:rPr lang="en-GB" sz="1000" dirty="0" smtClean="0">
                <a:latin typeface="Arial" panose="020B0604020202020204" pitchFamily="34" charset="0"/>
                <a:cs typeface="Arial" panose="020B0604020202020204" pitchFamily="34" charset="0"/>
              </a:rPr>
              <a:t>A retrospective review to identify children diagnosed with CVI between July 2010 to </a:t>
            </a:r>
            <a:r>
              <a:rPr lang="en-GB" sz="1000" dirty="0">
                <a:latin typeface="Arial" panose="020B0604020202020204" pitchFamily="34" charset="0"/>
                <a:cs typeface="Arial" panose="020B0604020202020204" pitchFamily="34" charset="0"/>
              </a:rPr>
              <a:t>J</a:t>
            </a:r>
            <a:r>
              <a:rPr lang="en-GB" sz="1000" dirty="0" smtClean="0">
                <a:latin typeface="Arial" panose="020B0604020202020204" pitchFamily="34" charset="0"/>
                <a:cs typeface="Arial" panose="020B0604020202020204" pitchFamily="34" charset="0"/>
              </a:rPr>
              <a:t>uly 2015 was undertaken.</a:t>
            </a:r>
          </a:p>
          <a:p>
            <a:pPr marL="171450" indent="-171450">
              <a:buFont typeface="Arial" panose="020B0604020202020204" pitchFamily="34" charset="0"/>
              <a:buChar char="•"/>
            </a:pPr>
            <a:r>
              <a:rPr lang="en-GB" sz="1000" dirty="0">
                <a:latin typeface="Arial" panose="020B0604020202020204" pitchFamily="34" charset="0"/>
                <a:cs typeface="Arial" panose="020B0604020202020204" pitchFamily="34" charset="0"/>
              </a:rPr>
              <a:t>O</a:t>
            </a:r>
            <a:r>
              <a:rPr lang="en-GB" sz="1000" dirty="0" smtClean="0">
                <a:latin typeface="Arial" panose="020B0604020202020204" pitchFamily="34" charset="0"/>
                <a:cs typeface="Arial" panose="020B0604020202020204" pitchFamily="34" charset="0"/>
              </a:rPr>
              <a:t>phthalmological characteristics, features of CVI, systemic diagnosis, general development, and MR imaging results were recorded.</a:t>
            </a:r>
          </a:p>
          <a:p>
            <a:pPr marL="171450" indent="-171450">
              <a:buFont typeface="Arial" panose="020B0604020202020204" pitchFamily="34" charset="0"/>
              <a:buChar char="•"/>
            </a:pPr>
            <a:r>
              <a:rPr lang="en-GB" sz="1000" dirty="0" smtClean="0">
                <a:latin typeface="Arial" panose="020B0604020202020204" pitchFamily="34" charset="0"/>
                <a:cs typeface="Arial" panose="020B0604020202020204" pitchFamily="34" charset="0"/>
              </a:rPr>
              <a:t>The procedure for diagnosis of CVI was identified from the records.</a:t>
            </a:r>
          </a:p>
        </p:txBody>
      </p:sp>
      <p:sp>
        <p:nvSpPr>
          <p:cNvPr id="5" name="TextBox 4"/>
          <p:cNvSpPr txBox="1"/>
          <p:nvPr/>
        </p:nvSpPr>
        <p:spPr>
          <a:xfrm>
            <a:off x="4324600" y="2411339"/>
            <a:ext cx="3880022" cy="230832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numCol="1" rtlCol="0">
            <a:spAutoFit/>
          </a:bodyPr>
          <a:lstStyle/>
          <a:p>
            <a:r>
              <a:rPr lang="en-GB" sz="1400" b="1" dirty="0" smtClean="0">
                <a:solidFill>
                  <a:schemeClr val="tx1"/>
                </a:solidFill>
                <a:latin typeface="Arial" panose="020B0604020202020204" pitchFamily="34" charset="0"/>
                <a:cs typeface="Arial" panose="020B0604020202020204" pitchFamily="34" charset="0"/>
              </a:rPr>
              <a:t>Results: </a:t>
            </a:r>
          </a:p>
          <a:p>
            <a:r>
              <a:rPr lang="en-GB" sz="1000" dirty="0" smtClean="0">
                <a:latin typeface="Arial" panose="020B0604020202020204" pitchFamily="34" charset="0"/>
                <a:cs typeface="Arial" panose="020B0604020202020204" pitchFamily="34" charset="0"/>
              </a:rPr>
              <a:t>34 children with CVI were identified, age at diagnosis ranged from 6m - 19yrs, mean (50m), SD (40m). General development was age appropriate in 8 and delayed in 26 children according to their paediatric records. A graph (figure 1) detailing the systemic diagnosis of each case shows that over one third had cerebral palsy. In all cases the diagnosis of CVI was made if the child had one risk factor plus at least two features of CVI. A </a:t>
            </a:r>
            <a:r>
              <a:rPr lang="en-GB" sz="1000" dirty="0">
                <a:latin typeface="Arial" panose="020B0604020202020204" pitchFamily="34" charset="0"/>
                <a:cs typeface="Arial" panose="020B0604020202020204" pitchFamily="34" charset="0"/>
              </a:rPr>
              <a:t>CVI question  </a:t>
            </a:r>
            <a:r>
              <a:rPr lang="en-GB" sz="1000" dirty="0" smtClean="0">
                <a:latin typeface="Arial" panose="020B0604020202020204" pitchFamily="34" charset="0"/>
                <a:cs typeface="Arial" panose="020B0604020202020204" pitchFamily="34" charset="0"/>
              </a:rPr>
              <a:t>inventory</a:t>
            </a:r>
            <a:r>
              <a:rPr lang="en-GB" sz="1000" baseline="30000" dirty="0" smtClean="0">
                <a:latin typeface="Arial" panose="020B0604020202020204" pitchFamily="34" charset="0"/>
                <a:cs typeface="Arial" panose="020B0604020202020204" pitchFamily="34" charset="0"/>
              </a:rPr>
              <a:t>1</a:t>
            </a:r>
            <a:r>
              <a:rPr lang="en-GB" sz="1000" dirty="0" smtClean="0">
                <a:latin typeface="Arial" panose="020B0604020202020204" pitchFamily="34" charset="0"/>
                <a:cs typeface="Arial" panose="020B0604020202020204" pitchFamily="34" charset="0"/>
              </a:rPr>
              <a:t>, </a:t>
            </a:r>
            <a:r>
              <a:rPr lang="en-GB" sz="1000" dirty="0">
                <a:latin typeface="Arial" panose="020B0604020202020204" pitchFamily="34" charset="0"/>
                <a:cs typeface="Arial" panose="020B0604020202020204" pitchFamily="34" charset="0"/>
              </a:rPr>
              <a:t>which involves structured history-taking with the parent/carer of up to 51 questions, was used to aid diagnosis in 15 cases. The questions were not relevant to their level of development in the remaining 19 </a:t>
            </a:r>
            <a:r>
              <a:rPr lang="en-GB" sz="1000" dirty="0" smtClean="0">
                <a:latin typeface="Arial" panose="020B0604020202020204" pitchFamily="34" charset="0"/>
                <a:cs typeface="Arial" panose="020B0604020202020204" pitchFamily="34" charset="0"/>
              </a:rPr>
              <a:t>cases. The features of CVI and relevant ophthalmological findings within this cohort are presented in table 1.</a:t>
            </a:r>
          </a:p>
        </p:txBody>
      </p:sp>
      <p:sp>
        <p:nvSpPr>
          <p:cNvPr id="7" name="TextBox 6"/>
          <p:cNvSpPr txBox="1"/>
          <p:nvPr/>
        </p:nvSpPr>
        <p:spPr>
          <a:xfrm>
            <a:off x="8287000" y="2414090"/>
            <a:ext cx="3822622" cy="261610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400" b="1" dirty="0" smtClean="0">
                <a:latin typeface="Arial" panose="020B0604020202020204" pitchFamily="34" charset="0"/>
                <a:cs typeface="Arial" panose="020B0604020202020204" pitchFamily="34" charset="0"/>
              </a:rPr>
              <a:t>Discussion and Conclusions</a:t>
            </a:r>
          </a:p>
          <a:p>
            <a:pPr marL="171450" indent="-171450">
              <a:spcAft>
                <a:spcPts val="600"/>
              </a:spcAft>
              <a:buFont typeface="Arial" panose="020B0604020202020204" pitchFamily="34" charset="0"/>
              <a:buChar char="•"/>
            </a:pPr>
            <a:r>
              <a:rPr lang="en-GB" sz="1000" dirty="0" smtClean="0">
                <a:latin typeface="Arial" panose="020B0604020202020204" pitchFamily="34" charset="0"/>
                <a:cs typeface="Arial" panose="020B0604020202020204" pitchFamily="34" charset="0"/>
              </a:rPr>
              <a:t>There is currently no gold-standard for the diagnosis of CVI in children. </a:t>
            </a:r>
            <a:r>
              <a:rPr lang="en-GB" sz="1000" dirty="0">
                <a:latin typeface="Arial" panose="020B0604020202020204" pitchFamily="34" charset="0"/>
                <a:cs typeface="Arial" panose="020B0604020202020204" pitchFamily="34" charset="0"/>
              </a:rPr>
              <a:t>P</a:t>
            </a:r>
            <a:r>
              <a:rPr lang="en-GB" sz="1000" dirty="0" smtClean="0">
                <a:latin typeface="Arial" panose="020B0604020202020204" pitchFamily="34" charset="0"/>
                <a:cs typeface="Arial" panose="020B0604020202020204" pitchFamily="34" charset="0"/>
              </a:rPr>
              <a:t>articular difficulty exists with the diagnosis of those children with near normal visual acuity.</a:t>
            </a:r>
            <a:endParaRPr lang="en-GB" sz="1000" dirty="0">
              <a:latin typeface="Arial" panose="020B0604020202020204" pitchFamily="34" charset="0"/>
              <a:cs typeface="Arial" panose="020B0604020202020204" pitchFamily="34" charset="0"/>
            </a:endParaRP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T</a:t>
            </a:r>
            <a:r>
              <a:rPr lang="en-GB" sz="1000" dirty="0" smtClean="0">
                <a:latin typeface="Arial" panose="020B0604020202020204" pitchFamily="34" charset="0"/>
                <a:cs typeface="Arial" panose="020B0604020202020204" pitchFamily="34" charset="0"/>
              </a:rPr>
              <a:t>he criteria for diagnosis in this cohort was based on previous experience of the false positive results to some questions on the CVI inventory</a:t>
            </a:r>
            <a:r>
              <a:rPr lang="en-GB" sz="1000" baseline="30000" dirty="0">
                <a:latin typeface="Arial" panose="020B0604020202020204" pitchFamily="34" charset="0"/>
                <a:cs typeface="Arial" panose="020B0604020202020204" pitchFamily="34" charset="0"/>
              </a:rPr>
              <a:t>3</a:t>
            </a:r>
            <a:r>
              <a:rPr lang="en-GB" sz="1000" dirty="0" smtClean="0">
                <a:latin typeface="Arial" panose="020B0604020202020204" pitchFamily="34" charset="0"/>
                <a:cs typeface="Arial" panose="020B0604020202020204" pitchFamily="34" charset="0"/>
              </a:rPr>
              <a:t> and evidence to suggest that presence of a risk factor is the most sensitive predictor of CVI.</a:t>
            </a:r>
            <a:r>
              <a:rPr lang="en-GB" sz="1000" baseline="30000" dirty="0" smtClean="0">
                <a:latin typeface="Arial" panose="020B0604020202020204" pitchFamily="34" charset="0"/>
                <a:cs typeface="Arial" panose="020B0604020202020204" pitchFamily="34" charset="0"/>
              </a:rPr>
              <a:t>2</a:t>
            </a:r>
          </a:p>
          <a:p>
            <a:pPr marL="171450" indent="-171450">
              <a:spcAft>
                <a:spcPts val="600"/>
              </a:spcAft>
              <a:buFont typeface="Arial" panose="020B0604020202020204" pitchFamily="34" charset="0"/>
              <a:buChar char="•"/>
            </a:pPr>
            <a:r>
              <a:rPr lang="en-GB" sz="1000" dirty="0" smtClean="0">
                <a:latin typeface="Arial" panose="020B0604020202020204" pitchFamily="34" charset="0"/>
                <a:cs typeface="Arial" panose="020B0604020202020204" pitchFamily="34" charset="0"/>
              </a:rPr>
              <a:t>A suggested framework for diagnosis could involve tests such as the Lea Rectangles and Lea Mail</a:t>
            </a:r>
            <a:r>
              <a:rPr lang="en-GB" sz="1000" dirty="0">
                <a:latin typeface="Arial" panose="020B0604020202020204" pitchFamily="34" charset="0"/>
                <a:cs typeface="Arial" panose="020B0604020202020204" pitchFamily="34" charset="0"/>
              </a:rPr>
              <a:t>b</a:t>
            </a:r>
            <a:r>
              <a:rPr lang="en-GB" sz="1000" dirty="0" smtClean="0">
                <a:latin typeface="Arial" panose="020B0604020202020204" pitchFamily="34" charset="0"/>
                <a:cs typeface="Arial" panose="020B0604020202020204" pitchFamily="34" charset="0"/>
              </a:rPr>
              <a:t>ox task which assess cerebral visual functions where possible, use of threshold criteria for the CVI question inventory, and involvement of parents/carers, teachers, paediatricians, and AHP’s towards the inventory evaluation such that occurs for the diagnosis of other neurodevelopmental conditions.</a:t>
            </a:r>
            <a:r>
              <a:rPr lang="en-GB" sz="1000" baseline="30000" dirty="0">
                <a:latin typeface="Arial" panose="020B0604020202020204" pitchFamily="34" charset="0"/>
                <a:cs typeface="Arial" panose="020B0604020202020204" pitchFamily="34" charset="0"/>
              </a:rPr>
              <a:t>6</a:t>
            </a:r>
            <a:endParaRPr lang="en-GB" sz="1000" baseline="30000" dirty="0" smtClean="0">
              <a:latin typeface="Arial" panose="020B0604020202020204" pitchFamily="34" charset="0"/>
              <a:cs typeface="Arial" panose="020B0604020202020204" pitchFamily="34" charset="0"/>
            </a:endParaRPr>
          </a:p>
        </p:txBody>
      </p:sp>
      <p:pic>
        <p:nvPicPr>
          <p:cNvPr id="11" name="Picture 10"/>
          <p:cNvPicPr>
            <a:picLocks noChangeAspect="1"/>
          </p:cNvPicPr>
          <p:nvPr/>
        </p:nvPicPr>
        <p:blipFill rotWithShape="1">
          <a:blip r:embed="rId3"/>
          <a:srcRect l="1891" r="2831"/>
          <a:stretch/>
        </p:blipFill>
        <p:spPr>
          <a:xfrm>
            <a:off x="8757634" y="385453"/>
            <a:ext cx="3269610" cy="828707"/>
          </a:xfrm>
          <a:prstGeom prst="rect">
            <a:avLst/>
          </a:prstGeom>
        </p:spPr>
      </p:pic>
      <p:graphicFrame>
        <p:nvGraphicFramePr>
          <p:cNvPr id="13" name="Table 12"/>
          <p:cNvGraphicFramePr>
            <a:graphicFrameLocks noGrp="1"/>
          </p:cNvGraphicFramePr>
          <p:nvPr>
            <p:extLst>
              <p:ext uri="{D42A27DB-BD31-4B8C-83A1-F6EECF244321}">
                <p14:modId xmlns:p14="http://schemas.microsoft.com/office/powerpoint/2010/main" val="4158482471"/>
              </p:ext>
            </p:extLst>
          </p:nvPr>
        </p:nvGraphicFramePr>
        <p:xfrm>
          <a:off x="518984" y="4019835"/>
          <a:ext cx="3706762" cy="2734941"/>
        </p:xfrm>
        <a:graphic>
          <a:graphicData uri="http://schemas.openxmlformats.org/drawingml/2006/table">
            <a:tbl>
              <a:tblPr firstRow="1" firstCol="1" bandRow="1">
                <a:tableStyleId>{35758FB7-9AC5-4552-8A53-C91805E547FA}</a:tableStyleId>
              </a:tblPr>
              <a:tblGrid>
                <a:gridCol w="1201736"/>
                <a:gridCol w="693959"/>
                <a:gridCol w="956311"/>
                <a:gridCol w="854756"/>
              </a:tblGrid>
              <a:tr h="420360">
                <a:tc>
                  <a:txBody>
                    <a:bodyPr/>
                    <a:lstStyle/>
                    <a:p>
                      <a:pPr>
                        <a:lnSpc>
                          <a:spcPct val="107000"/>
                        </a:lnSpc>
                        <a:spcAft>
                          <a:spcPts val="0"/>
                        </a:spcAft>
                      </a:pPr>
                      <a:r>
                        <a:rPr lang="en-GB" sz="1100" dirty="0" smtClean="0">
                          <a:solidFill>
                            <a:srgbClr val="FFFF00"/>
                          </a:solidFill>
                          <a:effectLst/>
                          <a:latin typeface="Arial" panose="020B0604020202020204" pitchFamily="34" charset="0"/>
                        </a:rPr>
                        <a:t>Feature</a:t>
                      </a:r>
                      <a:endParaRPr lang="en-GB" sz="1100"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tc>
                  <a:txBody>
                    <a:bodyPr/>
                    <a:lstStyle/>
                    <a:p>
                      <a:pPr>
                        <a:lnSpc>
                          <a:spcPct val="107000"/>
                        </a:lnSpc>
                        <a:spcAft>
                          <a:spcPts val="0"/>
                        </a:spcAft>
                      </a:pPr>
                      <a:r>
                        <a:rPr lang="en-GB" sz="1100" dirty="0">
                          <a:solidFill>
                            <a:srgbClr val="FFFF00"/>
                          </a:solidFill>
                          <a:effectLst/>
                          <a:latin typeface="Arial" panose="020B0604020202020204" pitchFamily="34" charset="0"/>
                        </a:rPr>
                        <a:t>Number (%)</a:t>
                      </a:r>
                      <a:endParaRPr lang="en-GB" sz="1100"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nSpc>
                          <a:spcPct val="107000"/>
                        </a:lnSpc>
                        <a:spcAft>
                          <a:spcPts val="0"/>
                        </a:spcAft>
                      </a:pPr>
                      <a:r>
                        <a:rPr lang="en-GB" sz="1100" dirty="0" smtClean="0">
                          <a:solidFill>
                            <a:srgbClr val="FFFF00"/>
                          </a:solidFill>
                          <a:effectLst/>
                          <a:latin typeface="Arial" panose="020B0604020202020204" pitchFamily="34" charset="0"/>
                        </a:rPr>
                        <a:t>Houliston </a:t>
                      </a:r>
                      <a:r>
                        <a:rPr lang="en-GB" sz="1100" dirty="0">
                          <a:solidFill>
                            <a:srgbClr val="FFFF00"/>
                          </a:solidFill>
                          <a:effectLst/>
                          <a:latin typeface="Arial" panose="020B0604020202020204" pitchFamily="34" charset="0"/>
                        </a:rPr>
                        <a:t>et al (</a:t>
                      </a:r>
                      <a:r>
                        <a:rPr lang="en-GB" sz="1100" dirty="0" smtClean="0">
                          <a:solidFill>
                            <a:srgbClr val="FFFF00"/>
                          </a:solidFill>
                          <a:effectLst/>
                          <a:latin typeface="Arial" panose="020B0604020202020204" pitchFamily="34" charset="0"/>
                        </a:rPr>
                        <a:t>1999)</a:t>
                      </a:r>
                      <a:r>
                        <a:rPr lang="en-GB" sz="1100" baseline="30000" dirty="0" smtClean="0">
                          <a:solidFill>
                            <a:srgbClr val="FFFF00"/>
                          </a:solidFill>
                          <a:effectLst/>
                          <a:latin typeface="Arial" panose="020B0604020202020204" pitchFamily="34" charset="0"/>
                        </a:rPr>
                        <a:t>3</a:t>
                      </a:r>
                      <a:endParaRPr lang="en-GB" sz="1100" dirty="0">
                        <a:solidFill>
                          <a:srgbClr val="FFFF00"/>
                        </a:solidFill>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a:lnSpc>
                          <a:spcPct val="107000"/>
                        </a:lnSpc>
                        <a:spcAft>
                          <a:spcPts val="0"/>
                        </a:spcAft>
                      </a:pPr>
                      <a:r>
                        <a:rPr lang="en-GB" sz="1100" dirty="0">
                          <a:solidFill>
                            <a:srgbClr val="FFFF00"/>
                          </a:solidFill>
                          <a:effectLst/>
                          <a:latin typeface="Arial" panose="020B0604020202020204" pitchFamily="34" charset="0"/>
                        </a:rPr>
                        <a:t>Fazzi et al (</a:t>
                      </a:r>
                      <a:r>
                        <a:rPr lang="en-GB" sz="1100" dirty="0" smtClean="0">
                          <a:solidFill>
                            <a:srgbClr val="FFFF00"/>
                          </a:solidFill>
                          <a:effectLst/>
                          <a:latin typeface="Arial" panose="020B0604020202020204" pitchFamily="34" charset="0"/>
                        </a:rPr>
                        <a:t>2007)</a:t>
                      </a:r>
                      <a:r>
                        <a:rPr lang="en-GB" sz="1100" baseline="30000" dirty="0" smtClean="0">
                          <a:solidFill>
                            <a:srgbClr val="FFFF00"/>
                          </a:solidFill>
                          <a:effectLst/>
                          <a:latin typeface="Arial" panose="020B0604020202020204" pitchFamily="34" charset="0"/>
                        </a:rPr>
                        <a:t>5</a:t>
                      </a:r>
                      <a:endParaRPr lang="en-GB" sz="1100" dirty="0">
                        <a:solidFill>
                          <a:srgbClr val="FFFF00"/>
                        </a:solidFill>
                        <a:effectLst/>
                        <a:latin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tcPr>
                </a:tc>
              </a:tr>
              <a:tr h="304820">
                <a:tc>
                  <a:txBody>
                    <a:bodyPr/>
                    <a:lstStyle/>
                    <a:p>
                      <a:pPr>
                        <a:lnSpc>
                          <a:spcPct val="107000"/>
                        </a:lnSpc>
                        <a:spcAft>
                          <a:spcPts val="600"/>
                        </a:spcAft>
                      </a:pPr>
                      <a:r>
                        <a:rPr lang="en-GB" sz="1000" b="0" dirty="0">
                          <a:effectLst/>
                          <a:latin typeface="Arial" panose="020B0604020202020204" pitchFamily="34" charset="0"/>
                        </a:rPr>
                        <a:t>Visual </a:t>
                      </a:r>
                      <a:r>
                        <a:rPr lang="en-GB" sz="1000" b="0" dirty="0" smtClean="0">
                          <a:effectLst/>
                          <a:latin typeface="Arial" panose="020B0604020202020204" pitchFamily="34" charset="0"/>
                        </a:rPr>
                        <a:t>Acuity (VA) </a:t>
                      </a:r>
                      <a:r>
                        <a:rPr lang="en-GB" sz="1000" b="0" dirty="0">
                          <a:effectLst/>
                          <a:latin typeface="Arial" panose="020B0604020202020204" pitchFamily="34" charset="0"/>
                        </a:rPr>
                        <a:t>&lt;6/6</a:t>
                      </a:r>
                      <a:endParaRPr lang="en-GB" sz="10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smtClean="0">
                          <a:effectLst/>
                          <a:latin typeface="Arial" panose="020B0604020202020204" pitchFamily="34" charset="0"/>
                        </a:rPr>
                        <a:t>21 (62%)</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latin typeface="Arial" panose="020B0604020202020204" pitchFamily="34" charset="0"/>
                        </a:rPr>
                        <a:t>36%</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latin typeface="Arial" panose="020B0604020202020204" pitchFamily="34" charset="0"/>
                        </a:rPr>
                        <a:t>86.8% (</a:t>
                      </a:r>
                      <a:r>
                        <a:rPr lang="en-GB" sz="1000" dirty="0" smtClean="0">
                          <a:effectLst/>
                          <a:latin typeface="Arial" panose="020B0604020202020204" pitchFamily="34" charset="0"/>
                        </a:rPr>
                        <a:t>reduced)</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304820">
                <a:tc>
                  <a:txBody>
                    <a:bodyPr/>
                    <a:lstStyle/>
                    <a:p>
                      <a:pPr>
                        <a:lnSpc>
                          <a:spcPct val="107000"/>
                        </a:lnSpc>
                        <a:spcAft>
                          <a:spcPts val="600"/>
                        </a:spcAft>
                      </a:pPr>
                      <a:r>
                        <a:rPr lang="en-GB" sz="1000" b="0" dirty="0">
                          <a:effectLst/>
                          <a:latin typeface="Arial" panose="020B0604020202020204" pitchFamily="34" charset="0"/>
                        </a:rPr>
                        <a:t>Crowding / Simultanagnosia</a:t>
                      </a:r>
                      <a:endParaRPr lang="en-GB" sz="10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latin typeface="Arial" panose="020B0604020202020204" pitchFamily="34" charset="0"/>
                        </a:rPr>
                        <a:t>12 (35%)</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latin typeface="Arial" panose="020B0604020202020204" pitchFamily="34" charset="0"/>
                        </a:rPr>
                        <a:t>21%</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rowSpan="5">
                  <a:txBody>
                    <a:bodyPr/>
                    <a:lstStyle/>
                    <a:p>
                      <a:pPr>
                        <a:lnSpc>
                          <a:spcPct val="107000"/>
                        </a:lnSpc>
                        <a:spcAft>
                          <a:spcPts val="0"/>
                        </a:spcAft>
                      </a:pPr>
                      <a:r>
                        <a:rPr lang="en-GB" sz="1000" dirty="0">
                          <a:effectLst/>
                          <a:latin typeface="Arial" panose="020B0604020202020204" pitchFamily="34" charset="0"/>
                        </a:rPr>
                        <a:t> </a:t>
                      </a:r>
                    </a:p>
                    <a:p>
                      <a:pPr>
                        <a:lnSpc>
                          <a:spcPct val="107000"/>
                        </a:lnSpc>
                        <a:spcAft>
                          <a:spcPts val="0"/>
                        </a:spcAft>
                      </a:pPr>
                      <a:r>
                        <a:rPr lang="en-GB" sz="1000" dirty="0">
                          <a:effectLst/>
                          <a:latin typeface="Arial" panose="020B0604020202020204" pitchFamily="34" charset="0"/>
                        </a:rPr>
                        <a:t> </a:t>
                      </a:r>
                    </a:p>
                    <a:p>
                      <a:pPr>
                        <a:lnSpc>
                          <a:spcPct val="107000"/>
                        </a:lnSpc>
                        <a:spcAft>
                          <a:spcPts val="0"/>
                        </a:spcAft>
                      </a:pPr>
                      <a:r>
                        <a:rPr lang="en-GB" sz="1000" dirty="0">
                          <a:effectLst/>
                          <a:latin typeface="Arial" panose="020B0604020202020204" pitchFamily="34" charset="0"/>
                        </a:rPr>
                        <a:t> </a:t>
                      </a:r>
                    </a:p>
                    <a:p>
                      <a:pPr>
                        <a:lnSpc>
                          <a:spcPct val="107000"/>
                        </a:lnSpc>
                        <a:spcAft>
                          <a:spcPts val="0"/>
                        </a:spcAft>
                      </a:pPr>
                      <a:r>
                        <a:rPr lang="en-GB" sz="1000" dirty="0">
                          <a:effectLst/>
                          <a:latin typeface="Arial" panose="020B0604020202020204" pitchFamily="34" charset="0"/>
                        </a:rPr>
                        <a:t>88.9% (Visual-Perceptual Disorder)</a:t>
                      </a:r>
                    </a:p>
                    <a:p>
                      <a:pPr>
                        <a:lnSpc>
                          <a:spcPct val="107000"/>
                        </a:lnSpc>
                        <a:spcAft>
                          <a:spcPts val="0"/>
                        </a:spcAft>
                      </a:pPr>
                      <a:r>
                        <a:rPr lang="en-GB" sz="1000" dirty="0">
                          <a:effectLst/>
                          <a:latin typeface="Arial" panose="020B0604020202020204" pitchFamily="34" charset="0"/>
                        </a:rPr>
                        <a:t> </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r h="304820">
                <a:tc>
                  <a:txBody>
                    <a:bodyPr/>
                    <a:lstStyle/>
                    <a:p>
                      <a:pPr>
                        <a:lnSpc>
                          <a:spcPct val="107000"/>
                        </a:lnSpc>
                        <a:spcAft>
                          <a:spcPts val="600"/>
                        </a:spcAft>
                      </a:pPr>
                      <a:r>
                        <a:rPr lang="en-GB" sz="1000" b="0" dirty="0">
                          <a:effectLst/>
                          <a:latin typeface="Arial" panose="020B0604020202020204" pitchFamily="34" charset="0"/>
                        </a:rPr>
                        <a:t>Limited/Variable Visual Attention</a:t>
                      </a:r>
                      <a:endParaRPr lang="en-GB" sz="10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latin typeface="Arial" panose="020B0604020202020204" pitchFamily="34" charset="0"/>
                        </a:rPr>
                        <a:t>8 (24%)</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latin typeface="Arial" panose="020B0604020202020204" pitchFamily="34" charset="0"/>
                        </a:rPr>
                        <a:t>Not reported</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GB"/>
                    </a:p>
                  </a:txBody>
                  <a:tcPr/>
                </a:tc>
              </a:tr>
              <a:tr h="504152">
                <a:tc>
                  <a:txBody>
                    <a:bodyPr/>
                    <a:lstStyle/>
                    <a:p>
                      <a:pPr>
                        <a:lnSpc>
                          <a:spcPct val="107000"/>
                        </a:lnSpc>
                        <a:spcAft>
                          <a:spcPts val="600"/>
                        </a:spcAft>
                      </a:pPr>
                      <a:r>
                        <a:rPr lang="en-GB" sz="1000" b="0" dirty="0">
                          <a:effectLst/>
                          <a:latin typeface="Arial" panose="020B0604020202020204" pitchFamily="34" charset="0"/>
                        </a:rPr>
                        <a:t>Misjudges </a:t>
                      </a:r>
                      <a:r>
                        <a:rPr lang="en-GB" sz="1000" b="0" dirty="0" smtClean="0">
                          <a:effectLst/>
                          <a:latin typeface="Arial" panose="020B0604020202020204" pitchFamily="34" charset="0"/>
                        </a:rPr>
                        <a:t>doorframes/ walls/ </a:t>
                      </a:r>
                      <a:r>
                        <a:rPr lang="en-GB" sz="1000" b="0" dirty="0">
                          <a:effectLst/>
                          <a:latin typeface="Arial" panose="020B0604020202020204" pitchFamily="34" charset="0"/>
                        </a:rPr>
                        <a:t>objects</a:t>
                      </a:r>
                      <a:endParaRPr lang="en-GB" sz="10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latin typeface="Arial" panose="020B0604020202020204" pitchFamily="34" charset="0"/>
                        </a:rPr>
                        <a:t>7 (21%)</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latin typeface="Arial" panose="020B0604020202020204" pitchFamily="34" charset="0"/>
                        </a:rPr>
                        <a:t>Not reported</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GB"/>
                    </a:p>
                  </a:txBody>
                  <a:tcPr/>
                </a:tc>
              </a:tr>
              <a:tr h="152410">
                <a:tc>
                  <a:txBody>
                    <a:bodyPr/>
                    <a:lstStyle/>
                    <a:p>
                      <a:pPr>
                        <a:lnSpc>
                          <a:spcPct val="107000"/>
                        </a:lnSpc>
                        <a:spcAft>
                          <a:spcPts val="600"/>
                        </a:spcAft>
                      </a:pPr>
                      <a:r>
                        <a:rPr lang="en-GB" sz="1000" b="0" dirty="0">
                          <a:effectLst/>
                          <a:latin typeface="Arial" panose="020B0604020202020204" pitchFamily="34" charset="0"/>
                        </a:rPr>
                        <a:t>Route Finding</a:t>
                      </a:r>
                      <a:endParaRPr lang="en-GB" sz="10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latin typeface="Arial" panose="020B0604020202020204" pitchFamily="34" charset="0"/>
                        </a:rPr>
                        <a:t>3 (9%)</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latin typeface="Arial" panose="020B0604020202020204" pitchFamily="34" charset="0"/>
                        </a:rPr>
                        <a:t>9%</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GB"/>
                    </a:p>
                  </a:txBody>
                  <a:tcPr/>
                </a:tc>
              </a:tr>
              <a:tr h="457230">
                <a:tc>
                  <a:txBody>
                    <a:bodyPr/>
                    <a:lstStyle/>
                    <a:p>
                      <a:pPr>
                        <a:lnSpc>
                          <a:spcPct val="107000"/>
                        </a:lnSpc>
                        <a:spcAft>
                          <a:spcPts val="600"/>
                        </a:spcAft>
                      </a:pPr>
                      <a:r>
                        <a:rPr lang="en-GB" sz="1000" b="0" dirty="0">
                          <a:effectLst/>
                          <a:latin typeface="Arial" panose="020B0604020202020204" pitchFamily="34" charset="0"/>
                        </a:rPr>
                        <a:t>Facial feature/gesture Recognition</a:t>
                      </a:r>
                      <a:endParaRPr lang="en-GB" sz="10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latin typeface="Arial" panose="020B0604020202020204" pitchFamily="34" charset="0"/>
                        </a:rPr>
                        <a:t>5 (15%)</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latin typeface="Arial" panose="020B0604020202020204" pitchFamily="34" charset="0"/>
                        </a:rPr>
                        <a:t>6%</a:t>
                      </a:r>
                      <a:endParaRPr lang="en-GB"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pPr>
                        <a:lnSpc>
                          <a:spcPct val="107000"/>
                        </a:lnSpc>
                        <a:spcAft>
                          <a:spcPts val="0"/>
                        </a:spcAft>
                      </a:pP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999999"/>
                      </a:solidFill>
                      <a:prstDash val="solid"/>
                      <a:round/>
                      <a:headEnd type="none" w="med" len="med"/>
                      <a:tailEnd type="none" w="med" len="med"/>
                    </a:lnL>
                    <a:lnR w="12700" cap="flat" cmpd="sng" algn="ctr">
                      <a:solidFill>
                        <a:srgbClr val="999999"/>
                      </a:solidFill>
                      <a:prstDash val="solid"/>
                      <a:round/>
                      <a:headEnd type="none" w="med" len="med"/>
                      <a:tailEnd type="none" w="med" len="med"/>
                    </a:lnR>
                    <a:lnT w="12700" cap="flat" cmpd="sng" algn="ctr">
                      <a:solidFill>
                        <a:srgbClr val="999999"/>
                      </a:solidFill>
                      <a:prstDash val="solid"/>
                      <a:round/>
                      <a:headEnd type="none" w="med" len="med"/>
                      <a:tailEnd type="none" w="med" len="med"/>
                    </a:lnT>
                    <a:lnB w="12700" cap="flat" cmpd="sng" algn="ctr">
                      <a:solidFill>
                        <a:srgbClr val="999999"/>
                      </a:solidFill>
                      <a:prstDash val="solid"/>
                      <a:round/>
                      <a:headEnd type="none" w="med" len="med"/>
                      <a:tailEnd type="none" w="med" len="med"/>
                    </a:lnB>
                  </a:tcPr>
                </a:tc>
              </a:tr>
              <a:tr h="179749">
                <a:tc>
                  <a:txBody>
                    <a:bodyPr/>
                    <a:lstStyle/>
                    <a:p>
                      <a:pPr>
                        <a:lnSpc>
                          <a:spcPct val="107000"/>
                        </a:lnSpc>
                        <a:spcAft>
                          <a:spcPts val="600"/>
                        </a:spcAft>
                      </a:pPr>
                      <a:r>
                        <a:rPr lang="en-GB" sz="1000" b="0" dirty="0">
                          <a:effectLst/>
                          <a:latin typeface="Arial" panose="020B0604020202020204" pitchFamily="34" charset="0"/>
                        </a:rPr>
                        <a:t>Visual Field Defect</a:t>
                      </a:r>
                      <a:endParaRPr lang="en-GB" sz="1000" b="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latin typeface="Arial" panose="020B0604020202020204" pitchFamily="34" charset="0"/>
                        </a:rPr>
                        <a:t>8 (24%)</a:t>
                      </a:r>
                      <a:endParaRPr lang="en-GB"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a:effectLst/>
                          <a:latin typeface="Arial" panose="020B0604020202020204" pitchFamily="34" charset="0"/>
                        </a:rPr>
                        <a:t>16%</a:t>
                      </a:r>
                      <a:endParaRPr lang="en-GB" sz="10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latin typeface="Arial" panose="020B0604020202020204" pitchFamily="34" charset="0"/>
                        </a:rPr>
                        <a:t>9%</a:t>
                      </a:r>
                      <a:endParaRPr lang="en-GB" sz="10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14" name="TextBox 13"/>
          <p:cNvSpPr txBox="1"/>
          <p:nvPr/>
        </p:nvSpPr>
        <p:spPr>
          <a:xfrm>
            <a:off x="440772" y="3774272"/>
            <a:ext cx="3385921" cy="253916"/>
          </a:xfrm>
          <a:prstGeom prst="rect">
            <a:avLst/>
          </a:prstGeom>
          <a:noFill/>
        </p:spPr>
        <p:txBody>
          <a:bodyPr wrap="square" rtlCol="0">
            <a:spAutoFit/>
          </a:bodyPr>
          <a:lstStyle/>
          <a:p>
            <a:r>
              <a:rPr lang="en-GB" sz="1000" b="1" dirty="0" smtClean="0">
                <a:solidFill>
                  <a:srgbClr val="FF9900"/>
                </a:solidFill>
                <a:latin typeface="Arial" panose="020B0604020202020204" pitchFamily="34" charset="0"/>
                <a:cs typeface="Arial" panose="020B0604020202020204" pitchFamily="34" charset="0"/>
              </a:rPr>
              <a:t>Table 1</a:t>
            </a:r>
            <a:r>
              <a:rPr lang="en-GB" sz="1000" dirty="0" smtClean="0">
                <a:solidFill>
                  <a:srgbClr val="FF9900"/>
                </a:solidFill>
                <a:latin typeface="Arial" panose="020B0604020202020204" pitchFamily="34" charset="0"/>
                <a:cs typeface="Arial" panose="020B0604020202020204" pitchFamily="34" charset="0"/>
              </a:rPr>
              <a:t>: Neuro-ophthalmic </a:t>
            </a:r>
            <a:r>
              <a:rPr lang="en-GB" sz="1050" dirty="0" smtClean="0">
                <a:solidFill>
                  <a:srgbClr val="FF9900"/>
                </a:solidFill>
                <a:latin typeface="Arial" panose="020B0604020202020204" pitchFamily="34" charset="0"/>
                <a:cs typeface="Arial" panose="020B0604020202020204" pitchFamily="34" charset="0"/>
              </a:rPr>
              <a:t>features</a:t>
            </a:r>
            <a:r>
              <a:rPr lang="en-GB" sz="1000" dirty="0" smtClean="0">
                <a:solidFill>
                  <a:srgbClr val="FF9900"/>
                </a:solidFill>
                <a:latin typeface="Arial" panose="020B0604020202020204" pitchFamily="34" charset="0"/>
                <a:cs typeface="Arial" panose="020B0604020202020204" pitchFamily="34" charset="0"/>
              </a:rPr>
              <a:t> of CVI</a:t>
            </a:r>
            <a:endParaRPr lang="en-GB" sz="1000" dirty="0">
              <a:solidFill>
                <a:srgbClr val="FF9900"/>
              </a:solidFill>
              <a:latin typeface="Arial" panose="020B0604020202020204" pitchFamily="34" charset="0"/>
              <a:cs typeface="Arial" panose="020B0604020202020204" pitchFamily="34" charset="0"/>
            </a:endParaRPr>
          </a:p>
        </p:txBody>
      </p:sp>
      <p:graphicFrame>
        <p:nvGraphicFramePr>
          <p:cNvPr id="16" name="Chart 15"/>
          <p:cNvGraphicFramePr>
            <a:graphicFrameLocks/>
          </p:cNvGraphicFramePr>
          <p:nvPr>
            <p:extLst>
              <p:ext uri="{D42A27DB-BD31-4B8C-83A1-F6EECF244321}">
                <p14:modId xmlns:p14="http://schemas.microsoft.com/office/powerpoint/2010/main" val="3910164364"/>
              </p:ext>
            </p:extLst>
          </p:nvPr>
        </p:nvGraphicFramePr>
        <p:xfrm>
          <a:off x="4308125" y="4511209"/>
          <a:ext cx="3896497" cy="2201381"/>
        </p:xfrm>
        <a:graphic>
          <a:graphicData uri="http://schemas.openxmlformats.org/drawingml/2006/chart">
            <c:chart xmlns:c="http://schemas.openxmlformats.org/drawingml/2006/chart" xmlns:r="http://schemas.openxmlformats.org/officeDocument/2006/relationships" r:id="rId4"/>
          </a:graphicData>
        </a:graphic>
      </p:graphicFrame>
      <p:sp>
        <p:nvSpPr>
          <p:cNvPr id="17" name="TextBox 16"/>
          <p:cNvSpPr txBox="1"/>
          <p:nvPr/>
        </p:nvSpPr>
        <p:spPr>
          <a:xfrm>
            <a:off x="4487965" y="6552626"/>
            <a:ext cx="3536816" cy="246221"/>
          </a:xfrm>
          <a:prstGeom prst="rect">
            <a:avLst/>
          </a:prstGeom>
          <a:noFill/>
        </p:spPr>
        <p:txBody>
          <a:bodyPr wrap="square" rtlCol="0">
            <a:spAutoFit/>
          </a:bodyPr>
          <a:lstStyle/>
          <a:p>
            <a:r>
              <a:rPr lang="en-GB" sz="1000" b="1" dirty="0" smtClean="0">
                <a:solidFill>
                  <a:srgbClr val="FF9900"/>
                </a:solidFill>
                <a:latin typeface="Arial" panose="020B0604020202020204" pitchFamily="34" charset="0"/>
                <a:cs typeface="Arial" panose="020B0604020202020204" pitchFamily="34" charset="0"/>
              </a:rPr>
              <a:t>Figure. 1 </a:t>
            </a:r>
            <a:r>
              <a:rPr lang="en-GB" sz="1000" dirty="0" smtClean="0">
                <a:solidFill>
                  <a:srgbClr val="FF9900"/>
                </a:solidFill>
                <a:latin typeface="Arial" panose="020B0604020202020204" pitchFamily="34" charset="0"/>
                <a:cs typeface="Arial" panose="020B0604020202020204" pitchFamily="34" charset="0"/>
              </a:rPr>
              <a:t>Chart to show systemic diagnosis</a:t>
            </a:r>
            <a:endParaRPr lang="en-GB" sz="1000" dirty="0">
              <a:solidFill>
                <a:srgbClr val="FF9900"/>
              </a:solidFill>
              <a:latin typeface="Arial" panose="020B0604020202020204" pitchFamily="34" charset="0"/>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518984" y="385453"/>
            <a:ext cx="2537254" cy="838397"/>
          </a:xfrm>
          <a:prstGeom prst="rect">
            <a:avLst/>
          </a:prstGeom>
        </p:spPr>
      </p:pic>
      <p:sp>
        <p:nvSpPr>
          <p:cNvPr id="9" name="Rectangle 8"/>
          <p:cNvSpPr/>
          <p:nvPr/>
        </p:nvSpPr>
        <p:spPr>
          <a:xfrm>
            <a:off x="8204621" y="5030191"/>
            <a:ext cx="3987379" cy="1708160"/>
          </a:xfrm>
          <a:prstGeom prst="rect">
            <a:avLst/>
          </a:prstGeom>
        </p:spPr>
        <p:txBody>
          <a:bodyPr wrap="square">
            <a:spAutoFit/>
          </a:bodyPr>
          <a:lstStyle/>
          <a:p>
            <a:pPr lvl="0"/>
            <a:r>
              <a:rPr lang="en-GB" sz="1400" b="1" dirty="0">
                <a:latin typeface="Arial" panose="020B0604020202020204" pitchFamily="34" charset="0"/>
                <a:cs typeface="Arial" panose="020B0604020202020204" pitchFamily="34" charset="0"/>
              </a:rPr>
              <a:t>References</a:t>
            </a:r>
          </a:p>
          <a:p>
            <a:pPr lvl="0"/>
            <a:r>
              <a:rPr lang="en-GB" sz="700" dirty="0">
                <a:latin typeface="Arial" panose="020B0604020202020204" pitchFamily="34" charset="0"/>
                <a:cs typeface="Arial" panose="020B0604020202020204" pitchFamily="34" charset="0"/>
              </a:rPr>
              <a:t>1</a:t>
            </a:r>
            <a:r>
              <a:rPr lang="en-GB" sz="700" dirty="0" smtClean="0">
                <a:latin typeface="Arial" panose="020B0604020202020204" pitchFamily="34" charset="0"/>
                <a:cs typeface="Arial" panose="020B0604020202020204" pitchFamily="34" charset="0"/>
              </a:rPr>
              <a:t>. Dutton</a:t>
            </a:r>
            <a:r>
              <a:rPr lang="en-GB" sz="700" dirty="0">
                <a:latin typeface="Arial" panose="020B0604020202020204" pitchFamily="34" charset="0"/>
                <a:cs typeface="Arial" panose="020B0604020202020204" pitchFamily="34" charset="0"/>
              </a:rPr>
              <a:t>, GN and </a:t>
            </a:r>
            <a:r>
              <a:rPr lang="en-GB" sz="700" dirty="0" err="1">
                <a:latin typeface="Arial" panose="020B0604020202020204" pitchFamily="34" charset="0"/>
                <a:cs typeface="Arial" panose="020B0604020202020204" pitchFamily="34" charset="0"/>
              </a:rPr>
              <a:t>Bax</a:t>
            </a:r>
            <a:r>
              <a:rPr lang="en-GB" sz="700" dirty="0">
                <a:latin typeface="Arial" panose="020B0604020202020204" pitchFamily="34" charset="0"/>
                <a:cs typeface="Arial" panose="020B0604020202020204" pitchFamily="34" charset="0"/>
              </a:rPr>
              <a:t>, M. (2010) Visual Impairment in Children due to Damage to the Brain, 1st Edition, Mac Keith press </a:t>
            </a:r>
            <a:r>
              <a:rPr lang="en-GB" sz="700" dirty="0" err="1">
                <a:latin typeface="Arial" panose="020B0604020202020204" pitchFamily="34" charset="0"/>
                <a:cs typeface="Arial" panose="020B0604020202020204" pitchFamily="34" charset="0"/>
              </a:rPr>
              <a:t>pg</a:t>
            </a:r>
            <a:r>
              <a:rPr lang="en-GB" sz="700" dirty="0">
                <a:latin typeface="Arial" panose="020B0604020202020204" pitchFamily="34" charset="0"/>
                <a:cs typeface="Arial" panose="020B0604020202020204" pitchFamily="34" charset="0"/>
              </a:rPr>
              <a:t> 119-122.</a:t>
            </a:r>
          </a:p>
          <a:p>
            <a:pPr lvl="0"/>
            <a:r>
              <a:rPr lang="en-GB" sz="700" dirty="0">
                <a:latin typeface="Arial" panose="020B0604020202020204" pitchFamily="34" charset="0"/>
                <a:cs typeface="Arial" panose="020B0604020202020204" pitchFamily="34" charset="0"/>
              </a:rPr>
              <a:t>2. van Ganderen M, et al (2012) Diagnosing Cerebral Visual Impairment in Children with Good Visual Acuity. </a:t>
            </a:r>
            <a:r>
              <a:rPr lang="en-GB" sz="700" i="1" dirty="0">
                <a:latin typeface="Arial" panose="020B0604020202020204" pitchFamily="34" charset="0"/>
                <a:cs typeface="Arial" panose="020B0604020202020204" pitchFamily="34" charset="0"/>
              </a:rPr>
              <a:t>Strabismus, </a:t>
            </a:r>
            <a:r>
              <a:rPr lang="en-GB" sz="700" dirty="0">
                <a:latin typeface="Arial" panose="020B0604020202020204" pitchFamily="34" charset="0"/>
                <a:cs typeface="Arial" panose="020B0604020202020204" pitchFamily="34" charset="0"/>
              </a:rPr>
              <a:t>20, 2, 78–83. </a:t>
            </a:r>
          </a:p>
          <a:p>
            <a:pPr lvl="0"/>
            <a:r>
              <a:rPr lang="en-GB" sz="700" dirty="0">
                <a:latin typeface="Arial" panose="020B0604020202020204" pitchFamily="34" charset="0"/>
                <a:cs typeface="Arial" panose="020B0604020202020204" pitchFamily="34" charset="0"/>
              </a:rPr>
              <a:t>3. Houliston MJ et al (1999) Evidence of cognitive visual problems in children with hydrocephalus: a structured clinical history-taking strategy. </a:t>
            </a:r>
            <a:r>
              <a:rPr lang="en-GB" sz="700" i="1" dirty="0">
                <a:latin typeface="Arial" panose="020B0604020202020204" pitchFamily="34" charset="0"/>
                <a:cs typeface="Arial" panose="020B0604020202020204" pitchFamily="34" charset="0"/>
              </a:rPr>
              <a:t>Dev Med Child Neurol</a:t>
            </a:r>
            <a:r>
              <a:rPr lang="en-GB" sz="700" dirty="0">
                <a:latin typeface="Arial" panose="020B0604020202020204" pitchFamily="34" charset="0"/>
                <a:cs typeface="Arial" panose="020B0604020202020204" pitchFamily="34" charset="0"/>
              </a:rPr>
              <a:t>, 41: </a:t>
            </a:r>
            <a:r>
              <a:rPr lang="en-GB" sz="700" dirty="0" smtClean="0">
                <a:latin typeface="Arial" panose="020B0604020202020204" pitchFamily="34" charset="0"/>
                <a:cs typeface="Arial" panose="020B0604020202020204" pitchFamily="34" charset="0"/>
              </a:rPr>
              <a:t>298-306.</a:t>
            </a:r>
          </a:p>
          <a:p>
            <a:pPr lvl="0"/>
            <a:r>
              <a:rPr lang="en-GB" sz="700" dirty="0" smtClean="0">
                <a:latin typeface="Arial" panose="020B0604020202020204" pitchFamily="34" charset="0"/>
                <a:cs typeface="Arial" panose="020B0604020202020204" pitchFamily="34" charset="0"/>
              </a:rPr>
              <a:t>4. </a:t>
            </a:r>
            <a:r>
              <a:rPr lang="en-GB" sz="700" dirty="0">
                <a:latin typeface="Arial" panose="020B0604020202020204" pitchFamily="34" charset="0"/>
                <a:cs typeface="Arial" panose="020B0604020202020204" pitchFamily="34" charset="0"/>
              </a:rPr>
              <a:t>Williams C et al (2015) Normative data for three tests of </a:t>
            </a:r>
            <a:r>
              <a:rPr lang="en-GB" sz="700" dirty="0" smtClean="0">
                <a:latin typeface="Arial" panose="020B0604020202020204" pitchFamily="34" charset="0"/>
                <a:cs typeface="Arial" panose="020B0604020202020204" pitchFamily="34" charset="0"/>
              </a:rPr>
              <a:t>visuocognitive function </a:t>
            </a:r>
            <a:r>
              <a:rPr lang="en-GB" sz="700" dirty="0">
                <a:latin typeface="Arial" panose="020B0604020202020204" pitchFamily="34" charset="0"/>
                <a:cs typeface="Arial" panose="020B0604020202020204" pitchFamily="34" charset="0"/>
              </a:rPr>
              <a:t>in </a:t>
            </a:r>
            <a:r>
              <a:rPr lang="en-GB" sz="700" dirty="0" smtClean="0">
                <a:latin typeface="Arial" panose="020B0604020202020204" pitchFamily="34" charset="0"/>
                <a:cs typeface="Arial" panose="020B0604020202020204" pitchFamily="34" charset="0"/>
              </a:rPr>
              <a:t>primary school </a:t>
            </a:r>
            <a:r>
              <a:rPr lang="en-GB" sz="700" dirty="0">
                <a:latin typeface="Arial" panose="020B0604020202020204" pitchFamily="34" charset="0"/>
                <a:cs typeface="Arial" panose="020B0604020202020204" pitchFamily="34" charset="0"/>
              </a:rPr>
              <a:t>children: cross-sectional study. </a:t>
            </a:r>
            <a:r>
              <a:rPr lang="en-GB" sz="700" i="1" dirty="0">
                <a:latin typeface="Arial" panose="020B0604020202020204" pitchFamily="34" charset="0"/>
                <a:cs typeface="Arial" panose="020B0604020202020204" pitchFamily="34" charset="0"/>
              </a:rPr>
              <a:t>Br J </a:t>
            </a:r>
            <a:r>
              <a:rPr lang="en-GB" sz="700" i="1" dirty="0" smtClean="0">
                <a:latin typeface="Arial" panose="020B0604020202020204" pitchFamily="34" charset="0"/>
                <a:cs typeface="Arial" panose="020B0604020202020204" pitchFamily="34" charset="0"/>
              </a:rPr>
              <a:t>Ophthalmol, </a:t>
            </a:r>
            <a:r>
              <a:rPr lang="en-GB" sz="700" dirty="0" smtClean="0">
                <a:latin typeface="Arial" panose="020B0604020202020204" pitchFamily="34" charset="0"/>
                <a:cs typeface="Arial" panose="020B0604020202020204" pitchFamily="34" charset="0"/>
              </a:rPr>
              <a:t>99:752–756.</a:t>
            </a:r>
            <a:endParaRPr lang="en-GB" sz="700" dirty="0">
              <a:latin typeface="Arial" panose="020B0604020202020204" pitchFamily="34" charset="0"/>
              <a:cs typeface="Arial" panose="020B0604020202020204" pitchFamily="34" charset="0"/>
            </a:endParaRPr>
          </a:p>
          <a:p>
            <a:pPr lvl="0"/>
            <a:r>
              <a:rPr lang="en-GB" sz="700" dirty="0">
                <a:latin typeface="Arial" panose="020B0604020202020204" pitchFamily="34" charset="0"/>
                <a:cs typeface="Arial" panose="020B0604020202020204" pitchFamily="34" charset="0"/>
              </a:rPr>
              <a:t>5</a:t>
            </a:r>
            <a:r>
              <a:rPr lang="en-GB" sz="700" dirty="0" smtClean="0">
                <a:latin typeface="Arial" panose="020B0604020202020204" pitchFamily="34" charset="0"/>
                <a:cs typeface="Arial" panose="020B0604020202020204" pitchFamily="34" charset="0"/>
              </a:rPr>
              <a:t>. </a:t>
            </a:r>
            <a:r>
              <a:rPr lang="en-GB" sz="700" dirty="0" err="1" smtClean="0">
                <a:latin typeface="Arial" panose="020B0604020202020204" pitchFamily="34" charset="0"/>
                <a:cs typeface="Arial" panose="020B0604020202020204" pitchFamily="34" charset="0"/>
              </a:rPr>
              <a:t>Fazzi</a:t>
            </a:r>
            <a:r>
              <a:rPr lang="en-GB" sz="700" dirty="0">
                <a:latin typeface="Arial" panose="020B0604020202020204" pitchFamily="34" charset="0"/>
                <a:cs typeface="Arial" panose="020B0604020202020204" pitchFamily="34" charset="0"/>
              </a:rPr>
              <a:t>, E. et al (2007) Spectrum of Visual Disorders in Children With Cerebral Visual Impairment. </a:t>
            </a:r>
            <a:r>
              <a:rPr lang="en-GB" sz="700" i="1" dirty="0">
                <a:latin typeface="Arial" panose="020B0604020202020204" pitchFamily="34" charset="0"/>
                <a:cs typeface="Arial" panose="020B0604020202020204" pitchFamily="34" charset="0"/>
              </a:rPr>
              <a:t>J Child Neurol</a:t>
            </a:r>
            <a:r>
              <a:rPr lang="en-GB" sz="700" dirty="0">
                <a:latin typeface="Arial" panose="020B0604020202020204" pitchFamily="34" charset="0"/>
                <a:cs typeface="Arial" panose="020B0604020202020204" pitchFamily="34" charset="0"/>
              </a:rPr>
              <a:t>, 22, 3, 294-301</a:t>
            </a:r>
            <a:r>
              <a:rPr lang="en-GB" sz="700" dirty="0" smtClean="0">
                <a:latin typeface="Arial" panose="020B0604020202020204" pitchFamily="34" charset="0"/>
                <a:cs typeface="Arial" panose="020B0604020202020204" pitchFamily="34" charset="0"/>
              </a:rPr>
              <a:t>.</a:t>
            </a:r>
          </a:p>
          <a:p>
            <a:r>
              <a:rPr lang="en-GB" sz="700" dirty="0">
                <a:latin typeface="Arial" panose="020B0604020202020204" pitchFamily="34" charset="0"/>
                <a:cs typeface="Arial" panose="020B0604020202020204" pitchFamily="34" charset="0"/>
              </a:rPr>
              <a:t>6</a:t>
            </a:r>
            <a:r>
              <a:rPr lang="en-GB" sz="700" dirty="0" smtClean="0">
                <a:latin typeface="Arial" panose="020B0604020202020204" pitchFamily="34" charset="0"/>
                <a:cs typeface="Arial" panose="020B0604020202020204" pitchFamily="34" charset="0"/>
              </a:rPr>
              <a:t>. </a:t>
            </a:r>
            <a:r>
              <a:rPr lang="en-GB" sz="700" dirty="0">
                <a:latin typeface="Arial" panose="020B0604020202020204" pitchFamily="34" charset="0"/>
                <a:cs typeface="Arial" panose="020B0604020202020204" pitchFamily="34" charset="0"/>
              </a:rPr>
              <a:t>National Institute for Health and Clinical </a:t>
            </a:r>
            <a:r>
              <a:rPr lang="en-GB" sz="700" dirty="0" smtClean="0">
                <a:latin typeface="Arial" panose="020B0604020202020204" pitchFamily="34" charset="0"/>
                <a:cs typeface="Arial" panose="020B0604020202020204" pitchFamily="34" charset="0"/>
              </a:rPr>
              <a:t>Excellence</a:t>
            </a:r>
          </a:p>
          <a:p>
            <a:r>
              <a:rPr lang="en-GB" sz="700" dirty="0" smtClean="0">
                <a:latin typeface="Arial" panose="020B0604020202020204" pitchFamily="34" charset="0"/>
                <a:cs typeface="Arial" panose="020B0604020202020204" pitchFamily="34" charset="0"/>
              </a:rPr>
              <a:t> (2011) Autism </a:t>
            </a:r>
            <a:r>
              <a:rPr lang="en-GB" sz="700" dirty="0">
                <a:latin typeface="Arial" panose="020B0604020202020204" pitchFamily="34" charset="0"/>
                <a:cs typeface="Arial" panose="020B0604020202020204" pitchFamily="34" charset="0"/>
              </a:rPr>
              <a:t>spectrum disorder in under 19s: </a:t>
            </a:r>
            <a:endParaRPr lang="en-GB" sz="700" dirty="0" smtClean="0">
              <a:latin typeface="Arial" panose="020B0604020202020204" pitchFamily="34" charset="0"/>
              <a:cs typeface="Arial" panose="020B0604020202020204" pitchFamily="34" charset="0"/>
            </a:endParaRPr>
          </a:p>
          <a:p>
            <a:r>
              <a:rPr lang="en-GB" sz="700" dirty="0" smtClean="0">
                <a:latin typeface="Arial" panose="020B0604020202020204" pitchFamily="34" charset="0"/>
                <a:cs typeface="Arial" panose="020B0604020202020204" pitchFamily="34" charset="0"/>
              </a:rPr>
              <a:t>recognition</a:t>
            </a:r>
            <a:r>
              <a:rPr lang="en-GB" sz="700" dirty="0">
                <a:latin typeface="Arial" panose="020B0604020202020204" pitchFamily="34" charset="0"/>
                <a:cs typeface="Arial" panose="020B0604020202020204" pitchFamily="34" charset="0"/>
              </a:rPr>
              <a:t>, referral </a:t>
            </a:r>
            <a:r>
              <a:rPr lang="en-GB" sz="700" dirty="0" smtClean="0">
                <a:latin typeface="Arial" panose="020B0604020202020204" pitchFamily="34" charset="0"/>
                <a:cs typeface="Arial" panose="020B0604020202020204" pitchFamily="34" charset="0"/>
              </a:rPr>
              <a:t>and diagnosis. NICE guideline CG128.</a:t>
            </a:r>
            <a:endParaRPr lang="en-GB" sz="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72094987"/>
      </p:ext>
    </p:extLst>
  </p:cSld>
  <p:clrMapOvr>
    <a:masterClrMapping/>
  </p:clrMapOvr>
  <p:timing>
    <p:tnLst>
      <p:par>
        <p:cTn id="1" dur="indefinite" restart="never" nodeType="tmRoot"/>
      </p:par>
    </p:tnLst>
  </p:timing>
</p:sld>
</file>

<file path=ppt/theme/theme1.xml><?xml version="1.0" encoding="utf-8"?>
<a:theme xmlns:a="http://schemas.openxmlformats.org/drawingml/2006/main" name="View">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docProps/app.xml><?xml version="1.0" encoding="utf-8"?>
<Properties xmlns="http://schemas.openxmlformats.org/officeDocument/2006/extended-properties" xmlns:vt="http://schemas.openxmlformats.org/officeDocument/2006/docPropsVTypes">
  <Template>TM03457515[[fn=View]]</Template>
  <TotalTime>578</TotalTime>
  <Words>830</Words>
  <Application>Microsoft Office PowerPoint</Application>
  <PresentationFormat>Widescreen</PresentationFormat>
  <Paragraphs>59</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Century Schoolbook</vt:lpstr>
      <vt:lpstr>Times New Roman</vt:lpstr>
      <vt:lpstr>Wingdings 2</vt:lpstr>
      <vt:lpstr>View</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dc:creator>
  <cp:lastModifiedBy>Allen, Louise</cp:lastModifiedBy>
  <cp:revision>95</cp:revision>
  <dcterms:created xsi:type="dcterms:W3CDTF">2015-07-01T08:00:18Z</dcterms:created>
  <dcterms:modified xsi:type="dcterms:W3CDTF">2017-09-15T08:05:50Z</dcterms:modified>
</cp:coreProperties>
</file>