
<file path=[Content_Types].xml><?xml version="1.0" encoding="utf-8"?>
<Types xmlns="http://schemas.openxmlformats.org/package/2006/content-types"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60" r:id="rId6"/>
    <p:sldId id="259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34895-FF97-406F-9520-341CADB7775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1CDDEFC-27B9-4589-86CB-61E64BD98723}">
      <dgm:prSet/>
      <dgm:spPr/>
      <dgm:t>
        <a:bodyPr/>
        <a:lstStyle/>
        <a:p>
          <a:r>
            <a:rPr lang="en-GB" dirty="0"/>
            <a:t>Encephalitis is inflammation of the brain caused by infection or autoimmunity, in which many patients don’t fully recover (1). </a:t>
          </a:r>
          <a:endParaRPr lang="en-US" dirty="0"/>
        </a:p>
      </dgm:t>
    </dgm:pt>
    <dgm:pt modelId="{5F3730D3-5CA3-4ADD-8744-461435004716}" type="parTrans" cxnId="{28A7FAC3-1721-44C5-AADE-F4DE0C7BEFA1}">
      <dgm:prSet/>
      <dgm:spPr/>
      <dgm:t>
        <a:bodyPr/>
        <a:lstStyle/>
        <a:p>
          <a:endParaRPr lang="en-US"/>
        </a:p>
      </dgm:t>
    </dgm:pt>
    <dgm:pt modelId="{49CB2014-2EF5-4923-8FD3-D252257EC3AD}" type="sibTrans" cxnId="{28A7FAC3-1721-44C5-AADE-F4DE0C7BEFA1}">
      <dgm:prSet/>
      <dgm:spPr/>
      <dgm:t>
        <a:bodyPr/>
        <a:lstStyle/>
        <a:p>
          <a:endParaRPr lang="en-US"/>
        </a:p>
      </dgm:t>
    </dgm:pt>
    <dgm:pt modelId="{A01082AC-3D2F-4E86-993D-CAD02C252AA0}">
      <dgm:prSet/>
      <dgm:spPr/>
      <dgm:t>
        <a:bodyPr/>
        <a:lstStyle/>
        <a:p>
          <a:r>
            <a:rPr lang="en-GB" dirty="0"/>
            <a:t>Drawing conclusions in this field has been challenging due to the breadth of outcome measures used, which creates heterogeneous data across studies (2,3). </a:t>
          </a:r>
          <a:endParaRPr lang="en-US" dirty="0"/>
        </a:p>
      </dgm:t>
    </dgm:pt>
    <dgm:pt modelId="{7DE660DD-2C51-4F52-B8CB-93DD19521C75}" type="parTrans" cxnId="{E2C0A8B8-E9E6-4876-A7E6-C61F16B273EF}">
      <dgm:prSet/>
      <dgm:spPr/>
      <dgm:t>
        <a:bodyPr/>
        <a:lstStyle/>
        <a:p>
          <a:endParaRPr lang="en-US"/>
        </a:p>
      </dgm:t>
    </dgm:pt>
    <dgm:pt modelId="{37972C77-ABEA-49B0-AB22-66552C6B08A1}" type="sibTrans" cxnId="{E2C0A8B8-E9E6-4876-A7E6-C61F16B273EF}">
      <dgm:prSet/>
      <dgm:spPr/>
      <dgm:t>
        <a:bodyPr/>
        <a:lstStyle/>
        <a:p>
          <a:endParaRPr lang="en-US"/>
        </a:p>
      </dgm:t>
    </dgm:pt>
    <dgm:pt modelId="{9D97343B-746E-4939-8F6B-8B53E037AADE}">
      <dgm:prSet/>
      <dgm:spPr/>
      <dgm:t>
        <a:bodyPr/>
        <a:lstStyle/>
        <a:p>
          <a:r>
            <a:rPr lang="en-GB" dirty="0"/>
            <a:t>This review details the outcome measures that are used in studying the long-term outcomes of encephalitis, and will determine if these align with those that are important to patients (2, 4).    </a:t>
          </a:r>
          <a:endParaRPr lang="en-US" dirty="0"/>
        </a:p>
      </dgm:t>
    </dgm:pt>
    <dgm:pt modelId="{570FA150-4A22-4CD4-960D-A74F26AC2E94}" type="parTrans" cxnId="{C2ACC6BC-99C1-4F81-B32B-B345318B470C}">
      <dgm:prSet/>
      <dgm:spPr/>
      <dgm:t>
        <a:bodyPr/>
        <a:lstStyle/>
        <a:p>
          <a:endParaRPr lang="en-US"/>
        </a:p>
      </dgm:t>
    </dgm:pt>
    <dgm:pt modelId="{E5F0789B-7072-471F-8563-439606314781}" type="sibTrans" cxnId="{C2ACC6BC-99C1-4F81-B32B-B345318B470C}">
      <dgm:prSet/>
      <dgm:spPr/>
      <dgm:t>
        <a:bodyPr/>
        <a:lstStyle/>
        <a:p>
          <a:endParaRPr lang="en-US"/>
        </a:p>
      </dgm:t>
    </dgm:pt>
    <dgm:pt modelId="{5E89E997-6362-4539-94C7-A5D269485A3A}" type="pres">
      <dgm:prSet presAssocID="{97834895-FF97-406F-9520-341CADB7775B}" presName="root" presStyleCnt="0">
        <dgm:presLayoutVars>
          <dgm:dir/>
          <dgm:resizeHandles val="exact"/>
        </dgm:presLayoutVars>
      </dgm:prSet>
      <dgm:spPr/>
    </dgm:pt>
    <dgm:pt modelId="{84397D35-F2F9-46EE-88BF-D10B1E176864}" type="pres">
      <dgm:prSet presAssocID="{E1CDDEFC-27B9-4589-86CB-61E64BD98723}" presName="compNode" presStyleCnt="0"/>
      <dgm:spPr/>
    </dgm:pt>
    <dgm:pt modelId="{BF15FE0E-EF8C-4475-9FA5-38004AFA545F}" type="pres">
      <dgm:prSet presAssocID="{E1CDDEFC-27B9-4589-86CB-61E64BD98723}" presName="bgRect" presStyleLbl="bgShp" presStyleIdx="0" presStyleCnt="3"/>
      <dgm:spPr/>
    </dgm:pt>
    <dgm:pt modelId="{311F000F-D7E4-40A7-B1AE-6A45507C12CF}" type="pres">
      <dgm:prSet presAssocID="{E1CDDEFC-27B9-4589-86CB-61E64BD9872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B4855FCC-B435-4E60-9F41-EF16DAC0479B}" type="pres">
      <dgm:prSet presAssocID="{E1CDDEFC-27B9-4589-86CB-61E64BD98723}" presName="spaceRect" presStyleCnt="0"/>
      <dgm:spPr/>
    </dgm:pt>
    <dgm:pt modelId="{A38D1653-4E5C-48AA-BAC7-14ADE989C42E}" type="pres">
      <dgm:prSet presAssocID="{E1CDDEFC-27B9-4589-86CB-61E64BD98723}" presName="parTx" presStyleLbl="revTx" presStyleIdx="0" presStyleCnt="3">
        <dgm:presLayoutVars>
          <dgm:chMax val="0"/>
          <dgm:chPref val="0"/>
        </dgm:presLayoutVars>
      </dgm:prSet>
      <dgm:spPr/>
    </dgm:pt>
    <dgm:pt modelId="{059E6B83-1AC1-4738-98E6-2FD43DF1E630}" type="pres">
      <dgm:prSet presAssocID="{49CB2014-2EF5-4923-8FD3-D252257EC3AD}" presName="sibTrans" presStyleCnt="0"/>
      <dgm:spPr/>
    </dgm:pt>
    <dgm:pt modelId="{46016783-BE70-41A5-9E64-53FB5B32AE54}" type="pres">
      <dgm:prSet presAssocID="{A01082AC-3D2F-4E86-993D-CAD02C252AA0}" presName="compNode" presStyleCnt="0"/>
      <dgm:spPr/>
    </dgm:pt>
    <dgm:pt modelId="{C7F83687-C115-4385-BF44-00098A13B633}" type="pres">
      <dgm:prSet presAssocID="{A01082AC-3D2F-4E86-993D-CAD02C252AA0}" presName="bgRect" presStyleLbl="bgShp" presStyleIdx="1" presStyleCnt="3"/>
      <dgm:spPr/>
    </dgm:pt>
    <dgm:pt modelId="{EC4CCE5F-ADCC-4E3A-9A9A-BABBF9FA26DA}" type="pres">
      <dgm:prSet presAssocID="{A01082AC-3D2F-4E86-993D-CAD02C252A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B8D31DFB-22BD-4798-8B3D-9D27162C6E53}" type="pres">
      <dgm:prSet presAssocID="{A01082AC-3D2F-4E86-993D-CAD02C252AA0}" presName="spaceRect" presStyleCnt="0"/>
      <dgm:spPr/>
    </dgm:pt>
    <dgm:pt modelId="{C0B889F8-6F16-43E0-A0FF-9B1A7D210732}" type="pres">
      <dgm:prSet presAssocID="{A01082AC-3D2F-4E86-993D-CAD02C252AA0}" presName="parTx" presStyleLbl="revTx" presStyleIdx="1" presStyleCnt="3">
        <dgm:presLayoutVars>
          <dgm:chMax val="0"/>
          <dgm:chPref val="0"/>
        </dgm:presLayoutVars>
      </dgm:prSet>
      <dgm:spPr/>
    </dgm:pt>
    <dgm:pt modelId="{82EDB13B-266C-47EC-AE7D-99F6728413D5}" type="pres">
      <dgm:prSet presAssocID="{37972C77-ABEA-49B0-AB22-66552C6B08A1}" presName="sibTrans" presStyleCnt="0"/>
      <dgm:spPr/>
    </dgm:pt>
    <dgm:pt modelId="{09B880AD-3FE9-4F3A-9E89-D83129157402}" type="pres">
      <dgm:prSet presAssocID="{9D97343B-746E-4939-8F6B-8B53E037AADE}" presName="compNode" presStyleCnt="0"/>
      <dgm:spPr/>
    </dgm:pt>
    <dgm:pt modelId="{1EFD3904-FBF3-45C2-9456-3D09A4F2E819}" type="pres">
      <dgm:prSet presAssocID="{9D97343B-746E-4939-8F6B-8B53E037AADE}" presName="bgRect" presStyleLbl="bgShp" presStyleIdx="2" presStyleCnt="3"/>
      <dgm:spPr/>
    </dgm:pt>
    <dgm:pt modelId="{8E19FA3B-8141-4025-B934-4C9FB2D2751A}" type="pres">
      <dgm:prSet presAssocID="{9D97343B-746E-4939-8F6B-8B53E037AAD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1D4FB6C7-BB2F-46B6-A5E1-C67DE18C5AD9}" type="pres">
      <dgm:prSet presAssocID="{9D97343B-746E-4939-8F6B-8B53E037AADE}" presName="spaceRect" presStyleCnt="0"/>
      <dgm:spPr/>
    </dgm:pt>
    <dgm:pt modelId="{FAB24525-5C54-444B-B8DE-272C962CF952}" type="pres">
      <dgm:prSet presAssocID="{9D97343B-746E-4939-8F6B-8B53E037AAD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880F60B-DCE3-4346-8C85-ECED9735C318}" type="presOf" srcId="{97834895-FF97-406F-9520-341CADB7775B}" destId="{5E89E997-6362-4539-94C7-A5D269485A3A}" srcOrd="0" destOrd="0" presId="urn:microsoft.com/office/officeart/2018/2/layout/IconVerticalSolidList"/>
    <dgm:cxn modelId="{29E8775B-5DAA-4179-822A-0B5A41BCD543}" type="presOf" srcId="{9D97343B-746E-4939-8F6B-8B53E037AADE}" destId="{FAB24525-5C54-444B-B8DE-272C962CF952}" srcOrd="0" destOrd="0" presId="urn:microsoft.com/office/officeart/2018/2/layout/IconVerticalSolidList"/>
    <dgm:cxn modelId="{D69FA27B-66D3-417A-9193-646A5D523C6E}" type="presOf" srcId="{A01082AC-3D2F-4E86-993D-CAD02C252AA0}" destId="{C0B889F8-6F16-43E0-A0FF-9B1A7D210732}" srcOrd="0" destOrd="0" presId="urn:microsoft.com/office/officeart/2018/2/layout/IconVerticalSolidList"/>
    <dgm:cxn modelId="{3F3BF37E-A6D1-41C0-95C1-9174DF7469EE}" type="presOf" srcId="{E1CDDEFC-27B9-4589-86CB-61E64BD98723}" destId="{A38D1653-4E5C-48AA-BAC7-14ADE989C42E}" srcOrd="0" destOrd="0" presId="urn:microsoft.com/office/officeart/2018/2/layout/IconVerticalSolidList"/>
    <dgm:cxn modelId="{E2C0A8B8-E9E6-4876-A7E6-C61F16B273EF}" srcId="{97834895-FF97-406F-9520-341CADB7775B}" destId="{A01082AC-3D2F-4E86-993D-CAD02C252AA0}" srcOrd="1" destOrd="0" parTransId="{7DE660DD-2C51-4F52-B8CB-93DD19521C75}" sibTransId="{37972C77-ABEA-49B0-AB22-66552C6B08A1}"/>
    <dgm:cxn modelId="{C2ACC6BC-99C1-4F81-B32B-B345318B470C}" srcId="{97834895-FF97-406F-9520-341CADB7775B}" destId="{9D97343B-746E-4939-8F6B-8B53E037AADE}" srcOrd="2" destOrd="0" parTransId="{570FA150-4A22-4CD4-960D-A74F26AC2E94}" sibTransId="{E5F0789B-7072-471F-8563-439606314781}"/>
    <dgm:cxn modelId="{28A7FAC3-1721-44C5-AADE-F4DE0C7BEFA1}" srcId="{97834895-FF97-406F-9520-341CADB7775B}" destId="{E1CDDEFC-27B9-4589-86CB-61E64BD98723}" srcOrd="0" destOrd="0" parTransId="{5F3730D3-5CA3-4ADD-8744-461435004716}" sibTransId="{49CB2014-2EF5-4923-8FD3-D252257EC3AD}"/>
    <dgm:cxn modelId="{6DAB7E87-6A9C-48D5-B0B9-B7E6E32882B5}" type="presParOf" srcId="{5E89E997-6362-4539-94C7-A5D269485A3A}" destId="{84397D35-F2F9-46EE-88BF-D10B1E176864}" srcOrd="0" destOrd="0" presId="urn:microsoft.com/office/officeart/2018/2/layout/IconVerticalSolidList"/>
    <dgm:cxn modelId="{C3EE0AA2-912F-480F-AC47-C087241CBCC5}" type="presParOf" srcId="{84397D35-F2F9-46EE-88BF-D10B1E176864}" destId="{BF15FE0E-EF8C-4475-9FA5-38004AFA545F}" srcOrd="0" destOrd="0" presId="urn:microsoft.com/office/officeart/2018/2/layout/IconVerticalSolidList"/>
    <dgm:cxn modelId="{A84A2C47-7DF9-4C77-AC10-6C8C0C5E86D4}" type="presParOf" srcId="{84397D35-F2F9-46EE-88BF-D10B1E176864}" destId="{311F000F-D7E4-40A7-B1AE-6A45507C12CF}" srcOrd="1" destOrd="0" presId="urn:microsoft.com/office/officeart/2018/2/layout/IconVerticalSolidList"/>
    <dgm:cxn modelId="{DBF4067D-A3CA-4201-9BA6-E16326E21E30}" type="presParOf" srcId="{84397D35-F2F9-46EE-88BF-D10B1E176864}" destId="{B4855FCC-B435-4E60-9F41-EF16DAC0479B}" srcOrd="2" destOrd="0" presId="urn:microsoft.com/office/officeart/2018/2/layout/IconVerticalSolidList"/>
    <dgm:cxn modelId="{E0D22334-4AF0-4544-A5F8-BAF810C5C0A1}" type="presParOf" srcId="{84397D35-F2F9-46EE-88BF-D10B1E176864}" destId="{A38D1653-4E5C-48AA-BAC7-14ADE989C42E}" srcOrd="3" destOrd="0" presId="urn:microsoft.com/office/officeart/2018/2/layout/IconVerticalSolidList"/>
    <dgm:cxn modelId="{C046FC2B-C803-4838-AB1F-4A1DC4450F9F}" type="presParOf" srcId="{5E89E997-6362-4539-94C7-A5D269485A3A}" destId="{059E6B83-1AC1-4738-98E6-2FD43DF1E630}" srcOrd="1" destOrd="0" presId="urn:microsoft.com/office/officeart/2018/2/layout/IconVerticalSolidList"/>
    <dgm:cxn modelId="{0B5ADE93-2BCC-4D2B-87A9-898460B9A697}" type="presParOf" srcId="{5E89E997-6362-4539-94C7-A5D269485A3A}" destId="{46016783-BE70-41A5-9E64-53FB5B32AE54}" srcOrd="2" destOrd="0" presId="urn:microsoft.com/office/officeart/2018/2/layout/IconVerticalSolidList"/>
    <dgm:cxn modelId="{D9C81D71-57FF-492C-AD52-C2F37A8429F7}" type="presParOf" srcId="{46016783-BE70-41A5-9E64-53FB5B32AE54}" destId="{C7F83687-C115-4385-BF44-00098A13B633}" srcOrd="0" destOrd="0" presId="urn:microsoft.com/office/officeart/2018/2/layout/IconVerticalSolidList"/>
    <dgm:cxn modelId="{14DFDA73-BC30-4641-9A28-B8E9D26F395B}" type="presParOf" srcId="{46016783-BE70-41A5-9E64-53FB5B32AE54}" destId="{EC4CCE5F-ADCC-4E3A-9A9A-BABBF9FA26DA}" srcOrd="1" destOrd="0" presId="urn:microsoft.com/office/officeart/2018/2/layout/IconVerticalSolidList"/>
    <dgm:cxn modelId="{2B5662BA-414F-4E9A-98B9-DB5E37CC5479}" type="presParOf" srcId="{46016783-BE70-41A5-9E64-53FB5B32AE54}" destId="{B8D31DFB-22BD-4798-8B3D-9D27162C6E53}" srcOrd="2" destOrd="0" presId="urn:microsoft.com/office/officeart/2018/2/layout/IconVerticalSolidList"/>
    <dgm:cxn modelId="{5DA4AB3B-B5AF-4477-9DF1-D15198829A36}" type="presParOf" srcId="{46016783-BE70-41A5-9E64-53FB5B32AE54}" destId="{C0B889F8-6F16-43E0-A0FF-9B1A7D210732}" srcOrd="3" destOrd="0" presId="urn:microsoft.com/office/officeart/2018/2/layout/IconVerticalSolidList"/>
    <dgm:cxn modelId="{E848619A-7618-4E0A-ADC8-03A0FC4877E4}" type="presParOf" srcId="{5E89E997-6362-4539-94C7-A5D269485A3A}" destId="{82EDB13B-266C-47EC-AE7D-99F6728413D5}" srcOrd="3" destOrd="0" presId="urn:microsoft.com/office/officeart/2018/2/layout/IconVerticalSolidList"/>
    <dgm:cxn modelId="{2E45CA63-4A6F-4817-9082-6DE21E47C0EB}" type="presParOf" srcId="{5E89E997-6362-4539-94C7-A5D269485A3A}" destId="{09B880AD-3FE9-4F3A-9E89-D83129157402}" srcOrd="4" destOrd="0" presId="urn:microsoft.com/office/officeart/2018/2/layout/IconVerticalSolidList"/>
    <dgm:cxn modelId="{03CB71AB-ED0E-4339-9E91-241F65A8DE17}" type="presParOf" srcId="{09B880AD-3FE9-4F3A-9E89-D83129157402}" destId="{1EFD3904-FBF3-45C2-9456-3D09A4F2E819}" srcOrd="0" destOrd="0" presId="urn:microsoft.com/office/officeart/2018/2/layout/IconVerticalSolidList"/>
    <dgm:cxn modelId="{22ADE2EF-271C-40D5-AD74-486D35EB46F2}" type="presParOf" srcId="{09B880AD-3FE9-4F3A-9E89-D83129157402}" destId="{8E19FA3B-8141-4025-B934-4C9FB2D2751A}" srcOrd="1" destOrd="0" presId="urn:microsoft.com/office/officeart/2018/2/layout/IconVerticalSolidList"/>
    <dgm:cxn modelId="{C93EEAD5-E3DC-4A64-8F97-77970397A537}" type="presParOf" srcId="{09B880AD-3FE9-4F3A-9E89-D83129157402}" destId="{1D4FB6C7-BB2F-46B6-A5E1-C67DE18C5AD9}" srcOrd="2" destOrd="0" presId="urn:microsoft.com/office/officeart/2018/2/layout/IconVerticalSolidList"/>
    <dgm:cxn modelId="{F888F7DB-93D4-4440-AD0E-1C498AADBF60}" type="presParOf" srcId="{09B880AD-3FE9-4F3A-9E89-D83129157402}" destId="{FAB24525-5C54-444B-B8DE-272C962CF9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1A1178-0757-4E33-936C-F74CA317F9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CAFFF08D-DE55-4332-AD63-AD879FC5B688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Many outcome measures are used in encephalitis research. The most used outcome measures are not patient reported. </a:t>
          </a:r>
          <a:endParaRPr lang="en-US" dirty="0"/>
        </a:p>
      </dgm:t>
    </dgm:pt>
    <dgm:pt modelId="{B5D2F0D1-3844-4BA4-89AE-32910FF029F4}" type="parTrans" cxnId="{04AD0281-D5C1-46BF-8AC4-19CBC040285E}">
      <dgm:prSet/>
      <dgm:spPr/>
      <dgm:t>
        <a:bodyPr/>
        <a:lstStyle/>
        <a:p>
          <a:endParaRPr lang="en-US"/>
        </a:p>
      </dgm:t>
    </dgm:pt>
    <dgm:pt modelId="{37713411-D79C-4292-9A3C-69CB82E642C3}" type="sibTrans" cxnId="{04AD0281-D5C1-46BF-8AC4-19CBC040285E}">
      <dgm:prSet/>
      <dgm:spPr/>
      <dgm:t>
        <a:bodyPr/>
        <a:lstStyle/>
        <a:p>
          <a:endParaRPr lang="en-US"/>
        </a:p>
      </dgm:t>
    </dgm:pt>
    <dgm:pt modelId="{417E9196-DF11-40C5-A301-A0B166FAF68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Multiple outcome measures assess a single problem. </a:t>
          </a:r>
          <a:endParaRPr lang="en-US" dirty="0"/>
        </a:p>
      </dgm:t>
    </dgm:pt>
    <dgm:pt modelId="{6A30CA1B-C863-435E-88B1-6A4A5A23C204}" type="parTrans" cxnId="{98034647-2C89-4E9F-B2C2-2DBCDFE1DE4D}">
      <dgm:prSet/>
      <dgm:spPr/>
      <dgm:t>
        <a:bodyPr/>
        <a:lstStyle/>
        <a:p>
          <a:endParaRPr lang="en-US"/>
        </a:p>
      </dgm:t>
    </dgm:pt>
    <dgm:pt modelId="{F6F33DAA-A2C8-402C-AC2B-6FAC4812FF07}" type="sibTrans" cxnId="{98034647-2C89-4E9F-B2C2-2DBCDFE1DE4D}">
      <dgm:prSet/>
      <dgm:spPr/>
      <dgm:t>
        <a:bodyPr/>
        <a:lstStyle/>
        <a:p>
          <a:endParaRPr lang="en-US"/>
        </a:p>
      </dgm:t>
    </dgm:pt>
    <dgm:pt modelId="{0B76696C-8D85-4715-9B36-BDAB7AC57C6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Excluding the Liverpool Outcome Score, the outcome measures used are not validated in encephalitis. </a:t>
          </a:r>
          <a:endParaRPr lang="en-US" dirty="0"/>
        </a:p>
      </dgm:t>
    </dgm:pt>
    <dgm:pt modelId="{FDCB8CE3-DB5E-47E3-B4F2-D59D9AE5B33F}" type="parTrans" cxnId="{53F71496-C1E2-4B1A-886B-C2B883A04B51}">
      <dgm:prSet/>
      <dgm:spPr/>
      <dgm:t>
        <a:bodyPr/>
        <a:lstStyle/>
        <a:p>
          <a:endParaRPr lang="en-US"/>
        </a:p>
      </dgm:t>
    </dgm:pt>
    <dgm:pt modelId="{8DE3601C-4CEC-4310-83BA-10B9707D6174}" type="sibTrans" cxnId="{53F71496-C1E2-4B1A-886B-C2B883A04B51}">
      <dgm:prSet/>
      <dgm:spPr/>
      <dgm:t>
        <a:bodyPr/>
        <a:lstStyle/>
        <a:p>
          <a:endParaRPr lang="en-US"/>
        </a:p>
      </dgm:t>
    </dgm:pt>
    <dgm:pt modelId="{4CEFD2F4-8DD4-42B2-9F3E-31500BD1B4E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outcome measures used in papers included in this review assessed a few important outcomes to patients, but did not include the effect of encephalitis on interpersonal relationships</a:t>
          </a:r>
        </a:p>
      </dgm:t>
    </dgm:pt>
    <dgm:pt modelId="{7128FCDE-7D9A-4B99-AF60-F131BD09F03E}" type="parTrans" cxnId="{69438A8C-32A6-4717-9A6F-7185014EA6F3}">
      <dgm:prSet/>
      <dgm:spPr/>
      <dgm:t>
        <a:bodyPr/>
        <a:lstStyle/>
        <a:p>
          <a:endParaRPr lang="en-GB"/>
        </a:p>
      </dgm:t>
    </dgm:pt>
    <dgm:pt modelId="{267E8CD0-13EF-4E21-BD1C-FF6861563C9D}" type="sibTrans" cxnId="{69438A8C-32A6-4717-9A6F-7185014EA6F3}">
      <dgm:prSet/>
      <dgm:spPr/>
      <dgm:t>
        <a:bodyPr/>
        <a:lstStyle/>
        <a:p>
          <a:endParaRPr lang="en-GB"/>
        </a:p>
      </dgm:t>
    </dgm:pt>
    <dgm:pt modelId="{4265B715-B53F-41B6-B4DC-A695B263FB63}" type="pres">
      <dgm:prSet presAssocID="{091A1178-0757-4E33-936C-F74CA317F97A}" presName="root" presStyleCnt="0">
        <dgm:presLayoutVars>
          <dgm:dir/>
          <dgm:resizeHandles val="exact"/>
        </dgm:presLayoutVars>
      </dgm:prSet>
      <dgm:spPr/>
    </dgm:pt>
    <dgm:pt modelId="{26A1DDE0-512A-40ED-9049-64557842F61E}" type="pres">
      <dgm:prSet presAssocID="{CAFFF08D-DE55-4332-AD63-AD879FC5B688}" presName="compNode" presStyleCnt="0"/>
      <dgm:spPr/>
    </dgm:pt>
    <dgm:pt modelId="{29E1B0EE-3AA6-4E9F-9B7D-87A3B9C3F567}" type="pres">
      <dgm:prSet presAssocID="{CAFFF08D-DE55-4332-AD63-AD879FC5B688}" presName="bgRect" presStyleLbl="bgShp" presStyleIdx="0" presStyleCnt="4"/>
      <dgm:spPr/>
    </dgm:pt>
    <dgm:pt modelId="{97BC8647-70BE-4079-BA3D-EFED56159E94}" type="pres">
      <dgm:prSet presAssocID="{CAFFF08D-DE55-4332-AD63-AD879FC5B6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9A91D930-7C8B-4ACD-85B4-07467A28D1C0}" type="pres">
      <dgm:prSet presAssocID="{CAFFF08D-DE55-4332-AD63-AD879FC5B688}" presName="spaceRect" presStyleCnt="0"/>
      <dgm:spPr/>
    </dgm:pt>
    <dgm:pt modelId="{FA573B5E-5107-496F-963C-ED1DD6D3030F}" type="pres">
      <dgm:prSet presAssocID="{CAFFF08D-DE55-4332-AD63-AD879FC5B688}" presName="parTx" presStyleLbl="revTx" presStyleIdx="0" presStyleCnt="4">
        <dgm:presLayoutVars>
          <dgm:chMax val="0"/>
          <dgm:chPref val="0"/>
        </dgm:presLayoutVars>
      </dgm:prSet>
      <dgm:spPr/>
    </dgm:pt>
    <dgm:pt modelId="{33FF6581-2E12-4913-AB22-742AC6B97638}" type="pres">
      <dgm:prSet presAssocID="{37713411-D79C-4292-9A3C-69CB82E642C3}" presName="sibTrans" presStyleCnt="0"/>
      <dgm:spPr/>
    </dgm:pt>
    <dgm:pt modelId="{1F17F2DB-E58D-4934-BEC8-5485614F208E}" type="pres">
      <dgm:prSet presAssocID="{417E9196-DF11-40C5-A301-A0B166FAF683}" presName="compNode" presStyleCnt="0"/>
      <dgm:spPr/>
    </dgm:pt>
    <dgm:pt modelId="{7FD3E24A-7887-4164-B711-FAB1F4AA80C9}" type="pres">
      <dgm:prSet presAssocID="{417E9196-DF11-40C5-A301-A0B166FAF683}" presName="bgRect" presStyleLbl="bgShp" presStyleIdx="1" presStyleCnt="4"/>
      <dgm:spPr/>
    </dgm:pt>
    <dgm:pt modelId="{3ECE75FB-DB8B-45D4-BFFE-2877FD362ABE}" type="pres">
      <dgm:prSet presAssocID="{417E9196-DF11-40C5-A301-A0B166FAF68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3D0F9C0-166C-4993-B043-1C620D2CC12C}" type="pres">
      <dgm:prSet presAssocID="{417E9196-DF11-40C5-A301-A0B166FAF683}" presName="spaceRect" presStyleCnt="0"/>
      <dgm:spPr/>
    </dgm:pt>
    <dgm:pt modelId="{E8179BDF-1B97-470F-951B-1EC866ACA3C5}" type="pres">
      <dgm:prSet presAssocID="{417E9196-DF11-40C5-A301-A0B166FAF683}" presName="parTx" presStyleLbl="revTx" presStyleIdx="1" presStyleCnt="4">
        <dgm:presLayoutVars>
          <dgm:chMax val="0"/>
          <dgm:chPref val="0"/>
        </dgm:presLayoutVars>
      </dgm:prSet>
      <dgm:spPr/>
    </dgm:pt>
    <dgm:pt modelId="{625F8CB9-BC5D-451E-BDE7-425C91B38B7B}" type="pres">
      <dgm:prSet presAssocID="{F6F33DAA-A2C8-402C-AC2B-6FAC4812FF07}" presName="sibTrans" presStyleCnt="0"/>
      <dgm:spPr/>
    </dgm:pt>
    <dgm:pt modelId="{C09C801E-CF65-4940-A986-2AE9E275DE3C}" type="pres">
      <dgm:prSet presAssocID="{0B76696C-8D85-4715-9B36-BDAB7AC57C63}" presName="compNode" presStyleCnt="0"/>
      <dgm:spPr/>
    </dgm:pt>
    <dgm:pt modelId="{374E34A3-B050-4531-9166-5403441A7330}" type="pres">
      <dgm:prSet presAssocID="{0B76696C-8D85-4715-9B36-BDAB7AC57C63}" presName="bgRect" presStyleLbl="bgShp" presStyleIdx="2" presStyleCnt="4"/>
      <dgm:spPr/>
    </dgm:pt>
    <dgm:pt modelId="{FF69B4F1-AA5A-4A7A-9117-84DB20EA553B}" type="pres">
      <dgm:prSet presAssocID="{0B76696C-8D85-4715-9B36-BDAB7AC57C6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50FDCF2-265B-4DA8-9BD2-10C549A3EB35}" type="pres">
      <dgm:prSet presAssocID="{0B76696C-8D85-4715-9B36-BDAB7AC57C63}" presName="spaceRect" presStyleCnt="0"/>
      <dgm:spPr/>
    </dgm:pt>
    <dgm:pt modelId="{8E2F433C-C3F9-4A61-A4F4-A4392D4A4181}" type="pres">
      <dgm:prSet presAssocID="{0B76696C-8D85-4715-9B36-BDAB7AC57C63}" presName="parTx" presStyleLbl="revTx" presStyleIdx="2" presStyleCnt="4">
        <dgm:presLayoutVars>
          <dgm:chMax val="0"/>
          <dgm:chPref val="0"/>
        </dgm:presLayoutVars>
      </dgm:prSet>
      <dgm:spPr/>
    </dgm:pt>
    <dgm:pt modelId="{F7786014-EAFD-44E9-82DA-B99E3F8184AA}" type="pres">
      <dgm:prSet presAssocID="{8DE3601C-4CEC-4310-83BA-10B9707D6174}" presName="sibTrans" presStyleCnt="0"/>
      <dgm:spPr/>
    </dgm:pt>
    <dgm:pt modelId="{A2867F67-A77B-4EC8-9C2A-CCE4195C5BD4}" type="pres">
      <dgm:prSet presAssocID="{4CEFD2F4-8DD4-42B2-9F3E-31500BD1B4E3}" presName="compNode" presStyleCnt="0"/>
      <dgm:spPr/>
    </dgm:pt>
    <dgm:pt modelId="{6A7FAE1E-8CFC-413F-9A96-7E37158B5EC4}" type="pres">
      <dgm:prSet presAssocID="{4CEFD2F4-8DD4-42B2-9F3E-31500BD1B4E3}" presName="bgRect" presStyleLbl="bgShp" presStyleIdx="3" presStyleCnt="4"/>
      <dgm:spPr/>
    </dgm:pt>
    <dgm:pt modelId="{15443A2C-4477-4006-B8C6-8C1A57D6F221}" type="pres">
      <dgm:prSet presAssocID="{4CEFD2F4-8DD4-42B2-9F3E-31500BD1B4E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mily with two children"/>
        </a:ext>
      </dgm:extLst>
    </dgm:pt>
    <dgm:pt modelId="{4D9CD1DA-2B1E-482A-9D3E-D461BF2EAEC6}" type="pres">
      <dgm:prSet presAssocID="{4CEFD2F4-8DD4-42B2-9F3E-31500BD1B4E3}" presName="spaceRect" presStyleCnt="0"/>
      <dgm:spPr/>
    </dgm:pt>
    <dgm:pt modelId="{5A4F4EC7-3085-4D98-9716-9CA5ED3F7779}" type="pres">
      <dgm:prSet presAssocID="{4CEFD2F4-8DD4-42B2-9F3E-31500BD1B4E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070F012-E754-4691-A338-3BBB8CEAABCD}" type="presOf" srcId="{4CEFD2F4-8DD4-42B2-9F3E-31500BD1B4E3}" destId="{5A4F4EC7-3085-4D98-9716-9CA5ED3F7779}" srcOrd="0" destOrd="0" presId="urn:microsoft.com/office/officeart/2018/2/layout/IconVerticalSolidList"/>
    <dgm:cxn modelId="{108FD736-4FCB-4B49-B675-0CC9D2A350B3}" type="presOf" srcId="{CAFFF08D-DE55-4332-AD63-AD879FC5B688}" destId="{FA573B5E-5107-496F-963C-ED1DD6D3030F}" srcOrd="0" destOrd="0" presId="urn:microsoft.com/office/officeart/2018/2/layout/IconVerticalSolidList"/>
    <dgm:cxn modelId="{98034647-2C89-4E9F-B2C2-2DBCDFE1DE4D}" srcId="{091A1178-0757-4E33-936C-F74CA317F97A}" destId="{417E9196-DF11-40C5-A301-A0B166FAF683}" srcOrd="1" destOrd="0" parTransId="{6A30CA1B-C863-435E-88B1-6A4A5A23C204}" sibTransId="{F6F33DAA-A2C8-402C-AC2B-6FAC4812FF07}"/>
    <dgm:cxn modelId="{04AD0281-D5C1-46BF-8AC4-19CBC040285E}" srcId="{091A1178-0757-4E33-936C-F74CA317F97A}" destId="{CAFFF08D-DE55-4332-AD63-AD879FC5B688}" srcOrd="0" destOrd="0" parTransId="{B5D2F0D1-3844-4BA4-89AE-32910FF029F4}" sibTransId="{37713411-D79C-4292-9A3C-69CB82E642C3}"/>
    <dgm:cxn modelId="{69438A8C-32A6-4717-9A6F-7185014EA6F3}" srcId="{091A1178-0757-4E33-936C-F74CA317F97A}" destId="{4CEFD2F4-8DD4-42B2-9F3E-31500BD1B4E3}" srcOrd="3" destOrd="0" parTransId="{7128FCDE-7D9A-4B99-AF60-F131BD09F03E}" sibTransId="{267E8CD0-13EF-4E21-BD1C-FF6861563C9D}"/>
    <dgm:cxn modelId="{53F71496-C1E2-4B1A-886B-C2B883A04B51}" srcId="{091A1178-0757-4E33-936C-F74CA317F97A}" destId="{0B76696C-8D85-4715-9B36-BDAB7AC57C63}" srcOrd="2" destOrd="0" parTransId="{FDCB8CE3-DB5E-47E3-B4F2-D59D9AE5B33F}" sibTransId="{8DE3601C-4CEC-4310-83BA-10B9707D6174}"/>
    <dgm:cxn modelId="{ECFB2E9E-90A5-4BE3-9381-6E61718DA074}" type="presOf" srcId="{091A1178-0757-4E33-936C-F74CA317F97A}" destId="{4265B715-B53F-41B6-B4DC-A695B263FB63}" srcOrd="0" destOrd="0" presId="urn:microsoft.com/office/officeart/2018/2/layout/IconVerticalSolidList"/>
    <dgm:cxn modelId="{358D41AB-57A0-409E-A8EB-FD96F118595E}" type="presOf" srcId="{417E9196-DF11-40C5-A301-A0B166FAF683}" destId="{E8179BDF-1B97-470F-951B-1EC866ACA3C5}" srcOrd="0" destOrd="0" presId="urn:microsoft.com/office/officeart/2018/2/layout/IconVerticalSolidList"/>
    <dgm:cxn modelId="{00A43BE6-164A-4505-8591-C31B4E09452E}" type="presOf" srcId="{0B76696C-8D85-4715-9B36-BDAB7AC57C63}" destId="{8E2F433C-C3F9-4A61-A4F4-A4392D4A4181}" srcOrd="0" destOrd="0" presId="urn:microsoft.com/office/officeart/2018/2/layout/IconVerticalSolidList"/>
    <dgm:cxn modelId="{C76D8BF0-0B15-409D-A8FC-D838CB30628A}" type="presParOf" srcId="{4265B715-B53F-41B6-B4DC-A695B263FB63}" destId="{26A1DDE0-512A-40ED-9049-64557842F61E}" srcOrd="0" destOrd="0" presId="urn:microsoft.com/office/officeart/2018/2/layout/IconVerticalSolidList"/>
    <dgm:cxn modelId="{5ECE8334-A5D7-4EE6-BA44-82817996C252}" type="presParOf" srcId="{26A1DDE0-512A-40ED-9049-64557842F61E}" destId="{29E1B0EE-3AA6-4E9F-9B7D-87A3B9C3F567}" srcOrd="0" destOrd="0" presId="urn:microsoft.com/office/officeart/2018/2/layout/IconVerticalSolidList"/>
    <dgm:cxn modelId="{1275DF75-743A-48BB-923A-B0D5D8E57BD1}" type="presParOf" srcId="{26A1DDE0-512A-40ED-9049-64557842F61E}" destId="{97BC8647-70BE-4079-BA3D-EFED56159E94}" srcOrd="1" destOrd="0" presId="urn:microsoft.com/office/officeart/2018/2/layout/IconVerticalSolidList"/>
    <dgm:cxn modelId="{3BE33BD9-F618-4777-8DA8-A6B654E74008}" type="presParOf" srcId="{26A1DDE0-512A-40ED-9049-64557842F61E}" destId="{9A91D930-7C8B-4ACD-85B4-07467A28D1C0}" srcOrd="2" destOrd="0" presId="urn:microsoft.com/office/officeart/2018/2/layout/IconVerticalSolidList"/>
    <dgm:cxn modelId="{486F9FC5-26BE-4BBD-8339-68B1DADB5021}" type="presParOf" srcId="{26A1DDE0-512A-40ED-9049-64557842F61E}" destId="{FA573B5E-5107-496F-963C-ED1DD6D3030F}" srcOrd="3" destOrd="0" presId="urn:microsoft.com/office/officeart/2018/2/layout/IconVerticalSolidList"/>
    <dgm:cxn modelId="{633D1720-067C-4D82-826E-10D328D22CDD}" type="presParOf" srcId="{4265B715-B53F-41B6-B4DC-A695B263FB63}" destId="{33FF6581-2E12-4913-AB22-742AC6B97638}" srcOrd="1" destOrd="0" presId="urn:microsoft.com/office/officeart/2018/2/layout/IconVerticalSolidList"/>
    <dgm:cxn modelId="{4E9B9027-54D7-4C49-A356-9DDCB5E114B7}" type="presParOf" srcId="{4265B715-B53F-41B6-B4DC-A695B263FB63}" destId="{1F17F2DB-E58D-4934-BEC8-5485614F208E}" srcOrd="2" destOrd="0" presId="urn:microsoft.com/office/officeart/2018/2/layout/IconVerticalSolidList"/>
    <dgm:cxn modelId="{7ED78F95-A440-46D0-B492-CA59475A7BD5}" type="presParOf" srcId="{1F17F2DB-E58D-4934-BEC8-5485614F208E}" destId="{7FD3E24A-7887-4164-B711-FAB1F4AA80C9}" srcOrd="0" destOrd="0" presId="urn:microsoft.com/office/officeart/2018/2/layout/IconVerticalSolidList"/>
    <dgm:cxn modelId="{53CC5DA2-4AEE-40EA-A86A-72EF02499D96}" type="presParOf" srcId="{1F17F2DB-E58D-4934-BEC8-5485614F208E}" destId="{3ECE75FB-DB8B-45D4-BFFE-2877FD362ABE}" srcOrd="1" destOrd="0" presId="urn:microsoft.com/office/officeart/2018/2/layout/IconVerticalSolidList"/>
    <dgm:cxn modelId="{9BCC6F20-010D-489C-B91B-FC804636DB66}" type="presParOf" srcId="{1F17F2DB-E58D-4934-BEC8-5485614F208E}" destId="{A3D0F9C0-166C-4993-B043-1C620D2CC12C}" srcOrd="2" destOrd="0" presId="urn:microsoft.com/office/officeart/2018/2/layout/IconVerticalSolidList"/>
    <dgm:cxn modelId="{C502188E-0CDA-4733-9905-4A09944DC99D}" type="presParOf" srcId="{1F17F2DB-E58D-4934-BEC8-5485614F208E}" destId="{E8179BDF-1B97-470F-951B-1EC866ACA3C5}" srcOrd="3" destOrd="0" presId="urn:microsoft.com/office/officeart/2018/2/layout/IconVerticalSolidList"/>
    <dgm:cxn modelId="{3A025C59-155C-421F-8EAA-EF3DBA47480B}" type="presParOf" srcId="{4265B715-B53F-41B6-B4DC-A695B263FB63}" destId="{625F8CB9-BC5D-451E-BDE7-425C91B38B7B}" srcOrd="3" destOrd="0" presId="urn:microsoft.com/office/officeart/2018/2/layout/IconVerticalSolidList"/>
    <dgm:cxn modelId="{C0FF0E14-96A2-4866-8040-99AD0FA4860A}" type="presParOf" srcId="{4265B715-B53F-41B6-B4DC-A695B263FB63}" destId="{C09C801E-CF65-4940-A986-2AE9E275DE3C}" srcOrd="4" destOrd="0" presId="urn:microsoft.com/office/officeart/2018/2/layout/IconVerticalSolidList"/>
    <dgm:cxn modelId="{61648A6A-F5D5-43B8-975B-C9C256EC00B4}" type="presParOf" srcId="{C09C801E-CF65-4940-A986-2AE9E275DE3C}" destId="{374E34A3-B050-4531-9166-5403441A7330}" srcOrd="0" destOrd="0" presId="urn:microsoft.com/office/officeart/2018/2/layout/IconVerticalSolidList"/>
    <dgm:cxn modelId="{7A1E2A60-9D2D-4950-A7C1-71D1B423AE03}" type="presParOf" srcId="{C09C801E-CF65-4940-A986-2AE9E275DE3C}" destId="{FF69B4F1-AA5A-4A7A-9117-84DB20EA553B}" srcOrd="1" destOrd="0" presId="urn:microsoft.com/office/officeart/2018/2/layout/IconVerticalSolidList"/>
    <dgm:cxn modelId="{C390D330-3AFC-4907-887C-9009E878C01C}" type="presParOf" srcId="{C09C801E-CF65-4940-A986-2AE9E275DE3C}" destId="{C50FDCF2-265B-4DA8-9BD2-10C549A3EB35}" srcOrd="2" destOrd="0" presId="urn:microsoft.com/office/officeart/2018/2/layout/IconVerticalSolidList"/>
    <dgm:cxn modelId="{F75629D3-E231-476B-B26E-15DD3B58017E}" type="presParOf" srcId="{C09C801E-CF65-4940-A986-2AE9E275DE3C}" destId="{8E2F433C-C3F9-4A61-A4F4-A4392D4A4181}" srcOrd="3" destOrd="0" presId="urn:microsoft.com/office/officeart/2018/2/layout/IconVerticalSolidList"/>
    <dgm:cxn modelId="{7B336786-86C8-4E93-A395-4114B6389621}" type="presParOf" srcId="{4265B715-B53F-41B6-B4DC-A695B263FB63}" destId="{F7786014-EAFD-44E9-82DA-B99E3F8184AA}" srcOrd="5" destOrd="0" presId="urn:microsoft.com/office/officeart/2018/2/layout/IconVerticalSolidList"/>
    <dgm:cxn modelId="{6F084C65-4463-4EC8-B3B6-1DF25ADA351B}" type="presParOf" srcId="{4265B715-B53F-41B6-B4DC-A695B263FB63}" destId="{A2867F67-A77B-4EC8-9C2A-CCE4195C5BD4}" srcOrd="6" destOrd="0" presId="urn:microsoft.com/office/officeart/2018/2/layout/IconVerticalSolidList"/>
    <dgm:cxn modelId="{FA0D138E-78EC-4FEA-91BD-86B196E194A1}" type="presParOf" srcId="{A2867F67-A77B-4EC8-9C2A-CCE4195C5BD4}" destId="{6A7FAE1E-8CFC-413F-9A96-7E37158B5EC4}" srcOrd="0" destOrd="0" presId="urn:microsoft.com/office/officeart/2018/2/layout/IconVerticalSolidList"/>
    <dgm:cxn modelId="{EDD1BB82-7558-411E-B8A7-8AA68226F846}" type="presParOf" srcId="{A2867F67-A77B-4EC8-9C2A-CCE4195C5BD4}" destId="{15443A2C-4477-4006-B8C6-8C1A57D6F221}" srcOrd="1" destOrd="0" presId="urn:microsoft.com/office/officeart/2018/2/layout/IconVerticalSolidList"/>
    <dgm:cxn modelId="{3A86BA77-5788-4E76-A72B-25803DDF91F2}" type="presParOf" srcId="{A2867F67-A77B-4EC8-9C2A-CCE4195C5BD4}" destId="{4D9CD1DA-2B1E-482A-9D3E-D461BF2EAEC6}" srcOrd="2" destOrd="0" presId="urn:microsoft.com/office/officeart/2018/2/layout/IconVerticalSolidList"/>
    <dgm:cxn modelId="{A7D7BCBF-9DF0-40DB-A6D8-0A72205E4C39}" type="presParOf" srcId="{A2867F67-A77B-4EC8-9C2A-CCE4195C5BD4}" destId="{5A4F4EC7-3085-4D98-9716-9CA5ED3F77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20651E-63BB-439D-B6E6-6BB3AFF377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4AFBE0-E07A-4031-A882-979A26B335F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Validation of the outcome measures in use</a:t>
          </a:r>
          <a:endParaRPr lang="en-US"/>
        </a:p>
      </dgm:t>
    </dgm:pt>
    <dgm:pt modelId="{0685092D-30DC-422A-AAF0-00E0F7B8C3E1}" type="parTrans" cxnId="{FE6052BA-51B9-4F9A-8AE5-D4C3A8DC0248}">
      <dgm:prSet/>
      <dgm:spPr/>
      <dgm:t>
        <a:bodyPr/>
        <a:lstStyle/>
        <a:p>
          <a:endParaRPr lang="en-US"/>
        </a:p>
      </dgm:t>
    </dgm:pt>
    <dgm:pt modelId="{987EEF7D-CE27-45D2-AFC6-32AA55062A9D}" type="sibTrans" cxnId="{FE6052BA-51B9-4F9A-8AE5-D4C3A8DC0248}">
      <dgm:prSet/>
      <dgm:spPr/>
      <dgm:t>
        <a:bodyPr/>
        <a:lstStyle/>
        <a:p>
          <a:endParaRPr lang="en-US"/>
        </a:p>
      </dgm:t>
    </dgm:pt>
    <dgm:pt modelId="{C45ACE04-00B6-4034-93D6-2D8005E9BDD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Development of a core-outcomes set or a composite outcome measure that assesses all important outcome domains to both clinicians and patients.</a:t>
          </a:r>
          <a:endParaRPr lang="en-US"/>
        </a:p>
      </dgm:t>
    </dgm:pt>
    <dgm:pt modelId="{8F8EE86B-C304-44CE-82BD-01FABA8986E7}" type="parTrans" cxnId="{69C85955-4079-4464-834B-9191B1944885}">
      <dgm:prSet/>
      <dgm:spPr/>
      <dgm:t>
        <a:bodyPr/>
        <a:lstStyle/>
        <a:p>
          <a:endParaRPr lang="en-US"/>
        </a:p>
      </dgm:t>
    </dgm:pt>
    <dgm:pt modelId="{E25AD1EB-32DE-4D3C-AE21-2562664E0D41}" type="sibTrans" cxnId="{69C85955-4079-4464-834B-9191B1944885}">
      <dgm:prSet/>
      <dgm:spPr/>
      <dgm:t>
        <a:bodyPr/>
        <a:lstStyle/>
        <a:p>
          <a:endParaRPr lang="en-US"/>
        </a:p>
      </dgm:t>
    </dgm:pt>
    <dgm:pt modelId="{67185986-17C9-4B61-9BA6-789A0200446A}" type="pres">
      <dgm:prSet presAssocID="{3820651E-63BB-439D-B6E6-6BB3AFF37785}" presName="root" presStyleCnt="0">
        <dgm:presLayoutVars>
          <dgm:dir/>
          <dgm:resizeHandles val="exact"/>
        </dgm:presLayoutVars>
      </dgm:prSet>
      <dgm:spPr/>
    </dgm:pt>
    <dgm:pt modelId="{F774130F-093C-4C17-82BB-C3F0E23A7C39}" type="pres">
      <dgm:prSet presAssocID="{994AFBE0-E07A-4031-A882-979A26B335F7}" presName="compNode" presStyleCnt="0"/>
      <dgm:spPr/>
    </dgm:pt>
    <dgm:pt modelId="{7A9E5ED3-0A9E-41C6-9C68-017305766F47}" type="pres">
      <dgm:prSet presAssocID="{994AFBE0-E07A-4031-A882-979A26B335F7}" presName="bgRect" presStyleLbl="bgShp" presStyleIdx="0" presStyleCnt="2"/>
      <dgm:spPr/>
    </dgm:pt>
    <dgm:pt modelId="{0B3DFC72-83D6-4CC1-A743-E2292EAB1B34}" type="pres">
      <dgm:prSet presAssocID="{994AFBE0-E07A-4031-A882-979A26B335F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B9F721F-1DA0-4685-BF03-C60A5501A33D}" type="pres">
      <dgm:prSet presAssocID="{994AFBE0-E07A-4031-A882-979A26B335F7}" presName="spaceRect" presStyleCnt="0"/>
      <dgm:spPr/>
    </dgm:pt>
    <dgm:pt modelId="{95710380-92B0-4C98-9F14-F299AACF0CF6}" type="pres">
      <dgm:prSet presAssocID="{994AFBE0-E07A-4031-A882-979A26B335F7}" presName="parTx" presStyleLbl="revTx" presStyleIdx="0" presStyleCnt="2">
        <dgm:presLayoutVars>
          <dgm:chMax val="0"/>
          <dgm:chPref val="0"/>
        </dgm:presLayoutVars>
      </dgm:prSet>
      <dgm:spPr/>
    </dgm:pt>
    <dgm:pt modelId="{DDB5561A-9037-44E8-BA0D-7C6C73A988F3}" type="pres">
      <dgm:prSet presAssocID="{987EEF7D-CE27-45D2-AFC6-32AA55062A9D}" presName="sibTrans" presStyleCnt="0"/>
      <dgm:spPr/>
    </dgm:pt>
    <dgm:pt modelId="{7CF11E0C-8D15-46AD-8D82-E63FA3846963}" type="pres">
      <dgm:prSet presAssocID="{C45ACE04-00B6-4034-93D6-2D8005E9BDDC}" presName="compNode" presStyleCnt="0"/>
      <dgm:spPr/>
    </dgm:pt>
    <dgm:pt modelId="{F34EA200-0DF1-4BBD-B4C1-6AD455CD1BE5}" type="pres">
      <dgm:prSet presAssocID="{C45ACE04-00B6-4034-93D6-2D8005E9BDDC}" presName="bgRect" presStyleLbl="bgShp" presStyleIdx="1" presStyleCnt="2"/>
      <dgm:spPr/>
    </dgm:pt>
    <dgm:pt modelId="{0B554D8B-0510-4EF4-B010-BAABFA709439}" type="pres">
      <dgm:prSet presAssocID="{C45ACE04-00B6-4034-93D6-2D8005E9BDD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C255D2B-278A-4FBE-A503-B89D646C0818}" type="pres">
      <dgm:prSet presAssocID="{C45ACE04-00B6-4034-93D6-2D8005E9BDDC}" presName="spaceRect" presStyleCnt="0"/>
      <dgm:spPr/>
    </dgm:pt>
    <dgm:pt modelId="{96F53F56-F952-4FA6-9537-EAE0A854C707}" type="pres">
      <dgm:prSet presAssocID="{C45ACE04-00B6-4034-93D6-2D8005E9BDD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FC6CDF29-176E-4B64-99CC-3ABF99F308A8}" type="presOf" srcId="{3820651E-63BB-439D-B6E6-6BB3AFF37785}" destId="{67185986-17C9-4B61-9BA6-789A0200446A}" srcOrd="0" destOrd="0" presId="urn:microsoft.com/office/officeart/2018/2/layout/IconVerticalSolidList"/>
    <dgm:cxn modelId="{ED44763E-938F-422D-B47A-6743592DB07D}" type="presOf" srcId="{C45ACE04-00B6-4034-93D6-2D8005E9BDDC}" destId="{96F53F56-F952-4FA6-9537-EAE0A854C707}" srcOrd="0" destOrd="0" presId="urn:microsoft.com/office/officeart/2018/2/layout/IconVerticalSolidList"/>
    <dgm:cxn modelId="{69C85955-4079-4464-834B-9191B1944885}" srcId="{3820651E-63BB-439D-B6E6-6BB3AFF37785}" destId="{C45ACE04-00B6-4034-93D6-2D8005E9BDDC}" srcOrd="1" destOrd="0" parTransId="{8F8EE86B-C304-44CE-82BD-01FABA8986E7}" sibTransId="{E25AD1EB-32DE-4D3C-AE21-2562664E0D41}"/>
    <dgm:cxn modelId="{FE6052BA-51B9-4F9A-8AE5-D4C3A8DC0248}" srcId="{3820651E-63BB-439D-B6E6-6BB3AFF37785}" destId="{994AFBE0-E07A-4031-A882-979A26B335F7}" srcOrd="0" destOrd="0" parTransId="{0685092D-30DC-422A-AAF0-00E0F7B8C3E1}" sibTransId="{987EEF7D-CE27-45D2-AFC6-32AA55062A9D}"/>
    <dgm:cxn modelId="{6C10CFE3-A423-437A-9FDE-36B8CE224E28}" type="presOf" srcId="{994AFBE0-E07A-4031-A882-979A26B335F7}" destId="{95710380-92B0-4C98-9F14-F299AACF0CF6}" srcOrd="0" destOrd="0" presId="urn:microsoft.com/office/officeart/2018/2/layout/IconVerticalSolidList"/>
    <dgm:cxn modelId="{FA569A0E-BA45-4AD0-9CC6-E50A3DF238C8}" type="presParOf" srcId="{67185986-17C9-4B61-9BA6-789A0200446A}" destId="{F774130F-093C-4C17-82BB-C3F0E23A7C39}" srcOrd="0" destOrd="0" presId="urn:microsoft.com/office/officeart/2018/2/layout/IconVerticalSolidList"/>
    <dgm:cxn modelId="{D4576F36-EBD1-4F8D-AEE1-6F5BB0C78567}" type="presParOf" srcId="{F774130F-093C-4C17-82BB-C3F0E23A7C39}" destId="{7A9E5ED3-0A9E-41C6-9C68-017305766F47}" srcOrd="0" destOrd="0" presId="urn:microsoft.com/office/officeart/2018/2/layout/IconVerticalSolidList"/>
    <dgm:cxn modelId="{50BB9628-F328-4032-ACDD-502CFF6185E9}" type="presParOf" srcId="{F774130F-093C-4C17-82BB-C3F0E23A7C39}" destId="{0B3DFC72-83D6-4CC1-A743-E2292EAB1B34}" srcOrd="1" destOrd="0" presId="urn:microsoft.com/office/officeart/2018/2/layout/IconVerticalSolidList"/>
    <dgm:cxn modelId="{B011385A-E239-4FDF-BC17-F86E107E4C95}" type="presParOf" srcId="{F774130F-093C-4C17-82BB-C3F0E23A7C39}" destId="{BB9F721F-1DA0-4685-BF03-C60A5501A33D}" srcOrd="2" destOrd="0" presId="urn:microsoft.com/office/officeart/2018/2/layout/IconVerticalSolidList"/>
    <dgm:cxn modelId="{EA0814CF-F784-4F66-B68B-94D79040EECE}" type="presParOf" srcId="{F774130F-093C-4C17-82BB-C3F0E23A7C39}" destId="{95710380-92B0-4C98-9F14-F299AACF0CF6}" srcOrd="3" destOrd="0" presId="urn:microsoft.com/office/officeart/2018/2/layout/IconVerticalSolidList"/>
    <dgm:cxn modelId="{CA724363-0DC8-4D1B-A133-66B15A346D71}" type="presParOf" srcId="{67185986-17C9-4B61-9BA6-789A0200446A}" destId="{DDB5561A-9037-44E8-BA0D-7C6C73A988F3}" srcOrd="1" destOrd="0" presId="urn:microsoft.com/office/officeart/2018/2/layout/IconVerticalSolidList"/>
    <dgm:cxn modelId="{EE6F3BE6-EACC-4881-AA3F-906A55AA7E4C}" type="presParOf" srcId="{67185986-17C9-4B61-9BA6-789A0200446A}" destId="{7CF11E0C-8D15-46AD-8D82-E63FA3846963}" srcOrd="2" destOrd="0" presId="urn:microsoft.com/office/officeart/2018/2/layout/IconVerticalSolidList"/>
    <dgm:cxn modelId="{1F15751A-8780-4E83-AB99-33117B7D1A21}" type="presParOf" srcId="{7CF11E0C-8D15-46AD-8D82-E63FA3846963}" destId="{F34EA200-0DF1-4BBD-B4C1-6AD455CD1BE5}" srcOrd="0" destOrd="0" presId="urn:microsoft.com/office/officeart/2018/2/layout/IconVerticalSolidList"/>
    <dgm:cxn modelId="{299231C6-C2FC-492C-B776-06E30B1E79CC}" type="presParOf" srcId="{7CF11E0C-8D15-46AD-8D82-E63FA3846963}" destId="{0B554D8B-0510-4EF4-B010-BAABFA709439}" srcOrd="1" destOrd="0" presId="urn:microsoft.com/office/officeart/2018/2/layout/IconVerticalSolidList"/>
    <dgm:cxn modelId="{D9D2CABE-6B7E-493F-B69F-6EA90A438101}" type="presParOf" srcId="{7CF11E0C-8D15-46AD-8D82-E63FA3846963}" destId="{6C255D2B-278A-4FBE-A503-B89D646C0818}" srcOrd="2" destOrd="0" presId="urn:microsoft.com/office/officeart/2018/2/layout/IconVerticalSolidList"/>
    <dgm:cxn modelId="{CD760CFE-43B0-4982-8B46-5BC40E0FCBAB}" type="presParOf" srcId="{7CF11E0C-8D15-46AD-8D82-E63FA3846963}" destId="{96F53F56-F952-4FA6-9537-EAE0A854C70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5FE0E-EF8C-4475-9FA5-38004AFA545F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F000F-D7E4-40A7-B1AE-6A45507C12CF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D1653-4E5C-48AA-BAC7-14ADE989C42E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Encephalitis is inflammation of the brain caused by infection or autoimmunity, in which many patients don’t fully recover (1). </a:t>
          </a:r>
          <a:endParaRPr lang="en-US" sz="2300" kern="1200" dirty="0"/>
        </a:p>
      </dsp:txBody>
      <dsp:txXfrm>
        <a:off x="1435590" y="531"/>
        <a:ext cx="9080009" cy="1242935"/>
      </dsp:txXfrm>
    </dsp:sp>
    <dsp:sp modelId="{C7F83687-C115-4385-BF44-00098A13B633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4CCE5F-ADCC-4E3A-9A9A-BABBF9FA26DA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B889F8-6F16-43E0-A0FF-9B1A7D210732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Drawing conclusions in this field has been challenging due to the breadth of outcome measures used, which creates heterogeneous data across studies (2,3). </a:t>
          </a:r>
          <a:endParaRPr lang="en-US" sz="2300" kern="1200" dirty="0"/>
        </a:p>
      </dsp:txBody>
      <dsp:txXfrm>
        <a:off x="1435590" y="1554201"/>
        <a:ext cx="9080009" cy="1242935"/>
      </dsp:txXfrm>
    </dsp:sp>
    <dsp:sp modelId="{1EFD3904-FBF3-45C2-9456-3D09A4F2E819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19FA3B-8141-4025-B934-4C9FB2D2751A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24525-5C54-444B-B8DE-272C962CF952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This review details the outcome measures that are used in studying the long-term outcomes of encephalitis, and will determine if these align with those that are important to patients (2, 4).    </a:t>
          </a:r>
          <a:endParaRPr lang="en-US" sz="2300" kern="1200" dirty="0"/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1B0EE-3AA6-4E9F-9B7D-87A3B9C3F567}">
      <dsp:nvSpPr>
        <dsp:cNvPr id="0" name=""/>
        <dsp:cNvSpPr/>
      </dsp:nvSpPr>
      <dsp:spPr>
        <a:xfrm>
          <a:off x="0" y="1806"/>
          <a:ext cx="10515600" cy="9155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BC8647-70BE-4079-BA3D-EFED56159E94}">
      <dsp:nvSpPr>
        <dsp:cNvPr id="0" name=""/>
        <dsp:cNvSpPr/>
      </dsp:nvSpPr>
      <dsp:spPr>
        <a:xfrm>
          <a:off x="276958" y="207808"/>
          <a:ext cx="503560" cy="50356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73B5E-5107-496F-963C-ED1DD6D3030F}">
      <dsp:nvSpPr>
        <dsp:cNvPr id="0" name=""/>
        <dsp:cNvSpPr/>
      </dsp:nvSpPr>
      <dsp:spPr>
        <a:xfrm>
          <a:off x="1057476" y="1806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Many outcome measures are used in encephalitis research. The most used outcome measures are not patient reported. </a:t>
          </a:r>
          <a:endParaRPr lang="en-US" sz="1800" kern="1200" dirty="0"/>
        </a:p>
      </dsp:txBody>
      <dsp:txXfrm>
        <a:off x="1057476" y="1806"/>
        <a:ext cx="9458123" cy="915564"/>
      </dsp:txXfrm>
    </dsp:sp>
    <dsp:sp modelId="{7FD3E24A-7887-4164-B711-FAB1F4AA80C9}">
      <dsp:nvSpPr>
        <dsp:cNvPr id="0" name=""/>
        <dsp:cNvSpPr/>
      </dsp:nvSpPr>
      <dsp:spPr>
        <a:xfrm>
          <a:off x="0" y="1146262"/>
          <a:ext cx="10515600" cy="915564"/>
        </a:xfrm>
        <a:prstGeom prst="roundRect">
          <a:avLst>
            <a:gd name="adj" fmla="val 10000"/>
          </a:avLst>
        </a:prstGeom>
        <a:solidFill>
          <a:schemeClr val="accent2">
            <a:hueOff val="2402804"/>
            <a:satOff val="3666"/>
            <a:lumOff val="1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E75FB-DB8B-45D4-BFFE-2877FD362ABE}">
      <dsp:nvSpPr>
        <dsp:cNvPr id="0" name=""/>
        <dsp:cNvSpPr/>
      </dsp:nvSpPr>
      <dsp:spPr>
        <a:xfrm>
          <a:off x="276958" y="1352264"/>
          <a:ext cx="503560" cy="50356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179BDF-1B97-470F-951B-1EC866ACA3C5}">
      <dsp:nvSpPr>
        <dsp:cNvPr id="0" name=""/>
        <dsp:cNvSpPr/>
      </dsp:nvSpPr>
      <dsp:spPr>
        <a:xfrm>
          <a:off x="1057476" y="1146262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Multiple outcome measures assess a single problem. </a:t>
          </a:r>
          <a:endParaRPr lang="en-US" sz="1800" kern="1200" dirty="0"/>
        </a:p>
      </dsp:txBody>
      <dsp:txXfrm>
        <a:off x="1057476" y="1146262"/>
        <a:ext cx="9458123" cy="915564"/>
      </dsp:txXfrm>
    </dsp:sp>
    <dsp:sp modelId="{374E34A3-B050-4531-9166-5403441A7330}">
      <dsp:nvSpPr>
        <dsp:cNvPr id="0" name=""/>
        <dsp:cNvSpPr/>
      </dsp:nvSpPr>
      <dsp:spPr>
        <a:xfrm>
          <a:off x="0" y="2290717"/>
          <a:ext cx="10515600" cy="915564"/>
        </a:xfrm>
        <a:prstGeom prst="roundRect">
          <a:avLst>
            <a:gd name="adj" fmla="val 10000"/>
          </a:avLst>
        </a:prstGeom>
        <a:solidFill>
          <a:schemeClr val="accent2">
            <a:hueOff val="4805608"/>
            <a:satOff val="7333"/>
            <a:lumOff val="2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9B4F1-AA5A-4A7A-9117-84DB20EA553B}">
      <dsp:nvSpPr>
        <dsp:cNvPr id="0" name=""/>
        <dsp:cNvSpPr/>
      </dsp:nvSpPr>
      <dsp:spPr>
        <a:xfrm>
          <a:off x="276958" y="2496719"/>
          <a:ext cx="503560" cy="50356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F433C-C3F9-4A61-A4F4-A4392D4A4181}">
      <dsp:nvSpPr>
        <dsp:cNvPr id="0" name=""/>
        <dsp:cNvSpPr/>
      </dsp:nvSpPr>
      <dsp:spPr>
        <a:xfrm>
          <a:off x="1057476" y="2290717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Excluding the Liverpool Outcome Score, the outcome measures used are not validated in encephalitis. </a:t>
          </a:r>
          <a:endParaRPr lang="en-US" sz="1800" kern="1200" dirty="0"/>
        </a:p>
      </dsp:txBody>
      <dsp:txXfrm>
        <a:off x="1057476" y="2290717"/>
        <a:ext cx="9458123" cy="915564"/>
      </dsp:txXfrm>
    </dsp:sp>
    <dsp:sp modelId="{6A7FAE1E-8CFC-413F-9A96-7E37158B5EC4}">
      <dsp:nvSpPr>
        <dsp:cNvPr id="0" name=""/>
        <dsp:cNvSpPr/>
      </dsp:nvSpPr>
      <dsp:spPr>
        <a:xfrm>
          <a:off x="0" y="3435173"/>
          <a:ext cx="10515600" cy="915564"/>
        </a:xfrm>
        <a:prstGeom prst="roundRect">
          <a:avLst>
            <a:gd name="adj" fmla="val 10000"/>
          </a:avLst>
        </a:prstGeom>
        <a:solidFill>
          <a:schemeClr val="accent2">
            <a:hueOff val="7208412"/>
            <a:satOff val="10999"/>
            <a:lumOff val="39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43A2C-4477-4006-B8C6-8C1A57D6F221}">
      <dsp:nvSpPr>
        <dsp:cNvPr id="0" name=""/>
        <dsp:cNvSpPr/>
      </dsp:nvSpPr>
      <dsp:spPr>
        <a:xfrm>
          <a:off x="276958" y="3641175"/>
          <a:ext cx="503560" cy="50356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4F4EC7-3085-4D98-9716-9CA5ED3F7779}">
      <dsp:nvSpPr>
        <dsp:cNvPr id="0" name=""/>
        <dsp:cNvSpPr/>
      </dsp:nvSpPr>
      <dsp:spPr>
        <a:xfrm>
          <a:off x="1057476" y="3435173"/>
          <a:ext cx="9458123" cy="9155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97" tIns="96897" rIns="96897" bIns="9689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outcome measures used in papers included in this review assessed a few important outcomes to patients, but did not include the effect of encephalitis on interpersonal relationships</a:t>
          </a:r>
        </a:p>
      </dsp:txBody>
      <dsp:txXfrm>
        <a:off x="1057476" y="3435173"/>
        <a:ext cx="9458123" cy="9155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E5ED3-0A9E-41C6-9C68-017305766F47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DFC72-83D6-4CC1-A743-E2292EAB1B34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10380-92B0-4C98-9F14-F299AACF0CF6}">
      <dsp:nvSpPr>
        <dsp:cNvPr id="0" name=""/>
        <dsp:cNvSpPr/>
      </dsp:nvSpPr>
      <dsp:spPr>
        <a:xfrm>
          <a:off x="1508156" y="707288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Validation of the outcome measures in use</a:t>
          </a:r>
          <a:endParaRPr lang="en-US" sz="2200" kern="1200"/>
        </a:p>
      </dsp:txBody>
      <dsp:txXfrm>
        <a:off x="1508156" y="707288"/>
        <a:ext cx="9007443" cy="1305763"/>
      </dsp:txXfrm>
    </dsp:sp>
    <dsp:sp modelId="{F34EA200-0DF1-4BBD-B4C1-6AD455CD1BE5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554D8B-0510-4EF4-B010-BAABFA709439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53F56-F952-4FA6-9537-EAE0A854C707}">
      <dsp:nvSpPr>
        <dsp:cNvPr id="0" name=""/>
        <dsp:cNvSpPr/>
      </dsp:nvSpPr>
      <dsp:spPr>
        <a:xfrm>
          <a:off x="1508156" y="2339492"/>
          <a:ext cx="900744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Development of a core-outcomes set or a composite outcome measure that assesses all important outcome domains to both clinicians and patients.</a:t>
          </a:r>
          <a:endParaRPr lang="en-US" sz="2200" kern="1200"/>
        </a:p>
      </dsp:txBody>
      <dsp:txXfrm>
        <a:off x="1508156" y="2339492"/>
        <a:ext cx="9007443" cy="1305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78FF-28F2-4578-8189-A517912E4F35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7BC4A-876C-49B2-8E9D-A64669670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76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268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6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9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27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59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22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17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6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1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88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750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7824-E6B7-43CE-AE84-2C893D9A0022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65290-42AF-4A31-A650-51D765BB3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732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26906964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ncbi.nlm.nih.gov/pubmed/23861361" TargetMode="Externa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onlinelibrary.wiley.com/doi/full/10.1111/dmcn.13197" TargetMode="External"/><Relationship Id="rId5" Type="http://schemas.openxmlformats.org/officeDocument/2006/relationships/hyperlink" Target="http://bmchealthservres.biomedcentral.com/articles/10.1186/s12913-017-2608-2" TargetMode="External"/><Relationship Id="rId4" Type="http://schemas.openxmlformats.org/officeDocument/2006/relationships/hyperlink" Target="https://academic.oup.com/cid/article-pdf/54/10/1455/1009962/cis226.pdf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E458-1932-4A7D-BDC6-4EF4FF8D1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44662"/>
          </a:xfrm>
        </p:spPr>
        <p:txBody>
          <a:bodyPr>
            <a:noAutofit/>
          </a:bodyPr>
          <a:lstStyle/>
          <a:p>
            <a:pPr algn="just"/>
            <a:r>
              <a:rPr lang="en-GB" sz="4000" b="1" u="sng" dirty="0"/>
              <a:t>A systematic literature review to identify the quantitative outcome measures used in the long-term follow up of encephalitis</a:t>
            </a:r>
            <a:endParaRPr lang="en-GB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0059D2-0E0E-491D-8FC0-32720D798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l"/>
            <a:r>
              <a:rPr lang="en-GB" sz="3600" dirty="0"/>
              <a:t>Van Den Tooren. H</a:t>
            </a:r>
            <a:r>
              <a:rPr lang="en-GB" sz="3600" baseline="30000" dirty="0"/>
              <a:t>1,2</a:t>
            </a:r>
            <a:r>
              <a:rPr lang="en-GB" sz="3600" dirty="0"/>
              <a:t>, Easton. A</a:t>
            </a:r>
            <a:r>
              <a:rPr lang="en-GB" sz="3600" baseline="30000" dirty="0"/>
              <a:t>3</a:t>
            </a:r>
            <a:r>
              <a:rPr lang="en-GB" sz="3600" dirty="0"/>
              <a:t>, Hooper. C</a:t>
            </a:r>
            <a:r>
              <a:rPr lang="en-GB" sz="3600" baseline="30000" dirty="0"/>
              <a:t>3,4</a:t>
            </a:r>
            <a:r>
              <a:rPr lang="en-GB" sz="3600" dirty="0"/>
              <a:t>, Mullin.J</a:t>
            </a:r>
            <a:r>
              <a:rPr lang="en-GB" sz="3600" baseline="30000" dirty="0"/>
              <a:t>5</a:t>
            </a:r>
            <a:r>
              <a:rPr lang="en-GB" sz="3600" dirty="0"/>
              <a:t>, Solomon. T</a:t>
            </a:r>
            <a:r>
              <a:rPr lang="en-GB" sz="3600" baseline="30000" dirty="0"/>
              <a:t>2,3,4</a:t>
            </a:r>
            <a:r>
              <a:rPr lang="en-GB" sz="3600" dirty="0"/>
              <a:t>, Michael. B </a:t>
            </a:r>
            <a:r>
              <a:rPr lang="en-GB" sz="3600" baseline="30000" dirty="0"/>
              <a:t>2,3,4</a:t>
            </a:r>
            <a:endParaRPr lang="en-GB" sz="3600" dirty="0"/>
          </a:p>
          <a:p>
            <a:pPr algn="l"/>
            <a:r>
              <a:rPr lang="en-GB" dirty="0"/>
              <a:t>1. Hull York Medical School, Hull Royal Infirmary, Anlaby Road, Hull</a:t>
            </a:r>
          </a:p>
          <a:p>
            <a:pPr algn="l"/>
            <a:r>
              <a:rPr lang="en-GB" dirty="0"/>
              <a:t>2. Department of Neurology, The Walton Centre NHS Foundation Trust, Lower lane, Liverpool</a:t>
            </a:r>
          </a:p>
          <a:p>
            <a:pPr algn="l"/>
            <a:r>
              <a:rPr lang="en-GB" dirty="0"/>
              <a:t>3. Institute of Infection and Global Health, University of Liverpool</a:t>
            </a:r>
          </a:p>
          <a:p>
            <a:pPr algn="l"/>
            <a:r>
              <a:rPr lang="en-GB" dirty="0"/>
              <a:t>4. NIHR Health Protection Research Unit for Emerging and Zoonotic Infection, Liverpool</a:t>
            </a:r>
          </a:p>
          <a:p>
            <a:pPr algn="l"/>
            <a:r>
              <a:rPr lang="en-GB" dirty="0"/>
              <a:t>5. Department of Neuropsychiatry, The Walton Centre NHS Foundation Trust, Lower lane, Liverpool</a:t>
            </a:r>
          </a:p>
          <a:p>
            <a:endParaRPr lang="en-GB" dirty="0"/>
          </a:p>
        </p:txBody>
      </p:sp>
      <p:pic>
        <p:nvPicPr>
          <p:cNvPr id="25" name="Audio 24">
            <a:hlinkClick r:id="" action="ppaction://media"/>
            <a:extLst>
              <a:ext uri="{FF2B5EF4-FFF2-40B4-BE49-F238E27FC236}">
                <a16:creationId xmlns:a16="http://schemas.microsoft.com/office/drawing/2014/main" id="{E4CF8F1D-10C3-426B-9636-189AA7D178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8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16"/>
    </mc:Choice>
    <mc:Fallback>
      <p:transition spd="slow" advTm="7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2AEA9-9E91-4570-8F45-F5D886C9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Thank you for listening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BEF04-A9FA-4CE5-9563-599D18168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200" dirty="0"/>
              <a:t>References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00" dirty="0" err="1"/>
              <a:t>Mailles</a:t>
            </a:r>
            <a:r>
              <a:rPr lang="en-GB" sz="1100" dirty="0"/>
              <a:t> A, De </a:t>
            </a:r>
            <a:r>
              <a:rPr lang="en-GB" sz="1100" dirty="0" err="1"/>
              <a:t>Broucker</a:t>
            </a:r>
            <a:r>
              <a:rPr lang="en-GB" sz="1100" dirty="0"/>
              <a:t> T, Costanzo P, Martinez-</a:t>
            </a:r>
            <a:r>
              <a:rPr lang="en-GB" sz="1100" dirty="0" err="1"/>
              <a:t>Almoyna</a:t>
            </a:r>
            <a:r>
              <a:rPr lang="en-GB" sz="1100" dirty="0"/>
              <a:t> L, Vaillant V, Stahl J-PJ-P, et al. Long-term outcome of patients presenting with acute infectious encephalitis of various causes in France. Clin Infect Dis [Internet]. 2012 May 15 [cited 2018 Mar 22];54(10):1455–64. Available from: </a:t>
            </a:r>
            <a:r>
              <a:rPr lang="en-GB" sz="1100" dirty="0">
                <a:hlinkClick r:id="rId4"/>
              </a:rPr>
              <a:t>https://academic.oup.com/cid/article-pdf/54/10/1455/1009962/cis226.pdf</a:t>
            </a: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sz="1100" dirty="0"/>
              <a:t>Cooper J, </a:t>
            </a:r>
            <a:r>
              <a:rPr lang="en-GB" sz="1100" dirty="0" err="1"/>
              <a:t>Kierans</a:t>
            </a:r>
            <a:r>
              <a:rPr lang="en-GB" sz="1100" dirty="0"/>
              <a:t> C, </a:t>
            </a:r>
            <a:r>
              <a:rPr lang="en-GB" sz="1100" dirty="0" err="1"/>
              <a:t>Defres</a:t>
            </a:r>
            <a:r>
              <a:rPr lang="en-GB" sz="1100" dirty="0"/>
              <a:t> S, Easton A, </a:t>
            </a:r>
            <a:r>
              <a:rPr lang="en-GB" sz="1100" dirty="0" err="1"/>
              <a:t>Kneen</a:t>
            </a:r>
            <a:r>
              <a:rPr lang="en-GB" sz="1100" dirty="0"/>
              <a:t> R, Solomon T, et al. Care beyond the hospital ward: understanding the socio-medical trajectory of herpes simplex virus encephalitis. BMC Health </a:t>
            </a:r>
            <a:r>
              <a:rPr lang="en-GB" sz="1100" dirty="0" err="1"/>
              <a:t>Serv</a:t>
            </a:r>
            <a:r>
              <a:rPr lang="en-GB" sz="1100" dirty="0"/>
              <a:t> Res [Internet]. 2017;17(1):1–11. Available from: </a:t>
            </a:r>
            <a:r>
              <a:rPr lang="en-GB" sz="1100" dirty="0">
                <a:hlinkClick r:id="rId5"/>
              </a:rPr>
              <a:t>http://bmchealthservres.biomedcentral.com/articles/10.1186/s12913-017-2608-2</a:t>
            </a: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sz="1100" dirty="0" err="1"/>
              <a:t>Khandaker</a:t>
            </a:r>
            <a:r>
              <a:rPr lang="en-GB" sz="1100" dirty="0"/>
              <a:t> G, Jung J, Britton PN, King C, Yin JK, Jones CA, et al. Long-term outcomes of infective encephalitis in children: a systematic review and meta-analysis. Dev Med Child </a:t>
            </a:r>
            <a:r>
              <a:rPr lang="en-GB" sz="1100" dirty="0" err="1"/>
              <a:t>Neurol</a:t>
            </a:r>
            <a:r>
              <a:rPr lang="en-GB" sz="1100" dirty="0"/>
              <a:t> [Internet]. 2016 Jan;58(11):1108–15. Available from: </a:t>
            </a:r>
            <a:r>
              <a:rPr lang="en-GB" sz="1100" dirty="0">
                <a:hlinkClick r:id="rId6"/>
              </a:rPr>
              <a:t>https://onlinelibrary.wiley.com/doi/full/10.1111/dmcn.13197</a:t>
            </a: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sz="1100" dirty="0"/>
              <a:t>Lemon J, Cooper J, </a:t>
            </a:r>
            <a:r>
              <a:rPr lang="en-GB" sz="1100" dirty="0" err="1"/>
              <a:t>Defres</a:t>
            </a:r>
            <a:r>
              <a:rPr lang="en-GB" sz="1100" dirty="0"/>
              <a:t> S, Easton A, </a:t>
            </a:r>
            <a:r>
              <a:rPr lang="en-GB" sz="1100" dirty="0" err="1"/>
              <a:t>Sadarangani</a:t>
            </a:r>
            <a:r>
              <a:rPr lang="en-GB" sz="1100" dirty="0"/>
              <a:t> M, Griffiths MJ, et al. Understanding parental perspectives on outcomes following paediatric encephalitis: A qualitative study. </a:t>
            </a:r>
            <a:r>
              <a:rPr lang="en-GB" sz="1100" dirty="0" err="1"/>
              <a:t>PLoS</a:t>
            </a:r>
            <a:r>
              <a:rPr lang="en-GB" sz="1100" dirty="0"/>
              <a:t> One. 2019;14(9).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1100" dirty="0"/>
              <a:t>Venkatesan A, </a:t>
            </a:r>
            <a:r>
              <a:rPr lang="en-GB" sz="1100" dirty="0" err="1"/>
              <a:t>Tunkel</a:t>
            </a:r>
            <a:r>
              <a:rPr lang="en-GB" sz="1100" dirty="0"/>
              <a:t> AR, Bloch KC, </a:t>
            </a:r>
            <a:r>
              <a:rPr lang="en-GB" sz="1100" dirty="0" err="1"/>
              <a:t>Lauring</a:t>
            </a:r>
            <a:r>
              <a:rPr lang="en-GB" sz="1100" dirty="0"/>
              <a:t> AS, </a:t>
            </a:r>
            <a:r>
              <a:rPr lang="en-GB" sz="1100" dirty="0" err="1"/>
              <a:t>Sejvar</a:t>
            </a:r>
            <a:r>
              <a:rPr lang="en-GB" sz="1100" dirty="0"/>
              <a:t> J, </a:t>
            </a:r>
            <a:r>
              <a:rPr lang="en-GB" sz="1100" dirty="0" err="1"/>
              <a:t>Bitnun</a:t>
            </a:r>
            <a:r>
              <a:rPr lang="en-GB" sz="1100" dirty="0"/>
              <a:t> A, et al. Case definitions, diagnostic algorithms, and priorities in encephalitis: Consensus statement of the international encephalitis consortium. Clin Infect Dis [Internet]. 2013 Oct [cited 2018 Feb 27];57(8):1114–28. Available from: </a:t>
            </a:r>
            <a:r>
              <a:rPr lang="en-GB" sz="1100" dirty="0">
                <a:hlinkClick r:id="rId7"/>
              </a:rPr>
              <a:t>http://www.ncbi.nlm.nih.gov/pubmed/23861361</a:t>
            </a: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sz="1100" dirty="0" err="1"/>
              <a:t>Graus</a:t>
            </a:r>
            <a:r>
              <a:rPr lang="en-GB" sz="1100" dirty="0"/>
              <a:t> F, </a:t>
            </a:r>
            <a:r>
              <a:rPr lang="en-GB" sz="1100" dirty="0" err="1"/>
              <a:t>Titulaer</a:t>
            </a:r>
            <a:r>
              <a:rPr lang="en-GB" sz="1100" dirty="0"/>
              <a:t> MJ, </a:t>
            </a:r>
            <a:r>
              <a:rPr lang="en-GB" sz="1100" dirty="0" err="1"/>
              <a:t>Balu</a:t>
            </a:r>
            <a:r>
              <a:rPr lang="en-GB" sz="1100" dirty="0"/>
              <a:t> R, </a:t>
            </a:r>
            <a:r>
              <a:rPr lang="en-GB" sz="1100" dirty="0" err="1"/>
              <a:t>Benseler</a:t>
            </a:r>
            <a:r>
              <a:rPr lang="en-GB" sz="1100" dirty="0"/>
              <a:t> S, Bien CG, </a:t>
            </a:r>
            <a:r>
              <a:rPr lang="en-GB" sz="1100" dirty="0" err="1"/>
              <a:t>Cellucci</a:t>
            </a:r>
            <a:r>
              <a:rPr lang="en-GB" sz="1100" dirty="0"/>
              <a:t> T, et al. A clinical approach to diagnosis of autoimmune encephalitis. Lancet </a:t>
            </a:r>
            <a:r>
              <a:rPr lang="en-GB" sz="1100" dirty="0" err="1"/>
              <a:t>Neurol</a:t>
            </a:r>
            <a:r>
              <a:rPr lang="en-GB" sz="1100" dirty="0"/>
              <a:t> [Internet]. 2016 Apr [cited 2019 Aug 22];15(4):391–404. Available from: </a:t>
            </a:r>
            <a:r>
              <a:rPr lang="en-GB" sz="1100" dirty="0">
                <a:hlinkClick r:id="rId8"/>
              </a:rPr>
              <a:t>http://www.ncbi.nlm.nih.gov/pubmed/26906964</a:t>
            </a:r>
            <a:endParaRPr lang="en-GB" sz="1100" dirty="0"/>
          </a:p>
          <a:p>
            <a:pPr marL="514350" indent="-514350">
              <a:buFont typeface="+mj-lt"/>
              <a:buAutoNum type="arabicPeriod"/>
            </a:pPr>
            <a:r>
              <a:rPr lang="en-GB" sz="1100" dirty="0"/>
              <a:t>Krupp LB, Tardieu M, Amato MP, </a:t>
            </a:r>
            <a:r>
              <a:rPr lang="en-GB" sz="1100" dirty="0" err="1"/>
              <a:t>Banwell</a:t>
            </a:r>
            <a:r>
              <a:rPr lang="en-GB" sz="1100" dirty="0"/>
              <a:t> B, </a:t>
            </a:r>
            <a:r>
              <a:rPr lang="en-GB" sz="1100" dirty="0" err="1"/>
              <a:t>Chitnis</a:t>
            </a:r>
            <a:r>
              <a:rPr lang="en-GB" sz="1100" dirty="0"/>
              <a:t> T, Dale RC, et al. International </a:t>
            </a:r>
            <a:r>
              <a:rPr lang="en-GB" sz="1100" dirty="0" err="1"/>
              <a:t>Pediatric</a:t>
            </a:r>
            <a:r>
              <a:rPr lang="en-GB" sz="1100" dirty="0"/>
              <a:t> Multiple Sclerosis Study Group criteria for </a:t>
            </a:r>
            <a:r>
              <a:rPr lang="en-GB" sz="1100" dirty="0" err="1"/>
              <a:t>pediatric</a:t>
            </a:r>
            <a:r>
              <a:rPr lang="en-GB" sz="1100" dirty="0"/>
              <a:t> multiple sclerosis and immune-mediated central nervous system demyelinating disorders: revisions to the 2007 definitions. Mult </a:t>
            </a:r>
            <a:r>
              <a:rPr lang="en-GB" sz="1100" dirty="0" err="1"/>
              <a:t>Scler</a:t>
            </a:r>
            <a:r>
              <a:rPr lang="en-GB" sz="1100" dirty="0"/>
              <a:t> J [Internet]. [cited 2019 Aug 22];19(10):1261–7. Available from: https://journals.sagepub.com/doi/pdf/10.1177/1352458513484547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0199CA56-FFD9-4963-8A4E-E34FDAD36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20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0"/>
    </mc:Choice>
    <mc:Fallback>
      <p:transition spd="slow" advTm="1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9928B-F42C-4D9C-BB3E-E183B6FF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89D5E7-2D0E-4F66-A643-6871355F66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6257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Audio 20">
            <a:hlinkClick r:id="" action="ppaction://media"/>
            <a:extLst>
              <a:ext uri="{FF2B5EF4-FFF2-40B4-BE49-F238E27FC236}">
                <a16:creationId xmlns:a16="http://schemas.microsoft.com/office/drawing/2014/main" id="{8181D255-BF97-44D0-AC98-17CB0E1CF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97"/>
    </mc:Choice>
    <mc:Fallback>
      <p:transition spd="slow" advTm="22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556D82-4611-460B-9BC9-A1374DA43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Methods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D030-802F-4688-87F2-54F46F305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GB" sz="2000" dirty="0"/>
              <a:t>A systematic literature review has been performed by searching Cochrane Library, Web of Science, Embase, PubMed, MEDLINE and CINAHL in June 2019. </a:t>
            </a:r>
          </a:p>
          <a:p>
            <a:r>
              <a:rPr lang="en-GB" sz="2000" dirty="0"/>
              <a:t>A single reviewer screened titles, abstracts and determined if shortlisted full-text articles met the inclusion criteria. </a:t>
            </a:r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5B741385-4EEE-487D-B837-B89DAE0F6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39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14"/>
    </mc:Choice>
    <mc:Fallback>
      <p:transition spd="slow" advTm="10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6EE1A-AD1A-4F97-BF31-DFBFC531A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Inclusion Criteria</a:t>
            </a:r>
            <a:br>
              <a:rPr lang="en-GB" sz="4000"/>
            </a:br>
            <a:endParaRPr lang="en-GB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B68FE-923E-4A60-BDA1-ED598768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pPr marL="285750" lvl="0" indent="-285750"/>
            <a:r>
              <a:rPr lang="en-GB" sz="1700" dirty="0"/>
              <a:t>Human</a:t>
            </a:r>
          </a:p>
          <a:p>
            <a:pPr marL="285750" lvl="0" indent="-285750"/>
            <a:r>
              <a:rPr lang="en-GB" sz="1700" dirty="0"/>
              <a:t>Diagnosis of encephalitis meeting one of the following criteria: </a:t>
            </a:r>
          </a:p>
          <a:p>
            <a:pPr marL="742950" lvl="1" indent="-285750"/>
            <a:r>
              <a:rPr lang="en-GB" sz="1700" dirty="0"/>
              <a:t>Identified aetiology identified with clinical correlation </a:t>
            </a:r>
          </a:p>
          <a:p>
            <a:pPr marL="742950" lvl="1" indent="-285750"/>
            <a:r>
              <a:rPr lang="en-GB" sz="1700" dirty="0"/>
              <a:t>Clinical diagnosis meets consensus statement of the international encephalitis consortium (5), or the case definition for autoimmune encephalitis (6), or the International </a:t>
            </a:r>
            <a:r>
              <a:rPr lang="en-GB" sz="1700" dirty="0" err="1"/>
              <a:t>Pediatric</a:t>
            </a:r>
            <a:r>
              <a:rPr lang="en-GB" sz="1700" dirty="0"/>
              <a:t> Multiple Sclerosis Study Group criteria for the diagnosis of ADEM (7). </a:t>
            </a:r>
          </a:p>
          <a:p>
            <a:pPr marL="285750" lvl="0" indent="-285750"/>
            <a:r>
              <a:rPr lang="en-GB" sz="1700" dirty="0"/>
              <a:t>A named outcome measure used to follow up the patient</a:t>
            </a:r>
          </a:p>
          <a:p>
            <a:pPr marL="285750" lvl="0" indent="-285750"/>
            <a:r>
              <a:rPr lang="en-GB" sz="1700" dirty="0"/>
              <a:t>Minimum follow up time of 6 months</a:t>
            </a:r>
          </a:p>
          <a:p>
            <a:pPr marL="285750" lvl="0" indent="-285750"/>
            <a:r>
              <a:rPr lang="en-GB" sz="1700" dirty="0"/>
              <a:t>Published after 1990</a:t>
            </a:r>
          </a:p>
          <a:p>
            <a:pPr marL="285750" lvl="0" indent="-285750"/>
            <a:r>
              <a:rPr lang="en-GB" sz="1700" dirty="0"/>
              <a:t>Full text available in English after reasonable efforts to translate</a:t>
            </a:r>
          </a:p>
          <a:p>
            <a:r>
              <a:rPr lang="en-GB" sz="1800" dirty="0"/>
              <a:t>Case series including more than 10 patients, case-control studies, cohort studies, controlled trials.</a:t>
            </a:r>
          </a:p>
          <a:p>
            <a:pPr marL="0" indent="0">
              <a:buNone/>
            </a:pPr>
            <a:endParaRPr lang="en-GB" sz="1700" dirty="0"/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8D44E283-BFB2-41F2-A685-2BF450C5E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98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77"/>
    </mc:Choice>
    <mc:Fallback>
      <p:transition spd="slow" advTm="20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64B5D36-AAE2-4993-BDDF-6DF6DA24E79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1" t="3296" b="56513"/>
          <a:stretch/>
        </p:blipFill>
        <p:spPr bwMode="auto">
          <a:xfrm>
            <a:off x="2763566" y="643467"/>
            <a:ext cx="6664867" cy="5571066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FACA80AB-07F1-4AFC-846A-292733E8AF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11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72"/>
    </mc:Choice>
    <mc:Fallback>
      <p:transition spd="slow" advTm="25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5DD8F0-5C30-4E58-A71C-E04AC839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sz="4000"/>
              <a:t>Results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0FC9-CF25-43F3-85F0-2B7DAA836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en-GB" sz="2000" dirty="0"/>
              <a:t>A total of 35 papers were included</a:t>
            </a:r>
          </a:p>
          <a:p>
            <a:r>
              <a:rPr lang="en-GB" sz="2000" dirty="0"/>
              <a:t>37 named outcome measures were used on a total of 3133 patients.</a:t>
            </a:r>
          </a:p>
          <a:p>
            <a:r>
              <a:rPr lang="en-GB" sz="2000" dirty="0"/>
              <a:t> These broadly fall into five categories: </a:t>
            </a:r>
          </a:p>
          <a:p>
            <a:pPr lvl="1"/>
            <a:r>
              <a:rPr lang="en-GB" sz="2000" dirty="0"/>
              <a:t>Physical</a:t>
            </a:r>
          </a:p>
          <a:p>
            <a:pPr lvl="1"/>
            <a:r>
              <a:rPr lang="en-GB" sz="2000" dirty="0"/>
              <a:t>Cognitive</a:t>
            </a:r>
          </a:p>
          <a:p>
            <a:pPr lvl="1"/>
            <a:r>
              <a:rPr lang="en-GB" sz="2000" dirty="0"/>
              <a:t>Mood</a:t>
            </a:r>
          </a:p>
          <a:p>
            <a:pPr lvl="1"/>
            <a:r>
              <a:rPr lang="en-GB" sz="2000" dirty="0"/>
              <a:t>Quality of life</a:t>
            </a:r>
          </a:p>
          <a:p>
            <a:pPr lvl="1"/>
            <a:r>
              <a:rPr lang="en-GB" sz="2000" dirty="0"/>
              <a:t>Functional outcomes</a:t>
            </a:r>
          </a:p>
          <a:p>
            <a:r>
              <a:rPr lang="en-GB" sz="2000" dirty="0"/>
              <a:t>The outcome measure used in most papers was the Modified Rankin Scale</a:t>
            </a:r>
          </a:p>
          <a:p>
            <a:r>
              <a:rPr lang="en-GB" sz="2000" dirty="0"/>
              <a:t>Outcome score used in the assessment of most patients was the Glasgow Outcome Score</a:t>
            </a:r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89198D43-091F-4F93-ADE7-6E90E0C5B9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416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495"/>
    </mc:Choice>
    <mc:Fallback>
      <p:transition spd="slow" advTm="22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9D14B42-C2F8-4EE0-BD2F-DEFAC1E67FAF}"/>
              </a:ext>
            </a:extLst>
          </p:cNvPr>
          <p:cNvSpPr/>
          <p:nvPr/>
        </p:nvSpPr>
        <p:spPr>
          <a:xfrm>
            <a:off x="1" y="157787"/>
            <a:ext cx="11967410" cy="711284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Modified Rankin Scale</a:t>
            </a:r>
          </a:p>
          <a:p>
            <a:pPr>
              <a:lnSpc>
                <a:spcPct val="150000"/>
              </a:lnSpc>
            </a:pPr>
            <a:r>
              <a:rPr lang="en-GB" dirty="0"/>
              <a:t>Adapted Modified Rankin Scale</a:t>
            </a:r>
          </a:p>
          <a:p>
            <a:pPr>
              <a:lnSpc>
                <a:spcPct val="150000"/>
              </a:lnSpc>
            </a:pPr>
            <a:r>
              <a:rPr lang="en-GB" dirty="0"/>
              <a:t>Barthel Index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Glascow</a:t>
            </a:r>
            <a:r>
              <a:rPr lang="en-GB" dirty="0"/>
              <a:t> Outcome Score</a:t>
            </a:r>
          </a:p>
          <a:p>
            <a:pPr>
              <a:lnSpc>
                <a:spcPct val="150000"/>
              </a:lnSpc>
            </a:pPr>
            <a:r>
              <a:rPr lang="en-GB" dirty="0"/>
              <a:t>Expanded Disability Status Scale</a:t>
            </a:r>
          </a:p>
          <a:p>
            <a:pPr>
              <a:lnSpc>
                <a:spcPct val="150000"/>
              </a:lnSpc>
            </a:pPr>
            <a:r>
              <a:rPr lang="en-GB" dirty="0"/>
              <a:t>Rankin Scale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Glascow</a:t>
            </a:r>
            <a:r>
              <a:rPr lang="en-GB" dirty="0"/>
              <a:t> Outcome Score-Extended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Glascow</a:t>
            </a:r>
            <a:r>
              <a:rPr lang="en-GB" dirty="0"/>
              <a:t> Outcome Score-Extended Peds</a:t>
            </a:r>
          </a:p>
          <a:p>
            <a:pPr>
              <a:lnSpc>
                <a:spcPct val="150000"/>
              </a:lnSpc>
            </a:pPr>
            <a:r>
              <a:rPr lang="en-GB" dirty="0"/>
              <a:t>Gross Motor Function Classification System</a:t>
            </a:r>
          </a:p>
          <a:p>
            <a:pPr>
              <a:lnSpc>
                <a:spcPct val="150000"/>
              </a:lnSpc>
            </a:pPr>
            <a:r>
              <a:rPr lang="en-GB" dirty="0"/>
              <a:t>National Hospital Seizure Severity Scale</a:t>
            </a:r>
          </a:p>
          <a:p>
            <a:pPr>
              <a:lnSpc>
                <a:spcPct val="150000"/>
              </a:lnSpc>
            </a:pPr>
            <a:r>
              <a:rPr lang="en-GB" dirty="0"/>
              <a:t>Mini Mental State Examination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Kognitive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bei</a:t>
            </a:r>
            <a:r>
              <a:rPr lang="en-GB" dirty="0"/>
              <a:t> </a:t>
            </a:r>
            <a:r>
              <a:rPr lang="en-GB" dirty="0" err="1"/>
              <a:t>Kindern</a:t>
            </a:r>
            <a:r>
              <a:rPr lang="en-GB" dirty="0"/>
              <a:t> und </a:t>
            </a:r>
            <a:r>
              <a:rPr lang="en-GB" dirty="0" err="1"/>
              <a:t>Jugendlichen</a:t>
            </a:r>
            <a:r>
              <a:rPr lang="en-GB" dirty="0"/>
              <a:t> (KOPKIJ)</a:t>
            </a:r>
          </a:p>
          <a:p>
            <a:pPr>
              <a:lnSpc>
                <a:spcPct val="150000"/>
              </a:lnSpc>
            </a:pPr>
            <a:r>
              <a:rPr lang="en-GB" dirty="0"/>
              <a:t>Hamburg-Wechsler </a:t>
            </a:r>
            <a:r>
              <a:rPr lang="en-GB" dirty="0" err="1"/>
              <a:t>intelligenztest</a:t>
            </a:r>
            <a:r>
              <a:rPr lang="en-GB" dirty="0"/>
              <a:t> fur Kinder-III(HAWIK-II)/Hannover-Wechsler-</a:t>
            </a:r>
            <a:r>
              <a:rPr lang="en-GB" dirty="0" err="1"/>
              <a:t>Intelligenztest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das </a:t>
            </a:r>
            <a:r>
              <a:rPr lang="en-GB" dirty="0" err="1"/>
              <a:t>Vorschulalte</a:t>
            </a:r>
            <a:r>
              <a:rPr lang="en-GB" dirty="0"/>
              <a:t>- III (HAWIVA  - III)</a:t>
            </a:r>
          </a:p>
          <a:p>
            <a:pPr>
              <a:lnSpc>
                <a:spcPct val="150000"/>
              </a:lnSpc>
            </a:pPr>
            <a:r>
              <a:rPr lang="en-GB" dirty="0"/>
              <a:t>Kaufman Assessment Battery for Children (K-ABC)/testing battery for attentional performance (</a:t>
            </a:r>
            <a:r>
              <a:rPr lang="en-GB" dirty="0" err="1"/>
              <a:t>KiTAP</a:t>
            </a:r>
            <a:r>
              <a:rPr lang="en-GB" dirty="0"/>
              <a:t>)</a:t>
            </a:r>
          </a:p>
          <a:p>
            <a:pPr>
              <a:lnSpc>
                <a:spcPct val="150000"/>
              </a:lnSpc>
            </a:pPr>
            <a:r>
              <a:rPr lang="en-GB" dirty="0"/>
              <a:t>Adaptive </a:t>
            </a:r>
            <a:r>
              <a:rPr lang="en-GB" dirty="0" err="1"/>
              <a:t>Behavior</a:t>
            </a:r>
            <a:r>
              <a:rPr lang="en-GB" dirty="0"/>
              <a:t> </a:t>
            </a:r>
            <a:r>
              <a:rPr lang="en-GB" dirty="0" err="1"/>
              <a:t>Assesment</a:t>
            </a:r>
            <a:r>
              <a:rPr lang="en-GB" dirty="0"/>
              <a:t> </a:t>
            </a:r>
          </a:p>
          <a:p>
            <a:pPr>
              <a:lnSpc>
                <a:spcPct val="150000"/>
              </a:lnSpc>
            </a:pPr>
            <a:r>
              <a:rPr lang="en-GB" dirty="0"/>
              <a:t>Wechsler Memory Scale IV (WMS-IV)</a:t>
            </a:r>
          </a:p>
          <a:p>
            <a:pPr>
              <a:lnSpc>
                <a:spcPct val="150000"/>
              </a:lnSpc>
            </a:pPr>
            <a:r>
              <a:rPr lang="en-GB" dirty="0"/>
              <a:t>Wechsler Adult Intelligence Scale IV (WAIS-IV)</a:t>
            </a:r>
          </a:p>
          <a:p>
            <a:pPr>
              <a:lnSpc>
                <a:spcPct val="150000"/>
              </a:lnSpc>
            </a:pPr>
            <a:r>
              <a:rPr lang="en-GB" dirty="0"/>
              <a:t>Trail Making Test parts A&amp;B</a:t>
            </a:r>
          </a:p>
          <a:p>
            <a:pPr>
              <a:lnSpc>
                <a:spcPct val="150000"/>
              </a:lnSpc>
            </a:pPr>
            <a:r>
              <a:rPr lang="en-GB" dirty="0"/>
              <a:t>Addenbrookes Cognitive Examination</a:t>
            </a:r>
          </a:p>
          <a:p>
            <a:pPr>
              <a:lnSpc>
                <a:spcPct val="150000"/>
              </a:lnSpc>
            </a:pPr>
            <a:r>
              <a:rPr lang="en-GB" dirty="0"/>
              <a:t> Bayley Scales of Infant and Toddler Development III (BSID-III)</a:t>
            </a:r>
          </a:p>
          <a:p>
            <a:pPr>
              <a:lnSpc>
                <a:spcPct val="150000"/>
              </a:lnSpc>
            </a:pPr>
            <a:r>
              <a:rPr lang="en-GB" dirty="0"/>
              <a:t>Wechsler Preschool and Primary Scale of Intelligence III (WPPSI-III)</a:t>
            </a:r>
          </a:p>
          <a:p>
            <a:pPr>
              <a:lnSpc>
                <a:spcPct val="150000"/>
              </a:lnSpc>
            </a:pPr>
            <a:r>
              <a:rPr lang="en-GB" dirty="0"/>
              <a:t>WISC</a:t>
            </a:r>
          </a:p>
          <a:p>
            <a:pPr>
              <a:lnSpc>
                <a:spcPct val="150000"/>
              </a:lnSpc>
            </a:pPr>
            <a:r>
              <a:rPr lang="en-GB" dirty="0"/>
              <a:t>Informant </a:t>
            </a:r>
            <a:r>
              <a:rPr lang="en-GB" dirty="0" err="1"/>
              <a:t>Questionare</a:t>
            </a:r>
            <a:r>
              <a:rPr lang="en-GB" dirty="0"/>
              <a:t> on Cognitive Decline in the Elderly</a:t>
            </a:r>
          </a:p>
          <a:p>
            <a:pPr>
              <a:lnSpc>
                <a:spcPct val="150000"/>
              </a:lnSpc>
            </a:pPr>
            <a:r>
              <a:rPr lang="en-GB" dirty="0"/>
              <a:t>Telephone Interview for Cognitive Status (TICS-M) </a:t>
            </a:r>
          </a:p>
          <a:p>
            <a:pPr>
              <a:lnSpc>
                <a:spcPct val="150000"/>
              </a:lnSpc>
            </a:pPr>
            <a:r>
              <a:rPr lang="en-GB" dirty="0"/>
              <a:t>Strengths and </a:t>
            </a:r>
            <a:r>
              <a:rPr lang="en-GB" dirty="0" err="1"/>
              <a:t>Difficulites</a:t>
            </a:r>
            <a:r>
              <a:rPr lang="en-GB" dirty="0"/>
              <a:t> Questionnaire (SDQ)</a:t>
            </a:r>
          </a:p>
          <a:p>
            <a:pPr>
              <a:lnSpc>
                <a:spcPct val="150000"/>
              </a:lnSpc>
            </a:pPr>
            <a:r>
              <a:rPr lang="en-GB" dirty="0"/>
              <a:t>Beck Depression Inventory</a:t>
            </a:r>
          </a:p>
          <a:p>
            <a:pPr>
              <a:lnSpc>
                <a:spcPct val="150000"/>
              </a:lnSpc>
            </a:pPr>
            <a:r>
              <a:rPr lang="en-GB" dirty="0"/>
              <a:t>WHO-5 Wellbeing Index</a:t>
            </a:r>
          </a:p>
          <a:p>
            <a:pPr>
              <a:lnSpc>
                <a:spcPct val="150000"/>
              </a:lnSpc>
            </a:pPr>
            <a:r>
              <a:rPr lang="en-GB" dirty="0"/>
              <a:t>Beck Anxiety Inventory (BIA)</a:t>
            </a:r>
          </a:p>
          <a:p>
            <a:pPr>
              <a:lnSpc>
                <a:spcPct val="150000"/>
              </a:lnSpc>
            </a:pPr>
            <a:r>
              <a:rPr lang="en-GB" dirty="0"/>
              <a:t>Hamilton Depression Scale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Zung</a:t>
            </a:r>
            <a:r>
              <a:rPr lang="en-GB" dirty="0"/>
              <a:t> Depression Scale</a:t>
            </a:r>
          </a:p>
          <a:p>
            <a:pPr>
              <a:lnSpc>
                <a:spcPct val="150000"/>
              </a:lnSpc>
            </a:pPr>
            <a:r>
              <a:rPr lang="en-GB" dirty="0" err="1"/>
              <a:t>Zung</a:t>
            </a:r>
            <a:r>
              <a:rPr lang="en-GB" dirty="0"/>
              <a:t> Anxiety Scale Lancashire Quality of Life Profile</a:t>
            </a:r>
          </a:p>
          <a:p>
            <a:pPr>
              <a:lnSpc>
                <a:spcPct val="150000"/>
              </a:lnSpc>
            </a:pPr>
            <a:r>
              <a:rPr lang="en-GB" dirty="0"/>
              <a:t>Paediatric Quality of Life Inventory</a:t>
            </a:r>
          </a:p>
          <a:p>
            <a:pPr>
              <a:lnSpc>
                <a:spcPct val="150000"/>
              </a:lnSpc>
            </a:pPr>
            <a:r>
              <a:rPr lang="en-GB" dirty="0"/>
              <a:t>Euro-QoL-5D</a:t>
            </a:r>
          </a:p>
          <a:p>
            <a:pPr>
              <a:lnSpc>
                <a:spcPct val="150000"/>
              </a:lnSpc>
            </a:pPr>
            <a:r>
              <a:rPr lang="en-GB" dirty="0"/>
              <a:t>Short Form-12</a:t>
            </a:r>
          </a:p>
          <a:p>
            <a:pPr>
              <a:lnSpc>
                <a:spcPct val="150000"/>
              </a:lnSpc>
            </a:pPr>
            <a:r>
              <a:rPr lang="en-GB" dirty="0"/>
              <a:t>Short Form-36</a:t>
            </a:r>
          </a:p>
          <a:p>
            <a:pPr>
              <a:lnSpc>
                <a:spcPct val="150000"/>
              </a:lnSpc>
            </a:pPr>
            <a:r>
              <a:rPr lang="en-GB" dirty="0"/>
              <a:t>Liverpool Outcome Scale</a:t>
            </a:r>
          </a:p>
          <a:p>
            <a:pPr>
              <a:lnSpc>
                <a:spcPct val="150000"/>
              </a:lnSpc>
            </a:pPr>
            <a:endParaRPr lang="en-GB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964106A3-D5DC-4FA6-B948-E4B40CB4A2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8"/>
    </mc:Choice>
    <mc:Fallback>
      <p:transition spd="slow" advTm="6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66EE-46C3-4641-8B80-4987F3A38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/>
              <a:t>Conclusions</a:t>
            </a: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A5401AD8-003E-494A-9E7B-9E3266834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692234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D55C65BB-09F5-4159-B6F0-C4E8FEB25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0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37"/>
    </mc:Choice>
    <mc:Fallback>
      <p:transition spd="slow" advTm="19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8EF19-2E43-4DB8-A36B-53100D55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/>
              <a:t>Areas of future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6FE572-3191-493A-8422-F192C688AF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91666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8361E12-D6D9-47DE-8F6B-99B8ACA582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6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190"/>
    </mc:Choice>
    <mc:Fallback>
      <p:transition spd="slow" advTm="37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1192</Words>
  <Application>Microsoft Office PowerPoint</Application>
  <PresentationFormat>Widescreen</PresentationFormat>
  <Paragraphs>88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A systematic literature review to identify the quantitative outcome measures used in the long-term follow up of encephalitis</vt:lpstr>
      <vt:lpstr>Introduction</vt:lpstr>
      <vt:lpstr>Methods</vt:lpstr>
      <vt:lpstr>Inclusion Criteria </vt:lpstr>
      <vt:lpstr>PowerPoint Presentation</vt:lpstr>
      <vt:lpstr>Results </vt:lpstr>
      <vt:lpstr>PowerPoint Presentation</vt:lpstr>
      <vt:lpstr>Conclusions</vt:lpstr>
      <vt:lpstr>Areas of future research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systematic literature review to identify the quantitative outcome measures used in the long-term follow up of encephalitis</dc:title>
  <dc:creator>Harriet Van Den Tooren</dc:creator>
  <cp:lastModifiedBy>Harriet Van Den Tooren</cp:lastModifiedBy>
  <cp:revision>13</cp:revision>
  <dcterms:created xsi:type="dcterms:W3CDTF">2020-05-08T16:37:08Z</dcterms:created>
  <dcterms:modified xsi:type="dcterms:W3CDTF">2020-05-11T17:16:33Z</dcterms:modified>
</cp:coreProperties>
</file>