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5" r:id="rId2"/>
    <p:sldId id="283" r:id="rId3"/>
    <p:sldId id="284" r:id="rId4"/>
    <p:sldId id="273" r:id="rId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82555" autoAdjust="0"/>
  </p:normalViewPr>
  <p:slideViewPr>
    <p:cSldViewPr snapToGrid="0" snapToObjects="1">
      <p:cViewPr varScale="1">
        <p:scale>
          <a:sx n="63" d="100"/>
          <a:sy n="63" d="100"/>
        </p:scale>
        <p:origin x="3312" y="66"/>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E0657-9B04-4F9E-8E61-6CBE0C702230}" type="datetimeFigureOut">
              <a:rPr lang="en-GB" smtClean="0"/>
              <a:t>03/08/2020</a:t>
            </a:fld>
            <a:endParaRPr lang="en-GB" dirty="0"/>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3F96B-4427-4584-BC82-E07640EAE67C}" type="slidenum">
              <a:rPr lang="en-GB" smtClean="0"/>
              <a:t>‹#›</a:t>
            </a:fld>
            <a:endParaRPr lang="en-GB" dirty="0"/>
          </a:p>
        </p:txBody>
      </p:sp>
    </p:spTree>
    <p:extLst>
      <p:ext uri="{BB962C8B-B14F-4D97-AF65-F5344CB8AC3E}">
        <p14:creationId xmlns:p14="http://schemas.microsoft.com/office/powerpoint/2010/main" val="180120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73F96B-4427-4584-BC82-E07640EAE67C}" type="slidenum">
              <a:rPr lang="en-GB" smtClean="0"/>
              <a:t>1</a:t>
            </a:fld>
            <a:endParaRPr lang="en-GB" dirty="0"/>
          </a:p>
        </p:txBody>
      </p:sp>
    </p:spTree>
    <p:extLst>
      <p:ext uri="{BB962C8B-B14F-4D97-AF65-F5344CB8AC3E}">
        <p14:creationId xmlns:p14="http://schemas.microsoft.com/office/powerpoint/2010/main" val="118968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73F96B-4427-4584-BC82-E07640EAE67C}" type="slidenum">
              <a:rPr lang="en-GB" smtClean="0"/>
              <a:t>2</a:t>
            </a:fld>
            <a:endParaRPr lang="en-GB" dirty="0"/>
          </a:p>
        </p:txBody>
      </p:sp>
    </p:spTree>
    <p:extLst>
      <p:ext uri="{BB962C8B-B14F-4D97-AF65-F5344CB8AC3E}">
        <p14:creationId xmlns:p14="http://schemas.microsoft.com/office/powerpoint/2010/main" val="222808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73F96B-4427-4584-BC82-E07640EAE67C}" type="slidenum">
              <a:rPr lang="en-GB" smtClean="0"/>
              <a:t>3</a:t>
            </a:fld>
            <a:endParaRPr lang="en-GB" dirty="0"/>
          </a:p>
        </p:txBody>
      </p:sp>
    </p:spTree>
    <p:extLst>
      <p:ext uri="{BB962C8B-B14F-4D97-AF65-F5344CB8AC3E}">
        <p14:creationId xmlns:p14="http://schemas.microsoft.com/office/powerpoint/2010/main" val="8039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104382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104848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176654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79326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7916" y="6629225"/>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84914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160007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16240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7971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104232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5543" y="1426281"/>
            <a:ext cx="3471863"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13577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5543" y="1426281"/>
            <a:ext cx="3471863" cy="70396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827599-F474-A44C-A8EF-7F9E8D90D209}" type="datetimeFigureOut">
              <a:rPr lang="en-US" smtClean="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7067D-96F7-E747-BD24-23F0E5DE4488}" type="slidenum">
              <a:rPr lang="en-US" smtClean="0"/>
              <a:t>‹#›</a:t>
            </a:fld>
            <a:endParaRPr lang="en-US" dirty="0"/>
          </a:p>
        </p:txBody>
      </p:sp>
    </p:spTree>
    <p:extLst>
      <p:ext uri="{BB962C8B-B14F-4D97-AF65-F5344CB8AC3E}">
        <p14:creationId xmlns:p14="http://schemas.microsoft.com/office/powerpoint/2010/main" val="48713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9C827599-F474-A44C-A8EF-7F9E8D90D209}" type="datetimeFigureOut">
              <a:rPr lang="en-US" smtClean="0"/>
              <a:t>8/3/2020</a:t>
            </a:fld>
            <a:endParaRPr lang="en-US" dirty="0"/>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6C7067D-96F7-E747-BD24-23F0E5DE4488}" type="slidenum">
              <a:rPr lang="en-US" smtClean="0"/>
              <a:t>‹#›</a:t>
            </a:fld>
            <a:endParaRPr lang="en-US" dirty="0"/>
          </a:p>
        </p:txBody>
      </p:sp>
    </p:spTree>
    <p:extLst>
      <p:ext uri="{BB962C8B-B14F-4D97-AF65-F5344CB8AC3E}">
        <p14:creationId xmlns:p14="http://schemas.microsoft.com/office/powerpoint/2010/main" val="1080895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ti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tiff"/><Relationship Id="rId5" Type="http://schemas.openxmlformats.org/officeDocument/2006/relationships/image" Target="../media/image11.tif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tiff"/><Relationship Id="rId1" Type="http://schemas.openxmlformats.org/officeDocument/2006/relationships/slideLayout" Target="../slideLayouts/slideLayout1.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7238" y="1103113"/>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a:t>
            </a:r>
          </a:p>
        </p:txBody>
      </p:sp>
      <p:sp>
        <p:nvSpPr>
          <p:cNvPr id="7" name="TextBox 6"/>
          <p:cNvSpPr txBox="1"/>
          <p:nvPr/>
        </p:nvSpPr>
        <p:spPr>
          <a:xfrm>
            <a:off x="3195338" y="1100037"/>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B</a:t>
            </a:r>
          </a:p>
        </p:txBody>
      </p:sp>
      <p:sp>
        <p:nvSpPr>
          <p:cNvPr id="8" name="TextBox 7"/>
          <p:cNvSpPr txBox="1"/>
          <p:nvPr/>
        </p:nvSpPr>
        <p:spPr>
          <a:xfrm>
            <a:off x="790761" y="3119337"/>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C</a:t>
            </a:r>
          </a:p>
        </p:txBody>
      </p:sp>
      <p:sp>
        <p:nvSpPr>
          <p:cNvPr id="12" name="TextBox 11"/>
          <p:cNvSpPr txBox="1"/>
          <p:nvPr/>
        </p:nvSpPr>
        <p:spPr>
          <a:xfrm>
            <a:off x="3195338" y="3119337"/>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D</a:t>
            </a:r>
          </a:p>
        </p:txBody>
      </p:sp>
      <p:sp>
        <p:nvSpPr>
          <p:cNvPr id="13" name="Rectangle 12"/>
          <p:cNvSpPr/>
          <p:nvPr/>
        </p:nvSpPr>
        <p:spPr>
          <a:xfrm>
            <a:off x="5703887" y="1410890"/>
            <a:ext cx="47625"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703887" y="1530189"/>
            <a:ext cx="47625" cy="45719"/>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703887" y="1657271"/>
            <a:ext cx="47625" cy="45719"/>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703887" y="1774666"/>
            <a:ext cx="47625" cy="45719"/>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703887" y="1889046"/>
            <a:ext cx="47625" cy="45719"/>
          </a:xfrm>
          <a:prstGeom prst="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703887" y="2021524"/>
            <a:ext cx="47625" cy="45719"/>
          </a:xfrm>
          <a:prstGeom prst="rect">
            <a:avLst/>
          </a:prstGeom>
          <a:solidFill>
            <a:srgbClr val="FF33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699124" y="1335064"/>
            <a:ext cx="397866" cy="200055"/>
          </a:xfrm>
          <a:prstGeom prst="rect">
            <a:avLst/>
          </a:prstGeom>
          <a:noFill/>
        </p:spPr>
        <p:txBody>
          <a:bodyPr wrap="none" rtlCol="0">
            <a:spAutoFit/>
          </a:bodyPr>
          <a:lstStyle/>
          <a:p>
            <a:r>
              <a:rPr lang="en-GB" sz="700" dirty="0">
                <a:latin typeface="Arial" panose="020B0604020202020204" pitchFamily="34" charset="0"/>
                <a:cs typeface="Arial" panose="020B0604020202020204" pitchFamily="34" charset="0"/>
              </a:rPr>
              <a:t>C017</a:t>
            </a:r>
          </a:p>
        </p:txBody>
      </p:sp>
      <p:sp>
        <p:nvSpPr>
          <p:cNvPr id="26" name="TextBox 25"/>
          <p:cNvSpPr txBox="1"/>
          <p:nvPr/>
        </p:nvSpPr>
        <p:spPr>
          <a:xfrm>
            <a:off x="5700712" y="1454041"/>
            <a:ext cx="397866" cy="200055"/>
          </a:xfrm>
          <a:prstGeom prst="rect">
            <a:avLst/>
          </a:prstGeom>
          <a:noFill/>
        </p:spPr>
        <p:txBody>
          <a:bodyPr wrap="none" rtlCol="0">
            <a:spAutoFit/>
          </a:bodyPr>
          <a:lstStyle/>
          <a:p>
            <a:r>
              <a:rPr lang="en-GB" sz="700" dirty="0">
                <a:latin typeface="Arial" panose="020B0604020202020204" pitchFamily="34" charset="0"/>
                <a:cs typeface="Arial" panose="020B0604020202020204" pitchFamily="34" charset="0"/>
              </a:rPr>
              <a:t>C086</a:t>
            </a:r>
          </a:p>
        </p:txBody>
      </p:sp>
      <p:sp>
        <p:nvSpPr>
          <p:cNvPr id="27" name="TextBox 26"/>
          <p:cNvSpPr txBox="1"/>
          <p:nvPr/>
        </p:nvSpPr>
        <p:spPr>
          <a:xfrm>
            <a:off x="5703887" y="1577866"/>
            <a:ext cx="397866" cy="200055"/>
          </a:xfrm>
          <a:prstGeom prst="rect">
            <a:avLst/>
          </a:prstGeom>
          <a:noFill/>
        </p:spPr>
        <p:txBody>
          <a:bodyPr wrap="none" rtlCol="0">
            <a:spAutoFit/>
          </a:bodyPr>
          <a:lstStyle/>
          <a:p>
            <a:r>
              <a:rPr lang="en-GB" sz="700" dirty="0">
                <a:latin typeface="Arial" panose="020B0604020202020204" pitchFamily="34" charset="0"/>
                <a:cs typeface="Arial" panose="020B0604020202020204" pitchFamily="34" charset="0"/>
              </a:rPr>
              <a:t>C110</a:t>
            </a:r>
          </a:p>
        </p:txBody>
      </p:sp>
      <p:sp>
        <p:nvSpPr>
          <p:cNvPr id="28" name="TextBox 27"/>
          <p:cNvSpPr txBox="1"/>
          <p:nvPr/>
        </p:nvSpPr>
        <p:spPr>
          <a:xfrm>
            <a:off x="5703887" y="1698516"/>
            <a:ext cx="404278" cy="200055"/>
          </a:xfrm>
          <a:prstGeom prst="rect">
            <a:avLst/>
          </a:prstGeom>
          <a:noFill/>
        </p:spPr>
        <p:txBody>
          <a:bodyPr wrap="none" rtlCol="0">
            <a:spAutoFit/>
          </a:bodyPr>
          <a:lstStyle/>
          <a:p>
            <a:r>
              <a:rPr lang="en-GB" sz="700" dirty="0">
                <a:latin typeface="Arial" panose="020B0604020202020204" pitchFamily="34" charset="0"/>
                <a:cs typeface="Arial" panose="020B0604020202020204" pitchFamily="34" charset="0"/>
              </a:rPr>
              <a:t>G012</a:t>
            </a:r>
          </a:p>
        </p:txBody>
      </p:sp>
      <p:sp>
        <p:nvSpPr>
          <p:cNvPr id="29" name="TextBox 28"/>
          <p:cNvSpPr txBox="1"/>
          <p:nvPr/>
        </p:nvSpPr>
        <p:spPr>
          <a:xfrm>
            <a:off x="5703887" y="1815991"/>
            <a:ext cx="397866" cy="200055"/>
          </a:xfrm>
          <a:prstGeom prst="rect">
            <a:avLst/>
          </a:prstGeom>
          <a:noFill/>
        </p:spPr>
        <p:txBody>
          <a:bodyPr wrap="none" rtlCol="0">
            <a:spAutoFit/>
          </a:bodyPr>
          <a:lstStyle/>
          <a:p>
            <a:r>
              <a:rPr lang="en-GB" sz="700" dirty="0">
                <a:latin typeface="Arial" panose="020B0604020202020204" pitchFamily="34" charset="0"/>
                <a:cs typeface="Arial" panose="020B0604020202020204" pitchFamily="34" charset="0"/>
              </a:rPr>
              <a:t>C098</a:t>
            </a:r>
          </a:p>
        </p:txBody>
      </p:sp>
      <p:sp>
        <p:nvSpPr>
          <p:cNvPr id="31" name="TextBox 30"/>
          <p:cNvSpPr txBox="1"/>
          <p:nvPr/>
        </p:nvSpPr>
        <p:spPr>
          <a:xfrm>
            <a:off x="5703887" y="1942991"/>
            <a:ext cx="404278" cy="200055"/>
          </a:xfrm>
          <a:prstGeom prst="rect">
            <a:avLst/>
          </a:prstGeom>
          <a:noFill/>
        </p:spPr>
        <p:txBody>
          <a:bodyPr wrap="none" rtlCol="0">
            <a:spAutoFit/>
          </a:bodyPr>
          <a:lstStyle/>
          <a:p>
            <a:r>
              <a:rPr lang="en-GB" sz="700" dirty="0">
                <a:latin typeface="Arial" panose="020B0604020202020204" pitchFamily="34" charset="0"/>
                <a:cs typeface="Arial" panose="020B0604020202020204" pitchFamily="34" charset="0"/>
              </a:rPr>
              <a:t>G034</a:t>
            </a:r>
          </a:p>
        </p:txBody>
      </p:sp>
      <p:pic>
        <p:nvPicPr>
          <p:cNvPr id="4" name="Picture 3">
            <a:extLst>
              <a:ext uri="{FF2B5EF4-FFF2-40B4-BE49-F238E27FC236}">
                <a16:creationId xmlns:a16="http://schemas.microsoft.com/office/drawing/2014/main" id="{4CE1D0AA-EAD1-4E33-B061-33EC5B58A37A}"/>
              </a:ext>
            </a:extLst>
          </p:cNvPr>
          <p:cNvPicPr>
            <a:picLocks noChangeAspect="1"/>
          </p:cNvPicPr>
          <p:nvPr/>
        </p:nvPicPr>
        <p:blipFill>
          <a:blip r:embed="rId3"/>
          <a:stretch>
            <a:fillRect/>
          </a:stretch>
        </p:blipFill>
        <p:spPr>
          <a:xfrm>
            <a:off x="3352593" y="1155278"/>
            <a:ext cx="2389874" cy="2056520"/>
          </a:xfrm>
          <a:prstGeom prst="rect">
            <a:avLst/>
          </a:prstGeom>
        </p:spPr>
      </p:pic>
      <p:pic>
        <p:nvPicPr>
          <p:cNvPr id="15" name="Picture 14">
            <a:extLst>
              <a:ext uri="{FF2B5EF4-FFF2-40B4-BE49-F238E27FC236}">
                <a16:creationId xmlns:a16="http://schemas.microsoft.com/office/drawing/2014/main" id="{5A3E4C01-2117-4220-A1C6-5559A903CED4}"/>
              </a:ext>
            </a:extLst>
          </p:cNvPr>
          <p:cNvPicPr>
            <a:picLocks noChangeAspect="1"/>
          </p:cNvPicPr>
          <p:nvPr/>
        </p:nvPicPr>
        <p:blipFill>
          <a:blip r:embed="rId4"/>
          <a:stretch>
            <a:fillRect/>
          </a:stretch>
        </p:blipFill>
        <p:spPr>
          <a:xfrm>
            <a:off x="836236" y="3306030"/>
            <a:ext cx="2408917" cy="1999395"/>
          </a:xfrm>
          <a:prstGeom prst="rect">
            <a:avLst/>
          </a:prstGeom>
        </p:spPr>
      </p:pic>
      <p:pic>
        <p:nvPicPr>
          <p:cNvPr id="16" name="Picture 15">
            <a:extLst>
              <a:ext uri="{FF2B5EF4-FFF2-40B4-BE49-F238E27FC236}">
                <a16:creationId xmlns:a16="http://schemas.microsoft.com/office/drawing/2014/main" id="{E14DE56A-C3F3-4EAB-A35D-9B5A90D60D6A}"/>
              </a:ext>
            </a:extLst>
          </p:cNvPr>
          <p:cNvPicPr>
            <a:picLocks noChangeAspect="1"/>
          </p:cNvPicPr>
          <p:nvPr/>
        </p:nvPicPr>
        <p:blipFill>
          <a:blip r:embed="rId5"/>
          <a:stretch>
            <a:fillRect/>
          </a:stretch>
        </p:blipFill>
        <p:spPr>
          <a:xfrm>
            <a:off x="3454211" y="3301269"/>
            <a:ext cx="2275617" cy="2008916"/>
          </a:xfrm>
          <a:prstGeom prst="rect">
            <a:avLst/>
          </a:prstGeom>
        </p:spPr>
      </p:pic>
      <p:pic>
        <p:nvPicPr>
          <p:cNvPr id="6" name="Picture 5">
            <a:extLst>
              <a:ext uri="{FF2B5EF4-FFF2-40B4-BE49-F238E27FC236}">
                <a16:creationId xmlns:a16="http://schemas.microsoft.com/office/drawing/2014/main" id="{A0967C64-F1DA-4365-B375-CF577DF8E5D0}"/>
              </a:ext>
            </a:extLst>
          </p:cNvPr>
          <p:cNvPicPr>
            <a:picLocks noChangeAspect="1"/>
          </p:cNvPicPr>
          <p:nvPr/>
        </p:nvPicPr>
        <p:blipFill>
          <a:blip r:embed="rId6"/>
          <a:stretch>
            <a:fillRect/>
          </a:stretch>
        </p:blipFill>
        <p:spPr>
          <a:xfrm>
            <a:off x="814021" y="1145757"/>
            <a:ext cx="2447003" cy="2075562"/>
          </a:xfrm>
          <a:prstGeom prst="rect">
            <a:avLst/>
          </a:prstGeom>
        </p:spPr>
      </p:pic>
      <p:sp>
        <p:nvSpPr>
          <p:cNvPr id="2" name="TextBox 1">
            <a:extLst>
              <a:ext uri="{FF2B5EF4-FFF2-40B4-BE49-F238E27FC236}">
                <a16:creationId xmlns:a16="http://schemas.microsoft.com/office/drawing/2014/main" id="{1D4A2488-6C63-4A3A-8EAB-1D81010C81F4}"/>
              </a:ext>
            </a:extLst>
          </p:cNvPr>
          <p:cNvSpPr txBox="1"/>
          <p:nvPr/>
        </p:nvSpPr>
        <p:spPr>
          <a:xfrm>
            <a:off x="11349" y="52556"/>
            <a:ext cx="936667" cy="369332"/>
          </a:xfrm>
          <a:prstGeom prst="rect">
            <a:avLst/>
          </a:prstGeom>
          <a:noFill/>
        </p:spPr>
        <p:txBody>
          <a:bodyPr wrap="none" rtlCol="0">
            <a:spAutoFit/>
          </a:bodyPr>
          <a:lstStyle/>
          <a:p>
            <a:r>
              <a:rPr lang="en-GB" dirty="0"/>
              <a:t>Figure 1</a:t>
            </a:r>
          </a:p>
        </p:txBody>
      </p:sp>
      <p:sp>
        <p:nvSpPr>
          <p:cNvPr id="3" name="Rectangle 2">
            <a:extLst>
              <a:ext uri="{FF2B5EF4-FFF2-40B4-BE49-F238E27FC236}">
                <a16:creationId xmlns:a16="http://schemas.microsoft.com/office/drawing/2014/main" id="{927936E4-B7D1-46A3-9B3F-9DD2675E5530}"/>
              </a:ext>
            </a:extLst>
          </p:cNvPr>
          <p:cNvSpPr/>
          <p:nvPr/>
        </p:nvSpPr>
        <p:spPr>
          <a:xfrm>
            <a:off x="295289" y="5560340"/>
            <a:ext cx="6429118" cy="3290644"/>
          </a:xfrm>
          <a:prstGeom prst="rect">
            <a:avLst/>
          </a:prstGeom>
        </p:spPr>
        <p:txBody>
          <a:bodyPr wrap="square">
            <a:spAutoFit/>
          </a:bodyPr>
          <a:lstStyle/>
          <a:p>
            <a:pPr algn="just">
              <a:lnSpc>
                <a:spcPct val="150000"/>
              </a:lnSpc>
              <a:spcAft>
                <a:spcPts val="1000"/>
              </a:spcAft>
            </a:pPr>
            <a:r>
              <a:rPr lang="en-GB" sz="1100" b="1" dirty="0">
                <a:latin typeface="Arial" panose="020B0604020202020204" pitchFamily="34" charset="0"/>
                <a:ea typeface="MS Mincho" panose="02020609040205080304" pitchFamily="49" charset="-128"/>
                <a:cs typeface="Times New Roman" panose="02020603050405020304" pitchFamily="18" charset="0"/>
              </a:rPr>
              <a:t>Figure 1</a:t>
            </a:r>
            <a:r>
              <a:rPr lang="en-GB" sz="1100" dirty="0">
                <a:latin typeface="Arial" panose="020B0604020202020204" pitchFamily="34" charset="0"/>
                <a:ea typeface="MS Mincho" panose="02020609040205080304" pitchFamily="49" charset="-128"/>
                <a:cs typeface="Times New Roman" panose="02020603050405020304" pitchFamily="18" charset="0"/>
              </a:rPr>
              <a:t> </a:t>
            </a:r>
            <a:r>
              <a:rPr lang="en-GB" sz="1100" b="1" dirty="0">
                <a:latin typeface="Arial" panose="020B0604020202020204" pitchFamily="34" charset="0"/>
                <a:ea typeface="MS Mincho" panose="02020609040205080304" pitchFamily="49" charset="-128"/>
                <a:cs typeface="Times New Roman" panose="02020603050405020304" pitchFamily="18" charset="0"/>
              </a:rPr>
              <a:t>Characterisation of immune responses of EVD survivors and close contacts</a:t>
            </a:r>
            <a:endParaRPr lang="en-GB" sz="900" b="1"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Aft>
                <a:spcPts val="0"/>
              </a:spcAft>
            </a:pPr>
            <a:r>
              <a:rPr lang="en-GB" sz="1100" b="1" dirty="0">
                <a:latin typeface="Arial" panose="020B0604020202020204" pitchFamily="34" charset="0"/>
                <a:ea typeface="MS Mincho" panose="02020609040205080304" pitchFamily="49" charset="-128"/>
                <a:cs typeface="Times New Roman" panose="02020603050405020304" pitchFamily="18" charset="0"/>
              </a:rPr>
              <a:t>A</a:t>
            </a:r>
            <a:r>
              <a:rPr lang="en-GB" sz="1100" dirty="0">
                <a:latin typeface="Arial" panose="020B0604020202020204" pitchFamily="34" charset="0"/>
                <a:ea typeface="MS Mincho" panose="02020609040205080304" pitchFamily="49" charset="-128"/>
                <a:cs typeface="Times New Roman" panose="02020603050405020304" pitchFamily="18" charset="0"/>
              </a:rPr>
              <a:t>) EBOV-specific antibody titre using arbitrary ELISA units (AEU) against whole virus preparation as measured by ELISA in plasma samples collected from survivors (n=117), contacts (n=66) and negative controls (n=23). (</a:t>
            </a:r>
            <a:r>
              <a:rPr lang="en-GB" sz="1100" b="1" dirty="0">
                <a:latin typeface="Arial" panose="020B0604020202020204" pitchFamily="34" charset="0"/>
                <a:ea typeface="MS Mincho" panose="02020609040205080304" pitchFamily="49" charset="-128"/>
                <a:cs typeface="Times New Roman" panose="02020603050405020304" pitchFamily="18" charset="0"/>
              </a:rPr>
              <a:t>B</a:t>
            </a:r>
            <a:r>
              <a:rPr lang="en-GB" sz="1100" dirty="0">
                <a:latin typeface="Arial" panose="020B0604020202020204" pitchFamily="34" charset="0"/>
                <a:ea typeface="MS Mincho" panose="02020609040205080304" pitchFamily="49" charset="-128"/>
                <a:cs typeface="Times New Roman" panose="02020603050405020304" pitchFamily="18" charset="0"/>
              </a:rPr>
              <a:t>) Geometric mean neutralising antibody titre (GMT) against live EBOV (strain </a:t>
            </a:r>
            <a:r>
              <a:rPr lang="en-GB" sz="1100" dirty="0" err="1">
                <a:latin typeface="Arial" panose="020B0604020202020204" pitchFamily="34" charset="0"/>
                <a:ea typeface="MS Mincho" panose="02020609040205080304" pitchFamily="49" charset="-128"/>
                <a:cs typeface="Times New Roman" panose="02020603050405020304" pitchFamily="18" charset="0"/>
              </a:rPr>
              <a:t>Mayinga</a:t>
            </a:r>
            <a:r>
              <a:rPr lang="en-GB" sz="1100" dirty="0">
                <a:latin typeface="Arial" panose="020B0604020202020204" pitchFamily="34" charset="0"/>
                <a:ea typeface="MS Mincho" panose="02020609040205080304" pitchFamily="49" charset="-128"/>
                <a:cs typeface="Times New Roman" panose="02020603050405020304" pitchFamily="18" charset="0"/>
              </a:rPr>
              <a:t>) using plasma samples collected from survivors (n=117), contacts (n=66) and negative controls (n=23). Results displayed using a Log2 scale (</a:t>
            </a:r>
            <a:r>
              <a:rPr lang="en-GB" sz="1100" b="1" dirty="0">
                <a:latin typeface="Arial" panose="020B0604020202020204" pitchFamily="34" charset="0"/>
                <a:ea typeface="MS Mincho" panose="02020609040205080304" pitchFamily="49" charset="-128"/>
                <a:cs typeface="Times New Roman" panose="02020603050405020304" pitchFamily="18" charset="0"/>
              </a:rPr>
              <a:t>C</a:t>
            </a:r>
            <a:r>
              <a:rPr lang="en-GB" sz="1100" dirty="0">
                <a:latin typeface="Arial" panose="020B0604020202020204" pitchFamily="34" charset="0"/>
                <a:ea typeface="MS Mincho" panose="02020609040205080304" pitchFamily="49" charset="-128"/>
                <a:cs typeface="Times New Roman" panose="02020603050405020304" pitchFamily="18" charset="0"/>
              </a:rPr>
              <a:t>) ELISpot to detect </a:t>
            </a:r>
            <a:r>
              <a:rPr lang="en-GB" sz="1100" dirty="0" err="1">
                <a:latin typeface="Arial" panose="020B0604020202020204" pitchFamily="34" charset="0"/>
                <a:ea typeface="MS Mincho" panose="02020609040205080304" pitchFamily="49" charset="-128"/>
                <a:cs typeface="Times New Roman" panose="02020603050405020304" pitchFamily="18" charset="0"/>
              </a:rPr>
              <a:t>IFNγ</a:t>
            </a:r>
            <a:r>
              <a:rPr lang="en-GB" sz="1100" dirty="0">
                <a:latin typeface="Arial" panose="020B0604020202020204" pitchFamily="34" charset="0"/>
                <a:ea typeface="MS Mincho" panose="02020609040205080304" pitchFamily="49" charset="-128"/>
                <a:cs typeface="Times New Roman" panose="02020603050405020304" pitchFamily="18" charset="0"/>
              </a:rPr>
              <a:t> secretion using an EBOV GP peptide library and PBMC samples from survivors (n=116), contacts (n=42) and negative controls (n=21). (</a:t>
            </a:r>
            <a:r>
              <a:rPr lang="en-GB" sz="1100" b="1" dirty="0">
                <a:latin typeface="Arial" panose="020B0604020202020204" pitchFamily="34" charset="0"/>
                <a:ea typeface="MS Mincho" panose="02020609040205080304" pitchFamily="49" charset="-128"/>
                <a:cs typeface="Times New Roman" panose="02020603050405020304" pitchFamily="18" charset="0"/>
              </a:rPr>
              <a:t>D</a:t>
            </a:r>
            <a:r>
              <a:rPr lang="en-GB" sz="1100" dirty="0">
                <a:latin typeface="Arial" panose="020B0604020202020204" pitchFamily="34" charset="0"/>
                <a:ea typeface="MS Mincho" panose="02020609040205080304" pitchFamily="49" charset="-128"/>
                <a:cs typeface="Times New Roman" panose="02020603050405020304" pitchFamily="18" charset="0"/>
              </a:rPr>
              <a:t>) Quantified results from health questionnaire given to all survivors and contacts with a maximum score of 13 representing severe symptoms and 0 representing no symptoms experienced during the 2013-16 outbreak. Bars represent Geometric Mean ± SEM. Dashed lines represent the mean plus five standard deviations. SFU: Spot Forming Units.</a:t>
            </a:r>
            <a:r>
              <a:rPr lang="en-GB" sz="1200" dirty="0">
                <a:latin typeface="Cambria" panose="02040503050406030204" pitchFamily="18" charset="0"/>
                <a:ea typeface="MS Mincho" panose="02020609040205080304" pitchFamily="49" charset="-128"/>
                <a:cs typeface="Times New Roman" panose="02020603050405020304" pitchFamily="18" charset="0"/>
              </a:rPr>
              <a:t> </a:t>
            </a:r>
            <a:r>
              <a:rPr lang="en-GB" sz="1100" dirty="0">
                <a:latin typeface="Arial" panose="020B0604020202020204" pitchFamily="34" charset="0"/>
                <a:ea typeface="MS Mincho" panose="02020609040205080304" pitchFamily="49" charset="-128"/>
                <a:cs typeface="Times New Roman" panose="02020603050405020304" pitchFamily="18" charset="0"/>
              </a:rPr>
              <a:t>Mann-Whitney test were performed for all statistical analysis. Blue dots represent </a:t>
            </a:r>
            <a:r>
              <a:rPr lang="en-GB" sz="1100" dirty="0" err="1">
                <a:latin typeface="Arial" panose="020B0604020202020204" pitchFamily="34" charset="0"/>
                <a:ea typeface="MS Mincho" panose="02020609040205080304" pitchFamily="49" charset="-128"/>
                <a:cs typeface="Times New Roman" panose="02020603050405020304" pitchFamily="18" charset="0"/>
              </a:rPr>
              <a:t>sero</a:t>
            </a:r>
            <a:r>
              <a:rPr lang="en-GB" sz="1100" dirty="0">
                <a:latin typeface="Arial" panose="020B0604020202020204" pitchFamily="34" charset="0"/>
                <a:ea typeface="MS Mincho" panose="02020609040205080304" pitchFamily="49" charset="-128"/>
                <a:cs typeface="Times New Roman" panose="02020603050405020304" pitchFamily="18" charset="0"/>
              </a:rPr>
              <a:t> negative survivors.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54187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3E13935-7DC1-465D-9D6E-5C0CB37BEBB6}"/>
              </a:ext>
            </a:extLst>
          </p:cNvPr>
          <p:cNvGrpSpPr/>
          <p:nvPr/>
        </p:nvGrpSpPr>
        <p:grpSpPr>
          <a:xfrm>
            <a:off x="22518" y="541864"/>
            <a:ext cx="6911219" cy="6608356"/>
            <a:chOff x="22518" y="922864"/>
            <a:chExt cx="6911219" cy="6608356"/>
          </a:xfrm>
        </p:grpSpPr>
        <p:sp>
          <p:nvSpPr>
            <p:cNvPr id="2" name="TextBox 1"/>
            <p:cNvSpPr txBox="1"/>
            <p:nvPr/>
          </p:nvSpPr>
          <p:spPr>
            <a:xfrm>
              <a:off x="170498" y="949224"/>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a:t>
              </a:r>
            </a:p>
          </p:txBody>
        </p:sp>
        <p:sp>
          <p:nvSpPr>
            <p:cNvPr id="8" name="TextBox 7"/>
            <p:cNvSpPr txBox="1"/>
            <p:nvPr/>
          </p:nvSpPr>
          <p:spPr>
            <a:xfrm>
              <a:off x="2442118" y="932098"/>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B</a:t>
              </a:r>
            </a:p>
          </p:txBody>
        </p:sp>
        <p:sp>
          <p:nvSpPr>
            <p:cNvPr id="12" name="TextBox 11"/>
            <p:cNvSpPr txBox="1"/>
            <p:nvPr/>
          </p:nvSpPr>
          <p:spPr>
            <a:xfrm>
              <a:off x="4461418" y="922864"/>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C</a:t>
              </a:r>
            </a:p>
          </p:txBody>
        </p:sp>
        <p:sp>
          <p:nvSpPr>
            <p:cNvPr id="15" name="TextBox 14"/>
            <p:cNvSpPr txBox="1"/>
            <p:nvPr/>
          </p:nvSpPr>
          <p:spPr>
            <a:xfrm>
              <a:off x="170498" y="3441256"/>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D</a:t>
              </a:r>
            </a:p>
          </p:txBody>
        </p:sp>
        <p:pic>
          <p:nvPicPr>
            <p:cNvPr id="5" name="Picture 4">
              <a:extLst>
                <a:ext uri="{FF2B5EF4-FFF2-40B4-BE49-F238E27FC236}">
                  <a16:creationId xmlns:a16="http://schemas.microsoft.com/office/drawing/2014/main" id="{0EDF751A-6700-41E5-8C4C-5002058B7CAF}"/>
                </a:ext>
              </a:extLst>
            </p:cNvPr>
            <p:cNvPicPr>
              <a:picLocks noChangeAspect="1"/>
            </p:cNvPicPr>
            <p:nvPr/>
          </p:nvPicPr>
          <p:blipFill>
            <a:blip r:embed="rId3"/>
            <a:stretch>
              <a:fillRect/>
            </a:stretch>
          </p:blipFill>
          <p:spPr>
            <a:xfrm>
              <a:off x="22518" y="1250014"/>
              <a:ext cx="2447003" cy="2008916"/>
            </a:xfrm>
            <a:prstGeom prst="rect">
              <a:avLst/>
            </a:prstGeom>
          </p:spPr>
        </p:pic>
        <p:pic>
          <p:nvPicPr>
            <p:cNvPr id="6" name="Picture 5">
              <a:extLst>
                <a:ext uri="{FF2B5EF4-FFF2-40B4-BE49-F238E27FC236}">
                  <a16:creationId xmlns:a16="http://schemas.microsoft.com/office/drawing/2014/main" id="{748D2773-EC3F-40DB-9EA4-74E6F713BB31}"/>
                </a:ext>
              </a:extLst>
            </p:cNvPr>
            <p:cNvPicPr>
              <a:picLocks noChangeAspect="1"/>
            </p:cNvPicPr>
            <p:nvPr/>
          </p:nvPicPr>
          <p:blipFill>
            <a:blip r:embed="rId4"/>
            <a:stretch>
              <a:fillRect/>
            </a:stretch>
          </p:blipFill>
          <p:spPr>
            <a:xfrm>
              <a:off x="2300914" y="1245681"/>
              <a:ext cx="2437481" cy="2008916"/>
            </a:xfrm>
            <a:prstGeom prst="rect">
              <a:avLst/>
            </a:prstGeom>
          </p:spPr>
        </p:pic>
        <p:pic>
          <p:nvPicPr>
            <p:cNvPr id="27" name="Picture 26">
              <a:extLst>
                <a:ext uri="{FF2B5EF4-FFF2-40B4-BE49-F238E27FC236}">
                  <a16:creationId xmlns:a16="http://schemas.microsoft.com/office/drawing/2014/main" id="{AEEA3320-B0E0-4733-97E9-4D1103A01BF7}"/>
                </a:ext>
              </a:extLst>
            </p:cNvPr>
            <p:cNvPicPr>
              <a:picLocks noChangeAspect="1"/>
            </p:cNvPicPr>
            <p:nvPr/>
          </p:nvPicPr>
          <p:blipFill>
            <a:blip r:embed="rId5"/>
            <a:stretch>
              <a:fillRect/>
            </a:stretch>
          </p:blipFill>
          <p:spPr>
            <a:xfrm>
              <a:off x="326667" y="3602348"/>
              <a:ext cx="6004560" cy="3928872"/>
            </a:xfrm>
            <a:prstGeom prst="rect">
              <a:avLst/>
            </a:prstGeom>
          </p:spPr>
        </p:pic>
        <p:pic>
          <p:nvPicPr>
            <p:cNvPr id="3" name="Picture 2">
              <a:extLst>
                <a:ext uri="{FF2B5EF4-FFF2-40B4-BE49-F238E27FC236}">
                  <a16:creationId xmlns:a16="http://schemas.microsoft.com/office/drawing/2014/main" id="{A0E4EF1D-40E2-41BE-9652-AEE93BC99303}"/>
                </a:ext>
              </a:extLst>
            </p:cNvPr>
            <p:cNvPicPr>
              <a:picLocks noChangeAspect="1"/>
            </p:cNvPicPr>
            <p:nvPr/>
          </p:nvPicPr>
          <p:blipFill>
            <a:blip r:embed="rId6"/>
            <a:stretch>
              <a:fillRect/>
            </a:stretch>
          </p:blipFill>
          <p:spPr>
            <a:xfrm>
              <a:off x="4524820" y="1245681"/>
              <a:ext cx="2408917" cy="2008916"/>
            </a:xfrm>
            <a:prstGeom prst="rect">
              <a:avLst/>
            </a:prstGeom>
          </p:spPr>
        </p:pic>
      </p:grpSp>
      <p:sp>
        <p:nvSpPr>
          <p:cNvPr id="11" name="TextBox 10">
            <a:extLst>
              <a:ext uri="{FF2B5EF4-FFF2-40B4-BE49-F238E27FC236}">
                <a16:creationId xmlns:a16="http://schemas.microsoft.com/office/drawing/2014/main" id="{29EB971E-7E5A-4428-898A-C6C3F18CBBA9}"/>
              </a:ext>
            </a:extLst>
          </p:cNvPr>
          <p:cNvSpPr txBox="1"/>
          <p:nvPr/>
        </p:nvSpPr>
        <p:spPr>
          <a:xfrm>
            <a:off x="11349" y="52556"/>
            <a:ext cx="936667" cy="369332"/>
          </a:xfrm>
          <a:prstGeom prst="rect">
            <a:avLst/>
          </a:prstGeom>
          <a:noFill/>
        </p:spPr>
        <p:txBody>
          <a:bodyPr wrap="none" rtlCol="0">
            <a:spAutoFit/>
          </a:bodyPr>
          <a:lstStyle/>
          <a:p>
            <a:r>
              <a:rPr lang="en-GB" dirty="0"/>
              <a:t>Figure 2</a:t>
            </a:r>
          </a:p>
        </p:txBody>
      </p:sp>
      <p:sp>
        <p:nvSpPr>
          <p:cNvPr id="7" name="Rectangle 6">
            <a:extLst>
              <a:ext uri="{FF2B5EF4-FFF2-40B4-BE49-F238E27FC236}">
                <a16:creationId xmlns:a16="http://schemas.microsoft.com/office/drawing/2014/main" id="{D680EED4-AED5-453B-A37A-94738BC1AE40}"/>
              </a:ext>
            </a:extLst>
          </p:cNvPr>
          <p:cNvSpPr/>
          <p:nvPr/>
        </p:nvSpPr>
        <p:spPr>
          <a:xfrm>
            <a:off x="195898" y="7201020"/>
            <a:ext cx="6458902" cy="2655855"/>
          </a:xfrm>
          <a:prstGeom prst="rect">
            <a:avLst/>
          </a:prstGeom>
        </p:spPr>
        <p:txBody>
          <a:bodyPr wrap="square">
            <a:spAutoFit/>
          </a:bodyPr>
          <a:lstStyle/>
          <a:p>
            <a:pPr algn="just">
              <a:lnSpc>
                <a:spcPct val="150000"/>
              </a:lnSpc>
              <a:spcAft>
                <a:spcPts val="1000"/>
              </a:spcAft>
            </a:pPr>
            <a:r>
              <a:rPr lang="en-GB" sz="1050" b="1" dirty="0">
                <a:latin typeface="Arial" panose="020B0604020202020204" pitchFamily="34" charset="0"/>
                <a:ea typeface="MS Mincho" panose="02020609040205080304" pitchFamily="49" charset="-128"/>
                <a:cs typeface="Times New Roman" panose="02020603050405020304" pitchFamily="18" charset="0"/>
              </a:rPr>
              <a:t>Figure 2: Longitudinal response following EBOV infection</a:t>
            </a:r>
            <a:endParaRPr lang="en-GB" sz="800" b="1"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Aft>
                <a:spcPts val="0"/>
              </a:spcAft>
            </a:pPr>
            <a:r>
              <a:rPr lang="en-GB" sz="1050" dirty="0">
                <a:latin typeface="Arial" panose="020B0604020202020204" pitchFamily="34" charset="0"/>
                <a:ea typeface="MS Mincho" panose="02020609040205080304" pitchFamily="49" charset="-128"/>
                <a:cs typeface="Times New Roman" panose="02020603050405020304" pitchFamily="18" charset="0"/>
              </a:rPr>
              <a:t>(</a:t>
            </a:r>
            <a:r>
              <a:rPr lang="en-GB" sz="1050" b="1" dirty="0">
                <a:latin typeface="Arial" panose="020B0604020202020204" pitchFamily="34" charset="0"/>
                <a:ea typeface="MS Mincho" panose="02020609040205080304" pitchFamily="49" charset="-128"/>
                <a:cs typeface="Times New Roman" panose="02020603050405020304" pitchFamily="18" charset="0"/>
              </a:rPr>
              <a:t>A</a:t>
            </a:r>
            <a:r>
              <a:rPr lang="en-GB" sz="1050" dirty="0">
                <a:latin typeface="Arial" panose="020B0604020202020204" pitchFamily="34" charset="0"/>
                <a:ea typeface="MS Mincho" panose="02020609040205080304" pitchFamily="49" charset="-128"/>
                <a:cs typeface="Times New Roman" panose="02020603050405020304" pitchFamily="18" charset="0"/>
              </a:rPr>
              <a:t>) EBOV-specific antibody titre </a:t>
            </a:r>
            <a:r>
              <a:rPr lang="en-GB" sz="1100" dirty="0">
                <a:latin typeface="Arial" panose="020B0604020202020204" pitchFamily="34" charset="0"/>
                <a:ea typeface="MS Mincho" panose="02020609040205080304" pitchFamily="49" charset="-128"/>
                <a:cs typeface="Times New Roman" panose="02020603050405020304" pitchFamily="18" charset="0"/>
              </a:rPr>
              <a:t>against</a:t>
            </a:r>
            <a:r>
              <a:rPr lang="en-GB" sz="1050" dirty="0">
                <a:latin typeface="Arial" panose="020B0604020202020204" pitchFamily="34" charset="0"/>
                <a:ea typeface="MS Mincho" panose="02020609040205080304" pitchFamily="49" charset="-128"/>
                <a:cs typeface="Times New Roman" panose="02020603050405020304" pitchFamily="18" charset="0"/>
              </a:rPr>
              <a:t> whole virus preparation as measured by ELISA in plasma samples collected from matched survivors (n=96) between 2015 - 2017. (</a:t>
            </a:r>
            <a:r>
              <a:rPr lang="en-GB" sz="1050" b="1" dirty="0">
                <a:latin typeface="Arial" panose="020B0604020202020204" pitchFamily="34" charset="0"/>
                <a:ea typeface="MS Mincho" panose="02020609040205080304" pitchFamily="49" charset="-128"/>
                <a:cs typeface="Times New Roman" panose="02020603050405020304" pitchFamily="18" charset="0"/>
              </a:rPr>
              <a:t>B</a:t>
            </a:r>
            <a:r>
              <a:rPr lang="en-GB" sz="1050" dirty="0">
                <a:latin typeface="Arial" panose="020B0604020202020204" pitchFamily="34" charset="0"/>
                <a:ea typeface="MS Mincho" panose="02020609040205080304" pitchFamily="49" charset="-128"/>
                <a:cs typeface="Times New Roman" panose="02020603050405020304" pitchFamily="18" charset="0"/>
              </a:rPr>
              <a:t>) Neutralising antibody titre against live virus preparation (</a:t>
            </a:r>
            <a:r>
              <a:rPr lang="en-GB" sz="1050" dirty="0" err="1">
                <a:latin typeface="Arial" panose="020B0604020202020204" pitchFamily="34" charset="0"/>
                <a:ea typeface="MS Mincho" panose="02020609040205080304" pitchFamily="49" charset="-128"/>
                <a:cs typeface="Times New Roman" panose="02020603050405020304" pitchFamily="18" charset="0"/>
              </a:rPr>
              <a:t>Mayinga</a:t>
            </a:r>
            <a:r>
              <a:rPr lang="en-GB" sz="1050" dirty="0">
                <a:latin typeface="Arial" panose="020B0604020202020204" pitchFamily="34" charset="0"/>
                <a:ea typeface="MS Mincho" panose="02020609040205080304" pitchFamily="49" charset="-128"/>
                <a:cs typeface="Times New Roman" panose="02020603050405020304" pitchFamily="18" charset="0"/>
              </a:rPr>
              <a:t>) using plasma samples collected from matched survivors (n=96) between 2015 -2017. (</a:t>
            </a:r>
            <a:r>
              <a:rPr lang="en-GB" sz="1050" b="1" dirty="0">
                <a:latin typeface="Arial" panose="020B0604020202020204" pitchFamily="34" charset="0"/>
                <a:ea typeface="MS Mincho" panose="02020609040205080304" pitchFamily="49" charset="-128"/>
                <a:cs typeface="Times New Roman" panose="02020603050405020304" pitchFamily="18" charset="0"/>
              </a:rPr>
              <a:t>C</a:t>
            </a:r>
            <a:r>
              <a:rPr lang="en-GB" sz="1050" dirty="0">
                <a:latin typeface="Arial" panose="020B0604020202020204" pitchFamily="34" charset="0"/>
                <a:ea typeface="MS Mincho" panose="02020609040205080304" pitchFamily="49" charset="-128"/>
                <a:cs typeface="Times New Roman" panose="02020603050405020304" pitchFamily="18" charset="0"/>
              </a:rPr>
              <a:t>) ELISpot to detect </a:t>
            </a:r>
            <a:r>
              <a:rPr lang="en-GB" sz="1050" dirty="0" err="1">
                <a:latin typeface="Arial" panose="020B0604020202020204" pitchFamily="34" charset="0"/>
                <a:ea typeface="MS Mincho" panose="02020609040205080304" pitchFamily="49" charset="-128"/>
                <a:cs typeface="Times New Roman" panose="02020603050405020304" pitchFamily="18" charset="0"/>
              </a:rPr>
              <a:t>IFNγ</a:t>
            </a:r>
            <a:r>
              <a:rPr lang="en-GB" sz="1050" dirty="0">
                <a:latin typeface="Arial" panose="020B0604020202020204" pitchFamily="34" charset="0"/>
                <a:ea typeface="MS Mincho" panose="02020609040205080304" pitchFamily="49" charset="-128"/>
                <a:cs typeface="Times New Roman" panose="02020603050405020304" pitchFamily="18" charset="0"/>
              </a:rPr>
              <a:t> secretion using an EBOV-GP peptide library and PBMC samples from matched survivors (n=63) between 2015 - 2017. (</a:t>
            </a:r>
            <a:r>
              <a:rPr lang="en-GB" sz="1050" b="1" dirty="0">
                <a:latin typeface="Arial" panose="020B0604020202020204" pitchFamily="34" charset="0"/>
                <a:ea typeface="MS Mincho" panose="02020609040205080304" pitchFamily="49" charset="-128"/>
                <a:cs typeface="Times New Roman" panose="02020603050405020304" pitchFamily="18" charset="0"/>
              </a:rPr>
              <a:t>D</a:t>
            </a:r>
            <a:r>
              <a:rPr lang="en-GB" sz="1050" dirty="0">
                <a:latin typeface="Arial" panose="020B0604020202020204" pitchFamily="34" charset="0"/>
                <a:ea typeface="MS Mincho" panose="02020609040205080304" pitchFamily="49" charset="-128"/>
                <a:cs typeface="Times New Roman" panose="02020603050405020304" pitchFamily="18" charset="0"/>
              </a:rPr>
              <a:t>) Time in months, from when each volunteer was confirmed EBOV-negative following second negative PCR and so were discharged from the Ebola treatment centre (ETC). Data include antibody titre to whole EBOV as determined by ELISA, antibody activity as determined by neutralisation assay and T-cell responses as determined by ELISpot. A-C show the geometric mean with 95% CI. </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4716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2F4E2E2-BCC0-456B-A8D1-4635ADB1804B}"/>
              </a:ext>
            </a:extLst>
          </p:cNvPr>
          <p:cNvGrpSpPr/>
          <p:nvPr/>
        </p:nvGrpSpPr>
        <p:grpSpPr>
          <a:xfrm>
            <a:off x="11349" y="665384"/>
            <a:ext cx="6772640" cy="4050351"/>
            <a:chOff x="154805" y="1452784"/>
            <a:chExt cx="6772640" cy="4050351"/>
          </a:xfrm>
        </p:grpSpPr>
        <p:pic>
          <p:nvPicPr>
            <p:cNvPr id="16" name="Picture 15">
              <a:extLst>
                <a:ext uri="{FF2B5EF4-FFF2-40B4-BE49-F238E27FC236}">
                  <a16:creationId xmlns:a16="http://schemas.microsoft.com/office/drawing/2014/main" id="{018FD22C-B62D-4AEA-B407-8CA08D321A85}"/>
                </a:ext>
              </a:extLst>
            </p:cNvPr>
            <p:cNvPicPr>
              <a:picLocks noChangeAspect="1"/>
            </p:cNvPicPr>
            <p:nvPr/>
          </p:nvPicPr>
          <p:blipFill>
            <a:blip r:embed="rId3"/>
            <a:stretch>
              <a:fillRect/>
            </a:stretch>
          </p:blipFill>
          <p:spPr>
            <a:xfrm>
              <a:off x="5497791" y="3574617"/>
              <a:ext cx="1399172" cy="1420436"/>
            </a:xfrm>
            <a:prstGeom prst="rect">
              <a:avLst/>
            </a:prstGeom>
          </p:spPr>
        </p:pic>
        <p:pic>
          <p:nvPicPr>
            <p:cNvPr id="4" name="Picture 3">
              <a:extLst>
                <a:ext uri="{FF2B5EF4-FFF2-40B4-BE49-F238E27FC236}">
                  <a16:creationId xmlns:a16="http://schemas.microsoft.com/office/drawing/2014/main" id="{65A18336-A048-4A11-8AA4-3ABCFC36495C}"/>
                </a:ext>
              </a:extLst>
            </p:cNvPr>
            <p:cNvPicPr>
              <a:picLocks noChangeAspect="1"/>
            </p:cNvPicPr>
            <p:nvPr/>
          </p:nvPicPr>
          <p:blipFill>
            <a:blip r:embed="rId4"/>
            <a:stretch>
              <a:fillRect/>
            </a:stretch>
          </p:blipFill>
          <p:spPr>
            <a:xfrm>
              <a:off x="5483183" y="1639191"/>
              <a:ext cx="1444262" cy="1421696"/>
            </a:xfrm>
            <a:prstGeom prst="rect">
              <a:avLst/>
            </a:prstGeom>
          </p:spPr>
        </p:pic>
        <p:pic>
          <p:nvPicPr>
            <p:cNvPr id="1031" name="Picture 7" descr="\\phe.gov.uk\porton\SharedData\Research\Virology\FDA Ebola survivors (110248)\PUBLICATIONS\Lancet Infectious Diseases\Figures\FIGURE 3 CS100 Assay 25 CD8.t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939" y="1537103"/>
              <a:ext cx="1640627" cy="16042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CS100 Assay 25 CD4 LANCET FIGURE.ti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7695" y="3499044"/>
              <a:ext cx="1632871" cy="15966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4805" y="1465063"/>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a:t>
              </a:r>
            </a:p>
          </p:txBody>
        </p:sp>
        <p:sp>
          <p:nvSpPr>
            <p:cNvPr id="12" name="TextBox 11"/>
            <p:cNvSpPr txBox="1"/>
            <p:nvPr/>
          </p:nvSpPr>
          <p:spPr>
            <a:xfrm>
              <a:off x="2556506" y="1485303"/>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B</a:t>
              </a:r>
            </a:p>
          </p:txBody>
        </p:sp>
        <p:sp>
          <p:nvSpPr>
            <p:cNvPr id="13" name="TextBox 12"/>
            <p:cNvSpPr txBox="1"/>
            <p:nvPr/>
          </p:nvSpPr>
          <p:spPr>
            <a:xfrm>
              <a:off x="154805" y="3393280"/>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C</a:t>
              </a:r>
            </a:p>
          </p:txBody>
        </p:sp>
        <p:sp>
          <p:nvSpPr>
            <p:cNvPr id="14" name="TextBox 13"/>
            <p:cNvSpPr txBox="1"/>
            <p:nvPr/>
          </p:nvSpPr>
          <p:spPr>
            <a:xfrm>
              <a:off x="2613657" y="3409951"/>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D</a:t>
              </a:r>
            </a:p>
          </p:txBody>
        </p:sp>
        <p:pic>
          <p:nvPicPr>
            <p:cNvPr id="5" name="Picture 4">
              <a:extLst>
                <a:ext uri="{FF2B5EF4-FFF2-40B4-BE49-F238E27FC236}">
                  <a16:creationId xmlns:a16="http://schemas.microsoft.com/office/drawing/2014/main" id="{20A4F391-D333-4DC1-BD0C-E31041261D49}"/>
                </a:ext>
              </a:extLst>
            </p:cNvPr>
            <p:cNvPicPr>
              <a:picLocks noChangeAspect="1"/>
            </p:cNvPicPr>
            <p:nvPr/>
          </p:nvPicPr>
          <p:blipFill>
            <a:blip r:embed="rId7"/>
            <a:stretch>
              <a:fillRect/>
            </a:stretch>
          </p:blipFill>
          <p:spPr>
            <a:xfrm>
              <a:off x="222759" y="3494219"/>
              <a:ext cx="2580303" cy="2008916"/>
            </a:xfrm>
            <a:prstGeom prst="rect">
              <a:avLst/>
            </a:prstGeom>
          </p:spPr>
        </p:pic>
        <p:pic>
          <p:nvPicPr>
            <p:cNvPr id="2" name="Picture 1">
              <a:extLst>
                <a:ext uri="{FF2B5EF4-FFF2-40B4-BE49-F238E27FC236}">
                  <a16:creationId xmlns:a16="http://schemas.microsoft.com/office/drawing/2014/main" id="{32E7F02F-1DED-4061-B4CF-289CB88ADDA9}"/>
                </a:ext>
              </a:extLst>
            </p:cNvPr>
            <p:cNvPicPr>
              <a:picLocks noChangeAspect="1"/>
            </p:cNvPicPr>
            <p:nvPr/>
          </p:nvPicPr>
          <p:blipFill>
            <a:blip r:embed="rId8"/>
            <a:stretch>
              <a:fillRect/>
            </a:stretch>
          </p:blipFill>
          <p:spPr>
            <a:xfrm>
              <a:off x="222759" y="1459911"/>
              <a:ext cx="2580303" cy="2008916"/>
            </a:xfrm>
            <a:prstGeom prst="rect">
              <a:avLst/>
            </a:prstGeom>
          </p:spPr>
        </p:pic>
        <p:pic>
          <p:nvPicPr>
            <p:cNvPr id="7" name="Picture 6">
              <a:extLst>
                <a:ext uri="{FF2B5EF4-FFF2-40B4-BE49-F238E27FC236}">
                  <a16:creationId xmlns:a16="http://schemas.microsoft.com/office/drawing/2014/main" id="{6F8005B9-8F0F-4C11-8BE5-0843715D879C}"/>
                </a:ext>
              </a:extLst>
            </p:cNvPr>
            <p:cNvPicPr>
              <a:picLocks noChangeAspect="1"/>
            </p:cNvPicPr>
            <p:nvPr/>
          </p:nvPicPr>
          <p:blipFill>
            <a:blip r:embed="rId9"/>
            <a:stretch>
              <a:fillRect/>
            </a:stretch>
          </p:blipFill>
          <p:spPr>
            <a:xfrm>
              <a:off x="2803062" y="1632138"/>
              <a:ext cx="1451426" cy="1428749"/>
            </a:xfrm>
            <a:prstGeom prst="rect">
              <a:avLst/>
            </a:prstGeom>
          </p:spPr>
        </p:pic>
        <p:pic>
          <p:nvPicPr>
            <p:cNvPr id="10" name="Picture 9">
              <a:extLst>
                <a:ext uri="{FF2B5EF4-FFF2-40B4-BE49-F238E27FC236}">
                  <a16:creationId xmlns:a16="http://schemas.microsoft.com/office/drawing/2014/main" id="{6A619E8E-2032-48B2-900D-53C1E22F8A5C}"/>
                </a:ext>
              </a:extLst>
            </p:cNvPr>
            <p:cNvPicPr>
              <a:picLocks noChangeAspect="1"/>
            </p:cNvPicPr>
            <p:nvPr/>
          </p:nvPicPr>
          <p:blipFill>
            <a:blip r:embed="rId10"/>
            <a:stretch>
              <a:fillRect/>
            </a:stretch>
          </p:blipFill>
          <p:spPr>
            <a:xfrm>
              <a:off x="2843918" y="3587186"/>
              <a:ext cx="1410570" cy="1432008"/>
            </a:xfrm>
            <a:prstGeom prst="rect">
              <a:avLst/>
            </a:prstGeom>
          </p:spPr>
        </p:pic>
        <p:sp>
          <p:nvSpPr>
            <p:cNvPr id="19" name="TextBox 18">
              <a:extLst>
                <a:ext uri="{FF2B5EF4-FFF2-40B4-BE49-F238E27FC236}">
                  <a16:creationId xmlns:a16="http://schemas.microsoft.com/office/drawing/2014/main" id="{40F43BAF-FB5D-48B0-B639-CA5A8E319CAD}"/>
                </a:ext>
              </a:extLst>
            </p:cNvPr>
            <p:cNvSpPr txBox="1"/>
            <p:nvPr/>
          </p:nvSpPr>
          <p:spPr>
            <a:xfrm>
              <a:off x="3444228" y="1453816"/>
              <a:ext cx="8102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NT</a:t>
              </a:r>
              <a:endParaRPr lang="en-GB" sz="11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F3FE309-C057-4AF6-9220-1E15647688D6}"/>
                </a:ext>
              </a:extLst>
            </p:cNvPr>
            <p:cNvSpPr txBox="1"/>
            <p:nvPr/>
          </p:nvSpPr>
          <p:spPr>
            <a:xfrm>
              <a:off x="4711105" y="1452952"/>
              <a:ext cx="8102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Peptide</a:t>
              </a:r>
              <a:endParaRPr lang="en-GB" sz="11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E692D1-40EF-4898-82F2-E2EB2BAC7E60}"/>
                </a:ext>
              </a:extLst>
            </p:cNvPr>
            <p:cNvSpPr txBox="1"/>
            <p:nvPr/>
          </p:nvSpPr>
          <p:spPr>
            <a:xfrm>
              <a:off x="5950439" y="1452784"/>
              <a:ext cx="8102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SEB</a:t>
              </a:r>
            </a:p>
          </p:txBody>
        </p:sp>
        <p:sp>
          <p:nvSpPr>
            <p:cNvPr id="22" name="TextBox 21">
              <a:extLst>
                <a:ext uri="{FF2B5EF4-FFF2-40B4-BE49-F238E27FC236}">
                  <a16:creationId xmlns:a16="http://schemas.microsoft.com/office/drawing/2014/main" id="{A7030D5A-1DC6-4073-8A59-BC5ADDB23B08}"/>
                </a:ext>
              </a:extLst>
            </p:cNvPr>
            <p:cNvSpPr txBox="1"/>
            <p:nvPr/>
          </p:nvSpPr>
          <p:spPr>
            <a:xfrm>
              <a:off x="3444228" y="3411045"/>
              <a:ext cx="8102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NT</a:t>
              </a:r>
              <a:endParaRPr lang="en-GB" sz="11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5F62639-E0B6-4E8E-B8F5-738D916F786B}"/>
                </a:ext>
              </a:extLst>
            </p:cNvPr>
            <p:cNvSpPr txBox="1"/>
            <p:nvPr/>
          </p:nvSpPr>
          <p:spPr>
            <a:xfrm>
              <a:off x="4711105" y="3410181"/>
              <a:ext cx="8102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Peptide</a:t>
              </a:r>
              <a:endParaRPr lang="en-GB" sz="11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8AAA10A-5975-4C5B-9BE5-268E1ED83848}"/>
                </a:ext>
              </a:extLst>
            </p:cNvPr>
            <p:cNvSpPr txBox="1"/>
            <p:nvPr/>
          </p:nvSpPr>
          <p:spPr>
            <a:xfrm>
              <a:off x="5950439" y="3410013"/>
              <a:ext cx="8102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SEB</a:t>
              </a:r>
            </a:p>
          </p:txBody>
        </p:sp>
      </p:grpSp>
      <p:sp>
        <p:nvSpPr>
          <p:cNvPr id="25" name="TextBox 24">
            <a:extLst>
              <a:ext uri="{FF2B5EF4-FFF2-40B4-BE49-F238E27FC236}">
                <a16:creationId xmlns:a16="http://schemas.microsoft.com/office/drawing/2014/main" id="{F2779078-3AD4-422E-BB02-3EE91661D9BF}"/>
              </a:ext>
            </a:extLst>
          </p:cNvPr>
          <p:cNvSpPr txBox="1"/>
          <p:nvPr/>
        </p:nvSpPr>
        <p:spPr>
          <a:xfrm>
            <a:off x="11349" y="52556"/>
            <a:ext cx="936667" cy="369332"/>
          </a:xfrm>
          <a:prstGeom prst="rect">
            <a:avLst/>
          </a:prstGeom>
          <a:noFill/>
        </p:spPr>
        <p:txBody>
          <a:bodyPr wrap="none" rtlCol="0">
            <a:spAutoFit/>
          </a:bodyPr>
          <a:lstStyle/>
          <a:p>
            <a:r>
              <a:rPr lang="en-GB" dirty="0"/>
              <a:t>Figure 3</a:t>
            </a:r>
          </a:p>
        </p:txBody>
      </p:sp>
      <p:sp>
        <p:nvSpPr>
          <p:cNvPr id="3" name="Rectangle 2">
            <a:extLst>
              <a:ext uri="{FF2B5EF4-FFF2-40B4-BE49-F238E27FC236}">
                <a16:creationId xmlns:a16="http://schemas.microsoft.com/office/drawing/2014/main" id="{236A834B-E22B-41E0-A182-387B4374336D}"/>
              </a:ext>
            </a:extLst>
          </p:cNvPr>
          <p:cNvSpPr/>
          <p:nvPr/>
        </p:nvSpPr>
        <p:spPr>
          <a:xfrm>
            <a:off x="117403" y="4854360"/>
            <a:ext cx="6499840" cy="2505814"/>
          </a:xfrm>
          <a:prstGeom prst="rect">
            <a:avLst/>
          </a:prstGeom>
        </p:spPr>
        <p:txBody>
          <a:bodyPr wrap="square">
            <a:spAutoFit/>
          </a:bodyPr>
          <a:lstStyle/>
          <a:p>
            <a:pPr algn="just">
              <a:lnSpc>
                <a:spcPct val="150000"/>
              </a:lnSpc>
              <a:spcAft>
                <a:spcPts val="1000"/>
              </a:spcAft>
            </a:pPr>
            <a:r>
              <a:rPr lang="en-GB" sz="1100" b="1" dirty="0">
                <a:latin typeface="Arial" panose="020B0604020202020204" pitchFamily="34" charset="0"/>
                <a:ea typeface="MS Mincho" panose="02020609040205080304" pitchFamily="49" charset="-128"/>
                <a:cs typeface="Times New Roman" panose="02020603050405020304" pitchFamily="18" charset="0"/>
              </a:rPr>
              <a:t>Figure 3: T cell activation in response to EBOV GP peptide</a:t>
            </a:r>
            <a:endParaRPr lang="en-GB" sz="1100" b="1"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Aft>
                <a:spcPts val="0"/>
              </a:spcAft>
            </a:pPr>
            <a:r>
              <a:rPr lang="en-GB" sz="1100" dirty="0">
                <a:latin typeface="Arial" panose="020B0604020202020204" pitchFamily="34" charset="0"/>
                <a:ea typeface="MS Mincho" panose="02020609040205080304" pitchFamily="49" charset="-128"/>
                <a:cs typeface="Times New Roman" panose="02020603050405020304" pitchFamily="18" charset="0"/>
              </a:rPr>
              <a:t>Samples collected from 2016 were used to analyse the T cell response to EVD (</a:t>
            </a:r>
            <a:r>
              <a:rPr lang="en-GB" sz="1100" b="1" dirty="0">
                <a:latin typeface="Arial" panose="020B0604020202020204" pitchFamily="34" charset="0"/>
                <a:ea typeface="MS Mincho" panose="02020609040205080304" pitchFamily="49" charset="-128"/>
                <a:cs typeface="Times New Roman" panose="02020603050405020304" pitchFamily="18" charset="0"/>
              </a:rPr>
              <a:t>A</a:t>
            </a:r>
            <a:r>
              <a:rPr lang="en-GB" sz="1100" dirty="0">
                <a:latin typeface="Arial" panose="020B0604020202020204" pitchFamily="34" charset="0"/>
                <a:ea typeface="MS Mincho" panose="02020609040205080304" pitchFamily="49" charset="-128"/>
                <a:cs typeface="Times New Roman" panose="02020603050405020304" pitchFamily="18" charset="0"/>
              </a:rPr>
              <a:t>) The Sum of CD8</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 </a:t>
            </a:r>
            <a:r>
              <a:rPr lang="en-GB" sz="1100" dirty="0">
                <a:latin typeface="Arial" panose="020B0604020202020204" pitchFamily="34" charset="0"/>
                <a:ea typeface="MS Mincho" panose="02020609040205080304" pitchFamily="49" charset="-128"/>
                <a:cs typeface="Times New Roman" panose="02020603050405020304" pitchFamily="18" charset="0"/>
              </a:rPr>
              <a:t>T cells producing </a:t>
            </a:r>
            <a:r>
              <a:rPr lang="en-GB" sz="1100" dirty="0" err="1">
                <a:latin typeface="Arial" panose="020B0604020202020204" pitchFamily="34" charset="0"/>
                <a:ea typeface="MS Mincho" panose="02020609040205080304" pitchFamily="49" charset="-128"/>
                <a:cs typeface="Times New Roman" panose="02020603050405020304" pitchFamily="18" charset="0"/>
              </a:rPr>
              <a:t>IFNγ</a:t>
            </a:r>
            <a:r>
              <a:rPr lang="en-GB" sz="1100" dirty="0">
                <a:latin typeface="Arial" panose="020B0604020202020204" pitchFamily="34" charset="0"/>
                <a:ea typeface="MS Mincho" panose="02020609040205080304" pitchFamily="49" charset="-128"/>
                <a:cs typeface="Times New Roman" panose="02020603050405020304" pitchFamily="18" charset="0"/>
              </a:rPr>
              <a:t> in response to overnight stimulation with GP peptides (2.5 µg/peptide). CD8</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T cells originating from EVD survivors (n=51) produce significantly (Mann-Whitney test) more </a:t>
            </a:r>
            <a:r>
              <a:rPr lang="en-GB" sz="1100" dirty="0" err="1">
                <a:latin typeface="Arial" panose="020B0604020202020204" pitchFamily="34" charset="0"/>
                <a:ea typeface="MS Mincho" panose="02020609040205080304" pitchFamily="49" charset="-128"/>
                <a:cs typeface="Times New Roman" panose="02020603050405020304" pitchFamily="18" charset="0"/>
              </a:rPr>
              <a:t>IFNγ</a:t>
            </a:r>
            <a:r>
              <a:rPr lang="en-GB" sz="1100" dirty="0">
                <a:latin typeface="Arial" panose="020B0604020202020204" pitchFamily="34" charset="0"/>
                <a:ea typeface="MS Mincho" panose="02020609040205080304" pitchFamily="49" charset="-128"/>
                <a:cs typeface="Times New Roman" panose="02020603050405020304" pitchFamily="18" charset="0"/>
              </a:rPr>
              <a:t> than PBMCs originating from ELISpot negative controls (n=26) (p=&gt;0.0001). (</a:t>
            </a:r>
            <a:r>
              <a:rPr lang="en-GB" sz="1100" b="1" dirty="0">
                <a:latin typeface="Arial" panose="020B0604020202020204" pitchFamily="34" charset="0"/>
                <a:ea typeface="MS Mincho" panose="02020609040205080304" pitchFamily="49" charset="-128"/>
                <a:cs typeface="Times New Roman" panose="02020603050405020304" pitchFamily="18" charset="0"/>
              </a:rPr>
              <a:t>B</a:t>
            </a:r>
            <a:r>
              <a:rPr lang="en-GB" sz="1100" dirty="0">
                <a:latin typeface="Arial" panose="020B0604020202020204" pitchFamily="34" charset="0"/>
                <a:ea typeface="MS Mincho" panose="02020609040205080304" pitchFamily="49" charset="-128"/>
                <a:cs typeface="Times New Roman" panose="02020603050405020304" pitchFamily="18" charset="0"/>
              </a:rPr>
              <a:t>) Representative dot plot highlighting where </a:t>
            </a:r>
            <a:r>
              <a:rPr lang="en-GB" sz="1100" dirty="0" err="1">
                <a:latin typeface="Arial" panose="020B0604020202020204" pitchFamily="34" charset="0"/>
                <a:ea typeface="MS Mincho" panose="02020609040205080304" pitchFamily="49" charset="-128"/>
                <a:cs typeface="Times New Roman" panose="02020603050405020304" pitchFamily="18" charset="0"/>
              </a:rPr>
              <a:t>IFNγ</a:t>
            </a:r>
            <a:r>
              <a:rPr lang="en-GB" sz="1100" dirty="0">
                <a:latin typeface="Arial" panose="020B0604020202020204" pitchFamily="34" charset="0"/>
                <a:ea typeface="MS Mincho" panose="02020609040205080304" pitchFamily="49" charset="-128"/>
                <a:cs typeface="Times New Roman" panose="02020603050405020304" pitchFamily="18" charset="0"/>
              </a:rPr>
              <a:t> producing cells fall with respect to the CD8</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T cell phenotype. (</a:t>
            </a:r>
            <a:r>
              <a:rPr lang="en-GB" sz="1100" b="1" dirty="0">
                <a:latin typeface="Arial" panose="020B0604020202020204" pitchFamily="34" charset="0"/>
                <a:ea typeface="MS Mincho" panose="02020609040205080304" pitchFamily="49" charset="-128"/>
                <a:cs typeface="Times New Roman" panose="02020603050405020304" pitchFamily="18" charset="0"/>
              </a:rPr>
              <a:t>C</a:t>
            </a:r>
            <a:r>
              <a:rPr lang="en-GB" sz="1100" dirty="0">
                <a:latin typeface="Arial" panose="020B0604020202020204" pitchFamily="34" charset="0"/>
                <a:ea typeface="MS Mincho" panose="02020609040205080304" pitchFamily="49" charset="-128"/>
                <a:cs typeface="Times New Roman" panose="02020603050405020304" pitchFamily="18" charset="0"/>
              </a:rPr>
              <a:t>) The sum of CD4</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 </a:t>
            </a:r>
            <a:r>
              <a:rPr lang="en-GB" sz="1100" dirty="0">
                <a:latin typeface="Arial" panose="020B0604020202020204" pitchFamily="34" charset="0"/>
                <a:ea typeface="MS Mincho" panose="02020609040205080304" pitchFamily="49" charset="-128"/>
                <a:cs typeface="Times New Roman" panose="02020603050405020304" pitchFamily="18" charset="0"/>
              </a:rPr>
              <a:t>T cells producing </a:t>
            </a:r>
            <a:r>
              <a:rPr lang="en-GB" sz="1100" dirty="0" err="1">
                <a:latin typeface="Arial" panose="020B0604020202020204" pitchFamily="34" charset="0"/>
                <a:ea typeface="MS Mincho" panose="02020609040205080304" pitchFamily="49" charset="-128"/>
                <a:cs typeface="Times New Roman" panose="02020603050405020304" pitchFamily="18" charset="0"/>
              </a:rPr>
              <a:t>IFNγ</a:t>
            </a:r>
            <a:r>
              <a:rPr lang="en-GB" sz="1100" dirty="0">
                <a:latin typeface="Arial" panose="020B0604020202020204" pitchFamily="34" charset="0"/>
                <a:ea typeface="MS Mincho" panose="02020609040205080304" pitchFamily="49" charset="-128"/>
                <a:cs typeface="Times New Roman" panose="02020603050405020304" pitchFamily="18" charset="0"/>
              </a:rPr>
              <a:t> in response to overnight stimulation with GP peptides (2.5 µg/peptide). (</a:t>
            </a:r>
            <a:r>
              <a:rPr lang="en-GB" sz="1100" b="1" dirty="0">
                <a:latin typeface="Arial" panose="020B0604020202020204" pitchFamily="34" charset="0"/>
                <a:ea typeface="MS Mincho" panose="02020609040205080304" pitchFamily="49" charset="-128"/>
                <a:cs typeface="Times New Roman" panose="02020603050405020304" pitchFamily="18" charset="0"/>
              </a:rPr>
              <a:t>D</a:t>
            </a:r>
            <a:r>
              <a:rPr lang="en-GB" sz="1100" dirty="0">
                <a:latin typeface="Arial" panose="020B0604020202020204" pitchFamily="34" charset="0"/>
                <a:ea typeface="MS Mincho" panose="02020609040205080304" pitchFamily="49" charset="-128"/>
                <a:cs typeface="Times New Roman" panose="02020603050405020304" pitchFamily="18" charset="0"/>
              </a:rPr>
              <a:t>) Representative dot plot highlighting where </a:t>
            </a:r>
            <a:r>
              <a:rPr lang="en-GB" sz="1100" dirty="0" err="1">
                <a:latin typeface="Arial" panose="020B0604020202020204" pitchFamily="34" charset="0"/>
                <a:ea typeface="MS Mincho" panose="02020609040205080304" pitchFamily="49" charset="-128"/>
                <a:cs typeface="Times New Roman" panose="02020603050405020304" pitchFamily="18" charset="0"/>
              </a:rPr>
              <a:t>IFNγ</a:t>
            </a:r>
            <a:r>
              <a:rPr lang="en-GB" sz="1100" dirty="0">
                <a:latin typeface="Arial" panose="020B0604020202020204" pitchFamily="34" charset="0"/>
                <a:ea typeface="MS Mincho" panose="02020609040205080304" pitchFamily="49" charset="-128"/>
                <a:cs typeface="Times New Roman" panose="02020603050405020304" pitchFamily="18" charset="0"/>
              </a:rPr>
              <a:t> producing cells fall with respect to the CD4</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T cell phenotype. Panels A and C: bars represent Geometric Mean ± SEM. </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440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67569" y="421888"/>
            <a:ext cx="4787900" cy="5680668"/>
            <a:chOff x="603250" y="773331"/>
            <a:chExt cx="4787900" cy="5680668"/>
          </a:xfrm>
        </p:grpSpPr>
        <p:pic>
          <p:nvPicPr>
            <p:cNvPr id="2052" name="Picture 4" descr="E:\CS100 assay 25 CD107a LANCET FIGURE.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050" y="4429774"/>
              <a:ext cx="2070100" cy="20242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6288" y="790594"/>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a:t>
              </a:r>
            </a:p>
          </p:txBody>
        </p:sp>
        <p:sp>
          <p:nvSpPr>
            <p:cNvPr id="10" name="TextBox 9"/>
            <p:cNvSpPr txBox="1"/>
            <p:nvPr/>
          </p:nvSpPr>
          <p:spPr>
            <a:xfrm>
              <a:off x="867569" y="4371135"/>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B</a:t>
              </a:r>
            </a:p>
          </p:txBody>
        </p:sp>
        <p:sp>
          <p:nvSpPr>
            <p:cNvPr id="11" name="TextBox 10"/>
            <p:cNvSpPr txBox="1"/>
            <p:nvPr/>
          </p:nvSpPr>
          <p:spPr>
            <a:xfrm>
              <a:off x="3116872" y="4375918"/>
              <a:ext cx="314510"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773331"/>
              <a:ext cx="4787900"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4472799"/>
              <a:ext cx="25638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a:extLst>
              <a:ext uri="{FF2B5EF4-FFF2-40B4-BE49-F238E27FC236}">
                <a16:creationId xmlns:a16="http://schemas.microsoft.com/office/drawing/2014/main" id="{732019B2-F9FF-45B0-B591-153D70F698B4}"/>
              </a:ext>
            </a:extLst>
          </p:cNvPr>
          <p:cNvSpPr txBox="1"/>
          <p:nvPr/>
        </p:nvSpPr>
        <p:spPr>
          <a:xfrm>
            <a:off x="11349" y="52556"/>
            <a:ext cx="936667" cy="369332"/>
          </a:xfrm>
          <a:prstGeom prst="rect">
            <a:avLst/>
          </a:prstGeom>
          <a:noFill/>
        </p:spPr>
        <p:txBody>
          <a:bodyPr wrap="none" rtlCol="0">
            <a:spAutoFit/>
          </a:bodyPr>
          <a:lstStyle/>
          <a:p>
            <a:r>
              <a:rPr lang="en-GB" dirty="0"/>
              <a:t>Figure 4</a:t>
            </a:r>
          </a:p>
        </p:txBody>
      </p:sp>
      <p:sp>
        <p:nvSpPr>
          <p:cNvPr id="2" name="Rectangle 1">
            <a:extLst>
              <a:ext uri="{FF2B5EF4-FFF2-40B4-BE49-F238E27FC236}">
                <a16:creationId xmlns:a16="http://schemas.microsoft.com/office/drawing/2014/main" id="{BFB463DC-19C3-4A91-A033-1C3A21A913C2}"/>
              </a:ext>
            </a:extLst>
          </p:cNvPr>
          <p:cNvSpPr/>
          <p:nvPr/>
        </p:nvSpPr>
        <p:spPr>
          <a:xfrm>
            <a:off x="499269" y="6341112"/>
            <a:ext cx="6172199" cy="3267561"/>
          </a:xfrm>
          <a:prstGeom prst="rect">
            <a:avLst/>
          </a:prstGeom>
        </p:spPr>
        <p:txBody>
          <a:bodyPr wrap="square">
            <a:spAutoFit/>
          </a:bodyPr>
          <a:lstStyle/>
          <a:p>
            <a:pPr algn="just">
              <a:lnSpc>
                <a:spcPct val="150000"/>
              </a:lnSpc>
              <a:spcAft>
                <a:spcPts val="1000"/>
              </a:spcAft>
            </a:pPr>
            <a:r>
              <a:rPr lang="en-GB" sz="1100" b="1" dirty="0">
                <a:latin typeface="Arial" panose="020B0604020202020204" pitchFamily="34" charset="0"/>
                <a:ea typeface="MS Mincho" panose="02020609040205080304" pitchFamily="49" charset="-128"/>
                <a:cs typeface="Times New Roman" panose="02020603050405020304" pitchFamily="18" charset="0"/>
              </a:rPr>
              <a:t>Figure 4: Polyfunctional CD8</a:t>
            </a:r>
            <a:r>
              <a:rPr lang="en-GB" sz="1100" b="1"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b="1" dirty="0">
                <a:latin typeface="Arial" panose="020B0604020202020204" pitchFamily="34" charset="0"/>
                <a:ea typeface="MS Mincho" panose="02020609040205080304" pitchFamily="49" charset="-128"/>
                <a:cs typeface="Times New Roman" panose="02020603050405020304" pitchFamily="18" charset="0"/>
              </a:rPr>
              <a:t> T cell analysis </a:t>
            </a:r>
            <a:endParaRPr lang="en-GB" sz="1100" b="1"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Aft>
                <a:spcPts val="0"/>
              </a:spcAft>
            </a:pPr>
            <a:r>
              <a:rPr lang="en-GB" sz="1100" dirty="0">
                <a:latin typeface="Arial" panose="020B0604020202020204" pitchFamily="34" charset="0"/>
                <a:ea typeface="MS Mincho" panose="02020609040205080304" pitchFamily="49" charset="-128"/>
                <a:cs typeface="Times New Roman" panose="02020603050405020304" pitchFamily="18" charset="0"/>
              </a:rPr>
              <a:t>Samples collected from 2016 were used to analyse the T cell response to EVD (</a:t>
            </a:r>
            <a:r>
              <a:rPr lang="en-GB" sz="1100" b="1" dirty="0">
                <a:latin typeface="Arial" panose="020B0604020202020204" pitchFamily="34" charset="0"/>
                <a:ea typeface="MS Mincho" panose="02020609040205080304" pitchFamily="49" charset="-128"/>
                <a:cs typeface="Times New Roman" panose="02020603050405020304" pitchFamily="18" charset="0"/>
              </a:rPr>
              <a:t>A</a:t>
            </a:r>
            <a:r>
              <a:rPr lang="en-GB" sz="1100" dirty="0">
                <a:latin typeface="Arial" panose="020B0604020202020204" pitchFamily="34" charset="0"/>
                <a:ea typeface="MS Mincho" panose="02020609040205080304" pitchFamily="49" charset="-128"/>
                <a:cs typeface="Times New Roman" panose="02020603050405020304" pitchFamily="18" charset="0"/>
              </a:rPr>
              <a:t>) Using </a:t>
            </a:r>
            <a:r>
              <a:rPr lang="en-GB" sz="1100" dirty="0" err="1">
                <a:latin typeface="Arial" panose="020B0604020202020204" pitchFamily="34" charset="0"/>
                <a:ea typeface="MS Mincho" panose="02020609040205080304" pitchFamily="49" charset="-128"/>
                <a:cs typeface="Times New Roman" panose="02020603050405020304" pitchFamily="18" charset="0"/>
              </a:rPr>
              <a:t>FlowJo</a:t>
            </a:r>
            <a:r>
              <a:rPr lang="en-GB" sz="1100" dirty="0">
                <a:latin typeface="Arial" panose="020B0604020202020204" pitchFamily="34" charset="0"/>
                <a:ea typeface="MS Mincho" panose="02020609040205080304" pitchFamily="49" charset="-128"/>
                <a:cs typeface="Times New Roman" panose="02020603050405020304" pitchFamily="18" charset="0"/>
              </a:rPr>
              <a:t>™ Boolean gating and Spice software (NIH) the combination of cytokine secreting CD8</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T cells were identified and it was found that there is a significant population of </a:t>
            </a:r>
            <a:r>
              <a:rPr lang="en-GB" sz="1100" dirty="0" err="1">
                <a:latin typeface="Arial" panose="020B0604020202020204" pitchFamily="34" charset="0"/>
                <a:ea typeface="MS Mincho" panose="02020609040205080304" pitchFamily="49" charset="-128"/>
                <a:cs typeface="Times New Roman" panose="02020603050405020304" pitchFamily="18" charset="0"/>
              </a:rPr>
              <a:t>IFNγ</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(p=0.018) only and </a:t>
            </a:r>
            <a:r>
              <a:rPr lang="en-GB" sz="1100" dirty="0" err="1">
                <a:latin typeface="Arial" panose="020B0604020202020204" pitchFamily="34" charset="0"/>
                <a:ea typeface="MS Mincho" panose="02020609040205080304" pitchFamily="49" charset="-128"/>
                <a:cs typeface="Times New Roman" panose="02020603050405020304" pitchFamily="18" charset="0"/>
              </a:rPr>
              <a:t>IFNγ</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TNFα</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(p=0.0075) CD8</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T cells amongst the survivor (red dots) PBMCs compared to ELISpot negative controls (grey dots). Samples that returned a negative result during analysis were assigned a value of 0.001, Mann-Whitney test were performed for all statistical analysis. (</a:t>
            </a:r>
            <a:r>
              <a:rPr lang="en-GB" sz="1100" b="1" dirty="0">
                <a:latin typeface="Arial" panose="020B0604020202020204" pitchFamily="34" charset="0"/>
                <a:ea typeface="MS Mincho" panose="02020609040205080304" pitchFamily="49" charset="-128"/>
                <a:cs typeface="Times New Roman" panose="02020603050405020304" pitchFamily="18" charset="0"/>
              </a:rPr>
              <a:t>B</a:t>
            </a:r>
            <a:r>
              <a:rPr lang="en-GB" sz="1100" dirty="0">
                <a:latin typeface="Arial" panose="020B0604020202020204" pitchFamily="34" charset="0"/>
                <a:ea typeface="MS Mincho" panose="02020609040205080304" pitchFamily="49" charset="-128"/>
                <a:cs typeface="Times New Roman" panose="02020603050405020304" pitchFamily="18" charset="0"/>
              </a:rPr>
              <a:t>) CD8</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T cell activation as measured by intracellular staining for the degranulation marker CD107a. CD8</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T cells originating from EVD survivors showed significantly greater CD107a levels than negative controls (p=0.032). (</a:t>
            </a:r>
            <a:r>
              <a:rPr lang="en-GB" sz="1100" b="1" dirty="0">
                <a:latin typeface="Arial" panose="020B0604020202020204" pitchFamily="34" charset="0"/>
                <a:ea typeface="MS Mincho" panose="02020609040205080304" pitchFamily="49" charset="-128"/>
                <a:cs typeface="Times New Roman" panose="02020603050405020304" pitchFamily="18" charset="0"/>
              </a:rPr>
              <a:t>C</a:t>
            </a:r>
            <a:r>
              <a:rPr lang="en-GB" sz="1100" dirty="0">
                <a:latin typeface="Arial" panose="020B0604020202020204" pitchFamily="34" charset="0"/>
                <a:ea typeface="MS Mincho" panose="02020609040205080304" pitchFamily="49" charset="-128"/>
                <a:cs typeface="Times New Roman" panose="02020603050405020304" pitchFamily="18" charset="0"/>
              </a:rPr>
              <a:t>) Representative dot plot from survivor PBMCs stimulated with EBOV GP peptide, the number of CD107a</a:t>
            </a:r>
            <a:r>
              <a:rPr lang="en-GB" sz="1100" baseline="30000" dirty="0">
                <a:latin typeface="Arial" panose="020B0604020202020204" pitchFamily="34" charset="0"/>
                <a:ea typeface="MS Mincho" panose="02020609040205080304" pitchFamily="49" charset="-128"/>
                <a:cs typeface="Times New Roman" panose="02020603050405020304" pitchFamily="18" charset="0"/>
              </a:rPr>
              <a:t>+</a:t>
            </a:r>
            <a:r>
              <a:rPr lang="en-GB" sz="1100" dirty="0">
                <a:latin typeface="Arial" panose="020B0604020202020204" pitchFamily="34" charset="0"/>
                <a:ea typeface="MS Mincho" panose="02020609040205080304" pitchFamily="49" charset="-128"/>
                <a:cs typeface="Times New Roman" panose="02020603050405020304" pitchFamily="18" charset="0"/>
              </a:rPr>
              <a:t> events have been overplayed in red to show their level of expression.</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21115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4340</TotalTime>
  <Words>787</Words>
  <Application>Microsoft Office PowerPoint</Application>
  <PresentationFormat>A4 Paper (210x297 mm)</PresentationFormat>
  <Paragraphs>42</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MS Mincho</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Tipton</dc:creator>
  <cp:lastModifiedBy>Tom Tipton</cp:lastModifiedBy>
  <cp:revision>172</cp:revision>
  <dcterms:created xsi:type="dcterms:W3CDTF">2017-04-04T15:22:46Z</dcterms:created>
  <dcterms:modified xsi:type="dcterms:W3CDTF">2020-08-03T14:24:37Z</dcterms:modified>
</cp:coreProperties>
</file>