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259" r:id="rId2"/>
  </p:sldIdLst>
  <p:sldSz cx="32918400" cy="19202400"/>
  <p:notesSz cx="9926638" cy="14355763"/>
  <p:defaultTextStyle>
    <a:defPPr>
      <a:defRPr lang="en-US"/>
    </a:defPPr>
    <a:lvl1pPr algn="ctr" rtl="0" fontAlgn="base">
      <a:spcBef>
        <a:spcPct val="0"/>
      </a:spcBef>
      <a:spcAft>
        <a:spcPct val="0"/>
      </a:spcAft>
      <a:defRPr sz="10600" kern="1200">
        <a:solidFill>
          <a:schemeClr val="tx2"/>
        </a:solidFill>
        <a:latin typeface="Arial" charset="0"/>
        <a:ea typeface="ＭＳ Ｐゴシック" charset="0"/>
        <a:cs typeface="ＭＳ Ｐゴシック" charset="0"/>
      </a:defRPr>
    </a:lvl1pPr>
    <a:lvl2pPr marL="457200" algn="ctr" rtl="0" fontAlgn="base">
      <a:spcBef>
        <a:spcPct val="0"/>
      </a:spcBef>
      <a:spcAft>
        <a:spcPct val="0"/>
      </a:spcAft>
      <a:defRPr sz="10600" kern="1200">
        <a:solidFill>
          <a:schemeClr val="tx2"/>
        </a:solidFill>
        <a:latin typeface="Arial" charset="0"/>
        <a:ea typeface="ＭＳ Ｐゴシック" charset="0"/>
        <a:cs typeface="ＭＳ Ｐゴシック" charset="0"/>
      </a:defRPr>
    </a:lvl2pPr>
    <a:lvl3pPr marL="914400" algn="ctr" rtl="0" fontAlgn="base">
      <a:spcBef>
        <a:spcPct val="0"/>
      </a:spcBef>
      <a:spcAft>
        <a:spcPct val="0"/>
      </a:spcAft>
      <a:defRPr sz="10600" kern="1200">
        <a:solidFill>
          <a:schemeClr val="tx2"/>
        </a:solidFill>
        <a:latin typeface="Arial" charset="0"/>
        <a:ea typeface="ＭＳ Ｐゴシック" charset="0"/>
        <a:cs typeface="ＭＳ Ｐゴシック" charset="0"/>
      </a:defRPr>
    </a:lvl3pPr>
    <a:lvl4pPr marL="1371600" algn="ctr" rtl="0" fontAlgn="base">
      <a:spcBef>
        <a:spcPct val="0"/>
      </a:spcBef>
      <a:spcAft>
        <a:spcPct val="0"/>
      </a:spcAft>
      <a:defRPr sz="10600" kern="1200">
        <a:solidFill>
          <a:schemeClr val="tx2"/>
        </a:solidFill>
        <a:latin typeface="Arial" charset="0"/>
        <a:ea typeface="ＭＳ Ｐゴシック" charset="0"/>
        <a:cs typeface="ＭＳ Ｐゴシック" charset="0"/>
      </a:defRPr>
    </a:lvl4pPr>
    <a:lvl5pPr marL="1828800" algn="ctr" rtl="0" fontAlgn="base">
      <a:spcBef>
        <a:spcPct val="0"/>
      </a:spcBef>
      <a:spcAft>
        <a:spcPct val="0"/>
      </a:spcAft>
      <a:defRPr sz="10600" kern="1200">
        <a:solidFill>
          <a:schemeClr val="tx2"/>
        </a:solidFill>
        <a:latin typeface="Arial" charset="0"/>
        <a:ea typeface="ＭＳ Ｐゴシック" charset="0"/>
        <a:cs typeface="ＭＳ Ｐゴシック" charset="0"/>
      </a:defRPr>
    </a:lvl5pPr>
    <a:lvl6pPr marL="2286000" algn="l" defTabSz="457200" rtl="0" eaLnBrk="1" latinLnBrk="0" hangingPunct="1">
      <a:defRPr sz="10600" kern="1200">
        <a:solidFill>
          <a:schemeClr val="tx2"/>
        </a:solidFill>
        <a:latin typeface="Arial" charset="0"/>
        <a:ea typeface="ＭＳ Ｐゴシック" charset="0"/>
        <a:cs typeface="ＭＳ Ｐゴシック" charset="0"/>
      </a:defRPr>
    </a:lvl6pPr>
    <a:lvl7pPr marL="2743200" algn="l" defTabSz="457200" rtl="0" eaLnBrk="1" latinLnBrk="0" hangingPunct="1">
      <a:defRPr sz="10600" kern="1200">
        <a:solidFill>
          <a:schemeClr val="tx2"/>
        </a:solidFill>
        <a:latin typeface="Arial" charset="0"/>
        <a:ea typeface="ＭＳ Ｐゴシック" charset="0"/>
        <a:cs typeface="ＭＳ Ｐゴシック" charset="0"/>
      </a:defRPr>
    </a:lvl7pPr>
    <a:lvl8pPr marL="3200400" algn="l" defTabSz="457200" rtl="0" eaLnBrk="1" latinLnBrk="0" hangingPunct="1">
      <a:defRPr sz="10600" kern="1200">
        <a:solidFill>
          <a:schemeClr val="tx2"/>
        </a:solidFill>
        <a:latin typeface="Arial" charset="0"/>
        <a:ea typeface="ＭＳ Ｐゴシック" charset="0"/>
        <a:cs typeface="ＭＳ Ｐゴシック" charset="0"/>
      </a:defRPr>
    </a:lvl8pPr>
    <a:lvl9pPr marL="3657600" algn="l" defTabSz="457200" rtl="0" eaLnBrk="1" latinLnBrk="0" hangingPunct="1">
      <a:defRPr sz="10600" kern="1200">
        <a:solidFill>
          <a:schemeClr val="tx2"/>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6048">
          <p15:clr>
            <a:srgbClr val="A4A3A4"/>
          </p15:clr>
        </p15:guide>
        <p15:guide id="2" orient="horz" pos="11953">
          <p15:clr>
            <a:srgbClr val="A4A3A4"/>
          </p15:clr>
        </p15:guide>
        <p15:guide id="3" orient="horz" pos="2016">
          <p15:clr>
            <a:srgbClr val="A4A3A4"/>
          </p15:clr>
        </p15:guide>
        <p15:guide id="4" orient="horz" pos="144">
          <p15:clr>
            <a:srgbClr val="A4A3A4"/>
          </p15:clr>
        </p15:guide>
        <p15:guide id="5" orient="horz" pos="2736">
          <p15:clr>
            <a:srgbClr val="A4A3A4"/>
          </p15:clr>
        </p15:guide>
        <p15:guide id="6" orient="horz" pos="504">
          <p15:clr>
            <a:srgbClr val="A4A3A4"/>
          </p15:clr>
        </p15:guide>
        <p15:guide id="7" orient="horz" pos="6216">
          <p15:clr>
            <a:srgbClr val="A4A3A4"/>
          </p15:clr>
        </p15:guide>
        <p15:guide id="8" pos="10368">
          <p15:clr>
            <a:srgbClr val="A4A3A4"/>
          </p15:clr>
        </p15:guide>
        <p15:guide id="9" pos="6696">
          <p15:clr>
            <a:srgbClr val="A4A3A4"/>
          </p15:clr>
        </p15:guide>
        <p15:guide id="10" pos="20045">
          <p15:clr>
            <a:srgbClr val="A4A3A4"/>
          </p15:clr>
        </p15:guide>
        <p15:guide id="11" pos="13608">
          <p15:clr>
            <a:srgbClr val="A4A3A4"/>
          </p15:clr>
        </p15:guide>
        <p15:guide id="12" pos="216">
          <p15:clr>
            <a:srgbClr val="A4A3A4"/>
          </p15:clr>
        </p15:guide>
        <p15:guide id="13" pos="14040">
          <p15:clr>
            <a:srgbClr val="A4A3A4"/>
          </p15:clr>
        </p15:guide>
        <p15:guide id="14" pos="7128">
          <p15:clr>
            <a:srgbClr val="A4A3A4"/>
          </p15:clr>
        </p15:guide>
        <p15:guide id="15" pos="205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CCECFF"/>
    <a:srgbClr val="172B60"/>
    <a:srgbClr val="182D66"/>
    <a:srgbClr val="162655"/>
    <a:srgbClr val="313A7D"/>
    <a:srgbClr val="384587"/>
    <a:srgbClr val="000080"/>
    <a:srgbClr val="00006D"/>
    <a:srgbClr val="1F206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83886" autoAdjust="0"/>
  </p:normalViewPr>
  <p:slideViewPr>
    <p:cSldViewPr snapToGrid="0">
      <p:cViewPr>
        <p:scale>
          <a:sx n="43" d="100"/>
          <a:sy n="43" d="100"/>
        </p:scale>
        <p:origin x="968" y="-120"/>
      </p:cViewPr>
      <p:guideLst>
        <p:guide orient="horz" pos="6048"/>
        <p:guide orient="horz" pos="11953"/>
        <p:guide orient="horz" pos="2016"/>
        <p:guide orient="horz" pos="144"/>
        <p:guide orient="horz" pos="2736"/>
        <p:guide orient="horz" pos="504"/>
        <p:guide orient="horz" pos="6216"/>
        <p:guide pos="10368"/>
        <p:guide pos="6696"/>
        <p:guide pos="20045"/>
        <p:guide pos="13608"/>
        <p:guide pos="216"/>
        <p:guide pos="14040"/>
        <p:guide pos="7128"/>
        <p:guide pos="205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45005" cy="4500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4301543" cy="718924"/>
          </a:xfrm>
          <a:prstGeom prst="rect">
            <a:avLst/>
          </a:prstGeom>
          <a:noFill/>
          <a:ln w="9525">
            <a:noFill/>
            <a:miter lim="800000"/>
            <a:headEnd/>
            <a:tailEnd/>
          </a:ln>
          <a:effectLst/>
        </p:spPr>
        <p:txBody>
          <a:bodyPr vert="horz" wrap="square" lIns="137014" tIns="68508" rIns="137014" bIns="68508" numCol="1" anchor="t" anchorCtr="0" compatLnSpc="1">
            <a:prstTxWarp prst="textNoShape">
              <a:avLst/>
            </a:prstTxWarp>
          </a:bodyPr>
          <a:lstStyle>
            <a:lvl1pPr algn="l" defTabSz="1370432">
              <a:defRPr sz="1800">
                <a:solidFill>
                  <a:schemeClr val="tx1"/>
                </a:solidFill>
                <a:latin typeface="Arial" charset="0"/>
                <a:ea typeface="ＭＳ Ｐゴシック" charset="0"/>
                <a:cs typeface="ＭＳ Ｐゴシック" charset="0"/>
              </a:defRPr>
            </a:lvl1pPr>
          </a:lstStyle>
          <a:p>
            <a:pPr>
              <a:defRPr/>
            </a:pPr>
            <a:endParaRPr lang="en-US"/>
          </a:p>
        </p:txBody>
      </p:sp>
      <p:sp>
        <p:nvSpPr>
          <p:cNvPr id="30723" name="Rectangle 3"/>
          <p:cNvSpPr>
            <a:spLocks noGrp="1" noChangeArrowheads="1"/>
          </p:cNvSpPr>
          <p:nvPr>
            <p:ph type="dt" sz="quarter" idx="1"/>
          </p:nvPr>
        </p:nvSpPr>
        <p:spPr bwMode="auto">
          <a:xfrm>
            <a:off x="5622798" y="0"/>
            <a:ext cx="4301543" cy="718924"/>
          </a:xfrm>
          <a:prstGeom prst="rect">
            <a:avLst/>
          </a:prstGeom>
          <a:noFill/>
          <a:ln w="9525">
            <a:noFill/>
            <a:miter lim="800000"/>
            <a:headEnd/>
            <a:tailEnd/>
          </a:ln>
          <a:effectLst/>
        </p:spPr>
        <p:txBody>
          <a:bodyPr vert="horz" wrap="square" lIns="137014" tIns="68508" rIns="137014" bIns="68508" numCol="1" anchor="t" anchorCtr="0" compatLnSpc="1">
            <a:prstTxWarp prst="textNoShape">
              <a:avLst/>
            </a:prstTxWarp>
          </a:bodyPr>
          <a:lstStyle>
            <a:lvl1pPr algn="r" defTabSz="1370432">
              <a:defRPr sz="1800">
                <a:solidFill>
                  <a:schemeClr val="tx1"/>
                </a:solidFill>
                <a:latin typeface="Arial" charset="0"/>
                <a:ea typeface="ＭＳ Ｐゴシック" charset="0"/>
                <a:cs typeface="ＭＳ Ｐゴシック" charset="0"/>
              </a:defRPr>
            </a:lvl1pPr>
          </a:lstStyle>
          <a:p>
            <a:pPr>
              <a:defRPr/>
            </a:pPr>
            <a:endParaRPr lang="en-US"/>
          </a:p>
        </p:txBody>
      </p:sp>
      <p:sp>
        <p:nvSpPr>
          <p:cNvPr id="30724" name="Rectangle 4"/>
          <p:cNvSpPr>
            <a:spLocks noGrp="1" noChangeArrowheads="1"/>
          </p:cNvSpPr>
          <p:nvPr>
            <p:ph type="ftr" sz="quarter" idx="2"/>
          </p:nvPr>
        </p:nvSpPr>
        <p:spPr bwMode="auto">
          <a:xfrm>
            <a:off x="0" y="13634318"/>
            <a:ext cx="4301543" cy="718922"/>
          </a:xfrm>
          <a:prstGeom prst="rect">
            <a:avLst/>
          </a:prstGeom>
          <a:noFill/>
          <a:ln w="9525">
            <a:noFill/>
            <a:miter lim="800000"/>
            <a:headEnd/>
            <a:tailEnd/>
          </a:ln>
          <a:effectLst/>
        </p:spPr>
        <p:txBody>
          <a:bodyPr vert="horz" wrap="square" lIns="137014" tIns="68508" rIns="137014" bIns="68508" numCol="1" anchor="b" anchorCtr="0" compatLnSpc="1">
            <a:prstTxWarp prst="textNoShape">
              <a:avLst/>
            </a:prstTxWarp>
          </a:bodyPr>
          <a:lstStyle>
            <a:lvl1pPr algn="l" defTabSz="1370432">
              <a:defRPr sz="1800">
                <a:solidFill>
                  <a:schemeClr val="tx1"/>
                </a:solidFill>
                <a:latin typeface="Arial" charset="0"/>
                <a:ea typeface="ＭＳ Ｐゴシック" charset="0"/>
                <a:cs typeface="ＭＳ Ｐゴシック" charset="0"/>
              </a:defRPr>
            </a:lvl1pPr>
          </a:lstStyle>
          <a:p>
            <a:pPr>
              <a:defRPr/>
            </a:pPr>
            <a:endParaRPr lang="en-US"/>
          </a:p>
        </p:txBody>
      </p:sp>
      <p:sp>
        <p:nvSpPr>
          <p:cNvPr id="30725" name="Rectangle 5"/>
          <p:cNvSpPr>
            <a:spLocks noGrp="1" noChangeArrowheads="1"/>
          </p:cNvSpPr>
          <p:nvPr>
            <p:ph type="sldNum" sz="quarter" idx="3"/>
          </p:nvPr>
        </p:nvSpPr>
        <p:spPr bwMode="auto">
          <a:xfrm>
            <a:off x="5622798" y="13634318"/>
            <a:ext cx="4301543" cy="718922"/>
          </a:xfrm>
          <a:prstGeom prst="rect">
            <a:avLst/>
          </a:prstGeom>
          <a:noFill/>
          <a:ln w="9525">
            <a:noFill/>
            <a:miter lim="800000"/>
            <a:headEnd/>
            <a:tailEnd/>
          </a:ln>
          <a:effectLst/>
        </p:spPr>
        <p:txBody>
          <a:bodyPr vert="horz" wrap="square" lIns="137014" tIns="68508" rIns="137014" bIns="68508" numCol="1" anchor="b" anchorCtr="0" compatLnSpc="1">
            <a:prstTxWarp prst="textNoShape">
              <a:avLst/>
            </a:prstTxWarp>
          </a:bodyPr>
          <a:lstStyle>
            <a:lvl1pPr algn="r" defTabSz="1370432">
              <a:defRPr sz="1800">
                <a:solidFill>
                  <a:schemeClr val="tx1"/>
                </a:solidFill>
              </a:defRPr>
            </a:lvl1pPr>
          </a:lstStyle>
          <a:p>
            <a:pPr>
              <a:defRPr/>
            </a:pPr>
            <a:fld id="{59E436C4-8FEE-2D42-B782-E10A833CD9A6}" type="slidenum">
              <a:rPr lang="en-US"/>
              <a:pPr>
                <a:defRPr/>
              </a:pPr>
              <a:t>‹#›</a:t>
            </a:fld>
            <a:endParaRPr lang="en-US"/>
          </a:p>
        </p:txBody>
      </p:sp>
    </p:spTree>
    <p:extLst>
      <p:ext uri="{BB962C8B-B14F-4D97-AF65-F5344CB8AC3E}">
        <p14:creationId xmlns:p14="http://schemas.microsoft.com/office/powerpoint/2010/main" val="1449158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4301543" cy="718924"/>
          </a:xfrm>
          <a:prstGeom prst="rect">
            <a:avLst/>
          </a:prstGeom>
          <a:noFill/>
          <a:ln w="9525">
            <a:noFill/>
            <a:miter lim="800000"/>
            <a:headEnd/>
            <a:tailEnd/>
          </a:ln>
          <a:effectLst/>
        </p:spPr>
        <p:txBody>
          <a:bodyPr vert="horz" wrap="square" lIns="137014" tIns="68508" rIns="137014" bIns="68508" numCol="1" anchor="t" anchorCtr="0" compatLnSpc="1">
            <a:prstTxWarp prst="textNoShape">
              <a:avLst/>
            </a:prstTxWarp>
          </a:bodyPr>
          <a:lstStyle>
            <a:lvl1pPr algn="l" defTabSz="1370432">
              <a:defRPr sz="1800">
                <a:solidFill>
                  <a:schemeClr val="tx1"/>
                </a:solidFill>
                <a:latin typeface="Arial" charset="0"/>
                <a:ea typeface="ＭＳ Ｐゴシック" charset="0"/>
                <a:cs typeface="ＭＳ Ｐゴシック" charset="0"/>
              </a:defRPr>
            </a:lvl1pPr>
          </a:lstStyle>
          <a:p>
            <a:pPr>
              <a:defRPr/>
            </a:pPr>
            <a:endParaRPr lang="en-US"/>
          </a:p>
        </p:txBody>
      </p:sp>
      <p:sp>
        <p:nvSpPr>
          <p:cNvPr id="29699" name="Rectangle 3"/>
          <p:cNvSpPr>
            <a:spLocks noGrp="1" noChangeArrowheads="1"/>
          </p:cNvSpPr>
          <p:nvPr>
            <p:ph type="dt" idx="1"/>
          </p:nvPr>
        </p:nvSpPr>
        <p:spPr bwMode="auto">
          <a:xfrm>
            <a:off x="5622798" y="0"/>
            <a:ext cx="4301543" cy="718924"/>
          </a:xfrm>
          <a:prstGeom prst="rect">
            <a:avLst/>
          </a:prstGeom>
          <a:noFill/>
          <a:ln w="9525">
            <a:noFill/>
            <a:miter lim="800000"/>
            <a:headEnd/>
            <a:tailEnd/>
          </a:ln>
          <a:effectLst/>
        </p:spPr>
        <p:txBody>
          <a:bodyPr vert="horz" wrap="square" lIns="137014" tIns="68508" rIns="137014" bIns="68508" numCol="1" anchor="t" anchorCtr="0" compatLnSpc="1">
            <a:prstTxWarp prst="textNoShape">
              <a:avLst/>
            </a:prstTxWarp>
          </a:bodyPr>
          <a:lstStyle>
            <a:lvl1pPr algn="r" defTabSz="1370432">
              <a:defRPr sz="1800">
                <a:solidFill>
                  <a:schemeClr val="tx1"/>
                </a:solidFill>
                <a:latin typeface="Arial" charset="0"/>
                <a:ea typeface="ＭＳ Ｐゴシック" charset="0"/>
                <a:cs typeface="ＭＳ Ｐゴシック"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354013" y="1077913"/>
            <a:ext cx="9221787" cy="5380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9701" name="Rectangle 5"/>
          <p:cNvSpPr>
            <a:spLocks noGrp="1" noChangeArrowheads="1"/>
          </p:cNvSpPr>
          <p:nvPr>
            <p:ph type="body" sz="quarter" idx="3"/>
          </p:nvPr>
        </p:nvSpPr>
        <p:spPr bwMode="auto">
          <a:xfrm>
            <a:off x="992664" y="6818421"/>
            <a:ext cx="7941310" cy="6460218"/>
          </a:xfrm>
          <a:prstGeom prst="rect">
            <a:avLst/>
          </a:prstGeom>
          <a:noFill/>
          <a:ln w="9525">
            <a:noFill/>
            <a:miter lim="800000"/>
            <a:headEnd/>
            <a:tailEnd/>
          </a:ln>
          <a:effectLst/>
        </p:spPr>
        <p:txBody>
          <a:bodyPr vert="horz" wrap="square" lIns="137014" tIns="68508" rIns="137014" bIns="6850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p:cNvSpPr>
            <a:spLocks noGrp="1" noChangeArrowheads="1"/>
          </p:cNvSpPr>
          <p:nvPr>
            <p:ph type="ftr" sz="quarter" idx="4"/>
          </p:nvPr>
        </p:nvSpPr>
        <p:spPr bwMode="auto">
          <a:xfrm>
            <a:off x="0" y="13634318"/>
            <a:ext cx="4301543" cy="718922"/>
          </a:xfrm>
          <a:prstGeom prst="rect">
            <a:avLst/>
          </a:prstGeom>
          <a:noFill/>
          <a:ln w="9525">
            <a:noFill/>
            <a:miter lim="800000"/>
            <a:headEnd/>
            <a:tailEnd/>
          </a:ln>
          <a:effectLst/>
        </p:spPr>
        <p:txBody>
          <a:bodyPr vert="horz" wrap="square" lIns="137014" tIns="68508" rIns="137014" bIns="68508" numCol="1" anchor="b" anchorCtr="0" compatLnSpc="1">
            <a:prstTxWarp prst="textNoShape">
              <a:avLst/>
            </a:prstTxWarp>
          </a:bodyPr>
          <a:lstStyle>
            <a:lvl1pPr algn="l" defTabSz="1370432">
              <a:defRPr sz="1800">
                <a:solidFill>
                  <a:schemeClr val="tx1"/>
                </a:solidFill>
                <a:latin typeface="Arial" charset="0"/>
                <a:ea typeface="ＭＳ Ｐゴシック" charset="0"/>
                <a:cs typeface="ＭＳ Ｐゴシック" charset="0"/>
              </a:defRPr>
            </a:lvl1pPr>
          </a:lstStyle>
          <a:p>
            <a:pPr>
              <a:defRPr/>
            </a:pPr>
            <a:endParaRPr lang="en-US"/>
          </a:p>
        </p:txBody>
      </p:sp>
      <p:sp>
        <p:nvSpPr>
          <p:cNvPr id="29703" name="Rectangle 7"/>
          <p:cNvSpPr>
            <a:spLocks noGrp="1" noChangeArrowheads="1"/>
          </p:cNvSpPr>
          <p:nvPr>
            <p:ph type="sldNum" sz="quarter" idx="5"/>
          </p:nvPr>
        </p:nvSpPr>
        <p:spPr bwMode="auto">
          <a:xfrm>
            <a:off x="5622798" y="13634318"/>
            <a:ext cx="4301543" cy="718922"/>
          </a:xfrm>
          <a:prstGeom prst="rect">
            <a:avLst/>
          </a:prstGeom>
          <a:noFill/>
          <a:ln w="9525">
            <a:noFill/>
            <a:miter lim="800000"/>
            <a:headEnd/>
            <a:tailEnd/>
          </a:ln>
          <a:effectLst/>
        </p:spPr>
        <p:txBody>
          <a:bodyPr vert="horz" wrap="square" lIns="137014" tIns="68508" rIns="137014" bIns="68508" numCol="1" anchor="b" anchorCtr="0" compatLnSpc="1">
            <a:prstTxWarp prst="textNoShape">
              <a:avLst/>
            </a:prstTxWarp>
          </a:bodyPr>
          <a:lstStyle>
            <a:lvl1pPr algn="r" defTabSz="1370432">
              <a:defRPr sz="1800">
                <a:solidFill>
                  <a:schemeClr val="tx1"/>
                </a:solidFill>
              </a:defRPr>
            </a:lvl1pPr>
          </a:lstStyle>
          <a:p>
            <a:pPr>
              <a:defRPr/>
            </a:pPr>
            <a:fld id="{7679477F-B4E0-8646-8B4C-9396CF72954E}" type="slidenum">
              <a:rPr lang="en-US"/>
              <a:pPr>
                <a:defRPr/>
              </a:pPr>
              <a:t>‹#›</a:t>
            </a:fld>
            <a:endParaRPr lang="en-US"/>
          </a:p>
        </p:txBody>
      </p:sp>
    </p:spTree>
    <p:extLst>
      <p:ext uri="{BB962C8B-B14F-4D97-AF65-F5344CB8AC3E}">
        <p14:creationId xmlns:p14="http://schemas.microsoft.com/office/powerpoint/2010/main" val="2999964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5"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358" y="5965566"/>
            <a:ext cx="27979687" cy="4115329"/>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4938715" y="10880995"/>
            <a:ext cx="23040976" cy="4908021"/>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253528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45445" y="768615"/>
            <a:ext cx="29627513" cy="32004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1645445" y="4480190"/>
            <a:ext cx="29627513" cy="12673806"/>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6153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7271" y="768616"/>
            <a:ext cx="7405687" cy="16385381"/>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5445" y="768616"/>
            <a:ext cx="21993226" cy="16385381"/>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7795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45445" y="768615"/>
            <a:ext cx="29627513" cy="32004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1645445" y="4480190"/>
            <a:ext cx="29627513" cy="12673806"/>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70985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2338579"/>
            <a:ext cx="27979687" cy="3815292"/>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8138055"/>
            <a:ext cx="27979687" cy="420052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78014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45445" y="768615"/>
            <a:ext cx="29627513" cy="32004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645447" y="4480190"/>
            <a:ext cx="14699455" cy="12673806"/>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73500" y="4480190"/>
            <a:ext cx="14699458" cy="12673806"/>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383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445" y="768615"/>
            <a:ext cx="29627513" cy="32004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447" y="4298686"/>
            <a:ext cx="14544676" cy="1790964"/>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5447" y="6089654"/>
            <a:ext cx="14544676" cy="11064346"/>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1139" y="4298686"/>
            <a:ext cx="14551819" cy="1790964"/>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1139" y="6089654"/>
            <a:ext cx="14551819" cy="11064346"/>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66718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45445" y="768615"/>
            <a:ext cx="29627513" cy="32004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4173614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0869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445" y="764915"/>
            <a:ext cx="10829926" cy="325411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70658" y="764916"/>
            <a:ext cx="18402300" cy="1638908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445" y="4019021"/>
            <a:ext cx="10829926" cy="131349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20409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3189" y="13442422"/>
            <a:ext cx="19750087" cy="1585383"/>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3189" y="1715030"/>
            <a:ext cx="19750087" cy="11521811"/>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453189" y="15027804"/>
            <a:ext cx="19750087" cy="2253986"/>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496339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62" name="Text Box 38"/>
          <p:cNvSpPr txBox="1">
            <a:spLocks noChangeArrowheads="1"/>
          </p:cNvSpPr>
          <p:nvPr userDrawn="1"/>
        </p:nvSpPr>
        <p:spPr bwMode="auto">
          <a:xfrm>
            <a:off x="11201400" y="3600450"/>
            <a:ext cx="10504488" cy="538163"/>
          </a:xfrm>
          <a:prstGeom prst="rect">
            <a:avLst/>
          </a:prstGeom>
          <a:noFill/>
          <a:ln w="9525">
            <a:noFill/>
            <a:miter lim="800000"/>
            <a:headEnd/>
            <a:tailEnd/>
          </a:ln>
          <a:effectLst/>
        </p:spPr>
        <p:txBody>
          <a:bodyPr lIns="91426" tIns="45713" rIns="91426" bIns="45713">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37931725" indent="-37474525" defTabSz="2193925" eaLnBrk="0" hangingPunct="0">
              <a:defRPr sz="10600">
                <a:solidFill>
                  <a:schemeClr val="tx2"/>
                </a:solidFill>
                <a:latin typeface="Arial" charset="0"/>
                <a:ea typeface="ＭＳ Ｐゴシック" charset="0"/>
              </a:defRPr>
            </a:lvl2pPr>
            <a:lvl3pPr eaLnBrk="0" hangingPunct="0">
              <a:defRPr sz="10600">
                <a:solidFill>
                  <a:schemeClr val="tx2"/>
                </a:solidFill>
                <a:latin typeface="Arial" charset="0"/>
                <a:ea typeface="ＭＳ Ｐゴシック" charset="0"/>
              </a:defRPr>
            </a:lvl3pPr>
            <a:lvl4pPr eaLnBrk="0" hangingPunct="0">
              <a:defRPr sz="10600">
                <a:solidFill>
                  <a:schemeClr val="tx2"/>
                </a:solidFill>
                <a:latin typeface="Arial" charset="0"/>
                <a:ea typeface="ＭＳ Ｐゴシック" charset="0"/>
              </a:defRPr>
            </a:lvl4pPr>
            <a:lvl5pPr eaLnBrk="0" hangingPunct="0">
              <a:defRPr sz="10600">
                <a:solidFill>
                  <a:schemeClr val="tx2"/>
                </a:solidFill>
                <a:latin typeface="Arial" charset="0"/>
                <a:ea typeface="ＭＳ Ｐゴシック" charset="0"/>
              </a:defRPr>
            </a:lvl5pPr>
            <a:lvl6pPr marL="457200" eaLnBrk="0" fontAlgn="base" hangingPunct="0">
              <a:spcBef>
                <a:spcPct val="0"/>
              </a:spcBef>
              <a:spcAft>
                <a:spcPct val="0"/>
              </a:spcAft>
              <a:defRPr sz="10600">
                <a:solidFill>
                  <a:schemeClr val="tx2"/>
                </a:solidFill>
                <a:latin typeface="Arial" charset="0"/>
                <a:ea typeface="ＭＳ Ｐゴシック" charset="0"/>
              </a:defRPr>
            </a:lvl6pPr>
            <a:lvl7pPr marL="914400" eaLnBrk="0" fontAlgn="base" hangingPunct="0">
              <a:spcBef>
                <a:spcPct val="0"/>
              </a:spcBef>
              <a:spcAft>
                <a:spcPct val="0"/>
              </a:spcAft>
              <a:defRPr sz="10600">
                <a:solidFill>
                  <a:schemeClr val="tx2"/>
                </a:solidFill>
                <a:latin typeface="Arial" charset="0"/>
                <a:ea typeface="ＭＳ Ｐゴシック" charset="0"/>
              </a:defRPr>
            </a:lvl7pPr>
            <a:lvl8pPr marL="1371600" eaLnBrk="0" fontAlgn="base" hangingPunct="0">
              <a:spcBef>
                <a:spcPct val="0"/>
              </a:spcBef>
              <a:spcAft>
                <a:spcPct val="0"/>
              </a:spcAft>
              <a:defRPr sz="10600">
                <a:solidFill>
                  <a:schemeClr val="tx2"/>
                </a:solidFill>
                <a:latin typeface="Arial" charset="0"/>
                <a:ea typeface="ＭＳ Ｐゴシック" charset="0"/>
              </a:defRPr>
            </a:lvl8pPr>
            <a:lvl9pPr marL="1828800" eaLnBrk="0" fontAlgn="base" hangingPunct="0">
              <a:spcBef>
                <a:spcPct val="0"/>
              </a:spcBef>
              <a:spcAft>
                <a:spcPct val="0"/>
              </a:spcAft>
              <a:defRPr sz="10600">
                <a:solidFill>
                  <a:schemeClr val="tx2"/>
                </a:solidFill>
                <a:latin typeface="Arial" charset="0"/>
                <a:ea typeface="ＭＳ Ｐゴシック" charset="0"/>
              </a:defRPr>
            </a:lvl9pPr>
          </a:lstStyle>
          <a:p>
            <a:pPr eaLnBrk="1" hangingPunct="1">
              <a:spcBef>
                <a:spcPct val="50000"/>
              </a:spcBef>
              <a:defRPr/>
            </a:pPr>
            <a:endParaRPr lang="en-US" sz="290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3925" rtl="0" eaLnBrk="0" fontAlgn="base" hangingPunct="0">
        <a:spcBef>
          <a:spcPct val="0"/>
        </a:spcBef>
        <a:spcAft>
          <a:spcPct val="0"/>
        </a:spcAft>
        <a:defRPr sz="6500" b="1">
          <a:solidFill>
            <a:schemeClr val="bg1"/>
          </a:solidFill>
          <a:latin typeface="+mj-lt"/>
          <a:ea typeface="ＭＳ Ｐゴシック" charset="0"/>
          <a:cs typeface="ＭＳ Ｐゴシック" charset="0"/>
        </a:defRPr>
      </a:lvl1pPr>
      <a:lvl2pPr algn="ctr" defTabSz="2193925" rtl="0" eaLnBrk="0" fontAlgn="base" hangingPunct="0">
        <a:spcBef>
          <a:spcPct val="0"/>
        </a:spcBef>
        <a:spcAft>
          <a:spcPct val="0"/>
        </a:spcAft>
        <a:defRPr sz="6500" b="1">
          <a:solidFill>
            <a:schemeClr val="bg1"/>
          </a:solidFill>
          <a:latin typeface="Arial" pitchFamily="-65" charset="0"/>
          <a:ea typeface="ＭＳ Ｐゴシック" charset="0"/>
          <a:cs typeface="ＭＳ Ｐゴシック" charset="0"/>
        </a:defRPr>
      </a:lvl2pPr>
      <a:lvl3pPr algn="ctr" defTabSz="2193925" rtl="0" eaLnBrk="0" fontAlgn="base" hangingPunct="0">
        <a:spcBef>
          <a:spcPct val="0"/>
        </a:spcBef>
        <a:spcAft>
          <a:spcPct val="0"/>
        </a:spcAft>
        <a:defRPr sz="6500" b="1">
          <a:solidFill>
            <a:schemeClr val="bg1"/>
          </a:solidFill>
          <a:latin typeface="Arial" pitchFamily="-65" charset="0"/>
          <a:ea typeface="ＭＳ Ｐゴシック" charset="0"/>
          <a:cs typeface="ＭＳ Ｐゴシック" charset="0"/>
        </a:defRPr>
      </a:lvl3pPr>
      <a:lvl4pPr algn="ctr" defTabSz="2193925" rtl="0" eaLnBrk="0" fontAlgn="base" hangingPunct="0">
        <a:spcBef>
          <a:spcPct val="0"/>
        </a:spcBef>
        <a:spcAft>
          <a:spcPct val="0"/>
        </a:spcAft>
        <a:defRPr sz="6500" b="1">
          <a:solidFill>
            <a:schemeClr val="bg1"/>
          </a:solidFill>
          <a:latin typeface="Arial" pitchFamily="-65" charset="0"/>
          <a:ea typeface="ＭＳ Ｐゴシック" charset="0"/>
          <a:cs typeface="ＭＳ Ｐゴシック" charset="0"/>
        </a:defRPr>
      </a:lvl4pPr>
      <a:lvl5pPr algn="ctr" defTabSz="2193925" rtl="0" eaLnBrk="0" fontAlgn="base" hangingPunct="0">
        <a:spcBef>
          <a:spcPct val="0"/>
        </a:spcBef>
        <a:spcAft>
          <a:spcPct val="0"/>
        </a:spcAft>
        <a:defRPr sz="6500" b="1">
          <a:solidFill>
            <a:schemeClr val="bg1"/>
          </a:solidFill>
          <a:latin typeface="Arial" pitchFamily="-65" charset="0"/>
          <a:ea typeface="ＭＳ Ｐゴシック" charset="0"/>
          <a:cs typeface="ＭＳ Ｐゴシック" charset="0"/>
        </a:defRPr>
      </a:lvl5pPr>
      <a:lvl6pPr marL="457200" algn="ctr" defTabSz="2193925" rtl="0" fontAlgn="base">
        <a:spcBef>
          <a:spcPct val="0"/>
        </a:spcBef>
        <a:spcAft>
          <a:spcPct val="0"/>
        </a:spcAft>
        <a:defRPr sz="6500" b="1">
          <a:solidFill>
            <a:schemeClr val="bg1"/>
          </a:solidFill>
          <a:latin typeface="Arial" pitchFamily="-65" charset="0"/>
        </a:defRPr>
      </a:lvl6pPr>
      <a:lvl7pPr marL="914400" algn="ctr" defTabSz="2193925" rtl="0" fontAlgn="base">
        <a:spcBef>
          <a:spcPct val="0"/>
        </a:spcBef>
        <a:spcAft>
          <a:spcPct val="0"/>
        </a:spcAft>
        <a:defRPr sz="6500" b="1">
          <a:solidFill>
            <a:schemeClr val="bg1"/>
          </a:solidFill>
          <a:latin typeface="Arial" pitchFamily="-65" charset="0"/>
        </a:defRPr>
      </a:lvl7pPr>
      <a:lvl8pPr marL="1371600" algn="ctr" defTabSz="2193925" rtl="0" fontAlgn="base">
        <a:spcBef>
          <a:spcPct val="0"/>
        </a:spcBef>
        <a:spcAft>
          <a:spcPct val="0"/>
        </a:spcAft>
        <a:defRPr sz="6500" b="1">
          <a:solidFill>
            <a:schemeClr val="bg1"/>
          </a:solidFill>
          <a:latin typeface="Arial" pitchFamily="-65" charset="0"/>
        </a:defRPr>
      </a:lvl8pPr>
      <a:lvl9pPr marL="1828800" algn="ctr" defTabSz="2193925" rtl="0" fontAlgn="base">
        <a:spcBef>
          <a:spcPct val="0"/>
        </a:spcBef>
        <a:spcAft>
          <a:spcPct val="0"/>
        </a:spcAft>
        <a:defRPr sz="6500" b="1">
          <a:solidFill>
            <a:schemeClr val="bg1"/>
          </a:solidFill>
          <a:latin typeface="Arial" pitchFamily="-65" charset="0"/>
        </a:defRPr>
      </a:lvl9pPr>
    </p:titleStyle>
    <p:bodyStyle>
      <a:lvl1pPr marL="822325" indent="-822325" algn="l" defTabSz="2193925" rtl="0" eaLnBrk="0" fontAlgn="base" hangingPunct="0">
        <a:spcBef>
          <a:spcPct val="20000"/>
        </a:spcBef>
        <a:spcAft>
          <a:spcPct val="0"/>
        </a:spcAft>
        <a:defRPr sz="1700">
          <a:solidFill>
            <a:schemeClr val="tx1"/>
          </a:solidFill>
          <a:latin typeface="+mn-lt"/>
          <a:ea typeface="ＭＳ Ｐゴシック" charset="0"/>
          <a:cs typeface="ＭＳ Ｐゴシック" charset="0"/>
        </a:defRPr>
      </a:lvl1pPr>
      <a:lvl2pPr marL="1782763" indent="-685800" algn="l" defTabSz="2193925" rtl="0" eaLnBrk="0" fontAlgn="base" hangingPunct="0">
        <a:spcBef>
          <a:spcPct val="20000"/>
        </a:spcBef>
        <a:spcAft>
          <a:spcPct val="0"/>
        </a:spcAft>
        <a:buChar char="–"/>
        <a:defRPr sz="3600">
          <a:solidFill>
            <a:schemeClr val="tx1"/>
          </a:solidFill>
          <a:latin typeface="+mn-lt"/>
          <a:ea typeface="ＭＳ Ｐゴシック" pitchFamily="-65" charset="-128"/>
        </a:defRPr>
      </a:lvl2pPr>
      <a:lvl3pPr marL="2743200" indent="-549275" algn="l" defTabSz="2193925" rtl="0" eaLnBrk="0" fontAlgn="base" hangingPunct="0">
        <a:spcBef>
          <a:spcPct val="20000"/>
        </a:spcBef>
        <a:spcAft>
          <a:spcPct val="0"/>
        </a:spcAft>
        <a:buChar char="•"/>
        <a:defRPr sz="3100">
          <a:solidFill>
            <a:schemeClr val="tx1"/>
          </a:solidFill>
          <a:latin typeface="+mn-lt"/>
          <a:ea typeface="ＭＳ Ｐゴシック" pitchFamily="-65" charset="-128"/>
        </a:defRPr>
      </a:lvl3pPr>
      <a:lvl4pPr marL="3840163" indent="-547688" algn="l" defTabSz="2193925" rtl="0" eaLnBrk="0" fontAlgn="base" hangingPunct="0">
        <a:spcBef>
          <a:spcPct val="20000"/>
        </a:spcBef>
        <a:spcAft>
          <a:spcPct val="0"/>
        </a:spcAft>
        <a:buChar char="–"/>
        <a:defRPr sz="2400">
          <a:solidFill>
            <a:schemeClr val="tx1"/>
          </a:solidFill>
          <a:latin typeface="+mn-lt"/>
          <a:ea typeface="ＭＳ Ｐゴシック" pitchFamily="-65" charset="-128"/>
        </a:defRPr>
      </a:lvl4pPr>
      <a:lvl5pPr marL="4937125" indent="-547688" algn="l" defTabSz="2193925" rtl="0" eaLnBrk="0" fontAlgn="base" hangingPunct="0">
        <a:spcBef>
          <a:spcPct val="20000"/>
        </a:spcBef>
        <a:spcAft>
          <a:spcPct val="0"/>
        </a:spcAft>
        <a:buChar char="»"/>
        <a:defRPr sz="2400">
          <a:solidFill>
            <a:schemeClr val="tx1"/>
          </a:solidFill>
          <a:latin typeface="+mn-lt"/>
          <a:ea typeface="ＭＳ Ｐゴシック" pitchFamily="-65" charset="-128"/>
        </a:defRPr>
      </a:lvl5pPr>
      <a:lvl6pPr marL="5394325" indent="-547688" algn="l" defTabSz="2193925" rtl="0" fontAlgn="base">
        <a:spcBef>
          <a:spcPct val="20000"/>
        </a:spcBef>
        <a:spcAft>
          <a:spcPct val="0"/>
        </a:spcAft>
        <a:buChar char="»"/>
        <a:defRPr sz="2400">
          <a:solidFill>
            <a:schemeClr val="tx1"/>
          </a:solidFill>
          <a:latin typeface="+mn-lt"/>
          <a:ea typeface="ＭＳ Ｐゴシック" pitchFamily="-65" charset="-128"/>
        </a:defRPr>
      </a:lvl6pPr>
      <a:lvl7pPr marL="5851525" indent="-547688" algn="l" defTabSz="2193925" rtl="0" fontAlgn="base">
        <a:spcBef>
          <a:spcPct val="20000"/>
        </a:spcBef>
        <a:spcAft>
          <a:spcPct val="0"/>
        </a:spcAft>
        <a:buChar char="»"/>
        <a:defRPr sz="2400">
          <a:solidFill>
            <a:schemeClr val="tx1"/>
          </a:solidFill>
          <a:latin typeface="+mn-lt"/>
          <a:ea typeface="ＭＳ Ｐゴシック" pitchFamily="-65" charset="-128"/>
        </a:defRPr>
      </a:lvl7pPr>
      <a:lvl8pPr marL="6308725" indent="-547688" algn="l" defTabSz="2193925" rtl="0" fontAlgn="base">
        <a:spcBef>
          <a:spcPct val="20000"/>
        </a:spcBef>
        <a:spcAft>
          <a:spcPct val="0"/>
        </a:spcAft>
        <a:buChar char="»"/>
        <a:defRPr sz="2400">
          <a:solidFill>
            <a:schemeClr val="tx1"/>
          </a:solidFill>
          <a:latin typeface="+mn-lt"/>
          <a:ea typeface="ＭＳ Ｐゴシック" pitchFamily="-65" charset="-128"/>
        </a:defRPr>
      </a:lvl8pPr>
      <a:lvl9pPr marL="6765925" indent="-547688" algn="l" defTabSz="2193925" rtl="0" fontAlgn="base">
        <a:spcBef>
          <a:spcPct val="20000"/>
        </a:spcBef>
        <a:spcAft>
          <a:spcPct val="0"/>
        </a:spcAft>
        <a:buChar char="»"/>
        <a:defRPr sz="24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4.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nvSpPr>
        <p:spPr bwMode="auto">
          <a:xfrm>
            <a:off x="0" y="0"/>
            <a:ext cx="32918400" cy="2667000"/>
          </a:xfrm>
          <a:prstGeom prst="rect">
            <a:avLst/>
          </a:prstGeom>
          <a:solidFill>
            <a:srgbClr val="172B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2193925"/>
            <a:endParaRPr lang="en-US">
              <a:solidFill>
                <a:srgbClr val="172B60"/>
              </a:solidFill>
            </a:endParaRPr>
          </a:p>
        </p:txBody>
      </p:sp>
      <p:sp>
        <p:nvSpPr>
          <p:cNvPr id="4101" name="Rectangle 41"/>
          <p:cNvSpPr>
            <a:spLocks noChangeArrowheads="1"/>
          </p:cNvSpPr>
          <p:nvPr/>
        </p:nvSpPr>
        <p:spPr bwMode="auto">
          <a:xfrm>
            <a:off x="0" y="45175"/>
            <a:ext cx="32918400" cy="240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nchor="ctr"/>
          <a:lstStyle/>
          <a:p>
            <a:r>
              <a:rPr lang="en-US" sz="7200" b="1" dirty="0">
                <a:solidFill>
                  <a:schemeClr val="bg1"/>
                </a:solidFill>
              </a:rPr>
              <a:t>Selecting the risk cut off for the </a:t>
            </a:r>
            <a:r>
              <a:rPr lang="en-US" sz="7200" b="1" dirty="0" smtClean="0">
                <a:solidFill>
                  <a:schemeClr val="bg1"/>
                </a:solidFill>
              </a:rPr>
              <a:t>LLP</a:t>
            </a:r>
            <a:r>
              <a:rPr lang="en-US" sz="7200" b="1" baseline="-25000" dirty="0" smtClean="0">
                <a:solidFill>
                  <a:schemeClr val="bg1"/>
                </a:solidFill>
              </a:rPr>
              <a:t>v2</a:t>
            </a:r>
            <a:r>
              <a:rPr lang="en-US" sz="7200" b="1" dirty="0" smtClean="0">
                <a:solidFill>
                  <a:schemeClr val="bg1"/>
                </a:solidFill>
              </a:rPr>
              <a:t> </a:t>
            </a:r>
            <a:r>
              <a:rPr lang="en-US" sz="7200" b="1" dirty="0">
                <a:solidFill>
                  <a:schemeClr val="bg1"/>
                </a:solidFill>
              </a:rPr>
              <a:t>model</a:t>
            </a:r>
            <a:r>
              <a:rPr lang="en-US" sz="9600" b="1" dirty="0"/>
              <a:t>  </a:t>
            </a:r>
            <a:endParaRPr lang="en-GB" sz="2800" dirty="0" smtClean="0">
              <a:solidFill>
                <a:schemeClr val="bg1"/>
              </a:solidFill>
            </a:endParaRPr>
          </a:p>
          <a:p>
            <a:r>
              <a:rPr lang="en-GB" sz="4000" dirty="0" smtClean="0">
                <a:solidFill>
                  <a:schemeClr val="bg1"/>
                </a:solidFill>
              </a:rPr>
              <a:t>Kevin de Haaf</a:t>
            </a:r>
            <a:r>
              <a:rPr lang="en-GB" sz="4000" baseline="30000" dirty="0" smtClean="0">
                <a:solidFill>
                  <a:schemeClr val="bg1"/>
                </a:solidFill>
              </a:rPr>
              <a:t>1</a:t>
            </a:r>
            <a:r>
              <a:rPr lang="en-GB" sz="4000" dirty="0" smtClean="0">
                <a:solidFill>
                  <a:schemeClr val="bg1"/>
                </a:solidFill>
              </a:rPr>
              <a:t>, Harry de Koning</a:t>
            </a:r>
            <a:r>
              <a:rPr lang="en-GB" sz="4000" baseline="30000" dirty="0" smtClean="0">
                <a:solidFill>
                  <a:schemeClr val="bg1"/>
                </a:solidFill>
              </a:rPr>
              <a:t>1</a:t>
            </a:r>
            <a:r>
              <a:rPr lang="en-GB" sz="4000" dirty="0" smtClean="0">
                <a:solidFill>
                  <a:schemeClr val="bg1"/>
                </a:solidFill>
              </a:rPr>
              <a:t>, John K. Field</a:t>
            </a:r>
            <a:r>
              <a:rPr lang="en-GB" sz="4000" baseline="30000" dirty="0">
                <a:solidFill>
                  <a:schemeClr val="bg1"/>
                </a:solidFill>
              </a:rPr>
              <a:t>2</a:t>
            </a:r>
            <a:endParaRPr lang="en-GB" sz="4000" dirty="0">
              <a:solidFill>
                <a:schemeClr val="bg1"/>
              </a:solidFill>
            </a:endParaRPr>
          </a:p>
          <a:p>
            <a:r>
              <a:rPr lang="en-GB" sz="3600" baseline="30000" dirty="0" smtClean="0">
                <a:solidFill>
                  <a:schemeClr val="bg1"/>
                </a:solidFill>
              </a:rPr>
              <a:t>1</a:t>
            </a:r>
            <a:r>
              <a:rPr lang="en-GB" sz="3600" dirty="0">
                <a:solidFill>
                  <a:schemeClr val="bg1"/>
                </a:solidFill>
              </a:rPr>
              <a:t>Erasmus MC</a:t>
            </a:r>
            <a:r>
              <a:rPr lang="en-GB" sz="3600" dirty="0" smtClean="0">
                <a:solidFill>
                  <a:schemeClr val="bg1"/>
                </a:solidFill>
              </a:rPr>
              <a:t>, </a:t>
            </a:r>
            <a:r>
              <a:rPr lang="en-GB" sz="3600" dirty="0">
                <a:solidFill>
                  <a:schemeClr val="bg1"/>
                </a:solidFill>
              </a:rPr>
              <a:t>Rotterdam, The Netherlands. </a:t>
            </a:r>
            <a:r>
              <a:rPr lang="en-GB" sz="3600" dirty="0" smtClean="0">
                <a:solidFill>
                  <a:schemeClr val="bg1"/>
                </a:solidFill>
              </a:rPr>
              <a:t>  </a:t>
            </a:r>
            <a:r>
              <a:rPr lang="en-GB" sz="3600" baseline="30000" dirty="0" smtClean="0">
                <a:solidFill>
                  <a:schemeClr val="bg1"/>
                </a:solidFill>
              </a:rPr>
              <a:t>2</a:t>
            </a:r>
            <a:r>
              <a:rPr lang="en-GB" sz="3600" dirty="0" smtClean="0">
                <a:solidFill>
                  <a:schemeClr val="bg1"/>
                </a:solidFill>
              </a:rPr>
              <a:t>University of Liverpool, Liverpool ,UK.</a:t>
            </a:r>
          </a:p>
        </p:txBody>
      </p:sp>
      <p:sp>
        <p:nvSpPr>
          <p:cNvPr id="4102" name="AutoShape 47"/>
          <p:cNvSpPr>
            <a:spLocks noChangeArrowheads="1"/>
          </p:cNvSpPr>
          <p:nvPr/>
        </p:nvSpPr>
        <p:spPr bwMode="auto">
          <a:xfrm>
            <a:off x="421107" y="2981825"/>
            <a:ext cx="9963864" cy="632391"/>
          </a:xfrm>
          <a:prstGeom prst="roundRect">
            <a:avLst>
              <a:gd name="adj" fmla="val 16667"/>
            </a:avLst>
          </a:prstGeom>
          <a:solidFill>
            <a:srgbClr val="172B6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r>
              <a:rPr lang="en-US" sz="3200" b="1" dirty="0" smtClean="0">
                <a:solidFill>
                  <a:schemeClr val="bg1"/>
                </a:solidFill>
              </a:rPr>
              <a:t>ABSTRACT</a:t>
            </a:r>
            <a:endParaRPr lang="en-US" sz="3200" b="1" dirty="0">
              <a:solidFill>
                <a:schemeClr val="bg1"/>
              </a:solidFill>
            </a:endParaRPr>
          </a:p>
        </p:txBody>
      </p:sp>
      <p:sp>
        <p:nvSpPr>
          <p:cNvPr id="4108" name="Rectangle 13"/>
          <p:cNvSpPr>
            <a:spLocks noChangeArrowheads="1"/>
          </p:cNvSpPr>
          <p:nvPr/>
        </p:nvSpPr>
        <p:spPr bwMode="auto">
          <a:xfrm>
            <a:off x="274638" y="10313988"/>
            <a:ext cx="10474325"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lstStyle/>
          <a:p>
            <a:pPr marL="822325" indent="-822325" algn="l" defTabSz="2193925">
              <a:spcBef>
                <a:spcPct val="20000"/>
              </a:spcBef>
            </a:pPr>
            <a:endParaRPr lang="en-US" sz="1700">
              <a:solidFill>
                <a:schemeClr val="tx1"/>
              </a:solidFill>
            </a:endParaRPr>
          </a:p>
        </p:txBody>
      </p:sp>
      <p:sp>
        <p:nvSpPr>
          <p:cNvPr id="4127" name="Rectangle 66"/>
          <p:cNvSpPr>
            <a:spLocks noChangeArrowheads="1"/>
          </p:cNvSpPr>
          <p:nvPr/>
        </p:nvSpPr>
        <p:spPr bwMode="auto">
          <a:xfrm>
            <a:off x="28917900" y="18402300"/>
            <a:ext cx="142875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1426" tIns="45713" rIns="91426" bIns="45713" anchor="ctr"/>
          <a:lstStyle/>
          <a:p>
            <a:pPr algn="r"/>
            <a:r>
              <a:rPr lang="en-US" sz="1500" i="1">
                <a:solidFill>
                  <a:schemeClr val="bg1"/>
                </a:solidFill>
              </a:rPr>
              <a:t>Printed by</a:t>
            </a:r>
          </a:p>
        </p:txBody>
      </p:sp>
      <p:sp>
        <p:nvSpPr>
          <p:cNvPr id="2" name="Rectangle 1"/>
          <p:cNvSpPr/>
          <p:nvPr/>
        </p:nvSpPr>
        <p:spPr>
          <a:xfrm>
            <a:off x="22914772" y="3794457"/>
            <a:ext cx="9402191" cy="6998839"/>
          </a:xfrm>
          <a:prstGeom prst="rect">
            <a:avLst/>
          </a:prstGeom>
        </p:spPr>
        <p:txBody>
          <a:bodyPr wrap="square">
            <a:spAutoFit/>
          </a:bodyPr>
          <a:lstStyle/>
          <a:p>
            <a:pPr indent="358775" algn="l">
              <a:lnSpc>
                <a:spcPct val="110000"/>
              </a:lnSpc>
            </a:pPr>
            <a:r>
              <a:rPr lang="en-GB" sz="2400" dirty="0"/>
              <a:t>A LLP</a:t>
            </a:r>
            <a:r>
              <a:rPr lang="en-GB" sz="2400" baseline="-25000" dirty="0"/>
              <a:t>v2</a:t>
            </a:r>
            <a:r>
              <a:rPr lang="en-GB" sz="2400" dirty="0"/>
              <a:t> risk threshold of 2.03% yielded a similar sensitivity, but higher specificity and a more favourable ratio of eligible individuals per LC compared to the NLST criteria. </a:t>
            </a:r>
          </a:p>
          <a:p>
            <a:pPr indent="358775" algn="l">
              <a:lnSpc>
                <a:spcPct val="110000"/>
              </a:lnSpc>
            </a:pPr>
            <a:endParaRPr lang="en-GB" sz="2400" dirty="0" smtClean="0"/>
          </a:p>
          <a:p>
            <a:pPr indent="358775" algn="l">
              <a:lnSpc>
                <a:spcPct val="110000"/>
              </a:lnSpc>
            </a:pPr>
            <a:r>
              <a:rPr lang="en-GB" sz="2400" dirty="0" smtClean="0"/>
              <a:t>Applying </a:t>
            </a:r>
            <a:r>
              <a:rPr lang="en-GB" sz="2400" dirty="0"/>
              <a:t>low risk thresholds yielded high sensitivities, at the cost of low specificities and higher ratios of persons eligible per LC included within the eligible population. </a:t>
            </a:r>
            <a:endParaRPr lang="en-GB" sz="2400" dirty="0" smtClean="0"/>
          </a:p>
          <a:p>
            <a:pPr indent="358775" algn="l">
              <a:lnSpc>
                <a:spcPct val="110000"/>
              </a:lnSpc>
            </a:pPr>
            <a:endParaRPr lang="en-GB" sz="2400" dirty="0"/>
          </a:p>
          <a:p>
            <a:pPr indent="358775" algn="l">
              <a:lnSpc>
                <a:spcPct val="110000"/>
              </a:lnSpc>
            </a:pPr>
            <a:r>
              <a:rPr lang="en-GB" sz="2400" dirty="0" smtClean="0"/>
              <a:t>A LLP</a:t>
            </a:r>
            <a:r>
              <a:rPr lang="en-GB" sz="2400" baseline="-25000" dirty="0" smtClean="0"/>
              <a:t>v2</a:t>
            </a:r>
            <a:r>
              <a:rPr lang="en-GB" sz="2400" dirty="0" smtClean="0"/>
              <a:t> </a:t>
            </a:r>
            <a:r>
              <a:rPr lang="en-GB" sz="2400" dirty="0"/>
              <a:t>risk threshold of 1.0% would yield a sensitivity of 91.5% at the cost of a specificity of 37.2% and a ratio of 39 eligible individuals per LC. In contrast, a LLP</a:t>
            </a:r>
            <a:r>
              <a:rPr lang="en-GB" sz="2400" baseline="-25000" dirty="0"/>
              <a:t>v2</a:t>
            </a:r>
            <a:r>
              <a:rPr lang="en-GB" sz="2400" dirty="0"/>
              <a:t> risk threshold of 5.0% would only yield a sensitivity of 36.5%, but had a specificity of 88.8% and a ratio of 18 eligible individuals per LC. </a:t>
            </a:r>
            <a:endParaRPr lang="en-GB" sz="2400" dirty="0" smtClean="0"/>
          </a:p>
          <a:p>
            <a:pPr indent="358775" algn="l">
              <a:lnSpc>
                <a:spcPct val="110000"/>
              </a:lnSpc>
            </a:pPr>
            <a:endParaRPr lang="en-GB" sz="2400" dirty="0"/>
          </a:p>
          <a:p>
            <a:pPr indent="358775" algn="l">
              <a:lnSpc>
                <a:spcPct val="110000"/>
              </a:lnSpc>
            </a:pPr>
            <a:r>
              <a:rPr lang="en-GB" sz="2400" dirty="0" smtClean="0"/>
              <a:t>LLP</a:t>
            </a:r>
            <a:r>
              <a:rPr lang="en-GB" sz="2400" baseline="-25000" dirty="0" smtClean="0"/>
              <a:t>v2</a:t>
            </a:r>
            <a:r>
              <a:rPr lang="en-GB" sz="2400" dirty="0" smtClean="0"/>
              <a:t> </a:t>
            </a:r>
            <a:r>
              <a:rPr lang="en-GB" sz="2400" dirty="0"/>
              <a:t>risk thresholds between 2.0-3.0% may provide an advantageous balance between sensitivity and the ratio of eligible individuals per LC. </a:t>
            </a:r>
          </a:p>
        </p:txBody>
      </p:sp>
      <p:sp>
        <p:nvSpPr>
          <p:cNvPr id="5" name="Content Placeholder 4"/>
          <p:cNvSpPr>
            <a:spLocks noGrp="1"/>
          </p:cNvSpPr>
          <p:nvPr>
            <p:ph sz="half" idx="1"/>
          </p:nvPr>
        </p:nvSpPr>
        <p:spPr>
          <a:xfrm>
            <a:off x="-394850" y="11042804"/>
            <a:ext cx="9963864" cy="3910577"/>
          </a:xfrm>
        </p:spPr>
        <p:txBody>
          <a:bodyPr/>
          <a:lstStyle/>
          <a:p>
            <a:r>
              <a:rPr lang="en-GB" sz="2400" dirty="0" smtClean="0"/>
              <a:t>	The </a:t>
            </a:r>
            <a:r>
              <a:rPr lang="en-GB" sz="2400" dirty="0"/>
              <a:t>performance of the LLP</a:t>
            </a:r>
            <a:r>
              <a:rPr lang="en-GB" sz="2400" baseline="-25000" dirty="0"/>
              <a:t>v2</a:t>
            </a:r>
            <a:r>
              <a:rPr lang="en-GB" sz="2400" dirty="0"/>
              <a:t> risk model to predict 5-year LC incidence was evaluated in ever-smokers from the </a:t>
            </a:r>
            <a:r>
              <a:rPr lang="en-GB" sz="2400" dirty="0" smtClean="0"/>
              <a:t>PLCO</a:t>
            </a:r>
            <a:r>
              <a:rPr lang="en-GB" sz="2400" baseline="30000" dirty="0"/>
              <a:t> </a:t>
            </a:r>
            <a:r>
              <a:rPr lang="en-GB" sz="2400" baseline="30000" dirty="0" smtClean="0"/>
              <a:t>2</a:t>
            </a:r>
            <a:r>
              <a:rPr lang="en-GB" sz="2400" dirty="0" smtClean="0"/>
              <a:t>. </a:t>
            </a:r>
            <a:r>
              <a:rPr lang="en-GB" sz="2400" dirty="0"/>
              <a:t>The sensitivity (the proportion of LC in the total population that occur within those selected for screening), specificity (the proportion of individuals excluded from screening which do not develop LC), and proportion of individuals eligible for screening was assessed across a wide range of risk thresholds. In addition, the trade-off between the sensitivity and the proportion of individuals eligible for screening was assessed.</a:t>
            </a:r>
          </a:p>
          <a:p>
            <a:pPr marL="0" indent="0" algn="just">
              <a:lnSpc>
                <a:spcPct val="110000"/>
              </a:lnSpc>
            </a:pPr>
            <a:endParaRPr lang="en-GB" sz="2400" dirty="0"/>
          </a:p>
          <a:p>
            <a:pPr marL="0" indent="0" algn="just">
              <a:lnSpc>
                <a:spcPct val="110000"/>
              </a:lnSpc>
            </a:pPr>
            <a:endParaRPr lang="en-GB" sz="2400" dirty="0" smtClean="0"/>
          </a:p>
          <a:p>
            <a:pPr marL="0" indent="0" algn="just">
              <a:lnSpc>
                <a:spcPct val="110000"/>
              </a:lnSpc>
            </a:pPr>
            <a:r>
              <a:rPr lang="en-GB" sz="2400" dirty="0" smtClean="0"/>
              <a:t> </a:t>
            </a:r>
            <a:endParaRPr lang="en-GB" sz="2400" dirty="0" smtClean="0">
              <a:latin typeface="Arial" panose="020B0604020202020204" pitchFamily="34" charset="0"/>
              <a:cs typeface="Arial" panose="020B0604020202020204" pitchFamily="34" charset="0"/>
            </a:endParaRPr>
          </a:p>
        </p:txBody>
      </p:sp>
      <p:sp>
        <p:nvSpPr>
          <p:cNvPr id="46" name="Content Placeholder 4"/>
          <p:cNvSpPr>
            <a:spLocks noGrp="1"/>
          </p:cNvSpPr>
          <p:nvPr>
            <p:ph sz="half" idx="1"/>
          </p:nvPr>
        </p:nvSpPr>
        <p:spPr>
          <a:xfrm>
            <a:off x="23180618" y="11889928"/>
            <a:ext cx="9351407" cy="6555641"/>
          </a:xfrm>
        </p:spPr>
        <p:txBody>
          <a:bodyPr wrap="square">
            <a:spAutoFit/>
          </a:bodyPr>
          <a:lstStyle/>
          <a:p>
            <a:pPr marL="342900" indent="-342900">
              <a:lnSpc>
                <a:spcPct val="110000"/>
              </a:lnSpc>
              <a:buFont typeface="Wingdings" panose="05000000000000000000" pitchFamily="2" charset="2"/>
              <a:buChar char="q"/>
            </a:pPr>
            <a:r>
              <a:rPr lang="en-GB" sz="2400" dirty="0" smtClean="0"/>
              <a:t>Applying the LLP model with a 2.03% threshold identifies a similar number of LC while selecting a lower number of individuals for screening compared to the NLST criteria (</a:t>
            </a:r>
            <a:r>
              <a:rPr lang="en-GB" sz="2400" dirty="0" err="1" smtClean="0"/>
              <a:t>ie</a:t>
            </a:r>
            <a:r>
              <a:rPr lang="en-GB" sz="2400" dirty="0" smtClean="0"/>
              <a:t> 10% less individuals required).</a:t>
            </a:r>
          </a:p>
          <a:p>
            <a:pPr marL="342900" indent="-342900">
              <a:lnSpc>
                <a:spcPct val="110000"/>
              </a:lnSpc>
              <a:buFont typeface="Wingdings" panose="05000000000000000000" pitchFamily="2" charset="2"/>
              <a:buChar char="q"/>
            </a:pPr>
            <a:endParaRPr lang="en-GB" sz="2400" dirty="0"/>
          </a:p>
          <a:p>
            <a:pPr marL="342900" indent="-342900">
              <a:lnSpc>
                <a:spcPct val="110000"/>
              </a:lnSpc>
              <a:buFont typeface="Wingdings" panose="05000000000000000000" pitchFamily="2" charset="2"/>
              <a:buChar char="q"/>
            </a:pPr>
            <a:r>
              <a:rPr lang="en-GB" sz="2400" dirty="0"/>
              <a:t>The level of the risk threshold applied to select individuals for screening has an inverse relationship between the efficacy and efficiency of LC screening. </a:t>
            </a:r>
          </a:p>
          <a:p>
            <a:pPr marL="342900" indent="-342900">
              <a:lnSpc>
                <a:spcPct val="110000"/>
              </a:lnSpc>
              <a:buFont typeface="Wingdings" panose="05000000000000000000" pitchFamily="2" charset="2"/>
              <a:buChar char="q"/>
            </a:pPr>
            <a:endParaRPr lang="en-GB" sz="2400" dirty="0"/>
          </a:p>
          <a:p>
            <a:pPr marL="342900" indent="-342900">
              <a:lnSpc>
                <a:spcPct val="110000"/>
              </a:lnSpc>
              <a:buFont typeface="Wingdings" panose="05000000000000000000" pitchFamily="2" charset="2"/>
              <a:buChar char="q"/>
            </a:pPr>
            <a:r>
              <a:rPr lang="en-GB" sz="2400" dirty="0" smtClean="0"/>
              <a:t>Implementing </a:t>
            </a:r>
            <a:r>
              <a:rPr lang="en-GB" sz="2400" dirty="0"/>
              <a:t>LC screening programs which use risk prediction models to determine screening eligibility require further assessment of the trade-off between these aspects with regards to the long-term benefits, harms and cost-effectiveness to ascertain the optimal risk threshold. </a:t>
            </a:r>
          </a:p>
          <a:p>
            <a:pPr marL="0" indent="0">
              <a:lnSpc>
                <a:spcPct val="110000"/>
              </a:lnSpc>
            </a:pPr>
            <a:r>
              <a:rPr lang="en-GB" sz="2400" dirty="0" smtClean="0">
                <a:latin typeface="Arial" panose="020B0604020202020204" pitchFamily="34" charset="0"/>
                <a:cs typeface="Arial" panose="020B0604020202020204" pitchFamily="34" charset="0"/>
              </a:rPr>
              <a:t>.</a:t>
            </a:r>
            <a:endParaRPr lang="en-GB" sz="2400" dirty="0">
              <a:latin typeface="Arial" panose="020B0604020202020204" pitchFamily="34" charset="0"/>
              <a:cs typeface="Arial" panose="020B0604020202020204" pitchFamily="34" charset="0"/>
            </a:endParaRPr>
          </a:p>
        </p:txBody>
      </p:sp>
      <p:sp>
        <p:nvSpPr>
          <p:cNvPr id="36" name="Text Box 21"/>
          <p:cNvSpPr txBox="1">
            <a:spLocks noChangeArrowheads="1"/>
          </p:cNvSpPr>
          <p:nvPr/>
        </p:nvSpPr>
        <p:spPr bwMode="auto">
          <a:xfrm>
            <a:off x="412148" y="3752099"/>
            <a:ext cx="9963864" cy="3416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6" tIns="45713" rIns="91426" bIns="45713">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742950" indent="-285750" defTabSz="2193925" eaLnBrk="0" hangingPunct="0">
              <a:defRPr sz="10600">
                <a:solidFill>
                  <a:schemeClr val="tx2"/>
                </a:solidFill>
                <a:latin typeface="Arial" charset="0"/>
                <a:ea typeface="ＭＳ Ｐゴシック" charset="0"/>
              </a:defRPr>
            </a:lvl2pPr>
            <a:lvl3pPr marL="1143000" indent="-228600" defTabSz="2193925" eaLnBrk="0" hangingPunct="0">
              <a:defRPr sz="10600">
                <a:solidFill>
                  <a:schemeClr val="tx2"/>
                </a:solidFill>
                <a:latin typeface="Arial" charset="0"/>
                <a:ea typeface="ＭＳ Ｐゴシック" charset="0"/>
              </a:defRPr>
            </a:lvl3pPr>
            <a:lvl4pPr marL="1600200" indent="-228600" defTabSz="2193925" eaLnBrk="0" hangingPunct="0">
              <a:defRPr sz="10600">
                <a:solidFill>
                  <a:schemeClr val="tx2"/>
                </a:solidFill>
                <a:latin typeface="Arial" charset="0"/>
                <a:ea typeface="ＭＳ Ｐゴシック" charset="0"/>
              </a:defRPr>
            </a:lvl4pPr>
            <a:lvl5pPr marL="2057400" indent="-228600" defTabSz="2193925" eaLnBrk="0" hangingPunct="0">
              <a:defRPr sz="106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0"/>
              </a:defRPr>
            </a:lvl9pPr>
          </a:lstStyle>
          <a:p>
            <a:pPr algn="l"/>
            <a:r>
              <a:rPr lang="en-GB" sz="2400" dirty="0"/>
              <a:t>The application of risk prediction models for the selection of individuals for lung cancer (LC) screening requires risk thresholds to distinguish between individuals eligible and ineligible for screening. However, little is known about the performance of risk prediction models across different risk thresholds. The UKLS trial utilised the Liverpool Lung Project risk model  (LLP</a:t>
            </a:r>
            <a:r>
              <a:rPr lang="en-GB" sz="2400" baseline="-25000" dirty="0"/>
              <a:t>v2</a:t>
            </a:r>
            <a:r>
              <a:rPr lang="en-GB" sz="2400" dirty="0"/>
              <a:t>) with a risk threshold of 5% for 5-year LC incidence as the selection criteria in the trial. The UKLS yielded a 1.7% LC detection rate at baseline, which was higher than the NLST or NELSON trials. </a:t>
            </a:r>
          </a:p>
        </p:txBody>
      </p:sp>
      <p:pic>
        <p:nvPicPr>
          <p:cNvPr id="44" name="Picture 1730" descr="colour_logo_1849"/>
          <p:cNvPicPr>
            <a:picLocks noChangeAspect="1" noChangeArrowheads="1"/>
          </p:cNvPicPr>
          <p:nvPr/>
        </p:nvPicPr>
        <p:blipFill>
          <a:blip r:embed="rId2"/>
          <a:srcRect l="7458" t="14188" r="8513" b="23262"/>
          <a:stretch>
            <a:fillRect/>
          </a:stretch>
        </p:blipFill>
        <p:spPr bwMode="auto">
          <a:xfrm>
            <a:off x="517359" y="1053428"/>
            <a:ext cx="4752473" cy="1271326"/>
          </a:xfrm>
          <a:prstGeom prst="rect">
            <a:avLst/>
          </a:prstGeom>
          <a:solidFill>
            <a:schemeClr val="bg1"/>
          </a:solidFill>
          <a:ln>
            <a:noFill/>
          </a:ln>
          <a:effectLst/>
        </p:spPr>
      </p:pic>
      <p:sp>
        <p:nvSpPr>
          <p:cNvPr id="39" name="AutoShape 47"/>
          <p:cNvSpPr>
            <a:spLocks noChangeArrowheads="1"/>
          </p:cNvSpPr>
          <p:nvPr/>
        </p:nvSpPr>
        <p:spPr bwMode="auto">
          <a:xfrm>
            <a:off x="426615" y="7293877"/>
            <a:ext cx="9963864" cy="632391"/>
          </a:xfrm>
          <a:prstGeom prst="roundRect">
            <a:avLst>
              <a:gd name="adj" fmla="val 16667"/>
            </a:avLst>
          </a:prstGeom>
          <a:solidFill>
            <a:srgbClr val="172B6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ct val="50000"/>
              </a:spcBef>
            </a:pPr>
            <a:r>
              <a:rPr lang="en-US" sz="3200" b="1" dirty="0">
                <a:solidFill>
                  <a:schemeClr val="bg1"/>
                </a:solidFill>
              </a:rPr>
              <a:t>OBJECTIVES</a:t>
            </a:r>
          </a:p>
        </p:txBody>
      </p:sp>
      <p:sp>
        <p:nvSpPr>
          <p:cNvPr id="43" name="AutoShape 47"/>
          <p:cNvSpPr>
            <a:spLocks noChangeArrowheads="1"/>
          </p:cNvSpPr>
          <p:nvPr/>
        </p:nvSpPr>
        <p:spPr bwMode="auto">
          <a:xfrm>
            <a:off x="386043" y="9888061"/>
            <a:ext cx="9963864" cy="632391"/>
          </a:xfrm>
          <a:prstGeom prst="roundRect">
            <a:avLst>
              <a:gd name="adj" fmla="val 16667"/>
            </a:avLst>
          </a:prstGeom>
          <a:solidFill>
            <a:srgbClr val="172B6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ct val="50000"/>
              </a:spcBef>
            </a:pPr>
            <a:r>
              <a:rPr lang="en-US" sz="3200" b="1" dirty="0">
                <a:solidFill>
                  <a:schemeClr val="bg1"/>
                </a:solidFill>
              </a:rPr>
              <a:t>METHOD</a:t>
            </a:r>
          </a:p>
        </p:txBody>
      </p:sp>
      <p:sp>
        <p:nvSpPr>
          <p:cNvPr id="47" name="AutoShape 47"/>
          <p:cNvSpPr>
            <a:spLocks noChangeArrowheads="1"/>
          </p:cNvSpPr>
          <p:nvPr/>
        </p:nvSpPr>
        <p:spPr bwMode="auto">
          <a:xfrm>
            <a:off x="517359" y="15049806"/>
            <a:ext cx="9805851" cy="632391"/>
          </a:xfrm>
          <a:prstGeom prst="roundRect">
            <a:avLst>
              <a:gd name="adj" fmla="val 16667"/>
            </a:avLst>
          </a:prstGeom>
          <a:solidFill>
            <a:srgbClr val="172B6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ct val="50000"/>
              </a:spcBef>
            </a:pPr>
            <a:r>
              <a:rPr lang="en-US" sz="3200" b="1" dirty="0">
                <a:solidFill>
                  <a:schemeClr val="bg1"/>
                </a:solidFill>
              </a:rPr>
              <a:t>REFERENCES</a:t>
            </a:r>
          </a:p>
        </p:txBody>
      </p:sp>
      <p:sp>
        <p:nvSpPr>
          <p:cNvPr id="49" name="AutoShape 47"/>
          <p:cNvSpPr>
            <a:spLocks noChangeArrowheads="1"/>
          </p:cNvSpPr>
          <p:nvPr/>
        </p:nvSpPr>
        <p:spPr bwMode="auto">
          <a:xfrm>
            <a:off x="10683648" y="2981825"/>
            <a:ext cx="21633315" cy="599041"/>
          </a:xfrm>
          <a:prstGeom prst="roundRect">
            <a:avLst>
              <a:gd name="adj" fmla="val 16667"/>
            </a:avLst>
          </a:prstGeom>
          <a:solidFill>
            <a:srgbClr val="172B6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ct val="50000"/>
              </a:spcBef>
            </a:pPr>
            <a:r>
              <a:rPr lang="en-US" sz="3200" b="1" dirty="0">
                <a:solidFill>
                  <a:schemeClr val="bg1"/>
                </a:solidFill>
              </a:rPr>
              <a:t>RESULTS</a:t>
            </a:r>
          </a:p>
        </p:txBody>
      </p:sp>
      <p:sp>
        <p:nvSpPr>
          <p:cNvPr id="50" name="AutoShape 47"/>
          <p:cNvSpPr>
            <a:spLocks noChangeArrowheads="1"/>
          </p:cNvSpPr>
          <p:nvPr/>
        </p:nvSpPr>
        <p:spPr bwMode="auto">
          <a:xfrm>
            <a:off x="23395681" y="10900497"/>
            <a:ext cx="8921282" cy="570897"/>
          </a:xfrm>
          <a:prstGeom prst="roundRect">
            <a:avLst>
              <a:gd name="adj" fmla="val 16667"/>
            </a:avLst>
          </a:prstGeom>
          <a:solidFill>
            <a:srgbClr val="172B6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ct val="50000"/>
              </a:spcBef>
            </a:pPr>
            <a:r>
              <a:rPr lang="en-US" sz="3200" b="1" dirty="0">
                <a:solidFill>
                  <a:schemeClr val="bg1"/>
                </a:solidFill>
              </a:rPr>
              <a:t>CONCLUSIONS</a:t>
            </a:r>
          </a:p>
        </p:txBody>
      </p:sp>
      <p:sp>
        <p:nvSpPr>
          <p:cNvPr id="3" name="TextBox 2"/>
          <p:cNvSpPr txBox="1"/>
          <p:nvPr/>
        </p:nvSpPr>
        <p:spPr>
          <a:xfrm>
            <a:off x="11414012" y="10962427"/>
            <a:ext cx="11601450" cy="1200329"/>
          </a:xfrm>
          <a:prstGeom prst="rect">
            <a:avLst/>
          </a:prstGeom>
          <a:noFill/>
        </p:spPr>
        <p:txBody>
          <a:bodyPr wrap="square" rtlCol="0">
            <a:spAutoFit/>
          </a:bodyPr>
          <a:lstStyle/>
          <a:p>
            <a:r>
              <a:rPr lang="en-GB" altLang="en-US" sz="3600" dirty="0" smtClean="0">
                <a:latin typeface="+mj-lt"/>
                <a:ea typeface="Times New Roman" charset="0"/>
                <a:cs typeface="Times New Roman" charset="0"/>
              </a:rPr>
              <a:t>Sensitivity/Eligibility PLCO control incidence graph for the LLP</a:t>
            </a:r>
            <a:r>
              <a:rPr lang="en-GB" altLang="en-US" sz="3600" baseline="-25000" dirty="0" smtClean="0">
                <a:latin typeface="+mj-lt"/>
                <a:ea typeface="Times New Roman" charset="0"/>
                <a:cs typeface="Times New Roman" charset="0"/>
              </a:rPr>
              <a:t>v2</a:t>
            </a:r>
            <a:r>
              <a:rPr lang="en-GB" altLang="en-US" sz="3600" dirty="0" smtClean="0">
                <a:latin typeface="+mj-lt"/>
                <a:ea typeface="Times New Roman" charset="0"/>
                <a:cs typeface="Times New Roman" charset="0"/>
              </a:rPr>
              <a:t>model</a:t>
            </a:r>
            <a:endParaRPr lang="en-GB" sz="3600" dirty="0">
              <a:latin typeface="+mj-lt"/>
              <a:ea typeface="Times New Roman" charset="0"/>
              <a:cs typeface="Times New Roman" charset="0"/>
            </a:endParaRPr>
          </a:p>
        </p:txBody>
      </p:sp>
      <p:sp>
        <p:nvSpPr>
          <p:cNvPr id="7" name="TextBox 6"/>
          <p:cNvSpPr txBox="1"/>
          <p:nvPr/>
        </p:nvSpPr>
        <p:spPr>
          <a:xfrm>
            <a:off x="11740648" y="3681786"/>
            <a:ext cx="9560864" cy="1200329"/>
          </a:xfrm>
          <a:prstGeom prst="rect">
            <a:avLst/>
          </a:prstGeom>
          <a:noFill/>
        </p:spPr>
        <p:txBody>
          <a:bodyPr wrap="square" rtlCol="0">
            <a:spAutoFit/>
          </a:bodyPr>
          <a:lstStyle/>
          <a:p>
            <a:r>
              <a:rPr lang="en-GB" altLang="en-US" sz="3600" dirty="0" smtClean="0"/>
              <a:t>PLCO control arm 5-year incidence:</a:t>
            </a:r>
            <a:br>
              <a:rPr lang="en-GB" altLang="en-US" sz="3600" dirty="0" smtClean="0"/>
            </a:br>
            <a:r>
              <a:rPr lang="en-GB" altLang="en-US" sz="3600" dirty="0" smtClean="0"/>
              <a:t>Performance across different risk thresholds</a:t>
            </a:r>
            <a:endParaRPr lang="en-GB" sz="3600" dirty="0"/>
          </a:p>
        </p:txBody>
      </p:sp>
      <p:sp>
        <p:nvSpPr>
          <p:cNvPr id="37" name="Text Box 21"/>
          <p:cNvSpPr txBox="1">
            <a:spLocks noChangeArrowheads="1"/>
          </p:cNvSpPr>
          <p:nvPr/>
        </p:nvSpPr>
        <p:spPr bwMode="auto">
          <a:xfrm>
            <a:off x="386043" y="8229530"/>
            <a:ext cx="9963864" cy="1200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6" tIns="45713" rIns="91426" bIns="45713">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742950" indent="-285750" defTabSz="2193925" eaLnBrk="0" hangingPunct="0">
              <a:defRPr sz="10600">
                <a:solidFill>
                  <a:schemeClr val="tx2"/>
                </a:solidFill>
                <a:latin typeface="Arial" charset="0"/>
                <a:ea typeface="ＭＳ Ｐゴシック" charset="0"/>
              </a:defRPr>
            </a:lvl2pPr>
            <a:lvl3pPr marL="1143000" indent="-228600" defTabSz="2193925" eaLnBrk="0" hangingPunct="0">
              <a:defRPr sz="10600">
                <a:solidFill>
                  <a:schemeClr val="tx2"/>
                </a:solidFill>
                <a:latin typeface="Arial" charset="0"/>
                <a:ea typeface="ＭＳ Ｐゴシック" charset="0"/>
              </a:defRPr>
            </a:lvl3pPr>
            <a:lvl4pPr marL="1600200" indent="-228600" defTabSz="2193925" eaLnBrk="0" hangingPunct="0">
              <a:defRPr sz="10600">
                <a:solidFill>
                  <a:schemeClr val="tx2"/>
                </a:solidFill>
                <a:latin typeface="Arial" charset="0"/>
                <a:ea typeface="ＭＳ Ｐゴシック" charset="0"/>
              </a:defRPr>
            </a:lvl4pPr>
            <a:lvl5pPr marL="2057400" indent="-228600" defTabSz="2193925" eaLnBrk="0" hangingPunct="0">
              <a:defRPr sz="106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0"/>
              </a:defRPr>
            </a:lvl9pPr>
          </a:lstStyle>
          <a:p>
            <a:pPr algn="l"/>
            <a:r>
              <a:rPr lang="en-GB" sz="2400" dirty="0" smtClean="0"/>
              <a:t>This study evaluates the performance of different risk thresholds for the selection of individuals for lung </a:t>
            </a:r>
            <a:r>
              <a:rPr lang="en-GB" sz="2400" dirty="0"/>
              <a:t>cancer screening utilising the LLP</a:t>
            </a:r>
            <a:r>
              <a:rPr lang="en-GB" sz="2400" baseline="-25000" dirty="0"/>
              <a:t>v2</a:t>
            </a:r>
            <a:r>
              <a:rPr lang="en-GB" sz="2400" dirty="0"/>
              <a:t> </a:t>
            </a:r>
            <a:r>
              <a:rPr lang="en-GB" sz="2400" dirty="0" smtClean="0"/>
              <a:t>model which was used in the UKLS trial </a:t>
            </a:r>
            <a:r>
              <a:rPr lang="en-GB" sz="2400" baseline="30000" dirty="0" smtClean="0"/>
              <a:t>1</a:t>
            </a:r>
            <a:r>
              <a:rPr lang="en-GB" sz="2400" dirty="0" smtClean="0"/>
              <a:t>. </a:t>
            </a:r>
            <a:endParaRPr lang="en-GB" sz="2400" dirty="0"/>
          </a:p>
        </p:txBody>
      </p:sp>
      <p:sp>
        <p:nvSpPr>
          <p:cNvPr id="10" name="TextBox 9"/>
          <p:cNvSpPr txBox="1"/>
          <p:nvPr/>
        </p:nvSpPr>
        <p:spPr>
          <a:xfrm>
            <a:off x="703285" y="15775805"/>
            <a:ext cx="9329379" cy="3785652"/>
          </a:xfrm>
          <a:prstGeom prst="rect">
            <a:avLst/>
          </a:prstGeom>
          <a:noFill/>
        </p:spPr>
        <p:txBody>
          <a:bodyPr wrap="square" rtlCol="0">
            <a:spAutoFit/>
          </a:bodyPr>
          <a:lstStyle/>
          <a:p>
            <a:pPr algn="l"/>
            <a:r>
              <a:rPr lang="en-US" sz="1600" dirty="0" smtClean="0"/>
              <a:t>1.</a:t>
            </a:r>
            <a:r>
              <a:rPr lang="en-GB" sz="1600" dirty="0" smtClean="0"/>
              <a:t>The </a:t>
            </a:r>
            <a:r>
              <a:rPr lang="en-GB" sz="1600" dirty="0"/>
              <a:t>UK lung Cancer Screening trial: a pilot randomised controlled trial of low dose computed tomography screening for the early detection of lung cancer. </a:t>
            </a:r>
            <a:r>
              <a:rPr lang="en-GB" sz="1600" dirty="0" smtClean="0"/>
              <a:t>Field </a:t>
            </a:r>
            <a:r>
              <a:rPr lang="en-GB" sz="1600" dirty="0"/>
              <a:t>JK, Duffy SW, Baldwin DR, Brain KE, Devaraj A, </a:t>
            </a:r>
            <a:r>
              <a:rPr lang="en-GB" sz="1600" dirty="0" err="1"/>
              <a:t>Eisen</a:t>
            </a:r>
            <a:r>
              <a:rPr lang="en-GB" sz="1600" dirty="0"/>
              <a:t> T, Green BA, </a:t>
            </a:r>
            <a:r>
              <a:rPr lang="en-GB" sz="1600" dirty="0" err="1"/>
              <a:t>Holemans</a:t>
            </a:r>
            <a:r>
              <a:rPr lang="en-GB" sz="1600" dirty="0"/>
              <a:t> JA, Kavanagh T, Kerr KM, Ledson M, </a:t>
            </a:r>
            <a:r>
              <a:rPr lang="en-GB" sz="1600" dirty="0" err="1"/>
              <a:t>Lifford</a:t>
            </a:r>
            <a:r>
              <a:rPr lang="en-GB" sz="1600" dirty="0"/>
              <a:t> KJ, </a:t>
            </a:r>
            <a:r>
              <a:rPr lang="en-GB" sz="1600" dirty="0" err="1"/>
              <a:t>McRonald</a:t>
            </a:r>
            <a:r>
              <a:rPr lang="en-GB" sz="1600" dirty="0"/>
              <a:t> FE, Nair A, Page RD, </a:t>
            </a:r>
            <a:r>
              <a:rPr lang="en-GB" sz="1600" dirty="0" err="1"/>
              <a:t>Parmar</a:t>
            </a:r>
            <a:r>
              <a:rPr lang="en-GB" sz="1600" dirty="0"/>
              <a:t> MK, </a:t>
            </a:r>
            <a:r>
              <a:rPr lang="en-GB" sz="1600" dirty="0" err="1"/>
              <a:t>Rintoul</a:t>
            </a:r>
            <a:r>
              <a:rPr lang="en-GB" sz="1600" dirty="0"/>
              <a:t> RC, </a:t>
            </a:r>
            <a:r>
              <a:rPr lang="en-GB" sz="1600" dirty="0" err="1"/>
              <a:t>Screaton</a:t>
            </a:r>
            <a:r>
              <a:rPr lang="en-GB" sz="1600" dirty="0"/>
              <a:t> N, Wald NJ, Weller D, Whynes DK, Williamson PR, </a:t>
            </a:r>
            <a:r>
              <a:rPr lang="en-GB" sz="1600" dirty="0" err="1"/>
              <a:t>Yadegarfar</a:t>
            </a:r>
            <a:r>
              <a:rPr lang="en-GB" sz="1600" dirty="0"/>
              <a:t> G, Hansell DM. </a:t>
            </a:r>
            <a:r>
              <a:rPr lang="en-US" sz="1600" dirty="0"/>
              <a:t>Health </a:t>
            </a:r>
            <a:r>
              <a:rPr lang="en-US" sz="1600" dirty="0" err="1"/>
              <a:t>Technol</a:t>
            </a:r>
            <a:r>
              <a:rPr lang="en-US" sz="1600" dirty="0"/>
              <a:t> Assess. 2016 May;20(40):1-146</a:t>
            </a:r>
            <a:r>
              <a:rPr lang="en-US" sz="1600" dirty="0" smtClean="0"/>
              <a:t>.</a:t>
            </a:r>
          </a:p>
          <a:p>
            <a:pPr algn="l"/>
            <a:endParaRPr lang="nl-NL" sz="1600" dirty="0"/>
          </a:p>
          <a:p>
            <a:pPr algn="l"/>
            <a:r>
              <a:rPr lang="nl-NL" sz="1600" dirty="0"/>
              <a:t>2. Screening </a:t>
            </a:r>
            <a:r>
              <a:rPr lang="nl-NL" sz="1600" dirty="0" err="1"/>
              <a:t>by</a:t>
            </a:r>
            <a:r>
              <a:rPr lang="nl-NL" sz="1600" dirty="0"/>
              <a:t> </a:t>
            </a:r>
            <a:r>
              <a:rPr lang="nl-NL" sz="1600" dirty="0" err="1"/>
              <a:t>chest</a:t>
            </a:r>
            <a:r>
              <a:rPr lang="nl-NL" sz="1600" dirty="0"/>
              <a:t> </a:t>
            </a:r>
            <a:r>
              <a:rPr lang="nl-NL" sz="1600" dirty="0" err="1"/>
              <a:t>radiograph</a:t>
            </a:r>
            <a:r>
              <a:rPr lang="nl-NL" sz="1600" dirty="0"/>
              <a:t> </a:t>
            </a:r>
            <a:r>
              <a:rPr lang="nl-NL" sz="1600" dirty="0" err="1"/>
              <a:t>and</a:t>
            </a:r>
            <a:r>
              <a:rPr lang="nl-NL" sz="1600" dirty="0"/>
              <a:t> </a:t>
            </a:r>
            <a:r>
              <a:rPr lang="nl-NL" sz="1600" dirty="0" err="1"/>
              <a:t>lung</a:t>
            </a:r>
            <a:r>
              <a:rPr lang="nl-NL" sz="1600" dirty="0"/>
              <a:t> </a:t>
            </a:r>
            <a:r>
              <a:rPr lang="nl-NL" sz="1600" dirty="0" err="1"/>
              <a:t>cancer</a:t>
            </a:r>
            <a:r>
              <a:rPr lang="nl-NL" sz="1600" dirty="0"/>
              <a:t> </a:t>
            </a:r>
            <a:r>
              <a:rPr lang="nl-NL" sz="1600" dirty="0" err="1"/>
              <a:t>mortality</a:t>
            </a:r>
            <a:r>
              <a:rPr lang="nl-NL" sz="1600" dirty="0"/>
              <a:t>: </a:t>
            </a:r>
            <a:r>
              <a:rPr lang="nl-NL" sz="1600" dirty="0" err="1"/>
              <a:t>the</a:t>
            </a:r>
            <a:r>
              <a:rPr lang="nl-NL" sz="1600" dirty="0"/>
              <a:t> </a:t>
            </a:r>
            <a:r>
              <a:rPr lang="nl-NL" sz="1600" dirty="0" err="1"/>
              <a:t>Prostate</a:t>
            </a:r>
            <a:r>
              <a:rPr lang="nl-NL" sz="1600" dirty="0"/>
              <a:t>, </a:t>
            </a:r>
            <a:r>
              <a:rPr lang="nl-NL" sz="1600" dirty="0" err="1"/>
              <a:t>Lung</a:t>
            </a:r>
            <a:r>
              <a:rPr lang="nl-NL" sz="1600" dirty="0"/>
              <a:t>,</a:t>
            </a:r>
          </a:p>
          <a:p>
            <a:pPr algn="l"/>
            <a:r>
              <a:rPr lang="nl-NL" sz="1600" dirty="0" err="1"/>
              <a:t>Colorectal</a:t>
            </a:r>
            <a:r>
              <a:rPr lang="nl-NL" sz="1600" dirty="0"/>
              <a:t>, </a:t>
            </a:r>
            <a:r>
              <a:rPr lang="nl-NL" sz="1600" dirty="0" err="1"/>
              <a:t>and</a:t>
            </a:r>
            <a:r>
              <a:rPr lang="nl-NL" sz="1600" dirty="0"/>
              <a:t> </a:t>
            </a:r>
            <a:r>
              <a:rPr lang="nl-NL" sz="1600" dirty="0" err="1"/>
              <a:t>Ovarian</a:t>
            </a:r>
            <a:r>
              <a:rPr lang="nl-NL" sz="1600" dirty="0"/>
              <a:t> (PLCO) </a:t>
            </a:r>
            <a:r>
              <a:rPr lang="nl-NL" sz="1600" dirty="0" err="1"/>
              <a:t>randomized</a:t>
            </a:r>
            <a:r>
              <a:rPr lang="nl-NL" sz="1600" dirty="0"/>
              <a:t> </a:t>
            </a:r>
            <a:r>
              <a:rPr lang="nl-NL" sz="1600" dirty="0" err="1"/>
              <a:t>trial.Oken</a:t>
            </a:r>
            <a:r>
              <a:rPr lang="nl-NL" sz="1600" dirty="0"/>
              <a:t> MM, </a:t>
            </a:r>
            <a:r>
              <a:rPr lang="nl-NL" sz="1600" dirty="0" err="1"/>
              <a:t>Hocking</a:t>
            </a:r>
            <a:r>
              <a:rPr lang="nl-NL" sz="1600" dirty="0"/>
              <a:t> WG, </a:t>
            </a:r>
            <a:r>
              <a:rPr lang="nl-NL" sz="1600" dirty="0" err="1"/>
              <a:t>Kvale</a:t>
            </a:r>
            <a:r>
              <a:rPr lang="nl-NL" sz="1600" dirty="0"/>
              <a:t> PA, </a:t>
            </a:r>
            <a:r>
              <a:rPr lang="nl-NL" sz="1600" dirty="0" err="1"/>
              <a:t>Andriole</a:t>
            </a:r>
            <a:r>
              <a:rPr lang="nl-NL" sz="1600" dirty="0"/>
              <a:t> GL, Buys SS, </a:t>
            </a:r>
            <a:r>
              <a:rPr lang="nl-NL" sz="1600" dirty="0" err="1"/>
              <a:t>Church</a:t>
            </a:r>
            <a:r>
              <a:rPr lang="nl-NL" sz="1600" dirty="0"/>
              <a:t> TR, Crawford </a:t>
            </a:r>
            <a:r>
              <a:rPr lang="nl-NL" sz="1600" dirty="0" smtClean="0"/>
              <a:t>ED, Fouad </a:t>
            </a:r>
            <a:r>
              <a:rPr lang="nl-NL" sz="1600" dirty="0"/>
              <a:t>MN, Isaacs C, Reding DJ, </a:t>
            </a:r>
            <a:r>
              <a:rPr lang="nl-NL" sz="1600" dirty="0" err="1"/>
              <a:t>Weissfeld</a:t>
            </a:r>
            <a:r>
              <a:rPr lang="nl-NL" sz="1600" dirty="0"/>
              <a:t> JL, </a:t>
            </a:r>
            <a:r>
              <a:rPr lang="nl-NL" sz="1600" dirty="0" err="1"/>
              <a:t>Yokochi</a:t>
            </a:r>
            <a:r>
              <a:rPr lang="nl-NL" sz="1600" dirty="0"/>
              <a:t> LA, </a:t>
            </a:r>
            <a:r>
              <a:rPr lang="nl-NL" sz="1600" dirty="0" err="1"/>
              <a:t>O'Brien</a:t>
            </a:r>
            <a:r>
              <a:rPr lang="nl-NL" sz="1600" dirty="0"/>
              <a:t> B, </a:t>
            </a:r>
            <a:r>
              <a:rPr lang="nl-NL" sz="1600" dirty="0" err="1"/>
              <a:t>Ragard</a:t>
            </a:r>
            <a:r>
              <a:rPr lang="nl-NL" sz="1600" dirty="0"/>
              <a:t> </a:t>
            </a:r>
            <a:r>
              <a:rPr lang="nl-NL" sz="1600" dirty="0" smtClean="0"/>
              <a:t>LR, </a:t>
            </a:r>
            <a:r>
              <a:rPr lang="nl-NL" sz="1600" dirty="0" err="1" smtClean="0"/>
              <a:t>Rathmell</a:t>
            </a:r>
            <a:r>
              <a:rPr lang="nl-NL" sz="1600" dirty="0" smtClean="0"/>
              <a:t> </a:t>
            </a:r>
            <a:r>
              <a:rPr lang="nl-NL" sz="1600" dirty="0"/>
              <a:t>JM, Riley TL, Wright P, </a:t>
            </a:r>
            <a:r>
              <a:rPr lang="nl-NL" sz="1600" dirty="0" err="1"/>
              <a:t>Caparaso</a:t>
            </a:r>
            <a:r>
              <a:rPr lang="nl-NL" sz="1600" dirty="0"/>
              <a:t> N, Hu P, </a:t>
            </a:r>
            <a:r>
              <a:rPr lang="nl-NL" sz="1600" dirty="0" err="1"/>
              <a:t>Izmirlian</a:t>
            </a:r>
            <a:r>
              <a:rPr lang="nl-NL" sz="1600" dirty="0"/>
              <a:t> G, </a:t>
            </a:r>
            <a:r>
              <a:rPr lang="nl-NL" sz="1600" dirty="0" err="1"/>
              <a:t>Pinsky</a:t>
            </a:r>
            <a:r>
              <a:rPr lang="nl-NL" sz="1600" dirty="0"/>
              <a:t> PF, </a:t>
            </a:r>
            <a:r>
              <a:rPr lang="nl-NL" sz="1600" dirty="0" err="1" smtClean="0"/>
              <a:t>Prorok</a:t>
            </a:r>
            <a:r>
              <a:rPr lang="nl-NL" sz="1600" dirty="0" smtClean="0"/>
              <a:t> PC</a:t>
            </a:r>
            <a:r>
              <a:rPr lang="nl-NL" sz="1600" dirty="0"/>
              <a:t>, Kramer BS, Miller AB, </a:t>
            </a:r>
            <a:r>
              <a:rPr lang="nl-NL" sz="1600" dirty="0" err="1"/>
              <a:t>Gohagan</a:t>
            </a:r>
            <a:r>
              <a:rPr lang="nl-NL" sz="1600" dirty="0"/>
              <a:t> JK, Berg CD; PLCO Project </a:t>
            </a:r>
            <a:r>
              <a:rPr lang="nl-NL" sz="1600" dirty="0" err="1"/>
              <a:t>Team.JAMA</a:t>
            </a:r>
            <a:r>
              <a:rPr lang="nl-NL" sz="1600" dirty="0"/>
              <a:t>. 2011 Nov 2;306(17):1865-73. </a:t>
            </a:r>
            <a:endParaRPr lang="nl-NL" sz="1600" dirty="0" smtClean="0"/>
          </a:p>
          <a:p>
            <a:pPr algn="l"/>
            <a:endParaRPr lang="nl-NL" sz="1600" dirty="0"/>
          </a:p>
          <a:p>
            <a:pPr algn="l"/>
            <a:endParaRPr lang="nl-NL" sz="1600" dirty="0" smtClean="0"/>
          </a:p>
          <a:p>
            <a:pPr algn="l"/>
            <a:endParaRPr lang="en-GB" sz="16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00644" y="839989"/>
            <a:ext cx="3727911" cy="16135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bwMode="auto">
          <a:xfrm>
            <a:off x="10683648" y="12158557"/>
            <a:ext cx="11922418" cy="6294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5" name="Content Placeholder 14"/>
          <p:cNvGraphicFramePr>
            <a:graphicFrameLocks noGrp="1"/>
          </p:cNvGraphicFramePr>
          <p:nvPr>
            <p:ph sz="half" idx="1"/>
            <p:extLst>
              <p:ext uri="{D42A27DB-BD31-4B8C-83A1-F6EECF244321}">
                <p14:modId xmlns:p14="http://schemas.microsoft.com/office/powerpoint/2010/main" val="1199162108"/>
              </p:ext>
            </p:extLst>
          </p:nvPr>
        </p:nvGraphicFramePr>
        <p:xfrm>
          <a:off x="11722484" y="5073476"/>
          <a:ext cx="10428928" cy="5506230"/>
        </p:xfrm>
        <a:graphic>
          <a:graphicData uri="http://schemas.openxmlformats.org/drawingml/2006/table">
            <a:tbl>
              <a:tblPr/>
              <a:tblGrid>
                <a:gridCol w="1788781"/>
                <a:gridCol w="2379416"/>
                <a:gridCol w="1805656"/>
                <a:gridCol w="1873157"/>
                <a:gridCol w="2581918"/>
              </a:tblGrid>
              <a:tr h="1100746">
                <a:tc>
                  <a:txBody>
                    <a:bodyPr/>
                    <a:lstStyle/>
                    <a:p>
                      <a:pPr algn="ctr" rtl="0" fontAlgn="b"/>
                      <a:r>
                        <a:rPr lang="en-US" sz="2400" b="1" i="0" u="none" strike="noStrike" dirty="0">
                          <a:solidFill>
                            <a:srgbClr val="FFFFFF"/>
                          </a:solidFill>
                          <a:effectLst/>
                          <a:latin typeface="Arial"/>
                        </a:rPr>
                        <a:t>Selection criteria</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33399"/>
                    </a:solidFill>
                  </a:tcPr>
                </a:tc>
                <a:tc>
                  <a:txBody>
                    <a:bodyPr/>
                    <a:lstStyle/>
                    <a:p>
                      <a:pPr algn="ctr" rtl="0" fontAlgn="b"/>
                      <a:r>
                        <a:rPr lang="en-US" sz="2400" b="1" i="0" u="none" strike="noStrike">
                          <a:solidFill>
                            <a:srgbClr val="FFFFFF"/>
                          </a:solidFill>
                          <a:effectLst/>
                          <a:latin typeface="Arial"/>
                        </a:rPr>
                        <a:t>Sensitivity</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33399"/>
                    </a:solidFill>
                  </a:tcPr>
                </a:tc>
                <a:tc>
                  <a:txBody>
                    <a:bodyPr/>
                    <a:lstStyle/>
                    <a:p>
                      <a:pPr algn="ctr" rtl="0" fontAlgn="b"/>
                      <a:r>
                        <a:rPr lang="en-US" sz="2400" b="1" i="0" u="none" strike="noStrike">
                          <a:solidFill>
                            <a:srgbClr val="FFFFFF"/>
                          </a:solidFill>
                          <a:effectLst/>
                          <a:latin typeface="Arial"/>
                        </a:rPr>
                        <a:t>Specificity</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33399"/>
                    </a:solidFill>
                  </a:tcPr>
                </a:tc>
                <a:tc>
                  <a:txBody>
                    <a:bodyPr/>
                    <a:lstStyle/>
                    <a:p>
                      <a:pPr algn="ctr" rtl="0" fontAlgn="b"/>
                      <a:r>
                        <a:rPr lang="en-US" sz="2400" b="1" i="0" u="none" strike="noStrike">
                          <a:solidFill>
                            <a:srgbClr val="FFFFFF"/>
                          </a:solidFill>
                          <a:effectLst/>
                          <a:latin typeface="Arial"/>
                        </a:rPr>
                        <a:t>Proportion eligible</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33399"/>
                    </a:solidFill>
                  </a:tcPr>
                </a:tc>
                <a:tc>
                  <a:txBody>
                    <a:bodyPr/>
                    <a:lstStyle/>
                    <a:p>
                      <a:pPr algn="ctr" rtl="0" fontAlgn="b"/>
                      <a:r>
                        <a:rPr lang="en-US" sz="2400" b="1" i="0" u="none" strike="noStrike">
                          <a:solidFill>
                            <a:srgbClr val="FFFFFF"/>
                          </a:solidFill>
                          <a:effectLst/>
                          <a:latin typeface="Arial"/>
                        </a:rPr>
                        <a:t>Persons selected percancer</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33399"/>
                    </a:solidFill>
                  </a:tcPr>
                </a:tc>
              </a:tr>
              <a:tr h="736989">
                <a:tc>
                  <a:txBody>
                    <a:bodyPr/>
                    <a:lstStyle/>
                    <a:p>
                      <a:pPr algn="ctr" rtl="0" fontAlgn="b"/>
                      <a:r>
                        <a:rPr lang="en-US" sz="2400" b="0" i="0" u="none" strike="noStrike">
                          <a:solidFill>
                            <a:srgbClr val="000000"/>
                          </a:solidFill>
                          <a:effectLst/>
                          <a:latin typeface="Arial"/>
                        </a:rPr>
                        <a:t>NLST criteria</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6E5"/>
                    </a:solidFill>
                  </a:tcPr>
                </a:tc>
                <a:tc>
                  <a:txBody>
                    <a:bodyPr/>
                    <a:lstStyle/>
                    <a:p>
                      <a:pPr algn="ctr" rtl="0" fontAlgn="b"/>
                      <a:r>
                        <a:rPr lang="en-US" sz="2400" b="0" i="0" u="none" strike="noStrike" dirty="0">
                          <a:solidFill>
                            <a:srgbClr val="000000"/>
                          </a:solidFill>
                          <a:effectLst/>
                          <a:latin typeface="Arial"/>
                        </a:rPr>
                        <a:t>73.76%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6E5"/>
                    </a:solidFill>
                  </a:tcPr>
                </a:tc>
                <a:tc>
                  <a:txBody>
                    <a:bodyPr/>
                    <a:lstStyle/>
                    <a:p>
                      <a:pPr algn="ctr" rtl="0" fontAlgn="b"/>
                      <a:r>
                        <a:rPr lang="en-US" sz="2400" b="0" i="0" u="none" strike="noStrike">
                          <a:solidFill>
                            <a:srgbClr val="000000"/>
                          </a:solidFill>
                          <a:effectLst/>
                          <a:latin typeface="Arial"/>
                        </a:rPr>
                        <a:t>61.47%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6E5"/>
                    </a:solidFill>
                  </a:tcPr>
                </a:tc>
                <a:tc>
                  <a:txBody>
                    <a:bodyPr/>
                    <a:lstStyle/>
                    <a:p>
                      <a:pPr algn="ctr" rtl="0" fontAlgn="b"/>
                      <a:r>
                        <a:rPr lang="en-US" sz="2400" b="0" i="0" u="none" strike="noStrike">
                          <a:solidFill>
                            <a:srgbClr val="000000"/>
                          </a:solidFill>
                          <a:effectLst/>
                          <a:latin typeface="Arial"/>
                        </a:rPr>
                        <a:t>39.04%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6E5"/>
                    </a:solidFill>
                  </a:tcPr>
                </a:tc>
                <a:tc>
                  <a:txBody>
                    <a:bodyPr/>
                    <a:lstStyle/>
                    <a:p>
                      <a:pPr algn="ctr" rtl="0" fontAlgn="b"/>
                      <a:r>
                        <a:rPr lang="en-US" sz="2400" b="0" i="0" u="none" strike="noStrike">
                          <a:solidFill>
                            <a:srgbClr val="000000"/>
                          </a:solidFill>
                          <a:effectLst/>
                          <a:latin typeface="Arial"/>
                        </a:rPr>
                        <a:t>29.92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6E5"/>
                    </a:solidFill>
                  </a:tcPr>
                </a:tc>
              </a:tr>
              <a:tr h="456019">
                <a:tc>
                  <a:txBody>
                    <a:bodyPr/>
                    <a:lstStyle/>
                    <a:p>
                      <a:pPr algn="ctr" rtl="0" fontAlgn="b"/>
                      <a:r>
                        <a:rPr lang="en-US" sz="2400" b="0" i="0" u="none" strike="noStrike">
                          <a:solidFill>
                            <a:srgbClr val="000000"/>
                          </a:solidFill>
                          <a:effectLst/>
                          <a:latin typeface="Arial"/>
                        </a:rPr>
                        <a:t>LLP: 2.03%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3"/>
                    </a:solidFill>
                  </a:tcPr>
                </a:tc>
                <a:tc>
                  <a:txBody>
                    <a:bodyPr/>
                    <a:lstStyle/>
                    <a:p>
                      <a:pPr algn="ctr" rtl="0" fontAlgn="b"/>
                      <a:r>
                        <a:rPr lang="en-US" sz="2400" b="0" i="0" u="none" strike="noStrike" dirty="0">
                          <a:solidFill>
                            <a:srgbClr val="000000"/>
                          </a:solidFill>
                          <a:effectLst/>
                          <a:latin typeface="Arial"/>
                        </a:rPr>
                        <a:t>73.42%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3"/>
                    </a:solidFill>
                  </a:tcPr>
                </a:tc>
                <a:tc>
                  <a:txBody>
                    <a:bodyPr/>
                    <a:lstStyle/>
                    <a:p>
                      <a:pPr algn="ctr" rtl="0" fontAlgn="b"/>
                      <a:r>
                        <a:rPr lang="en-US" sz="2400" b="0" i="0" u="none" strike="noStrike" dirty="0">
                          <a:solidFill>
                            <a:srgbClr val="000000"/>
                          </a:solidFill>
                          <a:effectLst/>
                          <a:latin typeface="Arial"/>
                        </a:rPr>
                        <a:t>65.54%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3"/>
                    </a:solidFill>
                  </a:tcPr>
                </a:tc>
                <a:tc>
                  <a:txBody>
                    <a:bodyPr/>
                    <a:lstStyle/>
                    <a:p>
                      <a:pPr algn="ctr" rtl="0" fontAlgn="b"/>
                      <a:r>
                        <a:rPr lang="en-US" sz="2400" b="0" i="0" u="none" strike="noStrike">
                          <a:solidFill>
                            <a:srgbClr val="000000"/>
                          </a:solidFill>
                          <a:effectLst/>
                          <a:latin typeface="Arial"/>
                        </a:rPr>
                        <a:t>35.03%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3"/>
                    </a:solidFill>
                  </a:tcPr>
                </a:tc>
                <a:tc>
                  <a:txBody>
                    <a:bodyPr/>
                    <a:lstStyle/>
                    <a:p>
                      <a:pPr algn="ctr" rtl="0" fontAlgn="b"/>
                      <a:r>
                        <a:rPr lang="en-US" sz="2400" b="0" i="0" u="none" strike="noStrike">
                          <a:solidFill>
                            <a:srgbClr val="000000"/>
                          </a:solidFill>
                          <a:effectLst/>
                          <a:latin typeface="Arial"/>
                        </a:rPr>
                        <a:t>26.97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3"/>
                    </a:solidFill>
                  </a:tcPr>
                </a:tc>
              </a:tr>
              <a:tr h="456019">
                <a:tc>
                  <a:txBody>
                    <a:bodyPr/>
                    <a:lstStyle/>
                    <a:p>
                      <a:pPr algn="ctr" rtl="0" fontAlgn="b"/>
                      <a:r>
                        <a:rPr lang="en-US" sz="2400" b="0" i="0" u="none" strike="noStrike">
                          <a:solidFill>
                            <a:srgbClr val="000000"/>
                          </a:solidFill>
                          <a:effectLst/>
                          <a:latin typeface="Arial"/>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6E5"/>
                    </a:solidFill>
                  </a:tcPr>
                </a:tc>
                <a:tc>
                  <a:txBody>
                    <a:bodyPr/>
                    <a:lstStyle/>
                    <a:p>
                      <a:pPr algn="ctr" rtl="0" fontAlgn="b"/>
                      <a:r>
                        <a:rPr lang="en-US" sz="2400" b="0" i="0" u="none" strike="noStrike">
                          <a:solidFill>
                            <a:srgbClr val="000000"/>
                          </a:solidFill>
                          <a:effectLst/>
                          <a:latin typeface="Arial"/>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6E5"/>
                    </a:solidFill>
                  </a:tcPr>
                </a:tc>
                <a:tc>
                  <a:txBody>
                    <a:bodyPr/>
                    <a:lstStyle/>
                    <a:p>
                      <a:pPr algn="ctr" rtl="0" fontAlgn="b"/>
                      <a:r>
                        <a:rPr lang="en-US" sz="2400" b="0" i="0" u="none" strike="noStrike" dirty="0">
                          <a:solidFill>
                            <a:srgbClr val="000000"/>
                          </a:solidFill>
                          <a:effectLst/>
                          <a:latin typeface="Arial"/>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6E5"/>
                    </a:solidFill>
                  </a:tcPr>
                </a:tc>
                <a:tc>
                  <a:txBody>
                    <a:bodyPr/>
                    <a:lstStyle/>
                    <a:p>
                      <a:pPr algn="ctr" rtl="0" fontAlgn="b"/>
                      <a:r>
                        <a:rPr lang="en-US" sz="2400" b="0" i="0" u="none" strike="noStrike">
                          <a:solidFill>
                            <a:srgbClr val="000000"/>
                          </a:solidFill>
                          <a:effectLst/>
                          <a:latin typeface="Arial"/>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6E5"/>
                    </a:solidFill>
                  </a:tcPr>
                </a:tc>
                <a:tc>
                  <a:txBody>
                    <a:bodyPr/>
                    <a:lstStyle/>
                    <a:p>
                      <a:pPr algn="ctr" rtl="0" fontAlgn="b"/>
                      <a:r>
                        <a:rPr lang="en-US" sz="2400" b="0" i="0" u="none" strike="noStrike">
                          <a:solidFill>
                            <a:srgbClr val="000000"/>
                          </a:solidFill>
                          <a:effectLst/>
                          <a:latin typeface="Arial"/>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6E5"/>
                    </a:solidFill>
                  </a:tcPr>
                </a:tc>
              </a:tr>
              <a:tr h="456019">
                <a:tc>
                  <a:txBody>
                    <a:bodyPr/>
                    <a:lstStyle/>
                    <a:p>
                      <a:pPr algn="ctr" rtl="0" fontAlgn="b"/>
                      <a:r>
                        <a:rPr lang="en-US" sz="2400" b="0" i="0" u="none" strike="noStrike" dirty="0">
                          <a:solidFill>
                            <a:srgbClr val="000000"/>
                          </a:solidFill>
                          <a:effectLst/>
                          <a:latin typeface="Arial"/>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CF3"/>
                    </a:solidFill>
                  </a:tcPr>
                </a:tc>
                <a:tc>
                  <a:txBody>
                    <a:bodyPr/>
                    <a:lstStyle/>
                    <a:p>
                      <a:pPr algn="ctr" rtl="0" fontAlgn="b"/>
                      <a:r>
                        <a:rPr lang="en-US" sz="2400" b="0" i="0" u="none" strike="noStrike">
                          <a:solidFill>
                            <a:srgbClr val="000000"/>
                          </a:solidFill>
                          <a:effectLst/>
                          <a:latin typeface="Arial"/>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CF3"/>
                    </a:solidFill>
                  </a:tcPr>
                </a:tc>
                <a:tc>
                  <a:txBody>
                    <a:bodyPr/>
                    <a:lstStyle/>
                    <a:p>
                      <a:pPr algn="ctr" rtl="0" fontAlgn="b"/>
                      <a:r>
                        <a:rPr lang="en-US" sz="2400" b="0" i="0" u="none" strike="noStrike" dirty="0">
                          <a:solidFill>
                            <a:srgbClr val="000000"/>
                          </a:solidFill>
                          <a:effectLst/>
                          <a:latin typeface="Arial"/>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CF3"/>
                    </a:solidFill>
                  </a:tcPr>
                </a:tc>
                <a:tc>
                  <a:txBody>
                    <a:bodyPr/>
                    <a:lstStyle/>
                    <a:p>
                      <a:pPr algn="ctr" rtl="0" fontAlgn="b"/>
                      <a:r>
                        <a:rPr lang="en-US" sz="2400" b="0" i="0" u="none" strike="noStrike" dirty="0">
                          <a:solidFill>
                            <a:srgbClr val="000000"/>
                          </a:solidFill>
                          <a:effectLst/>
                          <a:latin typeface="Arial"/>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CF3"/>
                    </a:solidFill>
                  </a:tcPr>
                </a:tc>
                <a:tc>
                  <a:txBody>
                    <a:bodyPr/>
                    <a:lstStyle/>
                    <a:p>
                      <a:pPr algn="ctr" rtl="0" fontAlgn="b"/>
                      <a:r>
                        <a:rPr lang="en-US" sz="2400" b="0" i="0" u="none" strike="noStrike">
                          <a:solidFill>
                            <a:srgbClr val="000000"/>
                          </a:solidFill>
                          <a:effectLst/>
                          <a:latin typeface="Arial"/>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CF3"/>
                    </a:solidFill>
                  </a:tcPr>
                </a:tc>
              </a:tr>
              <a:tr h="472306">
                <a:tc>
                  <a:txBody>
                    <a:bodyPr/>
                    <a:lstStyle/>
                    <a:p>
                      <a:pPr algn="ctr" rtl="0" fontAlgn="b"/>
                      <a:r>
                        <a:rPr lang="en-US" sz="2400" b="0" i="0" u="none" strike="noStrike">
                          <a:solidFill>
                            <a:srgbClr val="000000"/>
                          </a:solidFill>
                          <a:effectLst/>
                          <a:latin typeface="Arial"/>
                        </a:rPr>
                        <a:t>LLP: 2.00%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6E5"/>
                    </a:solidFill>
                  </a:tcPr>
                </a:tc>
                <a:tc>
                  <a:txBody>
                    <a:bodyPr/>
                    <a:lstStyle/>
                    <a:p>
                      <a:pPr algn="ctr" rtl="0" fontAlgn="b"/>
                      <a:r>
                        <a:rPr lang="en-US" sz="2400" b="0" i="0" u="none" strike="noStrike">
                          <a:solidFill>
                            <a:srgbClr val="000000"/>
                          </a:solidFill>
                          <a:effectLst/>
                          <a:latin typeface="Arial"/>
                        </a:rPr>
                        <a:t>74.45%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6E5"/>
                    </a:solidFill>
                  </a:tcPr>
                </a:tc>
                <a:tc>
                  <a:txBody>
                    <a:bodyPr/>
                    <a:lstStyle/>
                    <a:p>
                      <a:pPr algn="ctr" rtl="0" fontAlgn="b"/>
                      <a:r>
                        <a:rPr lang="en-US" sz="2400" b="0" i="0" u="none" strike="noStrike">
                          <a:solidFill>
                            <a:srgbClr val="000000"/>
                          </a:solidFill>
                          <a:effectLst/>
                          <a:latin typeface="Arial"/>
                        </a:rPr>
                        <a:t>65.06%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6E5"/>
                    </a:solidFill>
                  </a:tcPr>
                </a:tc>
                <a:tc>
                  <a:txBody>
                    <a:bodyPr/>
                    <a:lstStyle/>
                    <a:p>
                      <a:pPr algn="ctr" rtl="0" fontAlgn="b"/>
                      <a:r>
                        <a:rPr lang="en-US" sz="2400" b="0" i="0" u="none" strike="noStrike" dirty="0">
                          <a:solidFill>
                            <a:srgbClr val="000000"/>
                          </a:solidFill>
                          <a:effectLst/>
                          <a:latin typeface="Arial"/>
                        </a:rPr>
                        <a:t>35.52%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6E5"/>
                    </a:solidFill>
                  </a:tcPr>
                </a:tc>
                <a:tc>
                  <a:txBody>
                    <a:bodyPr/>
                    <a:lstStyle/>
                    <a:p>
                      <a:pPr algn="ctr" rtl="0" fontAlgn="b"/>
                      <a:r>
                        <a:rPr lang="en-US" sz="2400" b="0" i="0" u="none" strike="noStrike" dirty="0">
                          <a:solidFill>
                            <a:srgbClr val="000000"/>
                          </a:solidFill>
                          <a:effectLst/>
                          <a:latin typeface="Arial"/>
                        </a:rPr>
                        <a:t>26.97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6E5"/>
                    </a:solidFill>
                  </a:tcPr>
                </a:tc>
              </a:tr>
              <a:tr h="456019">
                <a:tc>
                  <a:txBody>
                    <a:bodyPr/>
                    <a:lstStyle/>
                    <a:p>
                      <a:pPr algn="ctr" rtl="0" fontAlgn="b"/>
                      <a:r>
                        <a:rPr lang="en-US" sz="2400" b="0" i="0" u="none" strike="noStrike">
                          <a:solidFill>
                            <a:srgbClr val="000000"/>
                          </a:solidFill>
                          <a:effectLst/>
                          <a:latin typeface="Arial"/>
                        </a:rPr>
                        <a:t>LLP: 2.25%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3"/>
                    </a:solidFill>
                  </a:tcPr>
                </a:tc>
                <a:tc>
                  <a:txBody>
                    <a:bodyPr/>
                    <a:lstStyle/>
                    <a:p>
                      <a:pPr algn="ctr" rtl="0" fontAlgn="b"/>
                      <a:r>
                        <a:rPr lang="en-US" sz="2400" b="0" i="0" u="none" strike="noStrike">
                          <a:solidFill>
                            <a:srgbClr val="000000"/>
                          </a:solidFill>
                          <a:effectLst/>
                          <a:latin typeface="Arial"/>
                        </a:rPr>
                        <a:t>70.19%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3"/>
                    </a:solidFill>
                  </a:tcPr>
                </a:tc>
                <a:tc>
                  <a:txBody>
                    <a:bodyPr/>
                    <a:lstStyle/>
                    <a:p>
                      <a:pPr algn="ctr" rtl="0" fontAlgn="b"/>
                      <a:r>
                        <a:rPr lang="en-US" sz="2400" b="0" i="0" u="none" strike="noStrike">
                          <a:solidFill>
                            <a:srgbClr val="000000"/>
                          </a:solidFill>
                          <a:effectLst/>
                          <a:latin typeface="Arial"/>
                        </a:rPr>
                        <a:t>68.50%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3"/>
                    </a:solidFill>
                  </a:tcPr>
                </a:tc>
                <a:tc>
                  <a:txBody>
                    <a:bodyPr/>
                    <a:lstStyle/>
                    <a:p>
                      <a:pPr algn="ctr" rtl="0" fontAlgn="b"/>
                      <a:r>
                        <a:rPr lang="en-US" sz="2400" b="0" i="0" u="none" strike="noStrike">
                          <a:solidFill>
                            <a:srgbClr val="000000"/>
                          </a:solidFill>
                          <a:effectLst/>
                          <a:latin typeface="Arial"/>
                        </a:rPr>
                        <a:t>32.06%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3"/>
                    </a:solidFill>
                  </a:tcPr>
                </a:tc>
                <a:tc>
                  <a:txBody>
                    <a:bodyPr/>
                    <a:lstStyle/>
                    <a:p>
                      <a:pPr algn="ctr" rtl="0" fontAlgn="b"/>
                      <a:r>
                        <a:rPr lang="en-US" sz="2400" b="0" i="0" u="none" strike="noStrike" dirty="0">
                          <a:solidFill>
                            <a:srgbClr val="000000"/>
                          </a:solidFill>
                          <a:effectLst/>
                          <a:latin typeface="Arial"/>
                        </a:rPr>
                        <a:t>25.82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3"/>
                    </a:solidFill>
                  </a:tcPr>
                </a:tc>
              </a:tr>
              <a:tr h="456019">
                <a:tc>
                  <a:txBody>
                    <a:bodyPr/>
                    <a:lstStyle/>
                    <a:p>
                      <a:pPr algn="ctr" rtl="0" fontAlgn="b"/>
                      <a:r>
                        <a:rPr lang="en-US" sz="2400" b="0" i="0" u="none" strike="noStrike">
                          <a:solidFill>
                            <a:srgbClr val="000000"/>
                          </a:solidFill>
                          <a:effectLst/>
                          <a:latin typeface="Arial"/>
                        </a:rPr>
                        <a:t>LLP: 2.50%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6E5"/>
                    </a:solidFill>
                  </a:tcPr>
                </a:tc>
                <a:tc>
                  <a:txBody>
                    <a:bodyPr/>
                    <a:lstStyle/>
                    <a:p>
                      <a:pPr algn="ctr" rtl="0" fontAlgn="b"/>
                      <a:r>
                        <a:rPr lang="en-US" sz="2400" b="0" i="0" u="none" strike="noStrike">
                          <a:solidFill>
                            <a:srgbClr val="000000"/>
                          </a:solidFill>
                          <a:effectLst/>
                          <a:latin typeface="Arial"/>
                        </a:rPr>
                        <a:t>65.93%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6E5"/>
                    </a:solidFill>
                  </a:tcPr>
                </a:tc>
                <a:tc>
                  <a:txBody>
                    <a:bodyPr/>
                    <a:lstStyle/>
                    <a:p>
                      <a:pPr algn="ctr" rtl="0" fontAlgn="b"/>
                      <a:r>
                        <a:rPr lang="en-US" sz="2400" b="0" i="0" u="none" strike="noStrike">
                          <a:solidFill>
                            <a:srgbClr val="000000"/>
                          </a:solidFill>
                          <a:effectLst/>
                          <a:latin typeface="Arial"/>
                        </a:rPr>
                        <a:t>72.26%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6E5"/>
                    </a:solidFill>
                  </a:tcPr>
                </a:tc>
                <a:tc>
                  <a:txBody>
                    <a:bodyPr/>
                    <a:lstStyle/>
                    <a:p>
                      <a:pPr algn="ctr" rtl="0" fontAlgn="b"/>
                      <a:r>
                        <a:rPr lang="en-US" sz="2400" b="0" i="0" u="none" strike="noStrike">
                          <a:solidFill>
                            <a:srgbClr val="000000"/>
                          </a:solidFill>
                          <a:effectLst/>
                          <a:latin typeface="Arial"/>
                        </a:rPr>
                        <a:t>28.30%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6E5"/>
                    </a:solidFill>
                  </a:tcPr>
                </a:tc>
                <a:tc>
                  <a:txBody>
                    <a:bodyPr/>
                    <a:lstStyle/>
                    <a:p>
                      <a:pPr algn="ctr" rtl="0" fontAlgn="b"/>
                      <a:r>
                        <a:rPr lang="en-US" sz="2400" b="0" i="0" u="none" strike="noStrike" dirty="0">
                          <a:solidFill>
                            <a:srgbClr val="000000"/>
                          </a:solidFill>
                          <a:effectLst/>
                          <a:latin typeface="Arial"/>
                        </a:rPr>
                        <a:t>24.26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6E5"/>
                    </a:solidFill>
                  </a:tcPr>
                </a:tc>
              </a:tr>
              <a:tr h="456019">
                <a:tc>
                  <a:txBody>
                    <a:bodyPr/>
                    <a:lstStyle/>
                    <a:p>
                      <a:pPr algn="ctr" rtl="0" fontAlgn="b"/>
                      <a:r>
                        <a:rPr lang="en-US" sz="2400" b="0" i="0" u="none" strike="noStrike">
                          <a:solidFill>
                            <a:srgbClr val="000000"/>
                          </a:solidFill>
                          <a:effectLst/>
                          <a:latin typeface="Arial"/>
                        </a:rPr>
                        <a:t>LLP: 2.75%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3"/>
                    </a:solidFill>
                  </a:tcPr>
                </a:tc>
                <a:tc>
                  <a:txBody>
                    <a:bodyPr/>
                    <a:lstStyle/>
                    <a:p>
                      <a:pPr algn="ctr" rtl="0" fontAlgn="b"/>
                      <a:r>
                        <a:rPr lang="en-US" sz="2400" b="0" i="0" u="none" strike="noStrike">
                          <a:solidFill>
                            <a:srgbClr val="000000"/>
                          </a:solidFill>
                          <a:effectLst/>
                          <a:latin typeface="Arial"/>
                        </a:rPr>
                        <a:t>61.50%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3"/>
                    </a:solidFill>
                  </a:tcPr>
                </a:tc>
                <a:tc>
                  <a:txBody>
                    <a:bodyPr/>
                    <a:lstStyle/>
                    <a:p>
                      <a:pPr algn="ctr" rtl="0" fontAlgn="b"/>
                      <a:r>
                        <a:rPr lang="en-US" sz="2400" b="0" i="0" u="none" strike="noStrike">
                          <a:solidFill>
                            <a:srgbClr val="000000"/>
                          </a:solidFill>
                          <a:effectLst/>
                          <a:latin typeface="Arial"/>
                        </a:rPr>
                        <a:t>74.70%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3"/>
                    </a:solidFill>
                  </a:tcPr>
                </a:tc>
                <a:tc>
                  <a:txBody>
                    <a:bodyPr/>
                    <a:lstStyle/>
                    <a:p>
                      <a:pPr algn="ctr" rtl="0" fontAlgn="b"/>
                      <a:r>
                        <a:rPr lang="en-US" sz="2400" b="0" i="0" u="none" strike="noStrike">
                          <a:solidFill>
                            <a:srgbClr val="000000"/>
                          </a:solidFill>
                          <a:effectLst/>
                          <a:latin typeface="Arial"/>
                        </a:rPr>
                        <a:t>25.83%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3"/>
                    </a:solidFill>
                  </a:tcPr>
                </a:tc>
                <a:tc>
                  <a:txBody>
                    <a:bodyPr/>
                    <a:lstStyle/>
                    <a:p>
                      <a:pPr algn="ctr" rtl="0" fontAlgn="b"/>
                      <a:r>
                        <a:rPr lang="en-US" sz="2400" b="0" i="0" u="none" strike="noStrike" dirty="0">
                          <a:solidFill>
                            <a:srgbClr val="000000"/>
                          </a:solidFill>
                          <a:effectLst/>
                          <a:latin typeface="Arial"/>
                        </a:rPr>
                        <a:t>23.73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3"/>
                    </a:solidFill>
                  </a:tcPr>
                </a:tc>
              </a:tr>
              <a:tr h="456019">
                <a:tc>
                  <a:txBody>
                    <a:bodyPr/>
                    <a:lstStyle/>
                    <a:p>
                      <a:pPr algn="ctr" rtl="0" fontAlgn="b"/>
                      <a:r>
                        <a:rPr lang="en-US" sz="2400" b="0" i="0" u="none" strike="noStrike">
                          <a:solidFill>
                            <a:srgbClr val="000000"/>
                          </a:solidFill>
                          <a:effectLst/>
                          <a:latin typeface="Arial"/>
                        </a:rPr>
                        <a:t>LLP: 3.00%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6E5"/>
                    </a:solidFill>
                  </a:tcPr>
                </a:tc>
                <a:tc>
                  <a:txBody>
                    <a:bodyPr/>
                    <a:lstStyle/>
                    <a:p>
                      <a:pPr algn="ctr" rtl="0" fontAlgn="b"/>
                      <a:r>
                        <a:rPr lang="en-US" sz="2400" b="0" i="0" u="none" strike="noStrike">
                          <a:solidFill>
                            <a:srgbClr val="000000"/>
                          </a:solidFill>
                          <a:effectLst/>
                          <a:latin typeface="Arial"/>
                        </a:rPr>
                        <a:t>58.60%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6E5"/>
                    </a:solidFill>
                  </a:tcPr>
                </a:tc>
                <a:tc>
                  <a:txBody>
                    <a:bodyPr/>
                    <a:lstStyle/>
                    <a:p>
                      <a:pPr algn="ctr" rtl="0" fontAlgn="b"/>
                      <a:r>
                        <a:rPr lang="en-US" sz="2400" b="0" i="0" u="none" strike="noStrike">
                          <a:solidFill>
                            <a:srgbClr val="000000"/>
                          </a:solidFill>
                          <a:effectLst/>
                          <a:latin typeface="Arial"/>
                        </a:rPr>
                        <a:t>76.93%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6E5"/>
                    </a:solidFill>
                  </a:tcPr>
                </a:tc>
                <a:tc>
                  <a:txBody>
                    <a:bodyPr/>
                    <a:lstStyle/>
                    <a:p>
                      <a:pPr algn="ctr" rtl="0" fontAlgn="b"/>
                      <a:r>
                        <a:rPr lang="en-US" sz="2400" b="0" i="0" u="none" strike="noStrike" dirty="0">
                          <a:solidFill>
                            <a:srgbClr val="000000"/>
                          </a:solidFill>
                          <a:effectLst/>
                          <a:latin typeface="Arial"/>
                        </a:rPr>
                        <a:t>23.59%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6E5"/>
                    </a:solidFill>
                  </a:tcPr>
                </a:tc>
                <a:tc>
                  <a:txBody>
                    <a:bodyPr/>
                    <a:lstStyle/>
                    <a:p>
                      <a:pPr algn="ctr" rtl="0" fontAlgn="b"/>
                      <a:r>
                        <a:rPr lang="en-US" sz="2400" b="0" i="0" u="none" strike="noStrike" dirty="0">
                          <a:solidFill>
                            <a:srgbClr val="000000"/>
                          </a:solidFill>
                          <a:effectLst/>
                          <a:latin typeface="Arial"/>
                        </a:rPr>
                        <a:t>22.75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6E5"/>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10413</TotalTime>
  <Words>719</Words>
  <Application>Microsoft Macintosh PowerPoint</Application>
  <PresentationFormat>Custom</PresentationFormat>
  <Paragraphs>86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Wingdings</vt:lpstr>
      <vt:lpstr>Arial</vt:lpstr>
      <vt:lpstr>Times New Roman</vt:lpstr>
      <vt:lpstr>Default Design</vt:lpstr>
      <vt:lpstr>PowerPoint Presentation</vt:lpstr>
    </vt:vector>
  </TitlesOfParts>
  <Company>SciFor Inc.</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Posters1st</dc:creator>
  <cp:lastModifiedBy>Field, John</cp:lastModifiedBy>
  <cp:revision>276</cp:revision>
  <cp:lastPrinted>2016-03-23T11:37:45Z</cp:lastPrinted>
  <dcterms:created xsi:type="dcterms:W3CDTF">2003-12-17T18:44:28Z</dcterms:created>
  <dcterms:modified xsi:type="dcterms:W3CDTF">2017-10-09T12:45:41Z</dcterms:modified>
</cp:coreProperties>
</file>