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7" r:id="rId11"/>
    <p:sldId id="267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3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B3188-3B15-4286-B90C-516B44D6C37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BCE36-4DE9-457C-A326-A67E5C295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60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B3188-3B15-4286-B90C-516B44D6C37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BCE36-4DE9-457C-A326-A67E5C295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96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B3188-3B15-4286-B90C-516B44D6C37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BCE36-4DE9-457C-A326-A67E5C295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8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938" y="1014778"/>
            <a:ext cx="9078274" cy="8717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938" y="2070099"/>
            <a:ext cx="10515600" cy="47879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B3188-3B15-4286-B90C-516B44D6C37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BCE36-4DE9-457C-A326-A67E5C295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30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B3188-3B15-4286-B90C-516B44D6C37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BCE36-4DE9-457C-A326-A67E5C295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70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B3188-3B15-4286-B90C-516B44D6C37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BCE36-4DE9-457C-A326-A67E5C295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1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B3188-3B15-4286-B90C-516B44D6C37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BCE36-4DE9-457C-A326-A67E5C295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57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B3188-3B15-4286-B90C-516B44D6C37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BCE36-4DE9-457C-A326-A67E5C295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65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B3188-3B15-4286-B90C-516B44D6C37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BCE36-4DE9-457C-A326-A67E5C295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465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B3188-3B15-4286-B90C-516B44D6C37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BCE36-4DE9-457C-A326-A67E5C295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28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B3188-3B15-4286-B90C-516B44D6C37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BCE36-4DE9-457C-A326-A67E5C295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03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3851"/>
            <a:ext cx="12193057" cy="21215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3938" y="795704"/>
            <a:ext cx="9078274" cy="1302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938" y="2214283"/>
            <a:ext cx="10515600" cy="4366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onut 9"/>
          <p:cNvSpPr/>
          <p:nvPr userDrawn="1"/>
        </p:nvSpPr>
        <p:spPr>
          <a:xfrm>
            <a:off x="9968753" y="3891"/>
            <a:ext cx="2088777" cy="2093850"/>
          </a:xfrm>
          <a:prstGeom prst="donut">
            <a:avLst>
              <a:gd name="adj" fmla="val 6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8" name="Picture 4" descr="Image result for uniresity of livepool transparen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1" y="-392491"/>
            <a:ext cx="3362089" cy="189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3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35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 year of COVID-19: the impact on radiographer education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99000"/>
            <a:ext cx="9144000" cy="1107440"/>
          </a:xfrm>
        </p:spPr>
        <p:txBody>
          <a:bodyPr/>
          <a:lstStyle/>
          <a:p>
            <a:r>
              <a:rPr lang="en-GB" dirty="0" smtClean="0"/>
              <a:t>Dr Pete Bridge,</a:t>
            </a:r>
          </a:p>
          <a:p>
            <a:r>
              <a:rPr lang="en-GB" dirty="0" smtClean="0"/>
              <a:t>University of Liverpool, UK.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1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Pedagogical Impact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937" y="2070099"/>
            <a:ext cx="11309206" cy="2338615"/>
          </a:xfrm>
        </p:spPr>
        <p:txBody>
          <a:bodyPr>
            <a:normAutofit/>
          </a:bodyPr>
          <a:lstStyle/>
          <a:p>
            <a:r>
              <a:rPr lang="en-GB" dirty="0" smtClean="0"/>
              <a:t>It is hard to imagine placing our newly found remote simulation, learning and assessment </a:t>
            </a:r>
            <a:r>
              <a:rPr lang="en-GB" dirty="0" smtClean="0"/>
              <a:t>resources </a:t>
            </a:r>
            <a:r>
              <a:rPr lang="en-GB" dirty="0" smtClean="0"/>
              <a:t>back into a box when life returns to normal. </a:t>
            </a:r>
          </a:p>
          <a:p>
            <a:endParaRPr lang="en-GB" dirty="0"/>
          </a:p>
          <a:p>
            <a:r>
              <a:rPr lang="en-GB" dirty="0"/>
              <a:t>Conference feedback demonstrated a genuine desire for </a:t>
            </a:r>
            <a:r>
              <a:rPr lang="en-GB" dirty="0" smtClean="0"/>
              <a:t>a </a:t>
            </a:r>
            <a:r>
              <a:rPr lang="en-GB" dirty="0"/>
              <a:t>community of practice </a:t>
            </a:r>
            <a:r>
              <a:rPr lang="en-GB" dirty="0" smtClean="0"/>
              <a:t>and collaboration </a:t>
            </a:r>
            <a:r>
              <a:rPr lang="en-GB" dirty="0"/>
              <a:t>post COVID-19. Will this continue</a:t>
            </a:r>
            <a:r>
              <a:rPr lang="en-GB" dirty="0" smtClean="0"/>
              <a:t>?</a:t>
            </a: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9383" y="4245429"/>
            <a:ext cx="2452617" cy="261257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73937" y="4592304"/>
            <a:ext cx="8838149" cy="2178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Will we continue to reap the benefits of these techniques post-COVID-19. </a:t>
            </a:r>
          </a:p>
          <a:p>
            <a:endParaRPr lang="en-GB" dirty="0" smtClean="0"/>
          </a:p>
          <a:p>
            <a:r>
              <a:rPr lang="en-GB" dirty="0" smtClean="0"/>
              <a:t>How will they integrate into the evolved curriculum?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357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706" r="11765"/>
          <a:stretch/>
        </p:blipFill>
        <p:spPr>
          <a:xfrm flipH="1">
            <a:off x="8668525" y="3518564"/>
            <a:ext cx="3447273" cy="3339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Ongoing Support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938" y="2070099"/>
            <a:ext cx="8772833" cy="4787901"/>
          </a:xfrm>
        </p:spPr>
        <p:txBody>
          <a:bodyPr/>
          <a:lstStyle/>
          <a:p>
            <a:r>
              <a:rPr lang="en-GB" dirty="0" smtClean="0"/>
              <a:t>The isolation and anxiety associated with COVID-19 social distancing is, to a lesser extent, experienced by students out on clinical placement</a:t>
            </a:r>
          </a:p>
          <a:p>
            <a:endParaRPr lang="en-GB" dirty="0"/>
          </a:p>
          <a:p>
            <a:r>
              <a:rPr lang="en-GB" dirty="0" smtClean="0"/>
              <a:t>Can the techniques and technology used over the last year help to improve support for these students in the future?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8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COVID-19 led to rapid uptake of simulation, remote teaching, online assessment and innovative remote support solutions</a:t>
            </a:r>
          </a:p>
          <a:p>
            <a:pPr lvl="1"/>
            <a:r>
              <a:rPr lang="en-GB" dirty="0" smtClean="0"/>
              <a:t>Online </a:t>
            </a:r>
            <a:r>
              <a:rPr lang="en-GB" dirty="0"/>
              <a:t>or virtual activities </a:t>
            </a:r>
            <a:r>
              <a:rPr lang="en-GB" dirty="0" smtClean="0"/>
              <a:t>should continue </a:t>
            </a:r>
            <a:r>
              <a:rPr lang="en-GB" dirty="0"/>
              <a:t>to play an important </a:t>
            </a:r>
            <a:r>
              <a:rPr lang="en-GB" dirty="0" smtClean="0"/>
              <a:t>role</a:t>
            </a:r>
          </a:p>
          <a:p>
            <a:pPr lvl="1"/>
            <a:r>
              <a:rPr lang="en-GB" dirty="0" smtClean="0"/>
              <a:t>Work is needed to identify the optimal blend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Sharing of resources and ideas was adopted enthusiastically </a:t>
            </a:r>
          </a:p>
          <a:p>
            <a:pPr lvl="1"/>
            <a:r>
              <a:rPr lang="en-GB" dirty="0" smtClean="0"/>
              <a:t>The international collaborative approach should hopefully continue throughout the pandemic and </a:t>
            </a:r>
            <a:r>
              <a:rPr lang="en-GB" dirty="0" smtClean="0"/>
              <a:t>beyond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Are we ready for the next pandemic??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05" r="23499"/>
          <a:stretch/>
        </p:blipFill>
        <p:spPr>
          <a:xfrm flipH="1">
            <a:off x="9056914" y="4193785"/>
            <a:ext cx="3059526" cy="266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Silver Linings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COVID-19 has ruined and ended lives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Our students have certainly not been exempt from this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This </a:t>
            </a:r>
            <a:r>
              <a:rPr lang="en-GB" dirty="0" smtClean="0"/>
              <a:t>presentation, though, </a:t>
            </a:r>
            <a:r>
              <a:rPr lang="en-GB" dirty="0" smtClean="0"/>
              <a:t>will focus on the positive impact on the learner experience and future pedagogical development that has arisen from the experiences of the last 12 months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8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Impact of COVID-19 on Education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938" y="2070099"/>
            <a:ext cx="9078274" cy="478790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Clinical placement restrictions</a:t>
            </a:r>
          </a:p>
          <a:p>
            <a:pPr lvl="1"/>
            <a:r>
              <a:rPr lang="en-GB" dirty="0" smtClean="0"/>
              <a:t>Increased use of simulation</a:t>
            </a:r>
          </a:p>
          <a:p>
            <a:pPr lvl="1"/>
            <a:r>
              <a:rPr lang="en-GB" dirty="0" smtClean="0"/>
              <a:t>Effective remote clinical skills training</a:t>
            </a:r>
          </a:p>
          <a:p>
            <a:endParaRPr lang="en-GB" dirty="0"/>
          </a:p>
          <a:p>
            <a:r>
              <a:rPr lang="en-GB" dirty="0" smtClean="0"/>
              <a:t>Cessation of on-campus lectures</a:t>
            </a:r>
          </a:p>
          <a:p>
            <a:pPr lvl="1"/>
            <a:r>
              <a:rPr lang="en-GB" dirty="0" smtClean="0"/>
              <a:t>Increased use of distance learning</a:t>
            </a:r>
          </a:p>
          <a:p>
            <a:pPr lvl="1"/>
            <a:r>
              <a:rPr lang="en-GB" dirty="0" smtClean="0"/>
              <a:t>Impact on student logistics and finance</a:t>
            </a:r>
          </a:p>
          <a:p>
            <a:endParaRPr lang="en-GB" dirty="0"/>
          </a:p>
          <a:p>
            <a:r>
              <a:rPr lang="en-GB" dirty="0" smtClean="0"/>
              <a:t>Cessation of face-to-face support</a:t>
            </a:r>
          </a:p>
          <a:p>
            <a:pPr lvl="1"/>
            <a:r>
              <a:rPr lang="en-GB" dirty="0" smtClean="0"/>
              <a:t>Innovation in student support </a:t>
            </a:r>
          </a:p>
          <a:p>
            <a:pPr lvl="1"/>
            <a:r>
              <a:rPr lang="en-GB" dirty="0" smtClean="0"/>
              <a:t>Impact for ongoing clinical placement support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14" y="4411980"/>
            <a:ext cx="4659086" cy="244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Clinical </a:t>
            </a:r>
            <a:r>
              <a:rPr lang="en-GB" b="1" dirty="0"/>
              <a:t>Placement Restrictions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Clinical </a:t>
            </a:r>
            <a:r>
              <a:rPr lang="en-GB" dirty="0" smtClean="0"/>
              <a:t>placement for our therapeutic radiography students ceased for the summer of 2020 and have only recently resumed but with reduced </a:t>
            </a:r>
            <a:r>
              <a:rPr lang="en-GB" dirty="0" smtClean="0"/>
              <a:t>capacity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Year 1: Delayed start</a:t>
            </a:r>
          </a:p>
          <a:p>
            <a:pPr lvl="1"/>
            <a:r>
              <a:rPr lang="en-GB" dirty="0" smtClean="0"/>
              <a:t>Year </a:t>
            </a:r>
            <a:r>
              <a:rPr lang="en-GB" dirty="0" smtClean="0"/>
              <a:t>2: Missed opportunities</a:t>
            </a:r>
          </a:p>
          <a:p>
            <a:pPr lvl="1"/>
            <a:r>
              <a:rPr lang="en-GB" dirty="0" smtClean="0"/>
              <a:t>Year </a:t>
            </a:r>
            <a:r>
              <a:rPr lang="en-GB" dirty="0" smtClean="0"/>
              <a:t>3: Accelerated sign-off</a:t>
            </a:r>
          </a:p>
          <a:p>
            <a:endParaRPr lang="en-GB" dirty="0" smtClean="0"/>
          </a:p>
          <a:p>
            <a:r>
              <a:rPr lang="en-GB" dirty="0" smtClean="0"/>
              <a:t>This has been common across the world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285" y="3534821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Use of Simulation for Skills Training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937" y="2070099"/>
            <a:ext cx="10982633" cy="4787901"/>
          </a:xfrm>
        </p:spPr>
        <p:txBody>
          <a:bodyPr/>
          <a:lstStyle/>
          <a:p>
            <a:r>
              <a:rPr lang="en-GB" dirty="0" smtClean="0"/>
              <a:t>To help address the placement issues, an international online conference was facilitated. This aimed to explore the use of simulation solutions to help with placement capacity reduction.</a:t>
            </a:r>
          </a:p>
          <a:p>
            <a:pPr lvl="1"/>
            <a:r>
              <a:rPr lang="en-GB" dirty="0" smtClean="0"/>
              <a:t>Video-based simulation</a:t>
            </a:r>
          </a:p>
          <a:p>
            <a:pPr lvl="1"/>
            <a:r>
              <a:rPr lang="en-GB" dirty="0" smtClean="0"/>
              <a:t>Remote access to software resources</a:t>
            </a:r>
          </a:p>
          <a:p>
            <a:pPr lvl="1"/>
            <a:r>
              <a:rPr lang="en-GB" dirty="0" smtClean="0"/>
              <a:t>“Zoom” interpersonal skills simulations</a:t>
            </a:r>
          </a:p>
          <a:p>
            <a:pPr lvl="1"/>
            <a:r>
              <a:rPr lang="en-GB" dirty="0" smtClean="0"/>
              <a:t>Use of out-of-hours / equine facilities</a:t>
            </a:r>
          </a:p>
          <a:p>
            <a:endParaRPr lang="en-GB" dirty="0"/>
          </a:p>
          <a:p>
            <a:r>
              <a:rPr lang="en-GB" dirty="0" smtClean="0"/>
              <a:t>This event highlighted a shared enthusiasm for collaboration and resource sharing amongst the MRS simulation community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2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Campus Closure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70" y="2508679"/>
            <a:ext cx="7101842" cy="3994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370" y="2508679"/>
            <a:ext cx="7101842" cy="39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1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Remote </a:t>
            </a:r>
            <a:r>
              <a:rPr lang="en-GB" b="1" dirty="0" smtClean="0"/>
              <a:t>Learning Solutions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938" y="2070099"/>
            <a:ext cx="10515600" cy="222250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Complete reliance on video conferencing tools</a:t>
            </a:r>
          </a:p>
          <a:p>
            <a:r>
              <a:rPr lang="en-GB" dirty="0" smtClean="0"/>
              <a:t>Development </a:t>
            </a:r>
            <a:r>
              <a:rPr lang="en-GB" dirty="0" smtClean="0"/>
              <a:t>of new guidance</a:t>
            </a:r>
          </a:p>
          <a:p>
            <a:r>
              <a:rPr lang="en-GB" dirty="0" smtClean="0"/>
              <a:t>Student </a:t>
            </a:r>
            <a:r>
              <a:rPr lang="en-GB" dirty="0" smtClean="0"/>
              <a:t>feedback</a:t>
            </a:r>
          </a:p>
          <a:p>
            <a:pPr lvl="1"/>
            <a:r>
              <a:rPr lang="en-GB" dirty="0" smtClean="0"/>
              <a:t>Some value the logistical and financial gains</a:t>
            </a:r>
          </a:p>
          <a:p>
            <a:pPr lvl="1"/>
            <a:r>
              <a:rPr lang="en-GB" dirty="0" smtClean="0"/>
              <a:t>All wish for face-to-face contact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495" b="39843"/>
          <a:stretch/>
        </p:blipFill>
        <p:spPr>
          <a:xfrm>
            <a:off x="2480510" y="4476190"/>
            <a:ext cx="7102456" cy="218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Remote Assessment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938" y="2070099"/>
            <a:ext cx="6512686" cy="4787901"/>
          </a:xfrm>
        </p:spPr>
        <p:txBody>
          <a:bodyPr>
            <a:normAutofit/>
          </a:bodyPr>
          <a:lstStyle/>
          <a:p>
            <a:r>
              <a:rPr lang="en-GB" dirty="0" smtClean="0"/>
              <a:t>Challenging</a:t>
            </a:r>
          </a:p>
          <a:p>
            <a:pPr lvl="1"/>
            <a:r>
              <a:rPr lang="en-GB" dirty="0" smtClean="0"/>
              <a:t>Question styles</a:t>
            </a:r>
          </a:p>
          <a:p>
            <a:pPr lvl="1"/>
            <a:r>
              <a:rPr lang="en-GB" dirty="0" smtClean="0"/>
              <a:t>Dependence on online environment stability</a:t>
            </a:r>
          </a:p>
          <a:p>
            <a:pPr lvl="1"/>
            <a:r>
              <a:rPr lang="en-GB" dirty="0" smtClean="0"/>
              <a:t>Invigilation / plagiarism </a:t>
            </a:r>
            <a:r>
              <a:rPr lang="en-GB" dirty="0" smtClean="0"/>
              <a:t>checking</a:t>
            </a:r>
          </a:p>
          <a:p>
            <a:endParaRPr lang="en-GB" dirty="0"/>
          </a:p>
          <a:p>
            <a:r>
              <a:rPr lang="en-GB" dirty="0" smtClean="0"/>
              <a:t>Benefits</a:t>
            </a:r>
          </a:p>
          <a:p>
            <a:pPr lvl="1"/>
            <a:r>
              <a:rPr lang="en-GB" dirty="0" smtClean="0"/>
              <a:t>Reduced </a:t>
            </a:r>
            <a:r>
              <a:rPr lang="en-GB" dirty="0" smtClean="0"/>
              <a:t>stress?</a:t>
            </a:r>
          </a:p>
          <a:p>
            <a:pPr lvl="1"/>
            <a:r>
              <a:rPr lang="en-GB" dirty="0" smtClean="0"/>
              <a:t>Increased </a:t>
            </a:r>
            <a:r>
              <a:rPr lang="en-GB" dirty="0" smtClean="0"/>
              <a:t>use of auto-marking</a:t>
            </a:r>
          </a:p>
          <a:p>
            <a:pPr lvl="1"/>
            <a:r>
              <a:rPr lang="en-GB" dirty="0" smtClean="0"/>
              <a:t>Room and staffing costs</a:t>
            </a:r>
          </a:p>
          <a:p>
            <a:pPr lvl="1"/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286624" y="3593445"/>
            <a:ext cx="4905376" cy="3264555"/>
            <a:chOff x="4181476" y="2407305"/>
            <a:chExt cx="6357367" cy="4343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r="17600"/>
            <a:stretch/>
          </p:blipFill>
          <p:spPr>
            <a:xfrm>
              <a:off x="4181476" y="2407305"/>
              <a:ext cx="6357367" cy="4343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550025" y="3590926"/>
              <a:ext cx="3016250" cy="1927880"/>
            </a:xfrm>
            <a:custGeom>
              <a:avLst/>
              <a:gdLst>
                <a:gd name="connsiteX0" fmla="*/ 0 w 2959100"/>
                <a:gd name="connsiteY0" fmla="*/ 0 h 1937405"/>
                <a:gd name="connsiteX1" fmla="*/ 2959100 w 2959100"/>
                <a:gd name="connsiteY1" fmla="*/ 0 h 1937405"/>
                <a:gd name="connsiteX2" fmla="*/ 2959100 w 2959100"/>
                <a:gd name="connsiteY2" fmla="*/ 1937405 h 1937405"/>
                <a:gd name="connsiteX3" fmla="*/ 0 w 2959100"/>
                <a:gd name="connsiteY3" fmla="*/ 1937405 h 1937405"/>
                <a:gd name="connsiteX4" fmla="*/ 0 w 2959100"/>
                <a:gd name="connsiteY4" fmla="*/ 0 h 1937405"/>
                <a:gd name="connsiteX0" fmla="*/ 0 w 3006725"/>
                <a:gd name="connsiteY0" fmla="*/ 0 h 1937405"/>
                <a:gd name="connsiteX1" fmla="*/ 2959100 w 3006725"/>
                <a:gd name="connsiteY1" fmla="*/ 0 h 1937405"/>
                <a:gd name="connsiteX2" fmla="*/ 3006725 w 3006725"/>
                <a:gd name="connsiteY2" fmla="*/ 1927880 h 1937405"/>
                <a:gd name="connsiteX3" fmla="*/ 0 w 3006725"/>
                <a:gd name="connsiteY3" fmla="*/ 1937405 h 1937405"/>
                <a:gd name="connsiteX4" fmla="*/ 0 w 3006725"/>
                <a:gd name="connsiteY4" fmla="*/ 0 h 1937405"/>
                <a:gd name="connsiteX0" fmla="*/ 9525 w 3016250"/>
                <a:gd name="connsiteY0" fmla="*/ 0 h 1956455"/>
                <a:gd name="connsiteX1" fmla="*/ 2968625 w 3016250"/>
                <a:gd name="connsiteY1" fmla="*/ 0 h 1956455"/>
                <a:gd name="connsiteX2" fmla="*/ 3016250 w 3016250"/>
                <a:gd name="connsiteY2" fmla="*/ 1927880 h 1956455"/>
                <a:gd name="connsiteX3" fmla="*/ 0 w 3016250"/>
                <a:gd name="connsiteY3" fmla="*/ 1956455 h 1956455"/>
                <a:gd name="connsiteX4" fmla="*/ 9525 w 3016250"/>
                <a:gd name="connsiteY4" fmla="*/ 0 h 1956455"/>
                <a:gd name="connsiteX0" fmla="*/ 9525 w 3016250"/>
                <a:gd name="connsiteY0" fmla="*/ 28575 h 1956455"/>
                <a:gd name="connsiteX1" fmla="*/ 2968625 w 3016250"/>
                <a:gd name="connsiteY1" fmla="*/ 0 h 1956455"/>
                <a:gd name="connsiteX2" fmla="*/ 3016250 w 3016250"/>
                <a:gd name="connsiteY2" fmla="*/ 1927880 h 1956455"/>
                <a:gd name="connsiteX3" fmla="*/ 0 w 3016250"/>
                <a:gd name="connsiteY3" fmla="*/ 1956455 h 1956455"/>
                <a:gd name="connsiteX4" fmla="*/ 9525 w 3016250"/>
                <a:gd name="connsiteY4" fmla="*/ 28575 h 1956455"/>
                <a:gd name="connsiteX0" fmla="*/ 9525 w 3016250"/>
                <a:gd name="connsiteY0" fmla="*/ 0 h 1927880"/>
                <a:gd name="connsiteX1" fmla="*/ 2940050 w 3016250"/>
                <a:gd name="connsiteY1" fmla="*/ 19050 h 1927880"/>
                <a:gd name="connsiteX2" fmla="*/ 3016250 w 3016250"/>
                <a:gd name="connsiteY2" fmla="*/ 1899305 h 1927880"/>
                <a:gd name="connsiteX3" fmla="*/ 0 w 3016250"/>
                <a:gd name="connsiteY3" fmla="*/ 1927880 h 1927880"/>
                <a:gd name="connsiteX4" fmla="*/ 9525 w 3016250"/>
                <a:gd name="connsiteY4" fmla="*/ 0 h 192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6250" h="1927880">
                  <a:moveTo>
                    <a:pt x="9525" y="0"/>
                  </a:moveTo>
                  <a:lnTo>
                    <a:pt x="2940050" y="19050"/>
                  </a:lnTo>
                  <a:lnTo>
                    <a:pt x="3016250" y="1899305"/>
                  </a:lnTo>
                  <a:lnTo>
                    <a:pt x="0" y="1927880"/>
                  </a:lnTo>
                  <a:lnTo>
                    <a:pt x="9525" y="0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78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Student Support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938" y="2070099"/>
            <a:ext cx="9447748" cy="4787901"/>
          </a:xfrm>
        </p:spPr>
        <p:txBody>
          <a:bodyPr/>
          <a:lstStyle/>
          <a:p>
            <a:r>
              <a:rPr lang="en-GB" dirty="0" smtClean="0"/>
              <a:t>Challenge</a:t>
            </a:r>
          </a:p>
          <a:p>
            <a:pPr lvl="1"/>
            <a:r>
              <a:rPr lang="en-GB" dirty="0" smtClean="0"/>
              <a:t>One of the most challenging aspects of the last year has been supporting students and their isolation, anxiety and disillusionment</a:t>
            </a:r>
          </a:p>
          <a:p>
            <a:pPr lvl="1"/>
            <a:endParaRPr lang="en-GB" dirty="0"/>
          </a:p>
          <a:p>
            <a:r>
              <a:rPr lang="en-GB" dirty="0" smtClean="0"/>
              <a:t>Solution</a:t>
            </a:r>
            <a:endParaRPr lang="en-GB" dirty="0" smtClean="0"/>
          </a:p>
          <a:p>
            <a:pPr lvl="1"/>
            <a:r>
              <a:rPr lang="en-GB" dirty="0" smtClean="0"/>
              <a:t>Regular remote catch-ups</a:t>
            </a:r>
          </a:p>
          <a:p>
            <a:pPr lvl="1"/>
            <a:r>
              <a:rPr lang="en-GB" dirty="0" smtClean="0"/>
              <a:t>Signposting </a:t>
            </a:r>
            <a:r>
              <a:rPr lang="en-GB" dirty="0" smtClean="0"/>
              <a:t>to University mental wellbeing </a:t>
            </a:r>
            <a:r>
              <a:rPr lang="en-GB" dirty="0" smtClean="0"/>
              <a:t>resources </a:t>
            </a:r>
          </a:p>
          <a:p>
            <a:pPr lvl="1"/>
            <a:r>
              <a:rPr lang="en-GB" dirty="0" smtClean="0"/>
              <a:t>Calendar of wellbeing activities</a:t>
            </a:r>
          </a:p>
          <a:p>
            <a:pPr lvl="1"/>
            <a:r>
              <a:rPr lang="en-GB" dirty="0" smtClean="0"/>
              <a:t>Weekly </a:t>
            </a:r>
            <a:r>
              <a:rPr lang="en-GB" dirty="0"/>
              <a:t>informal quiz to provide social bonding</a:t>
            </a:r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r="56071"/>
          <a:stretch/>
        </p:blipFill>
        <p:spPr>
          <a:xfrm>
            <a:off x="8425543" y="3732044"/>
            <a:ext cx="3766457" cy="31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514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 year of COVID-19: the impact on radiographer education </vt:lpstr>
      <vt:lpstr>The Silver Linings</vt:lpstr>
      <vt:lpstr>Impact of COVID-19 on Education</vt:lpstr>
      <vt:lpstr>Clinical Placement Restrictions</vt:lpstr>
      <vt:lpstr>Use of Simulation for Skills Training</vt:lpstr>
      <vt:lpstr>Campus Closure</vt:lpstr>
      <vt:lpstr>Remote Learning Solutions</vt:lpstr>
      <vt:lpstr>Remote Assessment</vt:lpstr>
      <vt:lpstr>Student Support</vt:lpstr>
      <vt:lpstr>Pedagogical Impact</vt:lpstr>
      <vt:lpstr>Ongoing Support</vt:lpstr>
      <vt:lpstr>Conclusion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year of COVID-19: the impact on radiographer education</dc:title>
  <dc:creator>Bridge, Pete</dc:creator>
  <cp:lastModifiedBy>Bridge, Pete</cp:lastModifiedBy>
  <cp:revision>14</cp:revision>
  <dcterms:created xsi:type="dcterms:W3CDTF">2021-02-07T20:39:18Z</dcterms:created>
  <dcterms:modified xsi:type="dcterms:W3CDTF">2021-02-09T12:14:19Z</dcterms:modified>
</cp:coreProperties>
</file>