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6796"/>
    <a:srgbClr val="B71E33"/>
    <a:srgbClr val="9EB2DE"/>
    <a:srgbClr val="B62134"/>
    <a:srgbClr val="3A5BA7"/>
    <a:srgbClr val="12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612" y="-3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0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04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501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EEA5D2C-361E-4147-8572-89F664F332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2399288" cy="4315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716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00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87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04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41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20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95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38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AE1A-0DF6-4CC2-9F1C-1479A0385F19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7228-8ACF-48D5-B01C-9CCA05E5210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0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vid19.who.int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>
            <a:extLst>
              <a:ext uri="{FF2B5EF4-FFF2-40B4-BE49-F238E27FC236}">
                <a16:creationId xmlns:a16="http://schemas.microsoft.com/office/drawing/2014/main" id="{23EC2C10-4C51-4F99-AE59-E2D1E5B1E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0051" y="5986096"/>
            <a:ext cx="5647298" cy="4286276"/>
          </a:xfrm>
          <a:prstGeom prst="rect">
            <a:avLst/>
          </a:prstGeom>
          <a:solidFill>
            <a:schemeClr val="bg1"/>
          </a:solidFill>
          <a:ln w="12700">
            <a:solidFill>
              <a:srgbClr val="2F6796"/>
            </a:solidFill>
            <a:miter lim="800000"/>
            <a:headEnd/>
            <a:tailEnd/>
          </a:ln>
          <a:effectLst/>
        </p:spPr>
        <p:txBody>
          <a:bodyPr lIns="241394" tIns="241394" rIns="241394" bIns="241394" anchor="ctr"/>
          <a:lstStyle/>
          <a:p>
            <a:pPr algn="ctr" defTabSz="612104" eaLnBrk="0" hangingPunct="0">
              <a:spcBef>
                <a:spcPct val="50000"/>
              </a:spcBef>
            </a:pPr>
            <a:r>
              <a:rPr lang="en-US" sz="3400" b="1" dirty="0">
                <a:solidFill>
                  <a:srgbClr val="2F679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BSH2021-PO-237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37DA1C6-B926-49D7-B2DC-33EFE40B91C1}"/>
              </a:ext>
            </a:extLst>
          </p:cNvPr>
          <p:cNvSpPr/>
          <p:nvPr/>
        </p:nvSpPr>
        <p:spPr>
          <a:xfrm>
            <a:off x="582439" y="23236743"/>
            <a:ext cx="10620095" cy="2908827"/>
          </a:xfrm>
          <a:prstGeom prst="rect">
            <a:avLst/>
          </a:prstGeom>
          <a:solidFill>
            <a:schemeClr val="bg1"/>
          </a:solidFill>
          <a:ln>
            <a:solidFill>
              <a:srgbClr val="B71E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7"/>
              <a:t>Importing / inserting files…</a:t>
            </a:r>
          </a:p>
          <a:p>
            <a:pPr algn="ctr"/>
            <a:r>
              <a:rPr lang="en-GB" sz="1157"/>
              <a:t>Images such as photographs, graphs, diagrams, logos, etc, can be added to the poster. Avoid long numerical tables as they will be difficult to read.</a:t>
            </a:r>
          </a:p>
          <a:p>
            <a:pPr algn="ctr"/>
            <a:r>
              <a:rPr lang="en-GB" sz="1157"/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 algn="ctr"/>
            <a:r>
              <a:rPr lang="en-GB" sz="1157"/>
              <a:t>Be aware of the image size you are importing. </a:t>
            </a:r>
            <a:endParaRPr lang="en-GB" sz="1157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9ADB4BF-C947-46EA-A4FA-93731B2AD00A}"/>
              </a:ext>
            </a:extLst>
          </p:cNvPr>
          <p:cNvSpPr/>
          <p:nvPr/>
        </p:nvSpPr>
        <p:spPr>
          <a:xfrm>
            <a:off x="11541210" y="10999826"/>
            <a:ext cx="20275639" cy="24250762"/>
          </a:xfrm>
          <a:prstGeom prst="rect">
            <a:avLst/>
          </a:prstGeom>
          <a:solidFill>
            <a:schemeClr val="bg1"/>
          </a:solidFill>
          <a:ln>
            <a:solidFill>
              <a:srgbClr val="2F6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13BD3AE-01C8-4D39-A693-D8BE717933A6}"/>
              </a:ext>
            </a:extLst>
          </p:cNvPr>
          <p:cNvSpPr/>
          <p:nvPr/>
        </p:nvSpPr>
        <p:spPr>
          <a:xfrm>
            <a:off x="18979029" y="10687870"/>
            <a:ext cx="5400000" cy="707886"/>
          </a:xfrm>
          <a:prstGeom prst="rect">
            <a:avLst/>
          </a:prstGeom>
          <a:solidFill>
            <a:srgbClr val="2F6796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E0050E-02D6-4312-A087-1DA716359EAF}"/>
              </a:ext>
            </a:extLst>
          </p:cNvPr>
          <p:cNvSpPr/>
          <p:nvPr/>
        </p:nvSpPr>
        <p:spPr>
          <a:xfrm>
            <a:off x="551449" y="6004035"/>
            <a:ext cx="25013850" cy="4320000"/>
          </a:xfrm>
          <a:prstGeom prst="rect">
            <a:avLst/>
          </a:prstGeom>
          <a:solidFill>
            <a:srgbClr val="2F6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FC689EA-AB5E-4664-BCC3-207D9980A0D0}"/>
              </a:ext>
            </a:extLst>
          </p:cNvPr>
          <p:cNvSpPr/>
          <p:nvPr/>
        </p:nvSpPr>
        <p:spPr>
          <a:xfrm>
            <a:off x="11541211" y="35991800"/>
            <a:ext cx="11699970" cy="6789057"/>
          </a:xfrm>
          <a:prstGeom prst="rect">
            <a:avLst/>
          </a:prstGeom>
          <a:solidFill>
            <a:schemeClr val="bg1"/>
          </a:solidFill>
          <a:ln>
            <a:solidFill>
              <a:srgbClr val="2F6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2ED4B5E-0877-4C2C-913A-AE230BFEDCFC}"/>
              </a:ext>
            </a:extLst>
          </p:cNvPr>
          <p:cNvSpPr/>
          <p:nvPr/>
        </p:nvSpPr>
        <p:spPr>
          <a:xfrm>
            <a:off x="582438" y="35640020"/>
            <a:ext cx="10658479" cy="7140837"/>
          </a:xfrm>
          <a:prstGeom prst="rect">
            <a:avLst/>
          </a:prstGeom>
          <a:solidFill>
            <a:schemeClr val="bg1"/>
          </a:solidFill>
          <a:ln>
            <a:solidFill>
              <a:srgbClr val="2F6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D06328F-8B03-4AA7-AEB1-AAC702FFF8EB}"/>
              </a:ext>
            </a:extLst>
          </p:cNvPr>
          <p:cNvSpPr/>
          <p:nvPr/>
        </p:nvSpPr>
        <p:spPr>
          <a:xfrm>
            <a:off x="23601406" y="39593155"/>
            <a:ext cx="8215444" cy="3195081"/>
          </a:xfrm>
          <a:prstGeom prst="rect">
            <a:avLst/>
          </a:prstGeom>
          <a:solidFill>
            <a:srgbClr val="9EB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1E8B97D-F98E-45E6-B986-929DAF326E15}"/>
              </a:ext>
            </a:extLst>
          </p:cNvPr>
          <p:cNvSpPr/>
          <p:nvPr/>
        </p:nvSpPr>
        <p:spPr>
          <a:xfrm>
            <a:off x="541792" y="11004395"/>
            <a:ext cx="10629752" cy="11797239"/>
          </a:xfrm>
          <a:prstGeom prst="rect">
            <a:avLst/>
          </a:prstGeom>
          <a:solidFill>
            <a:schemeClr val="bg1"/>
          </a:solidFill>
          <a:ln>
            <a:solidFill>
              <a:srgbClr val="B71E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F9A6299-9035-4968-AD2D-ACFBEC2B55F6}"/>
              </a:ext>
            </a:extLst>
          </p:cNvPr>
          <p:cNvSpPr/>
          <p:nvPr/>
        </p:nvSpPr>
        <p:spPr>
          <a:xfrm>
            <a:off x="2795887" y="10779310"/>
            <a:ext cx="5688000" cy="707886"/>
          </a:xfrm>
          <a:prstGeom prst="rect">
            <a:avLst/>
          </a:prstGeom>
          <a:solidFill>
            <a:srgbClr val="B71E3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  <a:r>
              <a:rPr lang="en-US" sz="40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055EDF7-AED5-4085-B530-90E7F464BCAA}"/>
              </a:ext>
            </a:extLst>
          </p:cNvPr>
          <p:cNvSpPr/>
          <p:nvPr/>
        </p:nvSpPr>
        <p:spPr>
          <a:xfrm>
            <a:off x="2978978" y="23067808"/>
            <a:ext cx="5400000" cy="707886"/>
          </a:xfrm>
          <a:prstGeom prst="rect">
            <a:avLst/>
          </a:prstGeom>
          <a:solidFill>
            <a:srgbClr val="B71E3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F478D0CE-E87A-46B7-A0AF-3B750DB5576E}"/>
              </a:ext>
            </a:extLst>
          </p:cNvPr>
          <p:cNvSpPr/>
          <p:nvPr/>
        </p:nvSpPr>
        <p:spPr>
          <a:xfrm>
            <a:off x="584382" y="26570208"/>
            <a:ext cx="10620095" cy="8680380"/>
          </a:xfrm>
          <a:prstGeom prst="rect">
            <a:avLst/>
          </a:prstGeom>
          <a:solidFill>
            <a:schemeClr val="bg1"/>
          </a:solidFill>
          <a:ln>
            <a:solidFill>
              <a:srgbClr val="B71E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30D2531-01B7-403B-88F9-4BDCE3B7132A}"/>
              </a:ext>
            </a:extLst>
          </p:cNvPr>
          <p:cNvSpPr/>
          <p:nvPr/>
        </p:nvSpPr>
        <p:spPr>
          <a:xfrm>
            <a:off x="3116820" y="26385741"/>
            <a:ext cx="5400000" cy="707886"/>
          </a:xfrm>
          <a:prstGeom prst="rect">
            <a:avLst/>
          </a:prstGeom>
          <a:solidFill>
            <a:srgbClr val="B71E3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1D09F1E-59B8-4D0A-904B-B09FA4A11A68}"/>
              </a:ext>
            </a:extLst>
          </p:cNvPr>
          <p:cNvSpPr/>
          <p:nvPr/>
        </p:nvSpPr>
        <p:spPr>
          <a:xfrm>
            <a:off x="23601406" y="35991800"/>
            <a:ext cx="8215444" cy="2923552"/>
          </a:xfrm>
          <a:prstGeom prst="rect">
            <a:avLst/>
          </a:prstGeom>
          <a:solidFill>
            <a:schemeClr val="bg1"/>
          </a:solidFill>
          <a:ln>
            <a:solidFill>
              <a:srgbClr val="2F6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2AE8679-3BB1-4716-B606-0DD3C95C5375}"/>
              </a:ext>
            </a:extLst>
          </p:cNvPr>
          <p:cNvSpPr/>
          <p:nvPr/>
        </p:nvSpPr>
        <p:spPr>
          <a:xfrm>
            <a:off x="13335189" y="35663763"/>
            <a:ext cx="8343840" cy="707886"/>
          </a:xfrm>
          <a:prstGeom prst="rect">
            <a:avLst/>
          </a:prstGeom>
          <a:solidFill>
            <a:srgbClr val="2F6796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7B09C66-5E48-4520-85B4-3737127874FE}"/>
              </a:ext>
            </a:extLst>
          </p:cNvPr>
          <p:cNvSpPr/>
          <p:nvPr/>
        </p:nvSpPr>
        <p:spPr>
          <a:xfrm>
            <a:off x="3184384" y="35474888"/>
            <a:ext cx="5400000" cy="707886"/>
          </a:xfrm>
          <a:prstGeom prst="rect">
            <a:avLst/>
          </a:prstGeom>
          <a:solidFill>
            <a:srgbClr val="2F6796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C4EB97D2-94A5-4E71-8FBC-CFD5A3A4818E}"/>
              </a:ext>
            </a:extLst>
          </p:cNvPr>
          <p:cNvSpPr/>
          <p:nvPr/>
        </p:nvSpPr>
        <p:spPr>
          <a:xfrm>
            <a:off x="24253128" y="35568355"/>
            <a:ext cx="6912000" cy="707886"/>
          </a:xfrm>
          <a:prstGeom prst="rect">
            <a:avLst/>
          </a:prstGeom>
          <a:solidFill>
            <a:srgbClr val="2F6796"/>
          </a:solidFill>
          <a:ln>
            <a:noFill/>
          </a:ln>
        </p:spPr>
        <p:txBody>
          <a:bodyPr wrap="square" anchor="ctr" anchorCtr="0">
            <a:spAutoFit/>
          </a:bodyPr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6C66C7E7-2271-464F-959F-9A64DAC8442B}"/>
              </a:ext>
            </a:extLst>
          </p:cNvPr>
          <p:cNvSpPr/>
          <p:nvPr/>
        </p:nvSpPr>
        <p:spPr>
          <a:xfrm>
            <a:off x="24092956" y="39324983"/>
            <a:ext cx="7205941" cy="646331"/>
          </a:xfrm>
          <a:prstGeom prst="rect">
            <a:avLst/>
          </a:prstGeom>
          <a:solidFill>
            <a:srgbClr val="2F6796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 INFORMATION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878D4B7-75FE-443C-8941-08703615CD6F}"/>
              </a:ext>
            </a:extLst>
          </p:cNvPr>
          <p:cNvSpPr/>
          <p:nvPr/>
        </p:nvSpPr>
        <p:spPr>
          <a:xfrm>
            <a:off x="897208" y="11657535"/>
            <a:ext cx="9928576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612104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Thrombotic thrombocytopenic purpura (TTP) is a rare but potentially fatal diagnosis caused by deficiency in von-Willebrand cleaving protease, ADAMTS13. </a:t>
            </a:r>
          </a:p>
          <a:p>
            <a:pPr marL="457200" indent="-457200" defTabSz="612104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1/3 will relapse</a:t>
            </a:r>
            <a:r>
              <a:rPr lang="en-GB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and long-term monitoring of ADAMTS13 activity is essential. </a:t>
            </a:r>
          </a:p>
          <a:p>
            <a:pPr marL="457200" indent="-457200" defTabSz="612104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COVID-19 pandemic has seen &gt;2 million deaths worldwide</a:t>
            </a:r>
            <a:r>
              <a:rPr lang="en-GB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defTabSz="612104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Infection is a known trigger for TTP, where the associated inflammation increases levels of von Willebrand factor (VWF)</a:t>
            </a:r>
            <a:r>
              <a:rPr lang="en-GB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612104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Elevated VWF Ag:ADAMTS13 activity ratio is strongly associated with COVID-19 severity</a:t>
            </a:r>
            <a:r>
              <a:rPr lang="en-GB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 This is in keeping with the prothrombotic state patients with COVID‐19 can develop. </a:t>
            </a:r>
          </a:p>
          <a:p>
            <a:pPr marL="457200" indent="-457200" defTabSz="612104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ADAMTS13 activity in the general population appears not to be affected by COVID-19</a:t>
            </a:r>
            <a:r>
              <a:rPr lang="en-GB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defTabSz="612104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This has not been investigated in patients with a known diagnosis of TTP.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55415EB-D59B-4023-84B0-4E721EE62224}"/>
              </a:ext>
            </a:extLst>
          </p:cNvPr>
          <p:cNvSpPr/>
          <p:nvPr/>
        </p:nvSpPr>
        <p:spPr>
          <a:xfrm>
            <a:off x="897208" y="24154010"/>
            <a:ext cx="99299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To investigate the effect of COVID-19 infection on ADAMTS13 activity levels over time in patients with a confirmed diagnosis of TTP.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9BF9A57-51C6-4B9F-8C74-F2804C428F91}"/>
              </a:ext>
            </a:extLst>
          </p:cNvPr>
          <p:cNvSpPr/>
          <p:nvPr/>
        </p:nvSpPr>
        <p:spPr>
          <a:xfrm>
            <a:off x="844766" y="27237301"/>
            <a:ext cx="10130690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buSzPct val="60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Retrospective case series</a:t>
            </a:r>
          </a:p>
          <a:p>
            <a:pPr defTabSz="612104" eaLnBrk="0" hangingPunct="0">
              <a:buSzPct val="60000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12104" eaLnBrk="0" hangingPunct="0">
              <a:buSzPct val="60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Patients registered with Liverpool Regional TTP Centre, UK with COVID-19 infection between April 2020 and January 2021</a:t>
            </a:r>
          </a:p>
          <a:p>
            <a:pPr defTabSz="612104" eaLnBrk="0" hangingPunct="0">
              <a:buSzPct val="60000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12104" eaLnBrk="0" hangingPunct="0">
              <a:buSzPct val="60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Demographics, clinical and laboratory data were collected from electronic case notes.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12104" eaLnBrk="0" hangingPunct="0">
              <a:buSzPct val="60000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12104" eaLnBrk="0" hangingPunct="0">
              <a:buSzPct val="60000"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Inclusion criteria: </a:t>
            </a:r>
          </a:p>
          <a:p>
            <a:pPr defTabSz="612104" eaLnBrk="0" hangingPunct="0">
              <a:buSzPct val="60000"/>
            </a:pP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12104" eaLnBrk="0" hangingPunct="0">
              <a:buSzPct val="60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1) Confirmed diagnosis of congenital or immune-mediated TTP (based on ADAMTS13 activity &lt;10% at diagnosis) AND</a:t>
            </a:r>
          </a:p>
          <a:p>
            <a:pPr defTabSz="612104" eaLnBrk="0" hangingPunct="0">
              <a:buSzPct val="60000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12104" eaLnBrk="0" hangingPunct="0">
              <a:buSzPct val="60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2) RT PCR swab confirmed COVID-19 infection</a:t>
            </a:r>
          </a:p>
          <a:p>
            <a:pPr defTabSz="612104" eaLnBrk="0" hangingPunct="0">
              <a:buSzPct val="60000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EE84E10-B828-4589-99EC-4590146C3A2B}"/>
              </a:ext>
            </a:extLst>
          </p:cNvPr>
          <p:cNvSpPr/>
          <p:nvPr/>
        </p:nvSpPr>
        <p:spPr>
          <a:xfrm>
            <a:off x="12039085" y="36877949"/>
            <a:ext cx="107641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612104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COVID-19 infection in patients with a known diagnosis of TTP appears to be associated with a significant fall in ADAMTS13 activity</a:t>
            </a:r>
          </a:p>
          <a:p>
            <a:pPr marL="457200" indent="-457200" defTabSz="612104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 the patients studied here there were no resulting cases of acute TTP relapse at the time of COVID-19 infection or within two months after</a:t>
            </a:r>
          </a:p>
          <a:p>
            <a:pPr marL="457200" indent="-457200" defTabSz="612104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TTP patients with a lower baseline ADAMTS13 activity level may have a higher risk of relapse at the time of COVID-19 infection, prompting vigilance in such cases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A7E6456-2E12-4238-8BAE-C4C20DBC9D8D}"/>
              </a:ext>
            </a:extLst>
          </p:cNvPr>
          <p:cNvSpPr/>
          <p:nvPr/>
        </p:nvSpPr>
        <p:spPr>
          <a:xfrm>
            <a:off x="897208" y="36407074"/>
            <a:ext cx="997988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612104" eaLnBrk="0" hangingPunct="0">
              <a:spcBef>
                <a:spcPct val="50000"/>
              </a:spcBef>
              <a:buFontTx/>
              <a:buAutoNum type="arabicPeriod"/>
            </a:pP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Hovinga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JAK, Vesely SK, Terrell DR, </a:t>
            </a: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Lämmle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B, George JN. Survival and relapse in patients with thrombotic thrombocytopenic purpura. Blood. 2010;115(8):1500-11.</a:t>
            </a:r>
          </a:p>
          <a:p>
            <a:pPr marL="457200" indent="-457200" defTabSz="612104" eaLnBrk="0" hangingPunct="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WHO Coronavirus Disease (COVID-19) Dashboard 2020 [Available from: 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  <a:hlinkClick r:id="rId2"/>
              </a:rPr>
              <a:t>https://covid19.who.int/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[Accessed 12 April 2021]</a:t>
            </a:r>
          </a:p>
          <a:p>
            <a:pPr marL="457200" indent="-457200" defTabSz="612104" eaLnBrk="0" hangingPunct="0">
              <a:spcBef>
                <a:spcPct val="50000"/>
              </a:spcBef>
              <a:buAutoNum type="arabicPeriod"/>
            </a:pP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Boneu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B, </a:t>
            </a: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Abbal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M, Plante J, </a:t>
            </a: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Bierme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R. Letter: Factor-VIII complex and endothelial damage. Lancet (London, England). 1975;1(7922):1430.</a:t>
            </a:r>
          </a:p>
          <a:p>
            <a:pPr marL="457200" indent="-457200" defTabSz="612104" eaLnBrk="0" hangingPunct="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Mancini I, </a:t>
            </a: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Baronciani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L, </a:t>
            </a: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Artoni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A, </a:t>
            </a: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Colpani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P, </a:t>
            </a: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Biganzoli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M, </a:t>
            </a: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Cozzi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G, et al. The ADAMTS13-von Willebrand factor axis in COVID-19 patients. Journal of thrombosis and </a:t>
            </a:r>
            <a:r>
              <a:rPr lang="en-US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haemostasis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: JTH. 2021;19(2):513-21.</a:t>
            </a:r>
          </a:p>
          <a:p>
            <a:pPr marL="457200" indent="-457200" defTabSz="612104" eaLnBrk="0" hangingPunct="0">
              <a:spcBef>
                <a:spcPct val="50000"/>
              </a:spcBef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Escher R, </a:t>
            </a:r>
            <a:r>
              <a:rPr lang="en-GB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Breakey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N, </a:t>
            </a:r>
            <a:r>
              <a:rPr lang="en-GB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Lämmle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B. ADAMTS13 activity, von Willebrand factor, factor VIII and D-dimers in COVID-19 inpatients. Thrombosis research. 2020;192:174-5.</a:t>
            </a:r>
          </a:p>
          <a:p>
            <a:pPr marL="457200" indent="-457200" defTabSz="612104" eaLnBrk="0" hangingPunct="0">
              <a:spcBef>
                <a:spcPct val="50000"/>
              </a:spcBef>
              <a:buAutoNum type="arabicPeriod"/>
            </a:pPr>
            <a:endParaRPr lang="en-US" sz="2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612104" eaLnBrk="0" hangingPunct="0"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1A58DCF-0FFD-40F1-BCCE-6F2C8FC49367}"/>
              </a:ext>
            </a:extLst>
          </p:cNvPr>
          <p:cNvSpPr/>
          <p:nvPr/>
        </p:nvSpPr>
        <p:spPr>
          <a:xfrm>
            <a:off x="24089733" y="40528975"/>
            <a:ext cx="7856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spcBef>
                <a:spcPct val="5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Rebecca J Shaw</a:t>
            </a:r>
          </a:p>
          <a:p>
            <a:pPr defTabSz="612104" eaLnBrk="0" hangingPunct="0">
              <a:spcBef>
                <a:spcPct val="50000"/>
              </a:spcBef>
            </a:pPr>
            <a:r>
              <a:rPr lang="en-A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R.J.Shaw@liverpool.ac.uk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6B2AD9FC-5BD6-4E2A-BC89-091E3983814E}"/>
              </a:ext>
            </a:extLst>
          </p:cNvPr>
          <p:cNvSpPr/>
          <p:nvPr/>
        </p:nvSpPr>
        <p:spPr>
          <a:xfrm>
            <a:off x="12217401" y="23870613"/>
            <a:ext cx="18757189" cy="10750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Typical symptoms included cough, fever and loss of sense of smell/taste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out of seven patients had evidence of other autoimmune disease.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of TTP diagnosis ranged from 15 years to 6 months previously.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patient received rituximab within the last 6 months; 2 further patients received rituximab in the last 3 years.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N=2/7 were on immunosuppressive therapy for alternative reasons (hydroxychloroquine for SLE and high dose steroids for ITP)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patient with a diagnosis of congenital TTP was on maintenance plasma therapy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 patients survived COVID-19 infection.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TTP patients will have been shielding and therefore likely had less exposure to COVID-19 compared to the general population.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3200" b="1" dirty="0">
              <a:solidFill>
                <a:prstClr val="black"/>
              </a:solidFill>
              <a:effectLst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TTP patients with COVID-19 infection, there is a reduction in median ADAMTS13 activity levels of almost 50%, occurring around 1 month post infection.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CA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4913C050-8E97-410A-866E-6209B9139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50" y="8523716"/>
            <a:ext cx="24085359" cy="1382908"/>
          </a:xfrm>
          <a:prstGeom prst="rect">
            <a:avLst/>
          </a:prstGeom>
          <a:noFill/>
          <a:ln>
            <a:noFill/>
          </a:ln>
          <a:effectLst/>
        </p:spPr>
        <p:txBody>
          <a:bodyPr lIns="276594" tIns="276594" rIns="276594" bIns="27659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74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R.J. SHAW</a:t>
            </a:r>
            <a:r>
              <a:rPr lang="en-US" sz="2740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1, 2</a:t>
            </a:r>
            <a:r>
              <a:rPr lang="en-AU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J.KENWORTHY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74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U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U" sz="274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A.LAWRENSON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C.H.TOH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 </a:t>
            </a:r>
            <a:r>
              <a:rPr lang="en-US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T.DUTT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lang="en-AU" sz="274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University of Liverpool, United Kingdom</a:t>
            </a:r>
          </a:p>
          <a:p>
            <a:pPr>
              <a:spcBef>
                <a:spcPct val="20000"/>
              </a:spcBef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Liverpool University NHS Hospitals Foundation Trust, United Kingdom</a:t>
            </a:r>
          </a:p>
          <a:p>
            <a:pPr>
              <a:spcBef>
                <a:spcPct val="20000"/>
              </a:spcBef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Liverpool Clinical Laboratories, United Kingdom</a:t>
            </a:r>
          </a:p>
        </p:txBody>
      </p:sp>
      <p:sp>
        <p:nvSpPr>
          <p:cNvPr id="41" name="Text Box 2">
            <a:extLst>
              <a:ext uri="{FF2B5EF4-FFF2-40B4-BE49-F238E27FC236}">
                <a16:creationId xmlns:a16="http://schemas.microsoft.com/office/drawing/2014/main" id="{32EBD8F0-8B57-42D7-B133-912C004EE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542" y="6619815"/>
            <a:ext cx="24236167" cy="110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400" spc="1286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ADAMTS13 activity trends in TTP patients with COVID-19 infection</a:t>
            </a:r>
            <a:endParaRPr lang="en-AU" sz="5400" spc="1286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0A98E7-676E-487F-BDD4-133D2B191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0360" y="6539816"/>
            <a:ext cx="3773751" cy="9632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F7A9DE-41E3-4CFE-8837-9234DCC0C5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58374" y="8747820"/>
            <a:ext cx="4029805" cy="1030313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6547AB-CCAD-4A01-A00F-167DBC976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59064"/>
              </p:ext>
            </p:extLst>
          </p:nvPr>
        </p:nvGraphicFramePr>
        <p:xfrm>
          <a:off x="12217401" y="12071546"/>
          <a:ext cx="18870778" cy="12082461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3935408">
                  <a:extLst>
                    <a:ext uri="{9D8B030D-6E8A-4147-A177-3AD203B41FA5}">
                      <a16:colId xmlns:a16="http://schemas.microsoft.com/office/drawing/2014/main" val="1370539352"/>
                    </a:ext>
                  </a:extLst>
                </a:gridCol>
                <a:gridCol w="4935370">
                  <a:extLst>
                    <a:ext uri="{9D8B030D-6E8A-4147-A177-3AD203B41FA5}">
                      <a16:colId xmlns:a16="http://schemas.microsoft.com/office/drawing/2014/main" val="3431101142"/>
                    </a:ext>
                  </a:extLst>
                </a:gridCol>
              </a:tblGrid>
              <a:tr h="1665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Demographics, ADAMTS13 activity and Outcomes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TTP patients with COVID-19 (N=7)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264562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age in years (range)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(31-54)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227463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 sex, number (%)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(86)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250379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ethnicity, number (%)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(57)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968701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Immune-mediated TTP, number (%)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(86)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832925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Immunosuppressive therapy for TTP, number (%)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80424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Immunosuppressive therapy for other diagnosis, number (%)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(29)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918856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 symptoms of COVID-19, number (%)*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(86)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689106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 admission for COVID-19, number (%)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670121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ADAMTS13 activity prior to infection, % (IQR)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(44-66)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66687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ADAMTS13 activity at time of infection, % (IQR)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(42-70)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381628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ADAMTS13 activity ~1 month post infection, % (IQR)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(21-46)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881761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Relapse of TTP post COVID-19 infection, number (%)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(0)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375816"/>
                  </a:ext>
                </a:extLst>
              </a:tr>
              <a:tr h="801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Follow-up in days, median (IQR)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 (67 – 103)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9969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CAFACBB-43C2-43BE-8F0C-535F1CC31119}"/>
              </a:ext>
            </a:extLst>
          </p:cNvPr>
          <p:cNvSpPr txBox="1"/>
          <p:nvPr/>
        </p:nvSpPr>
        <p:spPr>
          <a:xfrm>
            <a:off x="24239926" y="36685872"/>
            <a:ext cx="691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Mrs Carol Powell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Liverpool TTP Patient Support Group.</a:t>
            </a:r>
          </a:p>
        </p:txBody>
      </p:sp>
    </p:spTree>
    <p:extLst>
      <p:ext uri="{BB962C8B-B14F-4D97-AF65-F5344CB8AC3E}">
        <p14:creationId xmlns:p14="http://schemas.microsoft.com/office/powerpoint/2010/main" val="1146485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8670</TotalTime>
  <Words>967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Jemes</dc:creator>
  <cp:lastModifiedBy>Shaw, Rebecca [rjshaw64]</cp:lastModifiedBy>
  <cp:revision>49</cp:revision>
  <dcterms:created xsi:type="dcterms:W3CDTF">2020-08-28T12:01:50Z</dcterms:created>
  <dcterms:modified xsi:type="dcterms:W3CDTF">2021-04-15T13:37:59Z</dcterms:modified>
</cp:coreProperties>
</file>