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</p:sldMasterIdLst>
  <p:notesMasterIdLst>
    <p:notesMasterId r:id="rId25"/>
  </p:notesMasterIdLst>
  <p:sldIdLst>
    <p:sldId id="256" r:id="rId2"/>
    <p:sldId id="269" r:id="rId3"/>
    <p:sldId id="507" r:id="rId4"/>
    <p:sldId id="279" r:id="rId5"/>
    <p:sldId id="280" r:id="rId6"/>
    <p:sldId id="322" r:id="rId7"/>
    <p:sldId id="394" r:id="rId8"/>
    <p:sldId id="290" r:id="rId9"/>
    <p:sldId id="329" r:id="rId10"/>
    <p:sldId id="478" r:id="rId11"/>
    <p:sldId id="479" r:id="rId12"/>
    <p:sldId id="330" r:id="rId13"/>
    <p:sldId id="477" r:id="rId14"/>
    <p:sldId id="483" r:id="rId15"/>
    <p:sldId id="506" r:id="rId16"/>
    <p:sldId id="480" r:id="rId17"/>
    <p:sldId id="447" r:id="rId18"/>
    <p:sldId id="481" r:id="rId19"/>
    <p:sldId id="482" r:id="rId20"/>
    <p:sldId id="450" r:id="rId21"/>
    <p:sldId id="495" r:id="rId22"/>
    <p:sldId id="508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709"/>
  </p:normalViewPr>
  <p:slideViewPr>
    <p:cSldViewPr snapToGrid="0" snapToObjects="1">
      <p:cViewPr varScale="1">
        <p:scale>
          <a:sx n="93" d="100"/>
          <a:sy n="93" d="100"/>
        </p:scale>
        <p:origin x="208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066A4-17E9-4364-AF51-66FBF2A79A1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176A6-5813-4E96-9B06-4B99472FBCE3}">
      <dgm:prSet/>
      <dgm:spPr/>
      <dgm:t>
        <a:bodyPr/>
        <a:lstStyle/>
        <a:p>
          <a:r>
            <a:rPr lang="en-US" dirty="0">
              <a:latin typeface="Al Nile" pitchFamily="2" charset="-78"/>
              <a:cs typeface="Al Nile" pitchFamily="2" charset="-78"/>
            </a:rPr>
            <a:t>Built on principle that we all struggle with the same challenges, and best-practice developing within schools not at cross-institutional level</a:t>
          </a:r>
        </a:p>
      </dgm:t>
    </dgm:pt>
    <dgm:pt modelId="{B4AC1E94-D453-489E-8D1A-2ED4C7388640}" type="parTrans" cxnId="{DC919957-C938-48A4-B517-9475B1434F78}">
      <dgm:prSet/>
      <dgm:spPr/>
      <dgm:t>
        <a:bodyPr/>
        <a:lstStyle/>
        <a:p>
          <a:endParaRPr lang="en-US"/>
        </a:p>
      </dgm:t>
    </dgm:pt>
    <dgm:pt modelId="{EF05A469-B01B-41F6-98C7-1D2A84780817}" type="sibTrans" cxnId="{DC919957-C938-48A4-B517-9475B1434F78}">
      <dgm:prSet/>
      <dgm:spPr/>
      <dgm:t>
        <a:bodyPr/>
        <a:lstStyle/>
        <a:p>
          <a:endParaRPr lang="en-US"/>
        </a:p>
      </dgm:t>
    </dgm:pt>
    <dgm:pt modelId="{F633EB0F-17F9-4640-A181-3688877BAA87}">
      <dgm:prSet/>
      <dgm:spPr/>
      <dgm:t>
        <a:bodyPr/>
        <a:lstStyle/>
        <a:p>
          <a:r>
            <a:rPr lang="en-US" dirty="0">
              <a:latin typeface="Al Nile" pitchFamily="2" charset="-78"/>
              <a:cs typeface="Al Nile" pitchFamily="2" charset="-78"/>
            </a:rPr>
            <a:t>Initiative aimed at sharing best practice – cross-faculty (Medicine, Healthcare, Vets &amp; Dentistry) in supporting students “at risk of future failure”</a:t>
          </a:r>
        </a:p>
      </dgm:t>
    </dgm:pt>
    <dgm:pt modelId="{3ECBB14D-9A42-4772-AD95-7463F2E61C60}" type="parTrans" cxnId="{9219CAD5-A882-4B80-BC8E-4A396CC2541B}">
      <dgm:prSet/>
      <dgm:spPr/>
      <dgm:t>
        <a:bodyPr/>
        <a:lstStyle/>
        <a:p>
          <a:endParaRPr lang="en-US"/>
        </a:p>
      </dgm:t>
    </dgm:pt>
    <dgm:pt modelId="{0CD1F329-76B5-47D1-BCB3-F80F41A562AE}" type="sibTrans" cxnId="{9219CAD5-A882-4B80-BC8E-4A396CC2541B}">
      <dgm:prSet/>
      <dgm:spPr/>
      <dgm:t>
        <a:bodyPr/>
        <a:lstStyle/>
        <a:p>
          <a:endParaRPr lang="en-US"/>
        </a:p>
      </dgm:t>
    </dgm:pt>
    <dgm:pt modelId="{0D3A742B-9755-4D71-897B-69F4EEC1227D}">
      <dgm:prSet/>
      <dgm:spPr/>
      <dgm:t>
        <a:bodyPr/>
        <a:lstStyle/>
        <a:p>
          <a:r>
            <a:rPr lang="en-US" dirty="0">
              <a:latin typeface="Al Nile" pitchFamily="2" charset="-78"/>
              <a:cs typeface="Al Nile" pitchFamily="2" charset="-78"/>
            </a:rPr>
            <a:t>Students – re-sitting; struggling for academic, professional or health / wellbeing reasons; often known to many members of staff who do not know what to ‘do’ to support them</a:t>
          </a:r>
        </a:p>
      </dgm:t>
    </dgm:pt>
    <dgm:pt modelId="{57D83137-331F-4347-A6F8-6FC5FEA8500E}" type="parTrans" cxnId="{A9481B24-0990-4BF8-B625-3C05BF2DDC79}">
      <dgm:prSet/>
      <dgm:spPr/>
      <dgm:t>
        <a:bodyPr/>
        <a:lstStyle/>
        <a:p>
          <a:endParaRPr lang="en-US"/>
        </a:p>
      </dgm:t>
    </dgm:pt>
    <dgm:pt modelId="{3DB7971B-B534-41BB-BDFD-C9A863C953AF}" type="sibTrans" cxnId="{A9481B24-0990-4BF8-B625-3C05BF2DDC79}">
      <dgm:prSet/>
      <dgm:spPr/>
      <dgm:t>
        <a:bodyPr/>
        <a:lstStyle/>
        <a:p>
          <a:endParaRPr lang="en-US"/>
        </a:p>
      </dgm:t>
    </dgm:pt>
    <dgm:pt modelId="{5AC9BE47-1D6F-6F43-9055-989AA5AC59DF}" type="pres">
      <dgm:prSet presAssocID="{9F3066A4-17E9-4364-AF51-66FBF2A79A1E}" presName="vert0" presStyleCnt="0">
        <dgm:presLayoutVars>
          <dgm:dir/>
          <dgm:animOne val="branch"/>
          <dgm:animLvl val="lvl"/>
        </dgm:presLayoutVars>
      </dgm:prSet>
      <dgm:spPr/>
    </dgm:pt>
    <dgm:pt modelId="{AC5002C8-AA11-4045-AAE5-FB2CEA9415B9}" type="pres">
      <dgm:prSet presAssocID="{2EE176A6-5813-4E96-9B06-4B99472FBCE3}" presName="thickLine" presStyleLbl="alignNode1" presStyleIdx="0" presStyleCnt="3"/>
      <dgm:spPr/>
    </dgm:pt>
    <dgm:pt modelId="{DADE96E9-F048-B247-B144-32DA72E64244}" type="pres">
      <dgm:prSet presAssocID="{2EE176A6-5813-4E96-9B06-4B99472FBCE3}" presName="horz1" presStyleCnt="0"/>
      <dgm:spPr/>
    </dgm:pt>
    <dgm:pt modelId="{D06BA7D0-9280-584A-8DA9-13850EEAA2D3}" type="pres">
      <dgm:prSet presAssocID="{2EE176A6-5813-4E96-9B06-4B99472FBCE3}" presName="tx1" presStyleLbl="revTx" presStyleIdx="0" presStyleCnt="3"/>
      <dgm:spPr/>
    </dgm:pt>
    <dgm:pt modelId="{7D11B08A-D838-E346-9B1F-11117EBF024B}" type="pres">
      <dgm:prSet presAssocID="{2EE176A6-5813-4E96-9B06-4B99472FBCE3}" presName="vert1" presStyleCnt="0"/>
      <dgm:spPr/>
    </dgm:pt>
    <dgm:pt modelId="{2F6ACCE8-0781-BC48-8456-E684C596C345}" type="pres">
      <dgm:prSet presAssocID="{F633EB0F-17F9-4640-A181-3688877BAA87}" presName="thickLine" presStyleLbl="alignNode1" presStyleIdx="1" presStyleCnt="3"/>
      <dgm:spPr/>
    </dgm:pt>
    <dgm:pt modelId="{D4FA381B-879C-A042-872C-986D41405C6A}" type="pres">
      <dgm:prSet presAssocID="{F633EB0F-17F9-4640-A181-3688877BAA87}" presName="horz1" presStyleCnt="0"/>
      <dgm:spPr/>
    </dgm:pt>
    <dgm:pt modelId="{CBA49D34-266D-8440-BA34-C988CCA278E0}" type="pres">
      <dgm:prSet presAssocID="{F633EB0F-17F9-4640-A181-3688877BAA87}" presName="tx1" presStyleLbl="revTx" presStyleIdx="1" presStyleCnt="3"/>
      <dgm:spPr/>
    </dgm:pt>
    <dgm:pt modelId="{30B4E1C8-D30A-B545-AB16-E127C8DDC842}" type="pres">
      <dgm:prSet presAssocID="{F633EB0F-17F9-4640-A181-3688877BAA87}" presName="vert1" presStyleCnt="0"/>
      <dgm:spPr/>
    </dgm:pt>
    <dgm:pt modelId="{F70BDDD8-3F8B-B449-B22F-DF46A932133C}" type="pres">
      <dgm:prSet presAssocID="{0D3A742B-9755-4D71-897B-69F4EEC1227D}" presName="thickLine" presStyleLbl="alignNode1" presStyleIdx="2" presStyleCnt="3"/>
      <dgm:spPr/>
    </dgm:pt>
    <dgm:pt modelId="{B3B75503-8DDA-EF4A-AF3D-E76294018A52}" type="pres">
      <dgm:prSet presAssocID="{0D3A742B-9755-4D71-897B-69F4EEC1227D}" presName="horz1" presStyleCnt="0"/>
      <dgm:spPr/>
    </dgm:pt>
    <dgm:pt modelId="{1874ECB2-4E0F-434C-A361-8527BB81D55A}" type="pres">
      <dgm:prSet presAssocID="{0D3A742B-9755-4D71-897B-69F4EEC1227D}" presName="tx1" presStyleLbl="revTx" presStyleIdx="2" presStyleCnt="3"/>
      <dgm:spPr/>
    </dgm:pt>
    <dgm:pt modelId="{A54F1820-303F-7441-88ED-A563CB5C517E}" type="pres">
      <dgm:prSet presAssocID="{0D3A742B-9755-4D71-897B-69F4EEC1227D}" presName="vert1" presStyleCnt="0"/>
      <dgm:spPr/>
    </dgm:pt>
  </dgm:ptLst>
  <dgm:cxnLst>
    <dgm:cxn modelId="{A9481B24-0990-4BF8-B625-3C05BF2DDC79}" srcId="{9F3066A4-17E9-4364-AF51-66FBF2A79A1E}" destId="{0D3A742B-9755-4D71-897B-69F4EEC1227D}" srcOrd="2" destOrd="0" parTransId="{57D83137-331F-4347-A6F8-6FC5FEA8500E}" sibTransId="{3DB7971B-B534-41BB-BDFD-C9A863C953AF}"/>
    <dgm:cxn modelId="{F4D9294C-C159-8740-AC70-C76BF7B3E493}" type="presOf" srcId="{0D3A742B-9755-4D71-897B-69F4EEC1227D}" destId="{1874ECB2-4E0F-434C-A361-8527BB81D55A}" srcOrd="0" destOrd="0" presId="urn:microsoft.com/office/officeart/2008/layout/LinedList"/>
    <dgm:cxn modelId="{DC919957-C938-48A4-B517-9475B1434F78}" srcId="{9F3066A4-17E9-4364-AF51-66FBF2A79A1E}" destId="{2EE176A6-5813-4E96-9B06-4B99472FBCE3}" srcOrd="0" destOrd="0" parTransId="{B4AC1E94-D453-489E-8D1A-2ED4C7388640}" sibTransId="{EF05A469-B01B-41F6-98C7-1D2A84780817}"/>
    <dgm:cxn modelId="{2F0E7A6D-301D-0047-AC71-D1AA4A94B5F6}" type="presOf" srcId="{2EE176A6-5813-4E96-9B06-4B99472FBCE3}" destId="{D06BA7D0-9280-584A-8DA9-13850EEAA2D3}" srcOrd="0" destOrd="0" presId="urn:microsoft.com/office/officeart/2008/layout/LinedList"/>
    <dgm:cxn modelId="{11849AD4-8593-1147-8270-B2E10513BBE3}" type="presOf" srcId="{F633EB0F-17F9-4640-A181-3688877BAA87}" destId="{CBA49D34-266D-8440-BA34-C988CCA278E0}" srcOrd="0" destOrd="0" presId="urn:microsoft.com/office/officeart/2008/layout/LinedList"/>
    <dgm:cxn modelId="{9219CAD5-A882-4B80-BC8E-4A396CC2541B}" srcId="{9F3066A4-17E9-4364-AF51-66FBF2A79A1E}" destId="{F633EB0F-17F9-4640-A181-3688877BAA87}" srcOrd="1" destOrd="0" parTransId="{3ECBB14D-9A42-4772-AD95-7463F2E61C60}" sibTransId="{0CD1F329-76B5-47D1-BCB3-F80F41A562AE}"/>
    <dgm:cxn modelId="{2E0F3EDC-4A71-CB4B-9B7F-F10FD639247E}" type="presOf" srcId="{9F3066A4-17E9-4364-AF51-66FBF2A79A1E}" destId="{5AC9BE47-1D6F-6F43-9055-989AA5AC59DF}" srcOrd="0" destOrd="0" presId="urn:microsoft.com/office/officeart/2008/layout/LinedList"/>
    <dgm:cxn modelId="{4BCE21FA-77A1-CE45-AB7A-6CE573074B95}" type="presParOf" srcId="{5AC9BE47-1D6F-6F43-9055-989AA5AC59DF}" destId="{AC5002C8-AA11-4045-AAE5-FB2CEA9415B9}" srcOrd="0" destOrd="0" presId="urn:microsoft.com/office/officeart/2008/layout/LinedList"/>
    <dgm:cxn modelId="{E3FE814E-9DF5-8E4C-AE34-B8891CD034E1}" type="presParOf" srcId="{5AC9BE47-1D6F-6F43-9055-989AA5AC59DF}" destId="{DADE96E9-F048-B247-B144-32DA72E64244}" srcOrd="1" destOrd="0" presId="urn:microsoft.com/office/officeart/2008/layout/LinedList"/>
    <dgm:cxn modelId="{FF323E07-3711-9647-99B1-63D9FAB11F0F}" type="presParOf" srcId="{DADE96E9-F048-B247-B144-32DA72E64244}" destId="{D06BA7D0-9280-584A-8DA9-13850EEAA2D3}" srcOrd="0" destOrd="0" presId="urn:microsoft.com/office/officeart/2008/layout/LinedList"/>
    <dgm:cxn modelId="{BB888F7B-9A7E-7741-8024-AA28DE84053D}" type="presParOf" srcId="{DADE96E9-F048-B247-B144-32DA72E64244}" destId="{7D11B08A-D838-E346-9B1F-11117EBF024B}" srcOrd="1" destOrd="0" presId="urn:microsoft.com/office/officeart/2008/layout/LinedList"/>
    <dgm:cxn modelId="{8289C0B7-DA6D-0443-B636-7A44989A51E9}" type="presParOf" srcId="{5AC9BE47-1D6F-6F43-9055-989AA5AC59DF}" destId="{2F6ACCE8-0781-BC48-8456-E684C596C345}" srcOrd="2" destOrd="0" presId="urn:microsoft.com/office/officeart/2008/layout/LinedList"/>
    <dgm:cxn modelId="{CD021091-DEDE-C948-B54C-2F38E444E3B9}" type="presParOf" srcId="{5AC9BE47-1D6F-6F43-9055-989AA5AC59DF}" destId="{D4FA381B-879C-A042-872C-986D41405C6A}" srcOrd="3" destOrd="0" presId="urn:microsoft.com/office/officeart/2008/layout/LinedList"/>
    <dgm:cxn modelId="{9FE3C73D-446D-BA45-BED9-BE90CA0332D5}" type="presParOf" srcId="{D4FA381B-879C-A042-872C-986D41405C6A}" destId="{CBA49D34-266D-8440-BA34-C988CCA278E0}" srcOrd="0" destOrd="0" presId="urn:microsoft.com/office/officeart/2008/layout/LinedList"/>
    <dgm:cxn modelId="{452F3364-002B-2D4D-91A3-CE2270C3C8B7}" type="presParOf" srcId="{D4FA381B-879C-A042-872C-986D41405C6A}" destId="{30B4E1C8-D30A-B545-AB16-E127C8DDC842}" srcOrd="1" destOrd="0" presId="urn:microsoft.com/office/officeart/2008/layout/LinedList"/>
    <dgm:cxn modelId="{9C97C685-18E8-404D-96A0-34AC98A270D7}" type="presParOf" srcId="{5AC9BE47-1D6F-6F43-9055-989AA5AC59DF}" destId="{F70BDDD8-3F8B-B449-B22F-DF46A932133C}" srcOrd="4" destOrd="0" presId="urn:microsoft.com/office/officeart/2008/layout/LinedList"/>
    <dgm:cxn modelId="{591662F0-22E7-2D4F-9310-834795784504}" type="presParOf" srcId="{5AC9BE47-1D6F-6F43-9055-989AA5AC59DF}" destId="{B3B75503-8DDA-EF4A-AF3D-E76294018A52}" srcOrd="5" destOrd="0" presId="urn:microsoft.com/office/officeart/2008/layout/LinedList"/>
    <dgm:cxn modelId="{72DCF97B-3E59-774A-9276-A56E92E1AC64}" type="presParOf" srcId="{B3B75503-8DDA-EF4A-AF3D-E76294018A52}" destId="{1874ECB2-4E0F-434C-A361-8527BB81D55A}" srcOrd="0" destOrd="0" presId="urn:microsoft.com/office/officeart/2008/layout/LinedList"/>
    <dgm:cxn modelId="{6485A76D-D37E-D74A-B2F5-63ABC051A3B4}" type="presParOf" srcId="{B3B75503-8DDA-EF4A-AF3D-E76294018A52}" destId="{A54F1820-303F-7441-88ED-A563CB5C51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67B965-86DE-46E2-8045-209F8F9A907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7F0AE8-800D-4468-A620-6E84D99D9CD3}">
      <dgm:prSet/>
      <dgm:spPr/>
      <dgm:t>
        <a:bodyPr/>
        <a:lstStyle/>
        <a:p>
          <a:r>
            <a:rPr lang="en-US"/>
            <a:t>Shared how, when we identified students in our ‘at risk’ groups</a:t>
          </a:r>
        </a:p>
      </dgm:t>
    </dgm:pt>
    <dgm:pt modelId="{90863A67-7EFD-4DC9-B997-5CBBEBF33A98}" type="parTrans" cxnId="{31F12945-4052-4AE7-B18F-B46CD044DF42}">
      <dgm:prSet/>
      <dgm:spPr/>
      <dgm:t>
        <a:bodyPr/>
        <a:lstStyle/>
        <a:p>
          <a:endParaRPr lang="en-US"/>
        </a:p>
      </dgm:t>
    </dgm:pt>
    <dgm:pt modelId="{97FFA521-31CF-4C3E-B8B2-084736DC788F}" type="sibTrans" cxnId="{31F12945-4052-4AE7-B18F-B46CD044DF42}">
      <dgm:prSet/>
      <dgm:spPr/>
      <dgm:t>
        <a:bodyPr/>
        <a:lstStyle/>
        <a:p>
          <a:endParaRPr lang="en-US"/>
        </a:p>
      </dgm:t>
    </dgm:pt>
    <dgm:pt modelId="{CEF5F0F2-B1CD-4DBD-8020-327410EF7017}">
      <dgm:prSet/>
      <dgm:spPr/>
      <dgm:t>
        <a:bodyPr/>
        <a:lstStyle/>
        <a:p>
          <a:r>
            <a:rPr lang="en-US"/>
            <a:t>Shared case-studies of supporting students</a:t>
          </a:r>
        </a:p>
      </dgm:t>
    </dgm:pt>
    <dgm:pt modelId="{A76F84D6-0CC9-4AD2-B143-DBEC724B5FDD}" type="parTrans" cxnId="{58AF7E33-3EEC-4337-B0C6-7252A2A0FA0C}">
      <dgm:prSet/>
      <dgm:spPr/>
      <dgm:t>
        <a:bodyPr/>
        <a:lstStyle/>
        <a:p>
          <a:endParaRPr lang="en-US"/>
        </a:p>
      </dgm:t>
    </dgm:pt>
    <dgm:pt modelId="{43088B37-5167-4005-BACD-10242C70A300}" type="sibTrans" cxnId="{58AF7E33-3EEC-4337-B0C6-7252A2A0FA0C}">
      <dgm:prSet/>
      <dgm:spPr/>
      <dgm:t>
        <a:bodyPr/>
        <a:lstStyle/>
        <a:p>
          <a:endParaRPr lang="en-US"/>
        </a:p>
      </dgm:t>
    </dgm:pt>
    <dgm:pt modelId="{83173ADB-4AF9-439A-B46D-C1905B3AED56}">
      <dgm:prSet/>
      <dgm:spPr/>
      <dgm:t>
        <a:bodyPr/>
        <a:lstStyle/>
        <a:p>
          <a:r>
            <a:rPr lang="en-US"/>
            <a:t>Exploring opportunities for cross-professional peer-mentor systems and alignment of mentor / buddy systems across faculty</a:t>
          </a:r>
        </a:p>
      </dgm:t>
    </dgm:pt>
    <dgm:pt modelId="{22179995-DE8A-46DF-BCDC-52AB4A55C04A}" type="parTrans" cxnId="{9C1A5491-0093-44A4-AEAF-B91CC07A45D2}">
      <dgm:prSet/>
      <dgm:spPr/>
      <dgm:t>
        <a:bodyPr/>
        <a:lstStyle/>
        <a:p>
          <a:endParaRPr lang="en-US"/>
        </a:p>
      </dgm:t>
    </dgm:pt>
    <dgm:pt modelId="{0FE200FE-6851-4050-9F9F-F1453128FB8F}" type="sibTrans" cxnId="{9C1A5491-0093-44A4-AEAF-B91CC07A45D2}">
      <dgm:prSet/>
      <dgm:spPr/>
      <dgm:t>
        <a:bodyPr/>
        <a:lstStyle/>
        <a:p>
          <a:endParaRPr lang="en-US"/>
        </a:p>
      </dgm:t>
    </dgm:pt>
    <dgm:pt modelId="{26061E8B-19B9-4ED6-9163-39D8FFA456BF}">
      <dgm:prSet/>
      <dgm:spPr/>
      <dgm:t>
        <a:bodyPr/>
        <a:lstStyle/>
        <a:p>
          <a:r>
            <a:rPr lang="en-US"/>
            <a:t>Started sharing educational best practice through shared team space (Sharepoint for official documents, Padlet for articles and talks)</a:t>
          </a:r>
        </a:p>
      </dgm:t>
    </dgm:pt>
    <dgm:pt modelId="{DDCCC6CB-EC6B-4414-9B21-BF8B30D26B3D}" type="parTrans" cxnId="{5627F89E-8DDB-4418-BFAD-695132176A86}">
      <dgm:prSet/>
      <dgm:spPr/>
      <dgm:t>
        <a:bodyPr/>
        <a:lstStyle/>
        <a:p>
          <a:endParaRPr lang="en-US"/>
        </a:p>
      </dgm:t>
    </dgm:pt>
    <dgm:pt modelId="{EA893093-FFCD-490D-B10E-5DF671005422}" type="sibTrans" cxnId="{5627F89E-8DDB-4418-BFAD-695132176A86}">
      <dgm:prSet/>
      <dgm:spPr/>
      <dgm:t>
        <a:bodyPr/>
        <a:lstStyle/>
        <a:p>
          <a:endParaRPr lang="en-US"/>
        </a:p>
      </dgm:t>
    </dgm:pt>
    <dgm:pt modelId="{AFBC3ED6-0A6F-4927-8C9F-D3DBD9C21D3F}">
      <dgm:prSet/>
      <dgm:spPr/>
      <dgm:t>
        <a:bodyPr/>
        <a:lstStyle/>
        <a:p>
          <a:r>
            <a:rPr lang="en-US"/>
            <a:t>Trialled bespoke support for students re-sitting year (medicine pilot) through one-to-one meetings – awaiting results!</a:t>
          </a:r>
        </a:p>
      </dgm:t>
    </dgm:pt>
    <dgm:pt modelId="{6045A382-F675-42A3-AD5F-670FA107D57D}" type="parTrans" cxnId="{CAB79E68-21EB-4F74-92D5-D89E90E600E5}">
      <dgm:prSet/>
      <dgm:spPr/>
      <dgm:t>
        <a:bodyPr/>
        <a:lstStyle/>
        <a:p>
          <a:endParaRPr lang="en-US"/>
        </a:p>
      </dgm:t>
    </dgm:pt>
    <dgm:pt modelId="{318816AC-C257-4FF6-9A4B-B48CF7BF4BDF}" type="sibTrans" cxnId="{CAB79E68-21EB-4F74-92D5-D89E90E600E5}">
      <dgm:prSet/>
      <dgm:spPr/>
      <dgm:t>
        <a:bodyPr/>
        <a:lstStyle/>
        <a:p>
          <a:endParaRPr lang="en-US"/>
        </a:p>
      </dgm:t>
    </dgm:pt>
    <dgm:pt modelId="{C639EF80-28F0-7544-9C8A-23288EC1753E}" type="pres">
      <dgm:prSet presAssocID="{A867B965-86DE-46E2-8045-209F8F9A9072}" presName="vert0" presStyleCnt="0">
        <dgm:presLayoutVars>
          <dgm:dir/>
          <dgm:animOne val="branch"/>
          <dgm:animLvl val="lvl"/>
        </dgm:presLayoutVars>
      </dgm:prSet>
      <dgm:spPr/>
    </dgm:pt>
    <dgm:pt modelId="{C0E4BA03-C61E-8B47-8FC9-AB938E19FFBB}" type="pres">
      <dgm:prSet presAssocID="{0C7F0AE8-800D-4468-A620-6E84D99D9CD3}" presName="thickLine" presStyleLbl="alignNode1" presStyleIdx="0" presStyleCnt="5"/>
      <dgm:spPr/>
    </dgm:pt>
    <dgm:pt modelId="{67F5EF45-0C76-BE46-A9B1-C636C1A56461}" type="pres">
      <dgm:prSet presAssocID="{0C7F0AE8-800D-4468-A620-6E84D99D9CD3}" presName="horz1" presStyleCnt="0"/>
      <dgm:spPr/>
    </dgm:pt>
    <dgm:pt modelId="{67C55CFB-AD2B-F54B-9F37-FD918D540817}" type="pres">
      <dgm:prSet presAssocID="{0C7F0AE8-800D-4468-A620-6E84D99D9CD3}" presName="tx1" presStyleLbl="revTx" presStyleIdx="0" presStyleCnt="5"/>
      <dgm:spPr/>
    </dgm:pt>
    <dgm:pt modelId="{784793B1-4E93-684D-A793-C87948FC9B16}" type="pres">
      <dgm:prSet presAssocID="{0C7F0AE8-800D-4468-A620-6E84D99D9CD3}" presName="vert1" presStyleCnt="0"/>
      <dgm:spPr/>
    </dgm:pt>
    <dgm:pt modelId="{FB03592C-E197-ED4C-AB77-B9CD6AE7D9C0}" type="pres">
      <dgm:prSet presAssocID="{CEF5F0F2-B1CD-4DBD-8020-327410EF7017}" presName="thickLine" presStyleLbl="alignNode1" presStyleIdx="1" presStyleCnt="5"/>
      <dgm:spPr/>
    </dgm:pt>
    <dgm:pt modelId="{E5F5E9D3-BCCD-4040-B621-362A6C205DE4}" type="pres">
      <dgm:prSet presAssocID="{CEF5F0F2-B1CD-4DBD-8020-327410EF7017}" presName="horz1" presStyleCnt="0"/>
      <dgm:spPr/>
    </dgm:pt>
    <dgm:pt modelId="{88372AC9-7D21-CC49-AB6B-D4777AE18C07}" type="pres">
      <dgm:prSet presAssocID="{CEF5F0F2-B1CD-4DBD-8020-327410EF7017}" presName="tx1" presStyleLbl="revTx" presStyleIdx="1" presStyleCnt="5"/>
      <dgm:spPr/>
    </dgm:pt>
    <dgm:pt modelId="{ED9CCE0D-61D1-AA45-B096-C89A308846F3}" type="pres">
      <dgm:prSet presAssocID="{CEF5F0F2-B1CD-4DBD-8020-327410EF7017}" presName="vert1" presStyleCnt="0"/>
      <dgm:spPr/>
    </dgm:pt>
    <dgm:pt modelId="{D9D58EC3-F6B6-BB48-AC62-8443381FDA00}" type="pres">
      <dgm:prSet presAssocID="{83173ADB-4AF9-439A-B46D-C1905B3AED56}" presName="thickLine" presStyleLbl="alignNode1" presStyleIdx="2" presStyleCnt="5"/>
      <dgm:spPr/>
    </dgm:pt>
    <dgm:pt modelId="{B3CE091B-9ECA-1E4F-81A2-49982CCDCAAB}" type="pres">
      <dgm:prSet presAssocID="{83173ADB-4AF9-439A-B46D-C1905B3AED56}" presName="horz1" presStyleCnt="0"/>
      <dgm:spPr/>
    </dgm:pt>
    <dgm:pt modelId="{98DD6061-EE87-1040-BD74-B08911B28447}" type="pres">
      <dgm:prSet presAssocID="{83173ADB-4AF9-439A-B46D-C1905B3AED56}" presName="tx1" presStyleLbl="revTx" presStyleIdx="2" presStyleCnt="5"/>
      <dgm:spPr/>
    </dgm:pt>
    <dgm:pt modelId="{EA21D28E-1A84-DA42-84D6-45DD2A5A3198}" type="pres">
      <dgm:prSet presAssocID="{83173ADB-4AF9-439A-B46D-C1905B3AED56}" presName="vert1" presStyleCnt="0"/>
      <dgm:spPr/>
    </dgm:pt>
    <dgm:pt modelId="{EE444204-5FEC-014C-BFBD-611E51C26E69}" type="pres">
      <dgm:prSet presAssocID="{26061E8B-19B9-4ED6-9163-39D8FFA456BF}" presName="thickLine" presStyleLbl="alignNode1" presStyleIdx="3" presStyleCnt="5"/>
      <dgm:spPr/>
    </dgm:pt>
    <dgm:pt modelId="{4F98DBE3-4794-EC4B-BC6B-1A5621883315}" type="pres">
      <dgm:prSet presAssocID="{26061E8B-19B9-4ED6-9163-39D8FFA456BF}" presName="horz1" presStyleCnt="0"/>
      <dgm:spPr/>
    </dgm:pt>
    <dgm:pt modelId="{0FDF243D-1B87-824E-8169-6DAAAE8E318C}" type="pres">
      <dgm:prSet presAssocID="{26061E8B-19B9-4ED6-9163-39D8FFA456BF}" presName="tx1" presStyleLbl="revTx" presStyleIdx="3" presStyleCnt="5"/>
      <dgm:spPr/>
    </dgm:pt>
    <dgm:pt modelId="{EB90F4A1-D8F3-1E4D-8A6A-EED45380CD91}" type="pres">
      <dgm:prSet presAssocID="{26061E8B-19B9-4ED6-9163-39D8FFA456BF}" presName="vert1" presStyleCnt="0"/>
      <dgm:spPr/>
    </dgm:pt>
    <dgm:pt modelId="{9CBC0F22-A9C7-1545-A933-2F045704444C}" type="pres">
      <dgm:prSet presAssocID="{AFBC3ED6-0A6F-4927-8C9F-D3DBD9C21D3F}" presName="thickLine" presStyleLbl="alignNode1" presStyleIdx="4" presStyleCnt="5"/>
      <dgm:spPr/>
    </dgm:pt>
    <dgm:pt modelId="{F44BE429-BFBE-9A47-817A-3D7EC3C399F2}" type="pres">
      <dgm:prSet presAssocID="{AFBC3ED6-0A6F-4927-8C9F-D3DBD9C21D3F}" presName="horz1" presStyleCnt="0"/>
      <dgm:spPr/>
    </dgm:pt>
    <dgm:pt modelId="{819DCB61-2797-2349-B9A0-6B1A647F860F}" type="pres">
      <dgm:prSet presAssocID="{AFBC3ED6-0A6F-4927-8C9F-D3DBD9C21D3F}" presName="tx1" presStyleLbl="revTx" presStyleIdx="4" presStyleCnt="5"/>
      <dgm:spPr/>
    </dgm:pt>
    <dgm:pt modelId="{AF81FBF4-3349-E74F-829B-A5C809870F37}" type="pres">
      <dgm:prSet presAssocID="{AFBC3ED6-0A6F-4927-8C9F-D3DBD9C21D3F}" presName="vert1" presStyleCnt="0"/>
      <dgm:spPr/>
    </dgm:pt>
  </dgm:ptLst>
  <dgm:cxnLst>
    <dgm:cxn modelId="{E6A98416-EE46-5445-A4F5-5603843CBDAD}" type="presOf" srcId="{CEF5F0F2-B1CD-4DBD-8020-327410EF7017}" destId="{88372AC9-7D21-CC49-AB6B-D4777AE18C07}" srcOrd="0" destOrd="0" presId="urn:microsoft.com/office/officeart/2008/layout/LinedList"/>
    <dgm:cxn modelId="{58AF7E33-3EEC-4337-B0C6-7252A2A0FA0C}" srcId="{A867B965-86DE-46E2-8045-209F8F9A9072}" destId="{CEF5F0F2-B1CD-4DBD-8020-327410EF7017}" srcOrd="1" destOrd="0" parTransId="{A76F84D6-0CC9-4AD2-B143-DBEC724B5FDD}" sibTransId="{43088B37-5167-4005-BACD-10242C70A300}"/>
    <dgm:cxn modelId="{EFEBE636-C596-F044-843F-DE0CEFB4C3D1}" type="presOf" srcId="{83173ADB-4AF9-439A-B46D-C1905B3AED56}" destId="{98DD6061-EE87-1040-BD74-B08911B28447}" srcOrd="0" destOrd="0" presId="urn:microsoft.com/office/officeart/2008/layout/LinedList"/>
    <dgm:cxn modelId="{31F12945-4052-4AE7-B18F-B46CD044DF42}" srcId="{A867B965-86DE-46E2-8045-209F8F9A9072}" destId="{0C7F0AE8-800D-4468-A620-6E84D99D9CD3}" srcOrd="0" destOrd="0" parTransId="{90863A67-7EFD-4DC9-B997-5CBBEBF33A98}" sibTransId="{97FFA521-31CF-4C3E-B8B2-084736DC788F}"/>
    <dgm:cxn modelId="{18260952-8C6C-A64F-84D4-AD67A5016C0C}" type="presOf" srcId="{0C7F0AE8-800D-4468-A620-6E84D99D9CD3}" destId="{67C55CFB-AD2B-F54B-9F37-FD918D540817}" srcOrd="0" destOrd="0" presId="urn:microsoft.com/office/officeart/2008/layout/LinedList"/>
    <dgm:cxn modelId="{CAB79E68-21EB-4F74-92D5-D89E90E600E5}" srcId="{A867B965-86DE-46E2-8045-209F8F9A9072}" destId="{AFBC3ED6-0A6F-4927-8C9F-D3DBD9C21D3F}" srcOrd="4" destOrd="0" parTransId="{6045A382-F675-42A3-AD5F-670FA107D57D}" sibTransId="{318816AC-C257-4FF6-9A4B-B48CF7BF4BDF}"/>
    <dgm:cxn modelId="{8ADB0673-22FF-E145-86FF-B45132920690}" type="presOf" srcId="{A867B965-86DE-46E2-8045-209F8F9A9072}" destId="{C639EF80-28F0-7544-9C8A-23288EC1753E}" srcOrd="0" destOrd="0" presId="urn:microsoft.com/office/officeart/2008/layout/LinedList"/>
    <dgm:cxn modelId="{E00DBE8D-ABB6-6742-AD50-5D6AD59239BD}" type="presOf" srcId="{AFBC3ED6-0A6F-4927-8C9F-D3DBD9C21D3F}" destId="{819DCB61-2797-2349-B9A0-6B1A647F860F}" srcOrd="0" destOrd="0" presId="urn:microsoft.com/office/officeart/2008/layout/LinedList"/>
    <dgm:cxn modelId="{FE524E91-236E-8B48-919E-D0EF5FDD6B52}" type="presOf" srcId="{26061E8B-19B9-4ED6-9163-39D8FFA456BF}" destId="{0FDF243D-1B87-824E-8169-6DAAAE8E318C}" srcOrd="0" destOrd="0" presId="urn:microsoft.com/office/officeart/2008/layout/LinedList"/>
    <dgm:cxn modelId="{9C1A5491-0093-44A4-AEAF-B91CC07A45D2}" srcId="{A867B965-86DE-46E2-8045-209F8F9A9072}" destId="{83173ADB-4AF9-439A-B46D-C1905B3AED56}" srcOrd="2" destOrd="0" parTransId="{22179995-DE8A-46DF-BCDC-52AB4A55C04A}" sibTransId="{0FE200FE-6851-4050-9F9F-F1453128FB8F}"/>
    <dgm:cxn modelId="{5627F89E-8DDB-4418-BFAD-695132176A86}" srcId="{A867B965-86DE-46E2-8045-209F8F9A9072}" destId="{26061E8B-19B9-4ED6-9163-39D8FFA456BF}" srcOrd="3" destOrd="0" parTransId="{DDCCC6CB-EC6B-4414-9B21-BF8B30D26B3D}" sibTransId="{EA893093-FFCD-490D-B10E-5DF671005422}"/>
    <dgm:cxn modelId="{C52D46F2-49B0-2448-AAD9-E6F0D934954D}" type="presParOf" srcId="{C639EF80-28F0-7544-9C8A-23288EC1753E}" destId="{C0E4BA03-C61E-8B47-8FC9-AB938E19FFBB}" srcOrd="0" destOrd="0" presId="urn:microsoft.com/office/officeart/2008/layout/LinedList"/>
    <dgm:cxn modelId="{E65C0DB8-C6D7-5C43-9F3D-FCE32A515AB5}" type="presParOf" srcId="{C639EF80-28F0-7544-9C8A-23288EC1753E}" destId="{67F5EF45-0C76-BE46-A9B1-C636C1A56461}" srcOrd="1" destOrd="0" presId="urn:microsoft.com/office/officeart/2008/layout/LinedList"/>
    <dgm:cxn modelId="{D57FCD52-7AE8-5D46-850E-D472B7C4C755}" type="presParOf" srcId="{67F5EF45-0C76-BE46-A9B1-C636C1A56461}" destId="{67C55CFB-AD2B-F54B-9F37-FD918D540817}" srcOrd="0" destOrd="0" presId="urn:microsoft.com/office/officeart/2008/layout/LinedList"/>
    <dgm:cxn modelId="{60029FC7-0E84-1A4E-ABA8-522CA011418B}" type="presParOf" srcId="{67F5EF45-0C76-BE46-A9B1-C636C1A56461}" destId="{784793B1-4E93-684D-A793-C87948FC9B16}" srcOrd="1" destOrd="0" presId="urn:microsoft.com/office/officeart/2008/layout/LinedList"/>
    <dgm:cxn modelId="{A2D62E38-EC01-E94F-8111-FC578E11394F}" type="presParOf" srcId="{C639EF80-28F0-7544-9C8A-23288EC1753E}" destId="{FB03592C-E197-ED4C-AB77-B9CD6AE7D9C0}" srcOrd="2" destOrd="0" presId="urn:microsoft.com/office/officeart/2008/layout/LinedList"/>
    <dgm:cxn modelId="{1A2F610A-8011-2A44-8301-CF94BB4EFCBC}" type="presParOf" srcId="{C639EF80-28F0-7544-9C8A-23288EC1753E}" destId="{E5F5E9D3-BCCD-4040-B621-362A6C205DE4}" srcOrd="3" destOrd="0" presId="urn:microsoft.com/office/officeart/2008/layout/LinedList"/>
    <dgm:cxn modelId="{1AA65F01-4CB8-FC40-9711-27AF98FA7CFD}" type="presParOf" srcId="{E5F5E9D3-BCCD-4040-B621-362A6C205DE4}" destId="{88372AC9-7D21-CC49-AB6B-D4777AE18C07}" srcOrd="0" destOrd="0" presId="urn:microsoft.com/office/officeart/2008/layout/LinedList"/>
    <dgm:cxn modelId="{E8354545-D368-AB4D-8AD7-225A75B2700D}" type="presParOf" srcId="{E5F5E9D3-BCCD-4040-B621-362A6C205DE4}" destId="{ED9CCE0D-61D1-AA45-B096-C89A308846F3}" srcOrd="1" destOrd="0" presId="urn:microsoft.com/office/officeart/2008/layout/LinedList"/>
    <dgm:cxn modelId="{CF2829F6-22FF-8F45-82E7-3654C8D4326A}" type="presParOf" srcId="{C639EF80-28F0-7544-9C8A-23288EC1753E}" destId="{D9D58EC3-F6B6-BB48-AC62-8443381FDA00}" srcOrd="4" destOrd="0" presId="urn:microsoft.com/office/officeart/2008/layout/LinedList"/>
    <dgm:cxn modelId="{CA1BA3C0-3B8C-674E-A4CF-C87A1A7CBEF6}" type="presParOf" srcId="{C639EF80-28F0-7544-9C8A-23288EC1753E}" destId="{B3CE091B-9ECA-1E4F-81A2-49982CCDCAAB}" srcOrd="5" destOrd="0" presId="urn:microsoft.com/office/officeart/2008/layout/LinedList"/>
    <dgm:cxn modelId="{F2EFD068-B5A5-E84A-B893-F44ED30ED53C}" type="presParOf" srcId="{B3CE091B-9ECA-1E4F-81A2-49982CCDCAAB}" destId="{98DD6061-EE87-1040-BD74-B08911B28447}" srcOrd="0" destOrd="0" presId="urn:microsoft.com/office/officeart/2008/layout/LinedList"/>
    <dgm:cxn modelId="{37C8A74B-A6E8-9845-BCAA-FB7D01ACE62D}" type="presParOf" srcId="{B3CE091B-9ECA-1E4F-81A2-49982CCDCAAB}" destId="{EA21D28E-1A84-DA42-84D6-45DD2A5A3198}" srcOrd="1" destOrd="0" presId="urn:microsoft.com/office/officeart/2008/layout/LinedList"/>
    <dgm:cxn modelId="{B576819A-9245-594E-9946-5D4A4D4E6898}" type="presParOf" srcId="{C639EF80-28F0-7544-9C8A-23288EC1753E}" destId="{EE444204-5FEC-014C-BFBD-611E51C26E69}" srcOrd="6" destOrd="0" presId="urn:microsoft.com/office/officeart/2008/layout/LinedList"/>
    <dgm:cxn modelId="{9DDB16FA-86E1-2B49-8EF0-6380632F487B}" type="presParOf" srcId="{C639EF80-28F0-7544-9C8A-23288EC1753E}" destId="{4F98DBE3-4794-EC4B-BC6B-1A5621883315}" srcOrd="7" destOrd="0" presId="urn:microsoft.com/office/officeart/2008/layout/LinedList"/>
    <dgm:cxn modelId="{333F5340-FF51-A04A-B9CF-22C28954D563}" type="presParOf" srcId="{4F98DBE3-4794-EC4B-BC6B-1A5621883315}" destId="{0FDF243D-1B87-824E-8169-6DAAAE8E318C}" srcOrd="0" destOrd="0" presId="urn:microsoft.com/office/officeart/2008/layout/LinedList"/>
    <dgm:cxn modelId="{03B451A0-C136-C843-9274-DEDD082C00B2}" type="presParOf" srcId="{4F98DBE3-4794-EC4B-BC6B-1A5621883315}" destId="{EB90F4A1-D8F3-1E4D-8A6A-EED45380CD91}" srcOrd="1" destOrd="0" presId="urn:microsoft.com/office/officeart/2008/layout/LinedList"/>
    <dgm:cxn modelId="{4373D667-1DEF-0A4A-9FF2-85726A91A06C}" type="presParOf" srcId="{C639EF80-28F0-7544-9C8A-23288EC1753E}" destId="{9CBC0F22-A9C7-1545-A933-2F045704444C}" srcOrd="8" destOrd="0" presId="urn:microsoft.com/office/officeart/2008/layout/LinedList"/>
    <dgm:cxn modelId="{AA60243A-6CDC-7D42-9DB4-D4B7A9AB405C}" type="presParOf" srcId="{C639EF80-28F0-7544-9C8A-23288EC1753E}" destId="{F44BE429-BFBE-9A47-817A-3D7EC3C399F2}" srcOrd="9" destOrd="0" presId="urn:microsoft.com/office/officeart/2008/layout/LinedList"/>
    <dgm:cxn modelId="{31387DC8-46D8-FA48-8ABC-0733FFEADCC3}" type="presParOf" srcId="{F44BE429-BFBE-9A47-817A-3D7EC3C399F2}" destId="{819DCB61-2797-2349-B9A0-6B1A647F860F}" srcOrd="0" destOrd="0" presId="urn:microsoft.com/office/officeart/2008/layout/LinedList"/>
    <dgm:cxn modelId="{07033A8A-E48E-F647-A856-81FB932DB0EF}" type="presParOf" srcId="{F44BE429-BFBE-9A47-817A-3D7EC3C399F2}" destId="{AF81FBF4-3349-E74F-829B-A5C809870F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9595D-08FC-47C0-9B3F-2323A52905F9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FA74F8ED-5A55-4AD3-B89A-A148DC39E491}">
      <dgm:prSet phldrT="[Text]" custT="1"/>
      <dgm:spPr>
        <a:solidFill>
          <a:srgbClr val="FF0000"/>
        </a:solidFill>
      </dgm:spPr>
      <dgm:t>
        <a:bodyPr/>
        <a:lstStyle/>
        <a:p>
          <a:pPr algn="ctr"/>
          <a:endParaRPr lang="en-GB" sz="1800" dirty="0"/>
        </a:p>
        <a:p>
          <a:pPr algn="ctr"/>
          <a:r>
            <a:rPr lang="en-GB" sz="1800" b="1" dirty="0">
              <a:solidFill>
                <a:schemeClr val="bg1"/>
              </a:solidFill>
            </a:rPr>
            <a:t>Tier 3</a:t>
          </a:r>
        </a:p>
      </dgm:t>
    </dgm:pt>
    <dgm:pt modelId="{5D20A9FD-866D-47A6-A7D2-E248AF8FFA04}" type="parTrans" cxnId="{209CF33C-25AA-475E-9FD6-F78384897484}">
      <dgm:prSet/>
      <dgm:spPr/>
      <dgm:t>
        <a:bodyPr/>
        <a:lstStyle/>
        <a:p>
          <a:pPr algn="ctr"/>
          <a:endParaRPr lang="en-GB"/>
        </a:p>
      </dgm:t>
    </dgm:pt>
    <dgm:pt modelId="{1A3163C3-093A-4A66-AC39-1F27077CC57A}" type="sibTrans" cxnId="{209CF33C-25AA-475E-9FD6-F78384897484}">
      <dgm:prSet/>
      <dgm:spPr/>
      <dgm:t>
        <a:bodyPr/>
        <a:lstStyle/>
        <a:p>
          <a:pPr algn="ctr"/>
          <a:endParaRPr lang="en-GB"/>
        </a:p>
      </dgm:t>
    </dgm:pt>
    <dgm:pt modelId="{02C3F8CE-F79B-42D4-9679-163377AD7ACE}">
      <dgm:prSet phldrT="[Text]"/>
      <dgm:spPr>
        <a:solidFill>
          <a:srgbClr val="FF6600"/>
        </a:solidFill>
      </dgm:spPr>
      <dgm:t>
        <a:bodyPr/>
        <a:lstStyle/>
        <a:p>
          <a:pPr algn="ctr"/>
          <a:r>
            <a:rPr lang="en-GB" b="1" dirty="0">
              <a:solidFill>
                <a:srgbClr val="FFFFFF"/>
              </a:solidFill>
            </a:rPr>
            <a:t>Tier 2</a:t>
          </a:r>
        </a:p>
      </dgm:t>
    </dgm:pt>
    <dgm:pt modelId="{7E93C3E8-75DA-42C4-BA43-66394B1000B7}" type="parTrans" cxnId="{BA929AD7-C4E3-4412-A12C-02B7784CFFA5}">
      <dgm:prSet/>
      <dgm:spPr/>
      <dgm:t>
        <a:bodyPr/>
        <a:lstStyle/>
        <a:p>
          <a:pPr algn="ctr"/>
          <a:endParaRPr lang="en-GB"/>
        </a:p>
      </dgm:t>
    </dgm:pt>
    <dgm:pt modelId="{6551A7BF-2AFB-486C-98F8-6180EE715E1A}" type="sibTrans" cxnId="{BA929AD7-C4E3-4412-A12C-02B7784CFFA5}">
      <dgm:prSet/>
      <dgm:spPr/>
      <dgm:t>
        <a:bodyPr/>
        <a:lstStyle/>
        <a:p>
          <a:pPr algn="ctr"/>
          <a:endParaRPr lang="en-GB"/>
        </a:p>
      </dgm:t>
    </dgm:pt>
    <dgm:pt modelId="{71BA8B91-E576-434A-8C25-235022BC714B}">
      <dgm:prSet phldrT="[Text]"/>
      <dgm:spPr>
        <a:solidFill>
          <a:srgbClr val="008000"/>
        </a:solidFill>
      </dgm:spPr>
      <dgm:t>
        <a:bodyPr/>
        <a:lstStyle/>
        <a:p>
          <a:pPr algn="ctr"/>
          <a:r>
            <a:rPr lang="en-GB" b="1" dirty="0">
              <a:solidFill>
                <a:schemeClr val="bg1"/>
              </a:solidFill>
            </a:rPr>
            <a:t>Tier 1</a:t>
          </a:r>
        </a:p>
      </dgm:t>
    </dgm:pt>
    <dgm:pt modelId="{317E4ABF-AC86-4222-862B-7624E21B175D}" type="parTrans" cxnId="{E23DE9AA-81BE-4B4F-88E2-84CB6B22D98E}">
      <dgm:prSet/>
      <dgm:spPr/>
      <dgm:t>
        <a:bodyPr/>
        <a:lstStyle/>
        <a:p>
          <a:pPr algn="ctr"/>
          <a:endParaRPr lang="en-GB"/>
        </a:p>
      </dgm:t>
    </dgm:pt>
    <dgm:pt modelId="{02F000D0-EB99-460D-9F35-31F02CA19888}" type="sibTrans" cxnId="{E23DE9AA-81BE-4B4F-88E2-84CB6B22D98E}">
      <dgm:prSet/>
      <dgm:spPr/>
      <dgm:t>
        <a:bodyPr/>
        <a:lstStyle/>
        <a:p>
          <a:pPr algn="ctr"/>
          <a:endParaRPr lang="en-GB"/>
        </a:p>
      </dgm:t>
    </dgm:pt>
    <dgm:pt modelId="{9759D0E1-1DAF-4C54-8C86-8FBE38D71E99}" type="pres">
      <dgm:prSet presAssocID="{05F9595D-08FC-47C0-9B3F-2323A52905F9}" presName="Name0" presStyleCnt="0">
        <dgm:presLayoutVars>
          <dgm:dir/>
          <dgm:animLvl val="lvl"/>
          <dgm:resizeHandles val="exact"/>
        </dgm:presLayoutVars>
      </dgm:prSet>
      <dgm:spPr/>
    </dgm:pt>
    <dgm:pt modelId="{B8ED5F1A-1793-4FA9-962C-D591934A3973}" type="pres">
      <dgm:prSet presAssocID="{FA74F8ED-5A55-4AD3-B89A-A148DC39E491}" presName="Name8" presStyleCnt="0"/>
      <dgm:spPr/>
    </dgm:pt>
    <dgm:pt modelId="{16C4D8AC-57E6-48DC-97E7-0C7A12A09C6E}" type="pres">
      <dgm:prSet presAssocID="{FA74F8ED-5A55-4AD3-B89A-A148DC39E491}" presName="level" presStyleLbl="node1" presStyleIdx="0" presStyleCnt="3" custScaleY="45926">
        <dgm:presLayoutVars>
          <dgm:chMax val="1"/>
          <dgm:bulletEnabled val="1"/>
        </dgm:presLayoutVars>
      </dgm:prSet>
      <dgm:spPr/>
    </dgm:pt>
    <dgm:pt modelId="{62E70632-15EC-49FF-BA96-404200E0455E}" type="pres">
      <dgm:prSet presAssocID="{FA74F8ED-5A55-4AD3-B89A-A148DC39E49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5047A61-20C6-4142-852F-3D405BC55C97}" type="pres">
      <dgm:prSet presAssocID="{02C3F8CE-F79B-42D4-9679-163377AD7ACE}" presName="Name8" presStyleCnt="0"/>
      <dgm:spPr/>
    </dgm:pt>
    <dgm:pt modelId="{BA0E38FA-3574-4CE5-8285-A5152D99A74F}" type="pres">
      <dgm:prSet presAssocID="{02C3F8CE-F79B-42D4-9679-163377AD7ACE}" presName="level" presStyleLbl="node1" presStyleIdx="1" presStyleCnt="3" custScaleY="51904">
        <dgm:presLayoutVars>
          <dgm:chMax val="1"/>
          <dgm:bulletEnabled val="1"/>
        </dgm:presLayoutVars>
      </dgm:prSet>
      <dgm:spPr/>
    </dgm:pt>
    <dgm:pt modelId="{8A327B58-122D-4C72-9243-9DAFDE431C69}" type="pres">
      <dgm:prSet presAssocID="{02C3F8CE-F79B-42D4-9679-163377AD7A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BF55188-9671-4652-8D6C-624CBB848E54}" type="pres">
      <dgm:prSet presAssocID="{71BA8B91-E576-434A-8C25-235022BC714B}" presName="Name8" presStyleCnt="0"/>
      <dgm:spPr/>
    </dgm:pt>
    <dgm:pt modelId="{7E55E1FF-3BB6-47B5-A459-12D6C6BA6787}" type="pres">
      <dgm:prSet presAssocID="{71BA8B91-E576-434A-8C25-235022BC714B}" presName="level" presStyleLbl="node1" presStyleIdx="2" presStyleCnt="3" custLinFactNeighborY="75349">
        <dgm:presLayoutVars>
          <dgm:chMax val="1"/>
          <dgm:bulletEnabled val="1"/>
        </dgm:presLayoutVars>
      </dgm:prSet>
      <dgm:spPr/>
    </dgm:pt>
    <dgm:pt modelId="{7857D8D8-AA0C-4403-992E-F8315F283CA4}" type="pres">
      <dgm:prSet presAssocID="{71BA8B91-E576-434A-8C25-235022BC714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EA67911-CD2A-FA42-B126-3079D6912845}" type="presOf" srcId="{71BA8B91-E576-434A-8C25-235022BC714B}" destId="{7E55E1FF-3BB6-47B5-A459-12D6C6BA6787}" srcOrd="0" destOrd="0" presId="urn:microsoft.com/office/officeart/2005/8/layout/pyramid1"/>
    <dgm:cxn modelId="{79094635-C8AE-0748-B743-413CB7F23744}" type="presOf" srcId="{FA74F8ED-5A55-4AD3-B89A-A148DC39E491}" destId="{62E70632-15EC-49FF-BA96-404200E0455E}" srcOrd="1" destOrd="0" presId="urn:microsoft.com/office/officeart/2005/8/layout/pyramid1"/>
    <dgm:cxn modelId="{209CF33C-25AA-475E-9FD6-F78384897484}" srcId="{05F9595D-08FC-47C0-9B3F-2323A52905F9}" destId="{FA74F8ED-5A55-4AD3-B89A-A148DC39E491}" srcOrd="0" destOrd="0" parTransId="{5D20A9FD-866D-47A6-A7D2-E248AF8FFA04}" sibTransId="{1A3163C3-093A-4A66-AC39-1F27077CC57A}"/>
    <dgm:cxn modelId="{E7653865-5089-4E42-A596-723DA0BA3848}" type="presOf" srcId="{FA74F8ED-5A55-4AD3-B89A-A148DC39E491}" destId="{16C4D8AC-57E6-48DC-97E7-0C7A12A09C6E}" srcOrd="0" destOrd="0" presId="urn:microsoft.com/office/officeart/2005/8/layout/pyramid1"/>
    <dgm:cxn modelId="{421D246A-A243-CB4A-A0EC-FEB2CB54C35E}" type="presOf" srcId="{02C3F8CE-F79B-42D4-9679-163377AD7ACE}" destId="{8A327B58-122D-4C72-9243-9DAFDE431C69}" srcOrd="1" destOrd="0" presId="urn:microsoft.com/office/officeart/2005/8/layout/pyramid1"/>
    <dgm:cxn modelId="{D64E7B9A-DFB7-B343-A928-6CC8FA5DE200}" type="presOf" srcId="{71BA8B91-E576-434A-8C25-235022BC714B}" destId="{7857D8D8-AA0C-4403-992E-F8315F283CA4}" srcOrd="1" destOrd="0" presId="urn:microsoft.com/office/officeart/2005/8/layout/pyramid1"/>
    <dgm:cxn modelId="{E23DE9AA-81BE-4B4F-88E2-84CB6B22D98E}" srcId="{05F9595D-08FC-47C0-9B3F-2323A52905F9}" destId="{71BA8B91-E576-434A-8C25-235022BC714B}" srcOrd="2" destOrd="0" parTransId="{317E4ABF-AC86-4222-862B-7624E21B175D}" sibTransId="{02F000D0-EB99-460D-9F35-31F02CA19888}"/>
    <dgm:cxn modelId="{BA929AD7-C4E3-4412-A12C-02B7784CFFA5}" srcId="{05F9595D-08FC-47C0-9B3F-2323A52905F9}" destId="{02C3F8CE-F79B-42D4-9679-163377AD7ACE}" srcOrd="1" destOrd="0" parTransId="{7E93C3E8-75DA-42C4-BA43-66394B1000B7}" sibTransId="{6551A7BF-2AFB-486C-98F8-6180EE715E1A}"/>
    <dgm:cxn modelId="{C254A0DC-4236-3143-B047-F080FCE4B252}" type="presOf" srcId="{02C3F8CE-F79B-42D4-9679-163377AD7ACE}" destId="{BA0E38FA-3574-4CE5-8285-A5152D99A74F}" srcOrd="0" destOrd="0" presId="urn:microsoft.com/office/officeart/2005/8/layout/pyramid1"/>
    <dgm:cxn modelId="{EE3B83F7-C465-FD40-AD84-142C15AC77CD}" type="presOf" srcId="{05F9595D-08FC-47C0-9B3F-2323A52905F9}" destId="{9759D0E1-1DAF-4C54-8C86-8FBE38D71E99}" srcOrd="0" destOrd="0" presId="urn:microsoft.com/office/officeart/2005/8/layout/pyramid1"/>
    <dgm:cxn modelId="{5E61FB46-0B53-9048-B40F-977F2F989A8E}" type="presParOf" srcId="{9759D0E1-1DAF-4C54-8C86-8FBE38D71E99}" destId="{B8ED5F1A-1793-4FA9-962C-D591934A3973}" srcOrd="0" destOrd="0" presId="urn:microsoft.com/office/officeart/2005/8/layout/pyramid1"/>
    <dgm:cxn modelId="{E8469A76-EFBC-444F-A4A0-85AD071AF543}" type="presParOf" srcId="{B8ED5F1A-1793-4FA9-962C-D591934A3973}" destId="{16C4D8AC-57E6-48DC-97E7-0C7A12A09C6E}" srcOrd="0" destOrd="0" presId="urn:microsoft.com/office/officeart/2005/8/layout/pyramid1"/>
    <dgm:cxn modelId="{0FE6D1D6-6006-1947-BAD3-279629CA1EC4}" type="presParOf" srcId="{B8ED5F1A-1793-4FA9-962C-D591934A3973}" destId="{62E70632-15EC-49FF-BA96-404200E0455E}" srcOrd="1" destOrd="0" presId="urn:microsoft.com/office/officeart/2005/8/layout/pyramid1"/>
    <dgm:cxn modelId="{0AB8AA8B-5B2A-7048-B57D-0B074BF66159}" type="presParOf" srcId="{9759D0E1-1DAF-4C54-8C86-8FBE38D71E99}" destId="{15047A61-20C6-4142-852F-3D405BC55C97}" srcOrd="1" destOrd="0" presId="urn:microsoft.com/office/officeart/2005/8/layout/pyramid1"/>
    <dgm:cxn modelId="{5DF9DF16-C16E-7D4A-875B-81F548D8E9CC}" type="presParOf" srcId="{15047A61-20C6-4142-852F-3D405BC55C97}" destId="{BA0E38FA-3574-4CE5-8285-A5152D99A74F}" srcOrd="0" destOrd="0" presId="urn:microsoft.com/office/officeart/2005/8/layout/pyramid1"/>
    <dgm:cxn modelId="{9A38D009-6D48-2A46-B782-A4AD31319632}" type="presParOf" srcId="{15047A61-20C6-4142-852F-3D405BC55C97}" destId="{8A327B58-122D-4C72-9243-9DAFDE431C69}" srcOrd="1" destOrd="0" presId="urn:microsoft.com/office/officeart/2005/8/layout/pyramid1"/>
    <dgm:cxn modelId="{B6EABD8B-20D4-0D4D-9EA8-B4C529FC7547}" type="presParOf" srcId="{9759D0E1-1DAF-4C54-8C86-8FBE38D71E99}" destId="{EBF55188-9671-4652-8D6C-624CBB848E54}" srcOrd="2" destOrd="0" presId="urn:microsoft.com/office/officeart/2005/8/layout/pyramid1"/>
    <dgm:cxn modelId="{1CC1AAE0-D581-CE4C-A989-FD1821A8ECF0}" type="presParOf" srcId="{EBF55188-9671-4652-8D6C-624CBB848E54}" destId="{7E55E1FF-3BB6-47B5-A459-12D6C6BA6787}" srcOrd="0" destOrd="0" presId="urn:microsoft.com/office/officeart/2005/8/layout/pyramid1"/>
    <dgm:cxn modelId="{0445EB7D-8B41-B14B-B2D9-A979DFC131D5}" type="presParOf" srcId="{EBF55188-9671-4652-8D6C-624CBB848E54}" destId="{7857D8D8-AA0C-4403-992E-F8315F283CA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44E4F2-B386-4AA9-BB53-819DA82D1175}" type="doc">
      <dgm:prSet loTypeId="urn:microsoft.com/office/officeart/2005/8/layout/process4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2EF80EA-CCE9-4459-866A-219D4FE89C12}">
      <dgm:prSet/>
      <dgm:spPr/>
      <dgm:t>
        <a:bodyPr/>
        <a:lstStyle/>
        <a:p>
          <a:r>
            <a:rPr lang="en-US"/>
            <a:t>Which students might be more at risk of future (academic) failure?</a:t>
          </a:r>
        </a:p>
      </dgm:t>
    </dgm:pt>
    <dgm:pt modelId="{BECB6AAB-BD87-40EC-AD45-06D7DE7C7555}" type="parTrans" cxnId="{A16A5040-DCFD-4472-999C-901EE52ACA29}">
      <dgm:prSet/>
      <dgm:spPr/>
      <dgm:t>
        <a:bodyPr/>
        <a:lstStyle/>
        <a:p>
          <a:endParaRPr lang="en-US"/>
        </a:p>
      </dgm:t>
    </dgm:pt>
    <dgm:pt modelId="{3D0894A2-D1A8-4A6E-AA52-0DC6BC7D37E0}" type="sibTrans" cxnId="{A16A5040-DCFD-4472-999C-901EE52ACA29}">
      <dgm:prSet/>
      <dgm:spPr/>
      <dgm:t>
        <a:bodyPr/>
        <a:lstStyle/>
        <a:p>
          <a:endParaRPr lang="en-US"/>
        </a:p>
      </dgm:t>
    </dgm:pt>
    <dgm:pt modelId="{58040683-B4DA-40B7-93C8-EB39089550DF}">
      <dgm:prSet/>
      <dgm:spPr/>
      <dgm:t>
        <a:bodyPr/>
        <a:lstStyle/>
        <a:p>
          <a:r>
            <a:rPr lang="en-US"/>
            <a:t>Why?</a:t>
          </a:r>
        </a:p>
      </dgm:t>
    </dgm:pt>
    <dgm:pt modelId="{76DE5F73-FFAB-4591-8BE0-805255592DF7}" type="parTrans" cxnId="{CD9A7BD2-1F1C-4F44-A2FF-EB5661EE4FF8}">
      <dgm:prSet/>
      <dgm:spPr/>
      <dgm:t>
        <a:bodyPr/>
        <a:lstStyle/>
        <a:p>
          <a:endParaRPr lang="en-US"/>
        </a:p>
      </dgm:t>
    </dgm:pt>
    <dgm:pt modelId="{301A27B5-9F0F-4D24-A644-519175E99488}" type="sibTrans" cxnId="{CD9A7BD2-1F1C-4F44-A2FF-EB5661EE4FF8}">
      <dgm:prSet/>
      <dgm:spPr/>
      <dgm:t>
        <a:bodyPr/>
        <a:lstStyle/>
        <a:p>
          <a:endParaRPr lang="en-US"/>
        </a:p>
      </dgm:t>
    </dgm:pt>
    <dgm:pt modelId="{0A0BDCA5-0AED-0C4D-8265-2B70DC73EA16}" type="pres">
      <dgm:prSet presAssocID="{4944E4F2-B386-4AA9-BB53-819DA82D1175}" presName="Name0" presStyleCnt="0">
        <dgm:presLayoutVars>
          <dgm:dir/>
          <dgm:animLvl val="lvl"/>
          <dgm:resizeHandles val="exact"/>
        </dgm:presLayoutVars>
      </dgm:prSet>
      <dgm:spPr/>
    </dgm:pt>
    <dgm:pt modelId="{73257E8F-7534-594E-B734-CF5E5D7A9C3A}" type="pres">
      <dgm:prSet presAssocID="{58040683-B4DA-40B7-93C8-EB39089550DF}" presName="boxAndChildren" presStyleCnt="0"/>
      <dgm:spPr/>
    </dgm:pt>
    <dgm:pt modelId="{81A87B8D-2BDA-8742-A146-AEBFD528DC18}" type="pres">
      <dgm:prSet presAssocID="{58040683-B4DA-40B7-93C8-EB39089550DF}" presName="parentTextBox" presStyleLbl="node1" presStyleIdx="0" presStyleCnt="2"/>
      <dgm:spPr/>
    </dgm:pt>
    <dgm:pt modelId="{E35845E8-BF7E-4B4B-8195-8B84AE85EE53}" type="pres">
      <dgm:prSet presAssocID="{3D0894A2-D1A8-4A6E-AA52-0DC6BC7D37E0}" presName="sp" presStyleCnt="0"/>
      <dgm:spPr/>
    </dgm:pt>
    <dgm:pt modelId="{60786719-A823-5945-9D50-76C7F8F87B12}" type="pres">
      <dgm:prSet presAssocID="{92EF80EA-CCE9-4459-866A-219D4FE89C12}" presName="arrowAndChildren" presStyleCnt="0"/>
      <dgm:spPr/>
    </dgm:pt>
    <dgm:pt modelId="{D6C54F04-BA4D-D64D-9EDB-31F60D1CC1E2}" type="pres">
      <dgm:prSet presAssocID="{92EF80EA-CCE9-4459-866A-219D4FE89C12}" presName="parentTextArrow" presStyleLbl="node1" presStyleIdx="1" presStyleCnt="2"/>
      <dgm:spPr/>
    </dgm:pt>
  </dgm:ptLst>
  <dgm:cxnLst>
    <dgm:cxn modelId="{D29D6412-8234-F846-8F13-71E9B304CA34}" type="presOf" srcId="{4944E4F2-B386-4AA9-BB53-819DA82D1175}" destId="{0A0BDCA5-0AED-0C4D-8265-2B70DC73EA16}" srcOrd="0" destOrd="0" presId="urn:microsoft.com/office/officeart/2005/8/layout/process4"/>
    <dgm:cxn modelId="{A16A5040-DCFD-4472-999C-901EE52ACA29}" srcId="{4944E4F2-B386-4AA9-BB53-819DA82D1175}" destId="{92EF80EA-CCE9-4459-866A-219D4FE89C12}" srcOrd="0" destOrd="0" parTransId="{BECB6AAB-BD87-40EC-AD45-06D7DE7C7555}" sibTransId="{3D0894A2-D1A8-4A6E-AA52-0DC6BC7D37E0}"/>
    <dgm:cxn modelId="{A95BE59E-5FA7-B740-9FE3-85FDCE937A40}" type="presOf" srcId="{92EF80EA-CCE9-4459-866A-219D4FE89C12}" destId="{D6C54F04-BA4D-D64D-9EDB-31F60D1CC1E2}" srcOrd="0" destOrd="0" presId="urn:microsoft.com/office/officeart/2005/8/layout/process4"/>
    <dgm:cxn modelId="{CD9A7BD2-1F1C-4F44-A2FF-EB5661EE4FF8}" srcId="{4944E4F2-B386-4AA9-BB53-819DA82D1175}" destId="{58040683-B4DA-40B7-93C8-EB39089550DF}" srcOrd="1" destOrd="0" parTransId="{76DE5F73-FFAB-4591-8BE0-805255592DF7}" sibTransId="{301A27B5-9F0F-4D24-A644-519175E99488}"/>
    <dgm:cxn modelId="{7A4CDEED-1635-374D-A674-828D54A6B1ED}" type="presOf" srcId="{58040683-B4DA-40B7-93C8-EB39089550DF}" destId="{81A87B8D-2BDA-8742-A146-AEBFD528DC18}" srcOrd="0" destOrd="0" presId="urn:microsoft.com/office/officeart/2005/8/layout/process4"/>
    <dgm:cxn modelId="{7153A7C4-D019-7B41-99D6-832663CD9ED8}" type="presParOf" srcId="{0A0BDCA5-0AED-0C4D-8265-2B70DC73EA16}" destId="{73257E8F-7534-594E-B734-CF5E5D7A9C3A}" srcOrd="0" destOrd="0" presId="urn:microsoft.com/office/officeart/2005/8/layout/process4"/>
    <dgm:cxn modelId="{185D862D-6192-9E4E-8DE7-94049EF7BA40}" type="presParOf" srcId="{73257E8F-7534-594E-B734-CF5E5D7A9C3A}" destId="{81A87B8D-2BDA-8742-A146-AEBFD528DC18}" srcOrd="0" destOrd="0" presId="urn:microsoft.com/office/officeart/2005/8/layout/process4"/>
    <dgm:cxn modelId="{F3BCB815-1C32-4145-B938-6830BE3CFBD8}" type="presParOf" srcId="{0A0BDCA5-0AED-0C4D-8265-2B70DC73EA16}" destId="{E35845E8-BF7E-4B4B-8195-8B84AE85EE53}" srcOrd="1" destOrd="0" presId="urn:microsoft.com/office/officeart/2005/8/layout/process4"/>
    <dgm:cxn modelId="{A77A3915-15F4-1946-BD35-4F69F2DF57A2}" type="presParOf" srcId="{0A0BDCA5-0AED-0C4D-8265-2B70DC73EA16}" destId="{60786719-A823-5945-9D50-76C7F8F87B12}" srcOrd="2" destOrd="0" presId="urn:microsoft.com/office/officeart/2005/8/layout/process4"/>
    <dgm:cxn modelId="{3B27D9B2-4194-9045-A409-A9C2535957D2}" type="presParOf" srcId="{60786719-A823-5945-9D50-76C7F8F87B12}" destId="{D6C54F04-BA4D-D64D-9EDB-31F60D1CC1E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32556E-9437-4F8B-A71D-78201C650B7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E5D371-F08F-45C0-9B44-3CE8735D97A7}">
      <dgm:prSet/>
      <dgm:spPr/>
      <dgm:t>
        <a:bodyPr/>
        <a:lstStyle/>
        <a:p>
          <a:r>
            <a:rPr lang="en-US"/>
            <a:t>A shared responsibility – learners, teachers, Universities:</a:t>
          </a:r>
        </a:p>
      </dgm:t>
    </dgm:pt>
    <dgm:pt modelId="{D333DD0F-5361-455F-8D35-7D624394E22D}" type="parTrans" cxnId="{7F1F51BC-8B5F-46B0-BADE-512F9A7418C8}">
      <dgm:prSet/>
      <dgm:spPr/>
      <dgm:t>
        <a:bodyPr/>
        <a:lstStyle/>
        <a:p>
          <a:endParaRPr lang="en-US"/>
        </a:p>
      </dgm:t>
    </dgm:pt>
    <dgm:pt modelId="{68D2DBFB-930A-4122-A6D5-C8FBC5EFE906}" type="sibTrans" cxnId="{7F1F51BC-8B5F-46B0-BADE-512F9A7418C8}">
      <dgm:prSet/>
      <dgm:spPr/>
      <dgm:t>
        <a:bodyPr/>
        <a:lstStyle/>
        <a:p>
          <a:endParaRPr lang="en-US"/>
        </a:p>
      </dgm:t>
    </dgm:pt>
    <dgm:pt modelId="{415CDD25-826B-4AE0-91BA-A0CC243AD9A8}">
      <dgm:prSet/>
      <dgm:spPr/>
      <dgm:t>
        <a:bodyPr/>
        <a:lstStyle/>
        <a:p>
          <a:r>
            <a:rPr lang="en-US" dirty="0"/>
            <a:t>Students from non-traditional backgrounds/first to University</a:t>
          </a:r>
        </a:p>
      </dgm:t>
    </dgm:pt>
    <dgm:pt modelId="{AB4A57ED-FF29-4B7F-82B5-D574E8399E41}" type="parTrans" cxnId="{87D4FFF5-6F22-4A1A-9CB4-3B5E9DC837A9}">
      <dgm:prSet/>
      <dgm:spPr/>
      <dgm:t>
        <a:bodyPr/>
        <a:lstStyle/>
        <a:p>
          <a:endParaRPr lang="en-US"/>
        </a:p>
      </dgm:t>
    </dgm:pt>
    <dgm:pt modelId="{C8052076-7CD8-47DE-8A2B-AC4B74D7994C}" type="sibTrans" cxnId="{87D4FFF5-6F22-4A1A-9CB4-3B5E9DC837A9}">
      <dgm:prSet/>
      <dgm:spPr/>
      <dgm:t>
        <a:bodyPr/>
        <a:lstStyle/>
        <a:p>
          <a:endParaRPr lang="en-US"/>
        </a:p>
      </dgm:t>
    </dgm:pt>
    <dgm:pt modelId="{C8937F26-986F-43D2-A7CA-87AF743ADBE6}">
      <dgm:prSet/>
      <dgm:spPr/>
      <dgm:t>
        <a:bodyPr/>
        <a:lstStyle/>
        <a:p>
          <a:r>
            <a:rPr lang="en-US"/>
            <a:t>Programmes that require multiple transitions – e.g. international</a:t>
          </a:r>
        </a:p>
      </dgm:t>
    </dgm:pt>
    <dgm:pt modelId="{6CE073C9-7AB9-433C-826B-5504730C730C}" type="parTrans" cxnId="{068E4401-0B5F-4965-B2D3-7CC85C847FE0}">
      <dgm:prSet/>
      <dgm:spPr/>
      <dgm:t>
        <a:bodyPr/>
        <a:lstStyle/>
        <a:p>
          <a:endParaRPr lang="en-US"/>
        </a:p>
      </dgm:t>
    </dgm:pt>
    <dgm:pt modelId="{C8578EFB-0C2A-48DE-8FFC-B74CE7F87513}" type="sibTrans" cxnId="{068E4401-0B5F-4965-B2D3-7CC85C847FE0}">
      <dgm:prSet/>
      <dgm:spPr/>
      <dgm:t>
        <a:bodyPr/>
        <a:lstStyle/>
        <a:p>
          <a:endParaRPr lang="en-US"/>
        </a:p>
      </dgm:t>
    </dgm:pt>
    <dgm:pt modelId="{832AE8DF-0AFF-4F61-AD39-915207915199}">
      <dgm:prSet/>
      <dgm:spPr/>
      <dgm:t>
        <a:bodyPr/>
        <a:lstStyle/>
        <a:p>
          <a:r>
            <a:rPr lang="en-US" dirty="0"/>
            <a:t>Failure may not </a:t>
          </a:r>
          <a:r>
            <a:rPr lang="en-US" u="sng" dirty="0"/>
            <a:t>just</a:t>
          </a:r>
          <a:r>
            <a:rPr lang="en-US" dirty="0"/>
            <a:t> be traditional academic scores</a:t>
          </a:r>
        </a:p>
      </dgm:t>
    </dgm:pt>
    <dgm:pt modelId="{5D5459FA-9B9D-4843-83D8-BF1483E17CE4}" type="parTrans" cxnId="{0B47CC40-4321-49E3-91C6-3846FB01AAB7}">
      <dgm:prSet/>
      <dgm:spPr/>
      <dgm:t>
        <a:bodyPr/>
        <a:lstStyle/>
        <a:p>
          <a:endParaRPr lang="en-US"/>
        </a:p>
      </dgm:t>
    </dgm:pt>
    <dgm:pt modelId="{A9D9D1E9-E546-4F5C-949E-96C8E2E804F7}" type="sibTrans" cxnId="{0B47CC40-4321-49E3-91C6-3846FB01AAB7}">
      <dgm:prSet/>
      <dgm:spPr/>
      <dgm:t>
        <a:bodyPr/>
        <a:lstStyle/>
        <a:p>
          <a:endParaRPr lang="en-US"/>
        </a:p>
      </dgm:t>
    </dgm:pt>
    <dgm:pt modelId="{AC3F2B7D-2568-4C67-A75C-26523EBE0D8E}">
      <dgm:prSet/>
      <dgm:spPr/>
      <dgm:t>
        <a:bodyPr/>
        <a:lstStyle/>
        <a:p>
          <a:r>
            <a:rPr lang="en-US" dirty="0"/>
            <a:t>disengagement, professionalism concerns, poor attendance, health &amp; wellbeing all potential ‘failure paths’</a:t>
          </a:r>
        </a:p>
      </dgm:t>
    </dgm:pt>
    <dgm:pt modelId="{3CA2C0F8-0CA1-4A11-993D-48D7059FF926}" type="parTrans" cxnId="{2E6B3DEB-5561-4B0D-9440-38D2D76D90CC}">
      <dgm:prSet/>
      <dgm:spPr/>
      <dgm:t>
        <a:bodyPr/>
        <a:lstStyle/>
        <a:p>
          <a:endParaRPr lang="en-US"/>
        </a:p>
      </dgm:t>
    </dgm:pt>
    <dgm:pt modelId="{478B5436-455E-48D8-A4B3-3B6232DAF0DC}" type="sibTrans" cxnId="{2E6B3DEB-5561-4B0D-9440-38D2D76D90CC}">
      <dgm:prSet/>
      <dgm:spPr/>
      <dgm:t>
        <a:bodyPr/>
        <a:lstStyle/>
        <a:p>
          <a:endParaRPr lang="en-US"/>
        </a:p>
      </dgm:t>
    </dgm:pt>
    <dgm:pt modelId="{186A3980-C8E2-4895-984C-489517091C33}">
      <dgm:prSet/>
      <dgm:spPr/>
      <dgm:t>
        <a:bodyPr/>
        <a:lstStyle/>
        <a:p>
          <a:r>
            <a:rPr lang="en-US" b="1"/>
            <a:t>Opportunity to help ‘diagnose’ these learners, provide resources and help with behavioural interventions to improve self regulation</a:t>
          </a:r>
          <a:endParaRPr lang="en-US"/>
        </a:p>
      </dgm:t>
    </dgm:pt>
    <dgm:pt modelId="{4E4CBF98-1999-4A83-A800-E7D8FC580C42}" type="parTrans" cxnId="{0DE885A3-40AE-4303-9977-B3492CE91135}">
      <dgm:prSet/>
      <dgm:spPr/>
      <dgm:t>
        <a:bodyPr/>
        <a:lstStyle/>
        <a:p>
          <a:endParaRPr lang="en-US"/>
        </a:p>
      </dgm:t>
    </dgm:pt>
    <dgm:pt modelId="{E396CDC4-64ED-4701-9803-C676908B119B}" type="sibTrans" cxnId="{0DE885A3-40AE-4303-9977-B3492CE91135}">
      <dgm:prSet/>
      <dgm:spPr/>
      <dgm:t>
        <a:bodyPr/>
        <a:lstStyle/>
        <a:p>
          <a:endParaRPr lang="en-US"/>
        </a:p>
      </dgm:t>
    </dgm:pt>
    <dgm:pt modelId="{013C351A-5A1A-7C4B-B862-26553092FA42}" type="pres">
      <dgm:prSet presAssocID="{0A32556E-9437-4F8B-A71D-78201C650B7B}" presName="Name0" presStyleCnt="0">
        <dgm:presLayoutVars>
          <dgm:dir/>
          <dgm:animLvl val="lvl"/>
          <dgm:resizeHandles val="exact"/>
        </dgm:presLayoutVars>
      </dgm:prSet>
      <dgm:spPr/>
    </dgm:pt>
    <dgm:pt modelId="{78132449-8DAF-9E4C-89DD-2A16E4104523}" type="pres">
      <dgm:prSet presAssocID="{186A3980-C8E2-4895-984C-489517091C33}" presName="boxAndChildren" presStyleCnt="0"/>
      <dgm:spPr/>
    </dgm:pt>
    <dgm:pt modelId="{BFF934CD-E67E-6040-9000-6EF1D981D37F}" type="pres">
      <dgm:prSet presAssocID="{186A3980-C8E2-4895-984C-489517091C33}" presName="parentTextBox" presStyleLbl="node1" presStyleIdx="0" presStyleCnt="2" custScaleY="35347"/>
      <dgm:spPr/>
    </dgm:pt>
    <dgm:pt modelId="{7A446AB4-D070-4348-B762-B6EB2D51E0E9}" type="pres">
      <dgm:prSet presAssocID="{68D2DBFB-930A-4122-A6D5-C8FBC5EFE906}" presName="sp" presStyleCnt="0"/>
      <dgm:spPr/>
    </dgm:pt>
    <dgm:pt modelId="{DC1705C4-D672-E34D-B4C8-769338C0C0AA}" type="pres">
      <dgm:prSet presAssocID="{11E5D371-F08F-45C0-9B44-3CE8735D97A7}" presName="arrowAndChildren" presStyleCnt="0"/>
      <dgm:spPr/>
    </dgm:pt>
    <dgm:pt modelId="{4134F2FB-9DF4-FA41-8CEA-5B142A29A4AF}" type="pres">
      <dgm:prSet presAssocID="{11E5D371-F08F-45C0-9B44-3CE8735D97A7}" presName="parentTextArrow" presStyleLbl="node1" presStyleIdx="0" presStyleCnt="2"/>
      <dgm:spPr/>
    </dgm:pt>
    <dgm:pt modelId="{E115CEA3-33B5-1547-B8EB-B8C96617FF24}" type="pres">
      <dgm:prSet presAssocID="{11E5D371-F08F-45C0-9B44-3CE8735D97A7}" presName="arrow" presStyleLbl="node1" presStyleIdx="1" presStyleCnt="2"/>
      <dgm:spPr/>
    </dgm:pt>
    <dgm:pt modelId="{09610A64-6F42-B041-9BD2-F1BBD855FFBB}" type="pres">
      <dgm:prSet presAssocID="{11E5D371-F08F-45C0-9B44-3CE8735D97A7}" presName="descendantArrow" presStyleCnt="0"/>
      <dgm:spPr/>
    </dgm:pt>
    <dgm:pt modelId="{012F7208-B3F5-C04D-B4B7-A631831D8199}" type="pres">
      <dgm:prSet presAssocID="{415CDD25-826B-4AE0-91BA-A0CC243AD9A8}" presName="childTextArrow" presStyleLbl="fgAccFollowNode1" presStyleIdx="0" presStyleCnt="3">
        <dgm:presLayoutVars>
          <dgm:bulletEnabled val="1"/>
        </dgm:presLayoutVars>
      </dgm:prSet>
      <dgm:spPr/>
    </dgm:pt>
    <dgm:pt modelId="{1F63FD76-A9EB-7545-904A-69498F540123}" type="pres">
      <dgm:prSet presAssocID="{C8937F26-986F-43D2-A7CA-87AF743ADBE6}" presName="childTextArrow" presStyleLbl="fgAccFollowNode1" presStyleIdx="1" presStyleCnt="3">
        <dgm:presLayoutVars>
          <dgm:bulletEnabled val="1"/>
        </dgm:presLayoutVars>
      </dgm:prSet>
      <dgm:spPr/>
    </dgm:pt>
    <dgm:pt modelId="{169E1C41-BB3E-C146-B4C3-8F16C096A3CB}" type="pres">
      <dgm:prSet presAssocID="{832AE8DF-0AFF-4F61-AD39-915207915199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068E4401-0B5F-4965-B2D3-7CC85C847FE0}" srcId="{11E5D371-F08F-45C0-9B44-3CE8735D97A7}" destId="{C8937F26-986F-43D2-A7CA-87AF743ADBE6}" srcOrd="1" destOrd="0" parTransId="{6CE073C9-7AB9-433C-826B-5504730C730C}" sibTransId="{C8578EFB-0C2A-48DE-8FFC-B74CE7F87513}"/>
    <dgm:cxn modelId="{57FAB12B-D1CD-744E-9B2D-086197995B27}" type="presOf" srcId="{11E5D371-F08F-45C0-9B44-3CE8735D97A7}" destId="{4134F2FB-9DF4-FA41-8CEA-5B142A29A4AF}" srcOrd="0" destOrd="0" presId="urn:microsoft.com/office/officeart/2005/8/layout/process4"/>
    <dgm:cxn modelId="{3CCD2A2C-D5A2-3E47-9357-5C452E3220D3}" type="presOf" srcId="{186A3980-C8E2-4895-984C-489517091C33}" destId="{BFF934CD-E67E-6040-9000-6EF1D981D37F}" srcOrd="0" destOrd="0" presId="urn:microsoft.com/office/officeart/2005/8/layout/process4"/>
    <dgm:cxn modelId="{6E89CF2C-3CE4-9A44-8EDA-97DD1344D9A2}" type="presOf" srcId="{AC3F2B7D-2568-4C67-A75C-26523EBE0D8E}" destId="{169E1C41-BB3E-C146-B4C3-8F16C096A3CB}" srcOrd="0" destOrd="1" presId="urn:microsoft.com/office/officeart/2005/8/layout/process4"/>
    <dgm:cxn modelId="{0B47CC40-4321-49E3-91C6-3846FB01AAB7}" srcId="{11E5D371-F08F-45C0-9B44-3CE8735D97A7}" destId="{832AE8DF-0AFF-4F61-AD39-915207915199}" srcOrd="2" destOrd="0" parTransId="{5D5459FA-9B9D-4843-83D8-BF1483E17CE4}" sibTransId="{A9D9D1E9-E546-4F5C-949E-96C8E2E804F7}"/>
    <dgm:cxn modelId="{BFBF0052-2ABD-B040-99A8-34458690132B}" type="presOf" srcId="{C8937F26-986F-43D2-A7CA-87AF743ADBE6}" destId="{1F63FD76-A9EB-7545-904A-69498F540123}" srcOrd="0" destOrd="0" presId="urn:microsoft.com/office/officeart/2005/8/layout/process4"/>
    <dgm:cxn modelId="{97272E73-B487-2647-BF04-C78D0F7B98A3}" type="presOf" srcId="{11E5D371-F08F-45C0-9B44-3CE8735D97A7}" destId="{E115CEA3-33B5-1547-B8EB-B8C96617FF24}" srcOrd="1" destOrd="0" presId="urn:microsoft.com/office/officeart/2005/8/layout/process4"/>
    <dgm:cxn modelId="{0DE885A3-40AE-4303-9977-B3492CE91135}" srcId="{0A32556E-9437-4F8B-A71D-78201C650B7B}" destId="{186A3980-C8E2-4895-984C-489517091C33}" srcOrd="1" destOrd="0" parTransId="{4E4CBF98-1999-4A83-A800-E7D8FC580C42}" sibTransId="{E396CDC4-64ED-4701-9803-C676908B119B}"/>
    <dgm:cxn modelId="{7F1F51BC-8B5F-46B0-BADE-512F9A7418C8}" srcId="{0A32556E-9437-4F8B-A71D-78201C650B7B}" destId="{11E5D371-F08F-45C0-9B44-3CE8735D97A7}" srcOrd="0" destOrd="0" parTransId="{D333DD0F-5361-455F-8D35-7D624394E22D}" sibTransId="{68D2DBFB-930A-4122-A6D5-C8FBC5EFE906}"/>
    <dgm:cxn modelId="{F2D7A1C1-77D6-4346-80CB-7008D6CE4E7A}" type="presOf" srcId="{832AE8DF-0AFF-4F61-AD39-915207915199}" destId="{169E1C41-BB3E-C146-B4C3-8F16C096A3CB}" srcOrd="0" destOrd="0" presId="urn:microsoft.com/office/officeart/2005/8/layout/process4"/>
    <dgm:cxn modelId="{958AD7D4-6115-0C48-AF12-FA93270A912D}" type="presOf" srcId="{415CDD25-826B-4AE0-91BA-A0CC243AD9A8}" destId="{012F7208-B3F5-C04D-B4B7-A631831D8199}" srcOrd="0" destOrd="0" presId="urn:microsoft.com/office/officeart/2005/8/layout/process4"/>
    <dgm:cxn modelId="{2E6B3DEB-5561-4B0D-9440-38D2D76D90CC}" srcId="{832AE8DF-0AFF-4F61-AD39-915207915199}" destId="{AC3F2B7D-2568-4C67-A75C-26523EBE0D8E}" srcOrd="0" destOrd="0" parTransId="{3CA2C0F8-0CA1-4A11-993D-48D7059FF926}" sibTransId="{478B5436-455E-48D8-A4B3-3B6232DAF0DC}"/>
    <dgm:cxn modelId="{25B909F1-322D-4E42-930A-FD730565E51D}" type="presOf" srcId="{0A32556E-9437-4F8B-A71D-78201C650B7B}" destId="{013C351A-5A1A-7C4B-B862-26553092FA42}" srcOrd="0" destOrd="0" presId="urn:microsoft.com/office/officeart/2005/8/layout/process4"/>
    <dgm:cxn modelId="{87D4FFF5-6F22-4A1A-9CB4-3B5E9DC837A9}" srcId="{11E5D371-F08F-45C0-9B44-3CE8735D97A7}" destId="{415CDD25-826B-4AE0-91BA-A0CC243AD9A8}" srcOrd="0" destOrd="0" parTransId="{AB4A57ED-FF29-4B7F-82B5-D574E8399E41}" sibTransId="{C8052076-7CD8-47DE-8A2B-AC4B74D7994C}"/>
    <dgm:cxn modelId="{ECF2F70B-4E6E-464C-BAB2-58E432405476}" type="presParOf" srcId="{013C351A-5A1A-7C4B-B862-26553092FA42}" destId="{78132449-8DAF-9E4C-89DD-2A16E4104523}" srcOrd="0" destOrd="0" presId="urn:microsoft.com/office/officeart/2005/8/layout/process4"/>
    <dgm:cxn modelId="{10B204AC-A76A-7149-87FA-EF252D9BF33F}" type="presParOf" srcId="{78132449-8DAF-9E4C-89DD-2A16E4104523}" destId="{BFF934CD-E67E-6040-9000-6EF1D981D37F}" srcOrd="0" destOrd="0" presId="urn:microsoft.com/office/officeart/2005/8/layout/process4"/>
    <dgm:cxn modelId="{01474D2E-9B80-D842-8767-BF8BE7ECD776}" type="presParOf" srcId="{013C351A-5A1A-7C4B-B862-26553092FA42}" destId="{7A446AB4-D070-4348-B762-B6EB2D51E0E9}" srcOrd="1" destOrd="0" presId="urn:microsoft.com/office/officeart/2005/8/layout/process4"/>
    <dgm:cxn modelId="{C55B7011-7B86-DA47-8886-F04FC739F5AE}" type="presParOf" srcId="{013C351A-5A1A-7C4B-B862-26553092FA42}" destId="{DC1705C4-D672-E34D-B4C8-769338C0C0AA}" srcOrd="2" destOrd="0" presId="urn:microsoft.com/office/officeart/2005/8/layout/process4"/>
    <dgm:cxn modelId="{C573551A-6FDB-594D-BF03-DB3A403BC000}" type="presParOf" srcId="{DC1705C4-D672-E34D-B4C8-769338C0C0AA}" destId="{4134F2FB-9DF4-FA41-8CEA-5B142A29A4AF}" srcOrd="0" destOrd="0" presId="urn:microsoft.com/office/officeart/2005/8/layout/process4"/>
    <dgm:cxn modelId="{EBD00D43-573E-8D41-A71A-21336FF071F3}" type="presParOf" srcId="{DC1705C4-D672-E34D-B4C8-769338C0C0AA}" destId="{E115CEA3-33B5-1547-B8EB-B8C96617FF24}" srcOrd="1" destOrd="0" presId="urn:microsoft.com/office/officeart/2005/8/layout/process4"/>
    <dgm:cxn modelId="{BFD13AEE-E2E1-7943-B477-CEA472D7F08E}" type="presParOf" srcId="{DC1705C4-D672-E34D-B4C8-769338C0C0AA}" destId="{09610A64-6F42-B041-9BD2-F1BBD855FFBB}" srcOrd="2" destOrd="0" presId="urn:microsoft.com/office/officeart/2005/8/layout/process4"/>
    <dgm:cxn modelId="{B210661D-AE39-5B4C-87DC-E8D173A57F70}" type="presParOf" srcId="{09610A64-6F42-B041-9BD2-F1BBD855FFBB}" destId="{012F7208-B3F5-C04D-B4B7-A631831D8199}" srcOrd="0" destOrd="0" presId="urn:microsoft.com/office/officeart/2005/8/layout/process4"/>
    <dgm:cxn modelId="{64673BB5-E6B9-AD4E-946A-DE63CD464146}" type="presParOf" srcId="{09610A64-6F42-B041-9BD2-F1BBD855FFBB}" destId="{1F63FD76-A9EB-7545-904A-69498F540123}" srcOrd="1" destOrd="0" presId="urn:microsoft.com/office/officeart/2005/8/layout/process4"/>
    <dgm:cxn modelId="{FBDAA630-F8F0-4943-BB85-4C27B289237E}" type="presParOf" srcId="{09610A64-6F42-B041-9BD2-F1BBD855FFBB}" destId="{169E1C41-BB3E-C146-B4C3-8F16C096A3C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3BDCD8-EDDE-4788-87E8-AD3D7C0AFF1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CD1EF5-EABA-41ED-9D96-C83180075BAC}">
      <dgm:prSet/>
      <dgm:spPr/>
      <dgm:t>
        <a:bodyPr/>
        <a:lstStyle/>
        <a:p>
          <a:r>
            <a:rPr lang="en-US"/>
            <a:t>Focus on developing </a:t>
          </a:r>
          <a:r>
            <a:rPr lang="en-US" b="1" u="sng"/>
            <a:t>self regulation skills</a:t>
          </a:r>
          <a:endParaRPr lang="en-US"/>
        </a:p>
      </dgm:t>
    </dgm:pt>
    <dgm:pt modelId="{823364CA-2E3C-47B9-B8E1-246AA2CE7DF6}" type="parTrans" cxnId="{29AB7266-926D-48A0-9ECC-63AC37378698}">
      <dgm:prSet/>
      <dgm:spPr/>
      <dgm:t>
        <a:bodyPr/>
        <a:lstStyle/>
        <a:p>
          <a:endParaRPr lang="en-US"/>
        </a:p>
      </dgm:t>
    </dgm:pt>
    <dgm:pt modelId="{199CD2FE-A3AC-47F9-B8E2-D0CAC5839671}" type="sibTrans" cxnId="{29AB7266-926D-48A0-9ECC-63AC37378698}">
      <dgm:prSet/>
      <dgm:spPr/>
      <dgm:t>
        <a:bodyPr/>
        <a:lstStyle/>
        <a:p>
          <a:endParaRPr lang="en-US"/>
        </a:p>
      </dgm:t>
    </dgm:pt>
    <dgm:pt modelId="{032E5B83-7ACB-4A02-986C-D80410D7ED1A}">
      <dgm:prSet/>
      <dgm:spPr/>
      <dgm:t>
        <a:bodyPr/>
        <a:lstStyle/>
        <a:p>
          <a:r>
            <a:rPr lang="en-US"/>
            <a:t>Suite of behavioural change approaches; </a:t>
          </a:r>
        </a:p>
      </dgm:t>
    </dgm:pt>
    <dgm:pt modelId="{95F133DC-D504-47A4-B3CA-B6A86FB3C21D}" type="parTrans" cxnId="{339F7213-4B51-4174-96EE-3D3A567969FB}">
      <dgm:prSet/>
      <dgm:spPr/>
      <dgm:t>
        <a:bodyPr/>
        <a:lstStyle/>
        <a:p>
          <a:endParaRPr lang="en-US"/>
        </a:p>
      </dgm:t>
    </dgm:pt>
    <dgm:pt modelId="{53A9D3C2-5206-45FD-BC31-608F3EB1A8F6}" type="sibTrans" cxnId="{339F7213-4B51-4174-96EE-3D3A567969FB}">
      <dgm:prSet/>
      <dgm:spPr/>
      <dgm:t>
        <a:bodyPr/>
        <a:lstStyle/>
        <a:p>
          <a:endParaRPr lang="en-US"/>
        </a:p>
      </dgm:t>
    </dgm:pt>
    <dgm:pt modelId="{E97027C7-E11D-49E8-8CBE-4680DDB22EC2}">
      <dgm:prSet/>
      <dgm:spPr/>
      <dgm:t>
        <a:bodyPr/>
        <a:lstStyle/>
        <a:p>
          <a:r>
            <a:rPr lang="en-US"/>
            <a:t>Incentives and rewards (e.g. unlocking opportunities/game-based learning)</a:t>
          </a:r>
        </a:p>
      </dgm:t>
    </dgm:pt>
    <dgm:pt modelId="{822A3186-9444-4A89-A1FF-312DF17058F4}" type="parTrans" cxnId="{591F45B6-0AE2-40C9-A700-24180148C542}">
      <dgm:prSet/>
      <dgm:spPr/>
      <dgm:t>
        <a:bodyPr/>
        <a:lstStyle/>
        <a:p>
          <a:endParaRPr lang="en-US"/>
        </a:p>
      </dgm:t>
    </dgm:pt>
    <dgm:pt modelId="{0F96AEB3-B86B-4581-82F2-8DD63B12F309}" type="sibTrans" cxnId="{591F45B6-0AE2-40C9-A700-24180148C542}">
      <dgm:prSet/>
      <dgm:spPr/>
      <dgm:t>
        <a:bodyPr/>
        <a:lstStyle/>
        <a:p>
          <a:endParaRPr lang="en-US"/>
        </a:p>
      </dgm:t>
    </dgm:pt>
    <dgm:pt modelId="{DD93AC9E-12F5-4077-9918-429484310FB2}">
      <dgm:prSet/>
      <dgm:spPr/>
      <dgm:t>
        <a:bodyPr/>
        <a:lstStyle/>
        <a:p>
          <a:r>
            <a:rPr lang="en-US"/>
            <a:t>Socialisation (focus on peer support and teams, +/- ‘self’)</a:t>
          </a:r>
        </a:p>
      </dgm:t>
    </dgm:pt>
    <dgm:pt modelId="{FA99082E-6FDA-4B66-A4C5-FFD8B99B86E8}" type="parTrans" cxnId="{4FDB7F85-5DD3-405C-98E6-06CD0579E77C}">
      <dgm:prSet/>
      <dgm:spPr/>
      <dgm:t>
        <a:bodyPr/>
        <a:lstStyle/>
        <a:p>
          <a:endParaRPr lang="en-US"/>
        </a:p>
      </dgm:t>
    </dgm:pt>
    <dgm:pt modelId="{9298357B-9945-4538-A4F6-194032FB3EDD}" type="sibTrans" cxnId="{4FDB7F85-5DD3-405C-98E6-06CD0579E77C}">
      <dgm:prSet/>
      <dgm:spPr/>
      <dgm:t>
        <a:bodyPr/>
        <a:lstStyle/>
        <a:p>
          <a:endParaRPr lang="en-US"/>
        </a:p>
      </dgm:t>
    </dgm:pt>
    <dgm:pt modelId="{DABFADBC-E791-4D86-AA28-8EFC400AD533}">
      <dgm:prSet/>
      <dgm:spPr/>
      <dgm:t>
        <a:bodyPr/>
        <a:lstStyle/>
        <a:p>
          <a:r>
            <a:rPr lang="en-US"/>
            <a:t>Encouragement desirable behaviour – nudges (Thaler &amp; Sunstein)</a:t>
          </a:r>
        </a:p>
      </dgm:t>
    </dgm:pt>
    <dgm:pt modelId="{4D743392-1117-44A5-83D2-0CCA651BAB37}" type="parTrans" cxnId="{8822E23F-E30B-4E58-BFB4-C056EE89FB45}">
      <dgm:prSet/>
      <dgm:spPr/>
      <dgm:t>
        <a:bodyPr/>
        <a:lstStyle/>
        <a:p>
          <a:endParaRPr lang="en-US"/>
        </a:p>
      </dgm:t>
    </dgm:pt>
    <dgm:pt modelId="{59B3AD11-B18F-4746-8FCE-7DEEE9E3C4F7}" type="sibTrans" cxnId="{8822E23F-E30B-4E58-BFB4-C056EE89FB45}">
      <dgm:prSet/>
      <dgm:spPr/>
      <dgm:t>
        <a:bodyPr/>
        <a:lstStyle/>
        <a:p>
          <a:endParaRPr lang="en-US"/>
        </a:p>
      </dgm:t>
    </dgm:pt>
    <dgm:pt modelId="{892319E9-C8D5-4AFF-9115-D13B576B48BC}">
      <dgm:prSet/>
      <dgm:spPr/>
      <dgm:t>
        <a:bodyPr/>
        <a:lstStyle/>
        <a:p>
          <a:r>
            <a:rPr lang="en-US"/>
            <a:t>Coaching and direction (case management approaches)</a:t>
          </a:r>
        </a:p>
      </dgm:t>
    </dgm:pt>
    <dgm:pt modelId="{34A1ED35-951D-4684-A471-BC60C2150539}" type="parTrans" cxnId="{D2A6B6D1-1177-457D-889A-530B3CEE51C5}">
      <dgm:prSet/>
      <dgm:spPr/>
      <dgm:t>
        <a:bodyPr/>
        <a:lstStyle/>
        <a:p>
          <a:endParaRPr lang="en-US"/>
        </a:p>
      </dgm:t>
    </dgm:pt>
    <dgm:pt modelId="{CF41B203-6DFC-4CE4-966C-5E3EC23AFC5F}" type="sibTrans" cxnId="{D2A6B6D1-1177-457D-889A-530B3CEE51C5}">
      <dgm:prSet/>
      <dgm:spPr/>
      <dgm:t>
        <a:bodyPr/>
        <a:lstStyle/>
        <a:p>
          <a:endParaRPr lang="en-US"/>
        </a:p>
      </dgm:t>
    </dgm:pt>
    <dgm:pt modelId="{78EADAE4-4FB1-ED4F-A2B7-69AAA80AC790}" type="pres">
      <dgm:prSet presAssocID="{EA3BDCD8-EDDE-4788-87E8-AD3D7C0AFF1D}" presName="linear" presStyleCnt="0">
        <dgm:presLayoutVars>
          <dgm:dir/>
          <dgm:animLvl val="lvl"/>
          <dgm:resizeHandles val="exact"/>
        </dgm:presLayoutVars>
      </dgm:prSet>
      <dgm:spPr/>
    </dgm:pt>
    <dgm:pt modelId="{BB20066B-969F-334F-825A-AB9DC515838B}" type="pres">
      <dgm:prSet presAssocID="{ECCD1EF5-EABA-41ED-9D96-C83180075BAC}" presName="parentLin" presStyleCnt="0"/>
      <dgm:spPr/>
    </dgm:pt>
    <dgm:pt modelId="{DD00B734-CC16-5D49-BDC7-E352374C04F7}" type="pres">
      <dgm:prSet presAssocID="{ECCD1EF5-EABA-41ED-9D96-C83180075BAC}" presName="parentLeftMargin" presStyleLbl="node1" presStyleIdx="0" presStyleCnt="2"/>
      <dgm:spPr/>
    </dgm:pt>
    <dgm:pt modelId="{B3295DF0-4193-C345-AD89-0C1D45BFEC4E}" type="pres">
      <dgm:prSet presAssocID="{ECCD1EF5-EABA-41ED-9D96-C83180075BA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4FF4274-901C-EC4B-A6A3-05ADED75D5C6}" type="pres">
      <dgm:prSet presAssocID="{ECCD1EF5-EABA-41ED-9D96-C83180075BAC}" presName="negativeSpace" presStyleCnt="0"/>
      <dgm:spPr/>
    </dgm:pt>
    <dgm:pt modelId="{5CD54FA1-E1FA-E541-B393-0FB279273EBE}" type="pres">
      <dgm:prSet presAssocID="{ECCD1EF5-EABA-41ED-9D96-C83180075BAC}" presName="childText" presStyleLbl="conFgAcc1" presStyleIdx="0" presStyleCnt="2">
        <dgm:presLayoutVars>
          <dgm:bulletEnabled val="1"/>
        </dgm:presLayoutVars>
      </dgm:prSet>
      <dgm:spPr/>
    </dgm:pt>
    <dgm:pt modelId="{324F57EF-D14E-E341-B18D-73D0648E4416}" type="pres">
      <dgm:prSet presAssocID="{199CD2FE-A3AC-47F9-B8E2-D0CAC5839671}" presName="spaceBetweenRectangles" presStyleCnt="0"/>
      <dgm:spPr/>
    </dgm:pt>
    <dgm:pt modelId="{9C293DBD-1159-8641-83ED-AE1B61BECDC3}" type="pres">
      <dgm:prSet presAssocID="{032E5B83-7ACB-4A02-986C-D80410D7ED1A}" presName="parentLin" presStyleCnt="0"/>
      <dgm:spPr/>
    </dgm:pt>
    <dgm:pt modelId="{1E96E5AB-71FF-3345-85A6-F548FDA2ED56}" type="pres">
      <dgm:prSet presAssocID="{032E5B83-7ACB-4A02-986C-D80410D7ED1A}" presName="parentLeftMargin" presStyleLbl="node1" presStyleIdx="0" presStyleCnt="2"/>
      <dgm:spPr/>
    </dgm:pt>
    <dgm:pt modelId="{63AE8C6A-766C-BB43-8EFA-C53617465BB9}" type="pres">
      <dgm:prSet presAssocID="{032E5B83-7ACB-4A02-986C-D80410D7ED1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6880399-733D-4043-8A28-A1B936DD36B1}" type="pres">
      <dgm:prSet presAssocID="{032E5B83-7ACB-4A02-986C-D80410D7ED1A}" presName="negativeSpace" presStyleCnt="0"/>
      <dgm:spPr/>
    </dgm:pt>
    <dgm:pt modelId="{3CB541F4-4319-C34A-9D92-E9EEBD1B66C2}" type="pres">
      <dgm:prSet presAssocID="{032E5B83-7ACB-4A02-986C-D80410D7ED1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39F7213-4B51-4174-96EE-3D3A567969FB}" srcId="{EA3BDCD8-EDDE-4788-87E8-AD3D7C0AFF1D}" destId="{032E5B83-7ACB-4A02-986C-D80410D7ED1A}" srcOrd="1" destOrd="0" parTransId="{95F133DC-D504-47A4-B3CA-B6A86FB3C21D}" sibTransId="{53A9D3C2-5206-45FD-BC31-608F3EB1A8F6}"/>
    <dgm:cxn modelId="{C7941330-9437-8848-86E7-BA7B7AFE2C75}" type="presOf" srcId="{ECCD1EF5-EABA-41ED-9D96-C83180075BAC}" destId="{B3295DF0-4193-C345-AD89-0C1D45BFEC4E}" srcOrd="1" destOrd="0" presId="urn:microsoft.com/office/officeart/2005/8/layout/list1"/>
    <dgm:cxn modelId="{8822E23F-E30B-4E58-BFB4-C056EE89FB45}" srcId="{032E5B83-7ACB-4A02-986C-D80410D7ED1A}" destId="{DABFADBC-E791-4D86-AA28-8EFC400AD533}" srcOrd="2" destOrd="0" parTransId="{4D743392-1117-44A5-83D2-0CCA651BAB37}" sibTransId="{59B3AD11-B18F-4746-8FCE-7DEEE9E3C4F7}"/>
    <dgm:cxn modelId="{C1624258-6A95-CC46-A1E3-3C117FD56090}" type="presOf" srcId="{DD93AC9E-12F5-4077-9918-429484310FB2}" destId="{3CB541F4-4319-C34A-9D92-E9EEBD1B66C2}" srcOrd="0" destOrd="1" presId="urn:microsoft.com/office/officeart/2005/8/layout/list1"/>
    <dgm:cxn modelId="{29AB7266-926D-48A0-9ECC-63AC37378698}" srcId="{EA3BDCD8-EDDE-4788-87E8-AD3D7C0AFF1D}" destId="{ECCD1EF5-EABA-41ED-9D96-C83180075BAC}" srcOrd="0" destOrd="0" parTransId="{823364CA-2E3C-47B9-B8E1-246AA2CE7DF6}" sibTransId="{199CD2FE-A3AC-47F9-B8E2-D0CAC5839671}"/>
    <dgm:cxn modelId="{5DE5CE7F-074F-0945-8778-4F7F6FB71FF2}" type="presOf" srcId="{EA3BDCD8-EDDE-4788-87E8-AD3D7C0AFF1D}" destId="{78EADAE4-4FB1-ED4F-A2B7-69AAA80AC790}" srcOrd="0" destOrd="0" presId="urn:microsoft.com/office/officeart/2005/8/layout/list1"/>
    <dgm:cxn modelId="{4FDB7F85-5DD3-405C-98E6-06CD0579E77C}" srcId="{032E5B83-7ACB-4A02-986C-D80410D7ED1A}" destId="{DD93AC9E-12F5-4077-9918-429484310FB2}" srcOrd="1" destOrd="0" parTransId="{FA99082E-6FDA-4B66-A4C5-FFD8B99B86E8}" sibTransId="{9298357B-9945-4538-A4F6-194032FB3EDD}"/>
    <dgm:cxn modelId="{A72D4186-2BC0-BF45-9BD9-E2A297D24613}" type="presOf" srcId="{ECCD1EF5-EABA-41ED-9D96-C83180075BAC}" destId="{DD00B734-CC16-5D49-BDC7-E352374C04F7}" srcOrd="0" destOrd="0" presId="urn:microsoft.com/office/officeart/2005/8/layout/list1"/>
    <dgm:cxn modelId="{B0232A87-E880-5A48-BB5E-81FFFFC9E433}" type="presOf" srcId="{892319E9-C8D5-4AFF-9115-D13B576B48BC}" destId="{3CB541F4-4319-C34A-9D92-E9EEBD1B66C2}" srcOrd="0" destOrd="3" presId="urn:microsoft.com/office/officeart/2005/8/layout/list1"/>
    <dgm:cxn modelId="{405A2C92-9D75-D543-8EE7-6EB1F5924ACF}" type="presOf" srcId="{DABFADBC-E791-4D86-AA28-8EFC400AD533}" destId="{3CB541F4-4319-C34A-9D92-E9EEBD1B66C2}" srcOrd="0" destOrd="2" presId="urn:microsoft.com/office/officeart/2005/8/layout/list1"/>
    <dgm:cxn modelId="{E24194AF-3077-A247-9C93-D02D02713745}" type="presOf" srcId="{E97027C7-E11D-49E8-8CBE-4680DDB22EC2}" destId="{3CB541F4-4319-C34A-9D92-E9EEBD1B66C2}" srcOrd="0" destOrd="0" presId="urn:microsoft.com/office/officeart/2005/8/layout/list1"/>
    <dgm:cxn modelId="{591F45B6-0AE2-40C9-A700-24180148C542}" srcId="{032E5B83-7ACB-4A02-986C-D80410D7ED1A}" destId="{E97027C7-E11D-49E8-8CBE-4680DDB22EC2}" srcOrd="0" destOrd="0" parTransId="{822A3186-9444-4A89-A1FF-312DF17058F4}" sibTransId="{0F96AEB3-B86B-4581-82F2-8DD63B12F309}"/>
    <dgm:cxn modelId="{D2A6B6D1-1177-457D-889A-530B3CEE51C5}" srcId="{032E5B83-7ACB-4A02-986C-D80410D7ED1A}" destId="{892319E9-C8D5-4AFF-9115-D13B576B48BC}" srcOrd="3" destOrd="0" parTransId="{34A1ED35-951D-4684-A471-BC60C2150539}" sibTransId="{CF41B203-6DFC-4CE4-966C-5E3EC23AFC5F}"/>
    <dgm:cxn modelId="{1DC91BED-EEE7-9149-A3FE-E66E0B2B250E}" type="presOf" srcId="{032E5B83-7ACB-4A02-986C-D80410D7ED1A}" destId="{1E96E5AB-71FF-3345-85A6-F548FDA2ED56}" srcOrd="0" destOrd="0" presId="urn:microsoft.com/office/officeart/2005/8/layout/list1"/>
    <dgm:cxn modelId="{659BEFFC-4D79-0E4F-8E55-70CC5AD6B139}" type="presOf" srcId="{032E5B83-7ACB-4A02-986C-D80410D7ED1A}" destId="{63AE8C6A-766C-BB43-8EFA-C53617465BB9}" srcOrd="1" destOrd="0" presId="urn:microsoft.com/office/officeart/2005/8/layout/list1"/>
    <dgm:cxn modelId="{B14B8C57-E86A-1147-A1A6-4AA4F31DB6FB}" type="presParOf" srcId="{78EADAE4-4FB1-ED4F-A2B7-69AAA80AC790}" destId="{BB20066B-969F-334F-825A-AB9DC515838B}" srcOrd="0" destOrd="0" presId="urn:microsoft.com/office/officeart/2005/8/layout/list1"/>
    <dgm:cxn modelId="{C25A916F-937C-7A4A-A7E7-66E5DADCD73C}" type="presParOf" srcId="{BB20066B-969F-334F-825A-AB9DC515838B}" destId="{DD00B734-CC16-5D49-BDC7-E352374C04F7}" srcOrd="0" destOrd="0" presId="urn:microsoft.com/office/officeart/2005/8/layout/list1"/>
    <dgm:cxn modelId="{9551F6F7-819E-0848-A2B9-3681D8AA0D90}" type="presParOf" srcId="{BB20066B-969F-334F-825A-AB9DC515838B}" destId="{B3295DF0-4193-C345-AD89-0C1D45BFEC4E}" srcOrd="1" destOrd="0" presId="urn:microsoft.com/office/officeart/2005/8/layout/list1"/>
    <dgm:cxn modelId="{EE985B59-9CE7-A34B-BA5A-7D1A7A3557B1}" type="presParOf" srcId="{78EADAE4-4FB1-ED4F-A2B7-69AAA80AC790}" destId="{64FF4274-901C-EC4B-A6A3-05ADED75D5C6}" srcOrd="1" destOrd="0" presId="urn:microsoft.com/office/officeart/2005/8/layout/list1"/>
    <dgm:cxn modelId="{BC5532B9-CC0B-B646-A56F-479E20999ED4}" type="presParOf" srcId="{78EADAE4-4FB1-ED4F-A2B7-69AAA80AC790}" destId="{5CD54FA1-E1FA-E541-B393-0FB279273EBE}" srcOrd="2" destOrd="0" presId="urn:microsoft.com/office/officeart/2005/8/layout/list1"/>
    <dgm:cxn modelId="{7456F6F2-7A1E-584D-8CAC-9B3FC40FA970}" type="presParOf" srcId="{78EADAE4-4FB1-ED4F-A2B7-69AAA80AC790}" destId="{324F57EF-D14E-E341-B18D-73D0648E4416}" srcOrd="3" destOrd="0" presId="urn:microsoft.com/office/officeart/2005/8/layout/list1"/>
    <dgm:cxn modelId="{231FFD31-605C-FB45-ADBE-5B76B1D46B9C}" type="presParOf" srcId="{78EADAE4-4FB1-ED4F-A2B7-69AAA80AC790}" destId="{9C293DBD-1159-8641-83ED-AE1B61BECDC3}" srcOrd="4" destOrd="0" presId="urn:microsoft.com/office/officeart/2005/8/layout/list1"/>
    <dgm:cxn modelId="{F81D9672-A955-374E-8BE6-6090DD97FC1B}" type="presParOf" srcId="{9C293DBD-1159-8641-83ED-AE1B61BECDC3}" destId="{1E96E5AB-71FF-3345-85A6-F548FDA2ED56}" srcOrd="0" destOrd="0" presId="urn:microsoft.com/office/officeart/2005/8/layout/list1"/>
    <dgm:cxn modelId="{D244278E-4BDB-BD4D-86B5-8F1AFA21D2F6}" type="presParOf" srcId="{9C293DBD-1159-8641-83ED-AE1B61BECDC3}" destId="{63AE8C6A-766C-BB43-8EFA-C53617465BB9}" srcOrd="1" destOrd="0" presId="urn:microsoft.com/office/officeart/2005/8/layout/list1"/>
    <dgm:cxn modelId="{1C631292-EBFC-DD40-AE95-795ABBFDA96E}" type="presParOf" srcId="{78EADAE4-4FB1-ED4F-A2B7-69AAA80AC790}" destId="{96880399-733D-4043-8A28-A1B936DD36B1}" srcOrd="5" destOrd="0" presId="urn:microsoft.com/office/officeart/2005/8/layout/list1"/>
    <dgm:cxn modelId="{B0F36336-A42E-5F49-8286-E1CC167AE36F}" type="presParOf" srcId="{78EADAE4-4FB1-ED4F-A2B7-69AAA80AC790}" destId="{3CB541F4-4319-C34A-9D92-E9EEBD1B66C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002C8-AA11-4045-AAE5-FB2CEA9415B9}">
      <dsp:nvSpPr>
        <dsp:cNvPr id="0" name=""/>
        <dsp:cNvSpPr/>
      </dsp:nvSpPr>
      <dsp:spPr>
        <a:xfrm>
          <a:off x="0" y="1850"/>
          <a:ext cx="658648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BA7D0-9280-584A-8DA9-13850EEAA2D3}">
      <dsp:nvSpPr>
        <dsp:cNvPr id="0" name=""/>
        <dsp:cNvSpPr/>
      </dsp:nvSpPr>
      <dsp:spPr>
        <a:xfrm>
          <a:off x="0" y="1850"/>
          <a:ext cx="6586489" cy="1262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l Nile" pitchFamily="2" charset="-78"/>
              <a:cs typeface="Al Nile" pitchFamily="2" charset="-78"/>
            </a:rPr>
            <a:t>Built on principle that we all struggle with the same challenges, and best-practice developing within schools not at cross-institutional level</a:t>
          </a:r>
        </a:p>
      </dsp:txBody>
      <dsp:txXfrm>
        <a:off x="0" y="1850"/>
        <a:ext cx="6586489" cy="1262207"/>
      </dsp:txXfrm>
    </dsp:sp>
    <dsp:sp modelId="{2F6ACCE8-0781-BC48-8456-E684C596C345}">
      <dsp:nvSpPr>
        <dsp:cNvPr id="0" name=""/>
        <dsp:cNvSpPr/>
      </dsp:nvSpPr>
      <dsp:spPr>
        <a:xfrm>
          <a:off x="0" y="1264057"/>
          <a:ext cx="65864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49D34-266D-8440-BA34-C988CCA278E0}">
      <dsp:nvSpPr>
        <dsp:cNvPr id="0" name=""/>
        <dsp:cNvSpPr/>
      </dsp:nvSpPr>
      <dsp:spPr>
        <a:xfrm>
          <a:off x="0" y="1264057"/>
          <a:ext cx="6586489" cy="1262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l Nile" pitchFamily="2" charset="-78"/>
              <a:cs typeface="Al Nile" pitchFamily="2" charset="-78"/>
            </a:rPr>
            <a:t>Initiative aimed at sharing best practice – cross-faculty (Medicine, Healthcare, Vets &amp; Dentistry) in supporting students “at risk of future failure”</a:t>
          </a:r>
        </a:p>
      </dsp:txBody>
      <dsp:txXfrm>
        <a:off x="0" y="1264057"/>
        <a:ext cx="6586489" cy="1262207"/>
      </dsp:txXfrm>
    </dsp:sp>
    <dsp:sp modelId="{F70BDDD8-3F8B-B449-B22F-DF46A932133C}">
      <dsp:nvSpPr>
        <dsp:cNvPr id="0" name=""/>
        <dsp:cNvSpPr/>
      </dsp:nvSpPr>
      <dsp:spPr>
        <a:xfrm>
          <a:off x="0" y="2526265"/>
          <a:ext cx="658648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4ECB2-4E0F-434C-A361-8527BB81D55A}">
      <dsp:nvSpPr>
        <dsp:cNvPr id="0" name=""/>
        <dsp:cNvSpPr/>
      </dsp:nvSpPr>
      <dsp:spPr>
        <a:xfrm>
          <a:off x="0" y="2526265"/>
          <a:ext cx="6586489" cy="1262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l Nile" pitchFamily="2" charset="-78"/>
              <a:cs typeface="Al Nile" pitchFamily="2" charset="-78"/>
            </a:rPr>
            <a:t>Students – re-sitting; struggling for academic, professional or health / wellbeing reasons; often known to many members of staff who do not know what to ‘do’ to support them</a:t>
          </a:r>
        </a:p>
      </dsp:txBody>
      <dsp:txXfrm>
        <a:off x="0" y="2526265"/>
        <a:ext cx="6586489" cy="1262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4BA03-C61E-8B47-8FC9-AB938E19FFBB}">
      <dsp:nvSpPr>
        <dsp:cNvPr id="0" name=""/>
        <dsp:cNvSpPr/>
      </dsp:nvSpPr>
      <dsp:spPr>
        <a:xfrm>
          <a:off x="0" y="686"/>
          <a:ext cx="6508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55CFB-AD2B-F54B-9F37-FD918D540817}">
      <dsp:nvSpPr>
        <dsp:cNvPr id="0" name=""/>
        <dsp:cNvSpPr/>
      </dsp:nvSpPr>
      <dsp:spPr>
        <a:xfrm>
          <a:off x="0" y="686"/>
          <a:ext cx="6508987" cy="112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Shared how, when we identified students in our ‘at risk’ groups</a:t>
          </a:r>
        </a:p>
      </dsp:txBody>
      <dsp:txXfrm>
        <a:off x="0" y="686"/>
        <a:ext cx="6508987" cy="1123675"/>
      </dsp:txXfrm>
    </dsp:sp>
    <dsp:sp modelId="{FB03592C-E197-ED4C-AB77-B9CD6AE7D9C0}">
      <dsp:nvSpPr>
        <dsp:cNvPr id="0" name=""/>
        <dsp:cNvSpPr/>
      </dsp:nvSpPr>
      <dsp:spPr>
        <a:xfrm>
          <a:off x="0" y="1124361"/>
          <a:ext cx="6508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72AC9-7D21-CC49-AB6B-D4777AE18C07}">
      <dsp:nvSpPr>
        <dsp:cNvPr id="0" name=""/>
        <dsp:cNvSpPr/>
      </dsp:nvSpPr>
      <dsp:spPr>
        <a:xfrm>
          <a:off x="0" y="1124361"/>
          <a:ext cx="6508987" cy="112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Shared case-studies of supporting students</a:t>
          </a:r>
        </a:p>
      </dsp:txBody>
      <dsp:txXfrm>
        <a:off x="0" y="1124361"/>
        <a:ext cx="6508987" cy="1123675"/>
      </dsp:txXfrm>
    </dsp:sp>
    <dsp:sp modelId="{D9D58EC3-F6B6-BB48-AC62-8443381FDA00}">
      <dsp:nvSpPr>
        <dsp:cNvPr id="0" name=""/>
        <dsp:cNvSpPr/>
      </dsp:nvSpPr>
      <dsp:spPr>
        <a:xfrm>
          <a:off x="0" y="2248037"/>
          <a:ext cx="6508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D6061-EE87-1040-BD74-B08911B28447}">
      <dsp:nvSpPr>
        <dsp:cNvPr id="0" name=""/>
        <dsp:cNvSpPr/>
      </dsp:nvSpPr>
      <dsp:spPr>
        <a:xfrm>
          <a:off x="0" y="2248037"/>
          <a:ext cx="6508987" cy="112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Exploring opportunities for cross-professional peer-mentor systems and alignment of mentor / buddy systems across faculty</a:t>
          </a:r>
        </a:p>
      </dsp:txBody>
      <dsp:txXfrm>
        <a:off x="0" y="2248037"/>
        <a:ext cx="6508987" cy="1123675"/>
      </dsp:txXfrm>
    </dsp:sp>
    <dsp:sp modelId="{EE444204-5FEC-014C-BFBD-611E51C26E69}">
      <dsp:nvSpPr>
        <dsp:cNvPr id="0" name=""/>
        <dsp:cNvSpPr/>
      </dsp:nvSpPr>
      <dsp:spPr>
        <a:xfrm>
          <a:off x="0" y="3371712"/>
          <a:ext cx="6508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F243D-1B87-824E-8169-6DAAAE8E318C}">
      <dsp:nvSpPr>
        <dsp:cNvPr id="0" name=""/>
        <dsp:cNvSpPr/>
      </dsp:nvSpPr>
      <dsp:spPr>
        <a:xfrm>
          <a:off x="0" y="3371712"/>
          <a:ext cx="6508987" cy="112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Started sharing educational best practice through shared team space (Sharepoint for official documents, Padlet for articles and talks)</a:t>
          </a:r>
        </a:p>
      </dsp:txBody>
      <dsp:txXfrm>
        <a:off x="0" y="3371712"/>
        <a:ext cx="6508987" cy="1123675"/>
      </dsp:txXfrm>
    </dsp:sp>
    <dsp:sp modelId="{9CBC0F22-A9C7-1545-A933-2F045704444C}">
      <dsp:nvSpPr>
        <dsp:cNvPr id="0" name=""/>
        <dsp:cNvSpPr/>
      </dsp:nvSpPr>
      <dsp:spPr>
        <a:xfrm>
          <a:off x="0" y="4495388"/>
          <a:ext cx="65089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DCB61-2797-2349-B9A0-6B1A647F860F}">
      <dsp:nvSpPr>
        <dsp:cNvPr id="0" name=""/>
        <dsp:cNvSpPr/>
      </dsp:nvSpPr>
      <dsp:spPr>
        <a:xfrm>
          <a:off x="0" y="4495388"/>
          <a:ext cx="6508987" cy="112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Trialled bespoke support for students re-sitting year (medicine pilot) through one-to-one meetings – awaiting results!</a:t>
          </a:r>
        </a:p>
      </dsp:txBody>
      <dsp:txXfrm>
        <a:off x="0" y="4495388"/>
        <a:ext cx="6508987" cy="1123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4D8AC-57E6-48DC-97E7-0C7A12A09C6E}">
      <dsp:nvSpPr>
        <dsp:cNvPr id="0" name=""/>
        <dsp:cNvSpPr/>
      </dsp:nvSpPr>
      <dsp:spPr>
        <a:xfrm>
          <a:off x="2667092" y="0"/>
          <a:ext cx="1612714" cy="1226488"/>
        </a:xfrm>
        <a:prstGeom prst="trapezoid">
          <a:avLst>
            <a:gd name="adj" fmla="val 65745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bg1"/>
              </a:solidFill>
            </a:rPr>
            <a:t>Tier 3</a:t>
          </a:r>
        </a:p>
      </dsp:txBody>
      <dsp:txXfrm>
        <a:off x="2667092" y="0"/>
        <a:ext cx="1612714" cy="1226488"/>
      </dsp:txXfrm>
    </dsp:sp>
    <dsp:sp modelId="{BA0E38FA-3574-4CE5-8285-A5152D99A74F}">
      <dsp:nvSpPr>
        <dsp:cNvPr id="0" name=""/>
        <dsp:cNvSpPr/>
      </dsp:nvSpPr>
      <dsp:spPr>
        <a:xfrm>
          <a:off x="1755775" y="1226488"/>
          <a:ext cx="3435349" cy="1386135"/>
        </a:xfrm>
        <a:prstGeom prst="trapezoid">
          <a:avLst>
            <a:gd name="adj" fmla="val 65745"/>
          </a:avLst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b="1" kern="1200" dirty="0">
              <a:solidFill>
                <a:srgbClr val="FFFFFF"/>
              </a:solidFill>
            </a:rPr>
            <a:t>Tier 2</a:t>
          </a:r>
        </a:p>
      </dsp:txBody>
      <dsp:txXfrm>
        <a:off x="2356961" y="1226488"/>
        <a:ext cx="2232977" cy="1386135"/>
      </dsp:txXfrm>
    </dsp:sp>
    <dsp:sp modelId="{7E55E1FF-3BB6-47B5-A459-12D6C6BA6787}">
      <dsp:nvSpPr>
        <dsp:cNvPr id="0" name=""/>
        <dsp:cNvSpPr/>
      </dsp:nvSpPr>
      <dsp:spPr>
        <a:xfrm>
          <a:off x="0" y="2612624"/>
          <a:ext cx="6946899" cy="2670575"/>
        </a:xfrm>
        <a:prstGeom prst="trapezoid">
          <a:avLst>
            <a:gd name="adj" fmla="val 65745"/>
          </a:avLst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b="1" kern="1200" dirty="0">
              <a:solidFill>
                <a:schemeClr val="bg1"/>
              </a:solidFill>
            </a:rPr>
            <a:t>Tier 1</a:t>
          </a:r>
        </a:p>
      </dsp:txBody>
      <dsp:txXfrm>
        <a:off x="1215707" y="2612624"/>
        <a:ext cx="4515485" cy="2670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87B8D-2BDA-8742-A146-AEBFD528DC18}">
      <dsp:nvSpPr>
        <dsp:cNvPr id="0" name=""/>
        <dsp:cNvSpPr/>
      </dsp:nvSpPr>
      <dsp:spPr>
        <a:xfrm>
          <a:off x="0" y="2284700"/>
          <a:ext cx="6586489" cy="14990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Why?</a:t>
          </a:r>
        </a:p>
      </dsp:txBody>
      <dsp:txXfrm>
        <a:off x="0" y="2284700"/>
        <a:ext cx="6586489" cy="1499011"/>
      </dsp:txXfrm>
    </dsp:sp>
    <dsp:sp modelId="{D6C54F04-BA4D-D64D-9EDB-31F60D1CC1E2}">
      <dsp:nvSpPr>
        <dsp:cNvPr id="0" name=""/>
        <dsp:cNvSpPr/>
      </dsp:nvSpPr>
      <dsp:spPr>
        <a:xfrm rot="10800000">
          <a:off x="0" y="1706"/>
          <a:ext cx="6586489" cy="2305479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Which students might be more at risk of future (academic) failure?</a:t>
          </a:r>
        </a:p>
      </dsp:txBody>
      <dsp:txXfrm rot="10800000">
        <a:off x="0" y="1706"/>
        <a:ext cx="6586489" cy="1498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934CD-E67E-6040-9000-6EF1D981D37F}">
      <dsp:nvSpPr>
        <dsp:cNvPr id="0" name=""/>
        <dsp:cNvSpPr/>
      </dsp:nvSpPr>
      <dsp:spPr>
        <a:xfrm>
          <a:off x="0" y="3530903"/>
          <a:ext cx="10515600" cy="8188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Opportunity to help ‘diagnose’ these learners, provide resources and help with behavioural interventions to improve self regulation</a:t>
          </a:r>
          <a:endParaRPr lang="en-US" sz="1900" kern="1200"/>
        </a:p>
      </dsp:txBody>
      <dsp:txXfrm>
        <a:off x="0" y="3530903"/>
        <a:ext cx="10515600" cy="818827"/>
      </dsp:txXfrm>
    </dsp:sp>
    <dsp:sp modelId="{E115CEA3-33B5-1547-B8EB-B8C96617FF24}">
      <dsp:nvSpPr>
        <dsp:cNvPr id="0" name=""/>
        <dsp:cNvSpPr/>
      </dsp:nvSpPr>
      <dsp:spPr>
        <a:xfrm rot="10800000">
          <a:off x="0" y="2813"/>
          <a:ext cx="10515600" cy="356283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shared responsibility – learners, teachers, Universities:</a:t>
          </a:r>
        </a:p>
      </dsp:txBody>
      <dsp:txXfrm rot="-10800000">
        <a:off x="0" y="2813"/>
        <a:ext cx="10515600" cy="1250556"/>
      </dsp:txXfrm>
    </dsp:sp>
    <dsp:sp modelId="{012F7208-B3F5-C04D-B4B7-A631831D8199}">
      <dsp:nvSpPr>
        <dsp:cNvPr id="0" name=""/>
        <dsp:cNvSpPr/>
      </dsp:nvSpPr>
      <dsp:spPr>
        <a:xfrm>
          <a:off x="5134" y="1253369"/>
          <a:ext cx="3501776" cy="106528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Students from non-traditional backgrounds/first to University</a:t>
          </a:r>
        </a:p>
      </dsp:txBody>
      <dsp:txXfrm>
        <a:off x="5134" y="1253369"/>
        <a:ext cx="3501776" cy="1065288"/>
      </dsp:txXfrm>
    </dsp:sp>
    <dsp:sp modelId="{1F63FD76-A9EB-7545-904A-69498F540123}">
      <dsp:nvSpPr>
        <dsp:cNvPr id="0" name=""/>
        <dsp:cNvSpPr/>
      </dsp:nvSpPr>
      <dsp:spPr>
        <a:xfrm>
          <a:off x="3506911" y="1253369"/>
          <a:ext cx="3501776" cy="106528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Programmes that require multiple transitions – e.g. international</a:t>
          </a:r>
        </a:p>
      </dsp:txBody>
      <dsp:txXfrm>
        <a:off x="3506911" y="1253369"/>
        <a:ext cx="3501776" cy="1065288"/>
      </dsp:txXfrm>
    </dsp:sp>
    <dsp:sp modelId="{169E1C41-BB3E-C146-B4C3-8F16C096A3CB}">
      <dsp:nvSpPr>
        <dsp:cNvPr id="0" name=""/>
        <dsp:cNvSpPr/>
      </dsp:nvSpPr>
      <dsp:spPr>
        <a:xfrm>
          <a:off x="7008688" y="1253369"/>
          <a:ext cx="3501776" cy="106528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Failure may not </a:t>
          </a:r>
          <a:r>
            <a:rPr lang="en-US" sz="1500" u="sng" kern="1200" dirty="0"/>
            <a:t>just</a:t>
          </a:r>
          <a:r>
            <a:rPr lang="en-US" sz="1500" kern="1200" dirty="0"/>
            <a:t> be traditional academic scores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disengagement, professionalism concerns, poor attendance, health &amp; wellbeing all potential ‘failure paths’</a:t>
          </a:r>
        </a:p>
      </dsp:txBody>
      <dsp:txXfrm>
        <a:off x="7008688" y="1253369"/>
        <a:ext cx="3501776" cy="10652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54FA1-E1FA-E541-B393-0FB279273EBE}">
      <dsp:nvSpPr>
        <dsp:cNvPr id="0" name=""/>
        <dsp:cNvSpPr/>
      </dsp:nvSpPr>
      <dsp:spPr>
        <a:xfrm>
          <a:off x="0" y="940459"/>
          <a:ext cx="666683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95DF0-4193-C345-AD89-0C1D45BFEC4E}">
      <dsp:nvSpPr>
        <dsp:cNvPr id="0" name=""/>
        <dsp:cNvSpPr/>
      </dsp:nvSpPr>
      <dsp:spPr>
        <a:xfrm>
          <a:off x="333341" y="645259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Focus on developing </a:t>
          </a:r>
          <a:r>
            <a:rPr lang="en-US" sz="2000" b="1" u="sng" kern="1200"/>
            <a:t>self regulation skills</a:t>
          </a:r>
          <a:endParaRPr lang="en-US" sz="2000" kern="1200"/>
        </a:p>
      </dsp:txBody>
      <dsp:txXfrm>
        <a:off x="362162" y="674080"/>
        <a:ext cx="4609141" cy="532758"/>
      </dsp:txXfrm>
    </dsp:sp>
    <dsp:sp modelId="{3CB541F4-4319-C34A-9D92-E9EEBD1B66C2}">
      <dsp:nvSpPr>
        <dsp:cNvPr id="0" name=""/>
        <dsp:cNvSpPr/>
      </dsp:nvSpPr>
      <dsp:spPr>
        <a:xfrm>
          <a:off x="0" y="1847659"/>
          <a:ext cx="6666833" cy="296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Incentives and rewards (e.g. unlocking opportunities/game-based learning)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Socialisation (focus on peer support and teams, +/- ‘self’)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Encouragement desirable behaviour – nudges (Thaler &amp; Sunstein)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Coaching and direction (case management approaches)</a:t>
          </a:r>
        </a:p>
      </dsp:txBody>
      <dsp:txXfrm>
        <a:off x="0" y="1847659"/>
        <a:ext cx="6666833" cy="2961000"/>
      </dsp:txXfrm>
    </dsp:sp>
    <dsp:sp modelId="{63AE8C6A-766C-BB43-8EFA-C53617465BB9}">
      <dsp:nvSpPr>
        <dsp:cNvPr id="0" name=""/>
        <dsp:cNvSpPr/>
      </dsp:nvSpPr>
      <dsp:spPr>
        <a:xfrm>
          <a:off x="333341" y="1552459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Suite of behavioural change approaches; </a:t>
          </a:r>
        </a:p>
      </dsp:txBody>
      <dsp:txXfrm>
        <a:off x="362162" y="1581280"/>
        <a:ext cx="460914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BBA47-A312-EF4A-9278-38DE184504F4}" type="datetimeFigureOut">
              <a:rPr lang="en-US" smtClean="0"/>
              <a:t>6/26/21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73E2B-5331-414F-A06C-6D379E5F4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additional materials here other than the</a:t>
            </a:r>
            <a:r>
              <a:rPr lang="en-US" baseline="0" dirty="0"/>
              <a:t> above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0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then click through cases;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data, stratify the white board as ‘pre transfer’, monitoring ‘during transfer’ and consider personalised longitudinal monitoring beyond if the transfer experience has been very challenging (e.g. awful elective)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6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Vishna’s</a:t>
            </a:r>
            <a:r>
              <a:rPr lang="en-US" dirty="0"/>
              <a:t>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Leenknecht</a:t>
            </a:r>
            <a:r>
              <a:rPr lang="en-US" dirty="0"/>
              <a:t>, </a:t>
            </a:r>
            <a:r>
              <a:rPr lang="en-US" dirty="0" err="1"/>
              <a:t>Asst</a:t>
            </a:r>
            <a:r>
              <a:rPr lang="en-US" dirty="0"/>
              <a:t> and </a:t>
            </a:r>
            <a:r>
              <a:rPr lang="en-US" dirty="0" err="1"/>
              <a:t>Eval</a:t>
            </a:r>
            <a:r>
              <a:rPr lang="en-US" dirty="0"/>
              <a:t> in 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FC687-05AC-404A-8762-07BD04EE5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817B4-CF52-8649-AE34-AE2236878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E22B1-30C4-5843-8D45-D1764866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Saturday, June 26,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AEC10-2BE9-B140-AE6C-0D0A13D6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35887-B380-EB4D-847D-6BDEAF74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3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E92A-A752-2249-BAF5-0554DB78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1DF2E-C803-C14B-A1C5-9EA34C388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84F17-D911-914F-BEA5-3D363661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Saturday, June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22D99-8DCD-AA43-B2C2-0B715302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5677F-B0B4-3B45-98C5-BAADB89B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1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11FE7-CF9B-834C-BF55-9DA5A7E21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1A340-A669-184F-A60B-15D407131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3A703-E355-2A42-A82F-22F4C8F4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Saturday, June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292A-6B7A-B046-A545-F0E23EE8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2D077-34C6-E24D-BF14-D805258C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4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800" y="1803402"/>
            <a:ext cx="5181600" cy="4358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59868" y="1803399"/>
            <a:ext cx="5181600" cy="4358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6/26/21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18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6/26/21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306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8641-276E-1246-B3FF-A8450ACE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D7323-45BE-6D45-ACB1-73656D5B5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24646-B058-1344-9826-4157BD2F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Saturday, June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E9D1A-905A-8B46-92A7-E92E05D0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BB9A-1011-C346-9F0C-0C5131B3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2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1869-2FE5-8142-9155-93DF71AA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C1336-15C2-6E47-8FB6-2FDE50270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9233-1333-EF43-9C02-EEFE4090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Saturday, June 26,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ED949-A95C-DC4A-BD3C-CC8FBEF3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927EF-5922-2943-BCA2-CF6E1749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0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D3B2F-5A23-AD42-BEAE-E0BC7A19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7F5AD-2548-4F4A-B0A7-AB143B8FF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10AAE-F544-144B-AEFB-4E78B8C82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A5D4-0C02-4E43-876C-EF8683BA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Saturday, June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DA37C-C0FB-0247-844F-FB8195EF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2AC94-32C8-164C-BCFC-897FD9C6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9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FCFC-A3FE-F649-B553-7BBDC569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56477-9222-8342-8256-35181A112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F8F0B-E1A4-BC4B-9AE6-A1B655D2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D3DAC-A689-F34A-9571-441ED7FEC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75CDD-E7DF-CA41-9FF7-DE860CC1F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2FCD9-C62D-6E4B-82E9-ADADB65D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Saturday, June 26,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8F6750-AB45-DC4C-AE3B-036F1BB6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297D79-00BE-EE4A-B699-1EA5C85B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437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9FC37-C649-9442-B0E6-86B01A26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17403-3938-DC48-B345-8FA9736F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Saturday, June 26,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1B2B73-CD72-AB4E-A481-90E0606C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AF4EA-90BB-9A49-8ECF-B8F282F0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0D516-5C48-2C4C-B966-0BF34A67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Saturday, June 26,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91DEC-9584-F34E-9754-A6CD4D5D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3C57-B5BC-A245-A3ED-B7FD6751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6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59C9B-7B4D-1946-BE6C-4C9F2C46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96201-62C2-C143-8D7B-1B7B3AA4F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836AE-798B-F249-9DAB-77F5B2CE1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1B8FE-6511-EB46-98D7-AE58DBCB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Saturday, June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0BA59-3B08-D34B-B80E-CF3C5635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6B52C-DC3F-8842-B098-ED93B370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2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D60AA-687A-6C47-95E7-7B23367F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A6D64-7876-3A4E-963D-BC1BBE01E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1D40D-D860-CD49-96B3-42586E4C2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97A6C-4908-2B4C-9706-D1D942CB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Saturday, June 26,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C2E1D-4A93-904E-AA93-160ADD9A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B5571-6CB3-CA47-853C-7B24F4D5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7BC637-AC9C-5644-9478-2B550F99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9A601-7393-8044-9CD0-0CD2B281F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B735F-C346-AE45-AC74-4454F266F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Saturday, June 26,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E3A7-35E3-474B-85E5-C170AC097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95F3F-D8B9-A540-8A6F-26FC61886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Viktoria.Goddard@Liverpool.ac.u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92ADA0-BB15-844B-B5D2-AEDABAAB6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>
            <a:normAutofit/>
          </a:bodyPr>
          <a:lstStyle/>
          <a:p>
            <a:r>
              <a:rPr lang="en-US" sz="1700" b="1" dirty="0">
                <a:latin typeface="Al Nile" pitchFamily="2" charset="-78"/>
                <a:cs typeface="Al Nile" pitchFamily="2" charset="-78"/>
              </a:rPr>
              <a:t>Dr Viktoria Goddard (they / she)</a:t>
            </a:r>
          </a:p>
          <a:p>
            <a:r>
              <a:rPr lang="en-US" sz="1700" b="1" dirty="0">
                <a:latin typeface="Al Nile" pitchFamily="2" charset="-78"/>
                <a:cs typeface="Al Nile" pitchFamily="2" charset="-78"/>
              </a:rPr>
              <a:t>Senior Lecturer in Medical Education </a:t>
            </a:r>
          </a:p>
          <a:p>
            <a:r>
              <a:rPr lang="en-US" sz="1700" b="1" dirty="0">
                <a:latin typeface="Al Nile" pitchFamily="2" charset="-78"/>
                <a:cs typeface="Al Nile" pitchFamily="2" charset="-78"/>
              </a:rPr>
              <a:t>Director of Studies, MBChB </a:t>
            </a:r>
            <a:r>
              <a:rPr lang="en-US" sz="1700" b="1" dirty="0" err="1">
                <a:latin typeface="Al Nile" pitchFamily="2" charset="-78"/>
                <a:cs typeface="Al Nile" pitchFamily="2" charset="-78"/>
              </a:rPr>
              <a:t>Programme</a:t>
            </a:r>
            <a:r>
              <a:rPr lang="en-US" sz="1700" b="1" dirty="0">
                <a:latin typeface="Al Nile" pitchFamily="2" charset="-78"/>
                <a:cs typeface="Al Nile" pitchFamily="2" charset="-78"/>
              </a:rPr>
              <a:t>, School of Medicine, University of Liverpool</a:t>
            </a:r>
          </a:p>
        </p:txBody>
      </p:sp>
      <p:pic>
        <p:nvPicPr>
          <p:cNvPr id="4" name="Picture 3" descr="Digital rendering of a coloured world map">
            <a:extLst>
              <a:ext uri="{FF2B5EF4-FFF2-40B4-BE49-F238E27FC236}">
                <a16:creationId xmlns:a16="http://schemas.microsoft.com/office/drawing/2014/main" id="{67C13243-DEC6-486F-B539-42F1BA75D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92" r="12808" b="1"/>
          <a:stretch/>
        </p:blipFill>
        <p:spPr>
          <a:xfrm>
            <a:off x="663388" y="1554226"/>
            <a:ext cx="3749586" cy="3749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C0F4A-A820-2748-9001-F6B4866ED753}"/>
              </a:ext>
            </a:extLst>
          </p:cNvPr>
          <p:cNvSpPr txBox="1"/>
          <p:nvPr/>
        </p:nvSpPr>
        <p:spPr>
          <a:xfrm>
            <a:off x="5736035" y="1154116"/>
            <a:ext cx="5792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Setting </a:t>
            </a:r>
            <a:r>
              <a:rPr lang="en-GB" sz="3600" dirty="0" err="1"/>
              <a:t>SAiL</a:t>
            </a:r>
            <a:r>
              <a:rPr lang="en-GB" sz="3600" dirty="0"/>
              <a:t>: </a:t>
            </a:r>
          </a:p>
          <a:p>
            <a:r>
              <a:rPr lang="en-GB" sz="3600" dirty="0"/>
              <a:t>An inter-disciplinary approach to supporting second attempts in learning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530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Making the leap into HPE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Personal</a:t>
            </a:r>
          </a:p>
          <a:p>
            <a:pPr lvl="1"/>
            <a:r>
              <a:rPr lang="en-US" sz="2000"/>
              <a:t>Social disruption</a:t>
            </a:r>
          </a:p>
          <a:p>
            <a:pPr lvl="1"/>
            <a:r>
              <a:rPr lang="en-US" sz="2000"/>
              <a:t>Adolescence</a:t>
            </a:r>
          </a:p>
          <a:p>
            <a:r>
              <a:rPr lang="en-US" sz="2000"/>
              <a:t>Cultural</a:t>
            </a:r>
          </a:p>
          <a:p>
            <a:pPr lvl="1"/>
            <a:r>
              <a:rPr lang="en-US" sz="2000"/>
              <a:t>Norms</a:t>
            </a:r>
          </a:p>
          <a:p>
            <a:pPr lvl="1"/>
            <a:r>
              <a:rPr lang="en-US" sz="2000"/>
              <a:t>Language</a:t>
            </a:r>
          </a:p>
          <a:p>
            <a:r>
              <a:rPr lang="en-US" sz="2000"/>
              <a:t>Educational</a:t>
            </a:r>
          </a:p>
          <a:p>
            <a:pPr lvl="1"/>
            <a:r>
              <a:rPr lang="en-US" sz="2000"/>
              <a:t>Enculturation</a:t>
            </a:r>
          </a:p>
          <a:p>
            <a:pPr lvl="1"/>
            <a:r>
              <a:rPr lang="en-US" sz="2000"/>
              <a:t>Expectations and behaviours</a:t>
            </a:r>
          </a:p>
          <a:p>
            <a:pPr lvl="1"/>
            <a:endParaRPr lang="en-US" sz="20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r="23049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115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Clinical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Many of these challenges are amplified in high pressure, often unpredictable clinical settings</a:t>
            </a:r>
          </a:p>
          <a:p>
            <a:pPr lvl="1"/>
            <a:r>
              <a:rPr lang="en-US" sz="2200"/>
              <a:t>Healthcare systems and processes</a:t>
            </a:r>
          </a:p>
          <a:p>
            <a:pPr lvl="1"/>
            <a:r>
              <a:rPr lang="en-US" sz="2200"/>
              <a:t>Expectations and behaviours of patients</a:t>
            </a:r>
          </a:p>
          <a:p>
            <a:pPr lvl="1"/>
            <a:r>
              <a:rPr lang="en-US" sz="2200"/>
              <a:t>Hierarchies and roles – clinical staff</a:t>
            </a:r>
          </a:p>
          <a:p>
            <a:pPr lvl="1"/>
            <a:r>
              <a:rPr lang="en-US" sz="2200"/>
              <a:t>Expectations of learners – and understanding of responsibility</a:t>
            </a:r>
          </a:p>
          <a:p>
            <a:pPr lvl="1"/>
            <a:r>
              <a:rPr lang="en-US" sz="2200"/>
              <a:t>Establishing relationships – and appropriateness of seeking support/help</a:t>
            </a:r>
          </a:p>
        </p:txBody>
      </p:sp>
    </p:spTree>
    <p:extLst>
      <p:ext uri="{BB962C8B-B14F-4D97-AF65-F5344CB8AC3E}">
        <p14:creationId xmlns:p14="http://schemas.microsoft.com/office/powerpoint/2010/main" val="208851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Introducing the amber ‘at risk of failure’ learner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EA68E1-762A-472C-A7EA-7BA578D82B8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2625463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288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Exercise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/>
            <a:r>
              <a:rPr lang="en-US" dirty="0">
                <a:latin typeface="Al Nile" pitchFamily="2" charset="-78"/>
                <a:cs typeface="Al Nile" pitchFamily="2" charset="-78"/>
              </a:rPr>
              <a:t>Pick </a:t>
            </a:r>
            <a:r>
              <a:rPr lang="en-US" b="1" u="sng" dirty="0">
                <a:latin typeface="Al Nile" pitchFamily="2" charset="-78"/>
                <a:cs typeface="Al Nile" pitchFamily="2" charset="-78"/>
              </a:rPr>
              <a:t>one</a:t>
            </a:r>
            <a:r>
              <a:rPr lang="en-US" dirty="0">
                <a:latin typeface="Al Nile" pitchFamily="2" charset="-78"/>
                <a:cs typeface="Al Nile" pitchFamily="2" charset="-78"/>
              </a:rPr>
              <a:t> of these three cases:</a:t>
            </a:r>
          </a:p>
          <a:p>
            <a:endParaRPr lang="en-US" dirty="0">
              <a:latin typeface="Al Nile" pitchFamily="2" charset="-78"/>
              <a:cs typeface="Al Nile" pitchFamily="2" charset="-78"/>
            </a:endParaRPr>
          </a:p>
          <a:p>
            <a:r>
              <a:rPr lang="en-US" dirty="0">
                <a:latin typeface="Al Nile" pitchFamily="2" charset="-78"/>
                <a:cs typeface="Al Nile" pitchFamily="2" charset="-78"/>
              </a:rPr>
              <a:t>International student entry into Year 1 of </a:t>
            </a:r>
            <a:r>
              <a:rPr lang="en-US" dirty="0" err="1">
                <a:latin typeface="Al Nile" pitchFamily="2" charset="-78"/>
                <a:cs typeface="Al Nile" pitchFamily="2" charset="-78"/>
              </a:rPr>
              <a:t>programme</a:t>
            </a:r>
            <a:endParaRPr lang="en-US" dirty="0">
              <a:latin typeface="Al Nile" pitchFamily="2" charset="-78"/>
              <a:cs typeface="Al Nile" pitchFamily="2" charset="-78"/>
            </a:endParaRPr>
          </a:p>
          <a:p>
            <a:r>
              <a:rPr lang="en-US" dirty="0">
                <a:latin typeface="Al Nile" pitchFamily="2" charset="-78"/>
                <a:cs typeface="Al Nile" pitchFamily="2" charset="-78"/>
              </a:rPr>
              <a:t>Collaborative provision </a:t>
            </a:r>
            <a:r>
              <a:rPr lang="en-US" dirty="0" err="1">
                <a:latin typeface="Al Nile" pitchFamily="2" charset="-78"/>
                <a:cs typeface="Al Nile" pitchFamily="2" charset="-78"/>
              </a:rPr>
              <a:t>programme</a:t>
            </a:r>
            <a:r>
              <a:rPr lang="en-US" dirty="0">
                <a:latin typeface="Al Nile" pitchFamily="2" charset="-78"/>
                <a:cs typeface="Al Nile" pitchFamily="2" charset="-78"/>
              </a:rPr>
              <a:t>: transfer into Year 3 from another University</a:t>
            </a:r>
          </a:p>
          <a:p>
            <a:r>
              <a:rPr lang="en-US" dirty="0">
                <a:latin typeface="Al Nile" pitchFamily="2" charset="-78"/>
                <a:cs typeface="Al Nile" pitchFamily="2" charset="-78"/>
              </a:rPr>
              <a:t>Senior (year 4 – 5) student with caring responsibilities (two young children)</a:t>
            </a:r>
          </a:p>
          <a:p>
            <a:endParaRPr lang="en-US" dirty="0">
              <a:latin typeface="Al Nile" pitchFamily="2" charset="-78"/>
              <a:cs typeface="Al Nile" pitchFamily="2" charset="-78"/>
            </a:endParaRPr>
          </a:p>
          <a:p>
            <a:pPr marL="0"/>
            <a:r>
              <a:rPr lang="en-US" dirty="0">
                <a:latin typeface="Al Nile" pitchFamily="2" charset="-78"/>
                <a:cs typeface="Al Nile" pitchFamily="2" charset="-78"/>
              </a:rPr>
              <a:t>What data could you gather to decide if these students were at risk of an unsuccessful transfer/transition?</a:t>
            </a:r>
          </a:p>
        </p:txBody>
      </p:sp>
    </p:spTree>
    <p:extLst>
      <p:ext uri="{BB962C8B-B14F-4D97-AF65-F5344CB8AC3E}">
        <p14:creationId xmlns:p14="http://schemas.microsoft.com/office/powerpoint/2010/main" val="2715124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16690" y="2285997"/>
            <a:ext cx="8663751" cy="3684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International entry into Year 1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Struggling with (clinical practice) &amp; choice of course -‘course is not for me’; possible language skills concern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Managing student and parental expectations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Collaborative provision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programme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transfer into Year 3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‘In at the deep end’ – risk of social isolation and poor engagement with educational model</a:t>
            </a:r>
          </a:p>
          <a:p>
            <a:pPr marL="12700" lvl="1" indent="0">
              <a:buNone/>
            </a:pPr>
            <a:r>
              <a:rPr lang="en-US" sz="2000" dirty="0">
                <a:latin typeface="Al Nile" pitchFamily="2" charset="-78"/>
                <a:cs typeface="Al Nile" pitchFamily="2" charset="-78"/>
              </a:rPr>
              <a:t>Senior (year 4 – 5) student with caring responsibilities (two young children)</a:t>
            </a:r>
          </a:p>
          <a:p>
            <a:pPr marL="447675" lvl="1" indent="0"/>
            <a:r>
              <a:rPr lang="en-US" sz="2000" dirty="0">
                <a:latin typeface="Al Nile" pitchFamily="2" charset="-78"/>
                <a:cs typeface="Al Nile" pitchFamily="2" charset="-78"/>
              </a:rPr>
              <a:t>  Social isolation, needs on transfer to working life (location / continued support), financial concerns (working / studying)</a:t>
            </a:r>
          </a:p>
          <a:p>
            <a:pPr marL="12700" lvl="1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59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89074"/>
              </p:ext>
            </p:extLst>
          </p:nvPr>
        </p:nvGraphicFramePr>
        <p:xfrm>
          <a:off x="643467" y="1105623"/>
          <a:ext cx="10905067" cy="464675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47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6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8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677">
                <a:tc rowSpan="2">
                  <a:txBody>
                    <a:bodyPr/>
                    <a:lstStyle/>
                    <a:p>
                      <a:r>
                        <a:rPr lang="en-US" sz="2000" b="0" cap="none" spc="0" baseline="0">
                          <a:solidFill>
                            <a:schemeClr val="tx1"/>
                          </a:solidFill>
                        </a:rPr>
                        <a:t>Performance at Workplace related to</a:t>
                      </a:r>
                    </a:p>
                  </a:txBody>
                  <a:tcPr marL="132261" marR="132261" marT="92582" marB="92582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0" cap="none" spc="0">
                          <a:solidFill>
                            <a:schemeClr val="tx1"/>
                          </a:solidFill>
                        </a:rPr>
                        <a:t>Challenges for Transition </a:t>
                      </a:r>
                      <a:endParaRPr lang="en-MY" sz="2000" b="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2261" marR="132261" marT="92582" marB="92582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67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000" b="1" cap="none" spc="0">
                          <a:solidFill>
                            <a:schemeClr val="tx1"/>
                          </a:solidFill>
                        </a:rPr>
                        <a:t>Into Clinical Environment</a:t>
                      </a:r>
                      <a:r>
                        <a:rPr lang="en-MY" sz="2000" b="1" cap="none" spc="0" baseline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MY" sz="20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132261" marR="132261" marT="92582" marB="92582">
                    <a:lnL w="38100" cmpd="sng">
                      <a:noFill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b="1" cap="none" spc="0">
                          <a:solidFill>
                            <a:schemeClr val="tx1"/>
                          </a:solidFill>
                        </a:rPr>
                        <a:t>+ Across</a:t>
                      </a:r>
                      <a:r>
                        <a:rPr lang="en-MY" sz="2000" b="1" cap="none" spc="0" baseline="0">
                          <a:solidFill>
                            <a:schemeClr val="tx1"/>
                          </a:solidFill>
                        </a:rPr>
                        <a:t> Borders</a:t>
                      </a:r>
                      <a:endParaRPr lang="en-MY" sz="20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132261" marR="132261" marT="92582" marB="92582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335114"/>
                  </a:ext>
                </a:extLst>
              </a:tr>
              <a:tr h="767112">
                <a:tc>
                  <a:txBody>
                    <a:bodyPr/>
                    <a:lstStyle/>
                    <a:p>
                      <a:r>
                        <a:rPr lang="en-US" sz="1700" b="1" cap="none" spc="0">
                          <a:solidFill>
                            <a:schemeClr val="tx1"/>
                          </a:solidFill>
                        </a:rPr>
                        <a:t>Academic  Integration</a:t>
                      </a:r>
                      <a:endParaRPr lang="en-MY" sz="17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132261" marR="132261" marT="92582" marB="92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Theory practice-gap, apprehensive about</a:t>
                      </a:r>
                      <a:r>
                        <a:rPr lang="en-US" sz="1700" cap="none" spc="0" baseline="0">
                          <a:solidFill>
                            <a:schemeClr val="tx1"/>
                          </a:solidFill>
                        </a:rPr>
                        <a:t> assessments</a:t>
                      </a:r>
                      <a:endParaRPr lang="en-MY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2261" marR="132261" marT="92582" marB="92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+ varying levels of competencies</a:t>
                      </a:r>
                      <a:endParaRPr lang="en-MY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2261" marR="132261" marT="92582" marB="92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285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Social Adjustment</a:t>
                      </a:r>
                      <a:endParaRPr lang="en-MY" sz="20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132261" marR="132261" marT="92582" marB="92582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Increase workload</a:t>
                      </a:r>
                      <a:endParaRPr lang="en-MY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2261" marR="132261" marT="92582" marB="92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+ Socio</a:t>
                      </a:r>
                      <a:r>
                        <a:rPr lang="en-US" sz="2000" cap="none" spc="0" baseline="0">
                          <a:solidFill>
                            <a:schemeClr val="tx1"/>
                          </a:solidFill>
                        </a:rPr>
                        <a:t> cultural/economic adaption</a:t>
                      </a:r>
                      <a:endParaRPr lang="en-MY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2261" marR="132261" marT="92582" marB="92582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112">
                <a:tc>
                  <a:txBody>
                    <a:bodyPr/>
                    <a:lstStyle/>
                    <a:p>
                      <a:r>
                        <a:rPr lang="en-US" sz="1700" b="1" cap="none" spc="0">
                          <a:solidFill>
                            <a:schemeClr val="tx1"/>
                          </a:solidFill>
                        </a:rPr>
                        <a:t>Personal and emotional adjustment</a:t>
                      </a:r>
                      <a:endParaRPr lang="en-MY" sz="17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132261" marR="132261" marT="92582" marB="92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Authenticity, fear of mistakes</a:t>
                      </a:r>
                    </a:p>
                  </a:txBody>
                  <a:tcPr marL="132261" marR="132261" marT="92582" marB="92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+ Values, home</a:t>
                      </a:r>
                      <a:r>
                        <a:rPr lang="en-US" sz="1700" cap="none" spc="0" baseline="0">
                          <a:solidFill>
                            <a:schemeClr val="tx1"/>
                          </a:solidFill>
                        </a:rPr>
                        <a:t>sickness</a:t>
                      </a:r>
                      <a:endParaRPr lang="en-MY" sz="17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2261" marR="132261" marT="92582" marB="92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3893">
                <a:tc>
                  <a:txBody>
                    <a:bodyPr/>
                    <a:lstStyle/>
                    <a:p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Workplace Adaptation</a:t>
                      </a:r>
                      <a:endParaRPr lang="en-MY" sz="20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132261" marR="132261" marT="92582" marB="92582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Work based assessments, ambiguity of roles,</a:t>
                      </a:r>
                      <a:r>
                        <a:rPr lang="en-US" sz="2000" cap="none" spc="0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cap="none" spc="0" baseline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000" cap="none" spc="0" err="1">
                          <a:solidFill>
                            <a:schemeClr val="tx1"/>
                          </a:solidFill>
                        </a:rPr>
                        <a:t>nterprofessional</a:t>
                      </a:r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cap="none" spc="0" baseline="0">
                          <a:solidFill>
                            <a:schemeClr val="tx1"/>
                          </a:solidFill>
                        </a:rPr>
                        <a:t>relationships</a:t>
                      </a:r>
                      <a:endParaRPr lang="en-MY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2261" marR="132261" marT="92582" marB="92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cap="none" spc="0">
                          <a:solidFill>
                            <a:schemeClr val="tx1"/>
                          </a:solidFill>
                        </a:rPr>
                        <a:t>+ Different</a:t>
                      </a:r>
                      <a:r>
                        <a:rPr lang="en-US" sz="2000" cap="none" spc="0" baseline="0">
                          <a:solidFill>
                            <a:schemeClr val="tx1"/>
                          </a:solidFill>
                        </a:rPr>
                        <a:t> healthcare systems, patient expectations</a:t>
                      </a:r>
                      <a:endParaRPr lang="en-MY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2261" marR="132261" marT="92582" marB="92582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104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does the literature say about transitions?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Transition Shock (</a:t>
            </a:r>
            <a:r>
              <a:rPr lang="en-US" sz="2200" i="1"/>
              <a:t>Kramer, Duchscher</a:t>
            </a:r>
            <a:r>
              <a:rPr lang="en-US" sz="2200"/>
              <a:t>)</a:t>
            </a:r>
          </a:p>
          <a:p>
            <a:pPr lvl="1"/>
            <a:r>
              <a:rPr lang="en-US" sz="2200"/>
              <a:t>Well established emotional, intellectual, physical and socio-cultural changes resulting from move into new (graduate) practice</a:t>
            </a:r>
          </a:p>
          <a:p>
            <a:endParaRPr lang="en-US" sz="2200"/>
          </a:p>
          <a:p>
            <a:r>
              <a:rPr lang="en-US" sz="2200"/>
              <a:t>Tacit knowledge in professional workplaces (</a:t>
            </a:r>
            <a:r>
              <a:rPr lang="en-US" sz="2200" i="1"/>
              <a:t>Eraut</a:t>
            </a:r>
            <a:r>
              <a:rPr lang="en-US" sz="2200"/>
              <a:t>)</a:t>
            </a:r>
          </a:p>
          <a:p>
            <a:pPr lvl="1"/>
            <a:r>
              <a:rPr lang="en-US" sz="2200"/>
              <a:t>Tacit understanding of people/situations, routines, decision making</a:t>
            </a:r>
          </a:p>
          <a:p>
            <a:pPr lvl="1"/>
            <a:r>
              <a:rPr lang="en-US" sz="2200"/>
              <a:t>Expert/established teams are often poor at sharing with new starters</a:t>
            </a:r>
          </a:p>
          <a:p>
            <a:pPr lvl="1"/>
            <a:r>
              <a:rPr lang="en-US" sz="2200"/>
              <a:t>Bridging and induction programmes typically don’t engage this tacit, essential knowledge</a:t>
            </a:r>
          </a:p>
          <a:p>
            <a:endParaRPr lang="en-US" sz="2200"/>
          </a:p>
          <a:p>
            <a:r>
              <a:rPr lang="en-US" sz="2200" u="sng"/>
              <a:t>Almost certainly magnified for international students/graduates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9600" y="6194189"/>
            <a:ext cx="6299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600" dirty="0" err="1"/>
              <a:t>Duchscher</a:t>
            </a:r>
            <a:r>
              <a:rPr lang="en-US" sz="1600" dirty="0"/>
              <a:t> </a:t>
            </a:r>
            <a:r>
              <a:rPr lang="en-US" sz="1600" i="1" dirty="0"/>
              <a:t>J </a:t>
            </a:r>
            <a:r>
              <a:rPr lang="en-US" sz="1600" i="1" dirty="0" err="1"/>
              <a:t>Adv</a:t>
            </a:r>
            <a:r>
              <a:rPr lang="en-US" sz="1600" i="1" dirty="0"/>
              <a:t> Nursing </a:t>
            </a:r>
            <a:r>
              <a:rPr lang="en-US" sz="1600" dirty="0"/>
              <a:t>2009</a:t>
            </a:r>
            <a:endParaRPr lang="en-US" sz="1600"/>
          </a:p>
          <a:p>
            <a:pPr algn="r">
              <a:spcAft>
                <a:spcPts val="600"/>
              </a:spcAft>
            </a:pPr>
            <a:r>
              <a:rPr lang="en-US" sz="1600" dirty="0" err="1"/>
              <a:t>Eraut</a:t>
            </a:r>
            <a:r>
              <a:rPr lang="en-US" sz="1600" dirty="0"/>
              <a:t>  </a:t>
            </a:r>
            <a:r>
              <a:rPr lang="en-US" sz="1600" i="1" dirty="0"/>
              <a:t>Br J </a:t>
            </a:r>
            <a:r>
              <a:rPr lang="en-US" sz="1600" i="1" dirty="0" err="1"/>
              <a:t>Educ</a:t>
            </a:r>
            <a:r>
              <a:rPr lang="en-US" sz="1600" i="1" dirty="0"/>
              <a:t> </a:t>
            </a:r>
            <a:r>
              <a:rPr lang="en-US" sz="1600" i="1" dirty="0" err="1"/>
              <a:t>Psychol</a:t>
            </a:r>
            <a:r>
              <a:rPr lang="en-US" sz="1600" i="1" dirty="0"/>
              <a:t> </a:t>
            </a:r>
            <a:r>
              <a:rPr lang="en-US" sz="1600" dirty="0"/>
              <a:t>2010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057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 I ready to progress…?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586789"/>
            <a:ext cx="10515600" cy="3590174"/>
          </a:xfrm>
        </p:spPr>
        <p:txBody>
          <a:bodyPr vert="horz" lIns="91440" tIns="45720" rIns="91440" bIns="45720" rtlCol="0">
            <a:normAutofit/>
          </a:bodyPr>
          <a:lstStyle/>
          <a:p>
            <a:pPr marL="426709" lvl="1">
              <a:spcBef>
                <a:spcPts val="933"/>
              </a:spcBef>
              <a:buClr>
                <a:schemeClr val="accent2"/>
              </a:buClr>
              <a:buSzPct val="60000"/>
            </a:pPr>
            <a:r>
              <a:rPr lang="en-US" sz="2200"/>
              <a:t>(Portfolio) Visualisation of achievement, feedback </a:t>
            </a:r>
            <a:r>
              <a:rPr lang="en-US" sz="2200" b="1"/>
              <a:t>and</a:t>
            </a:r>
            <a:r>
              <a:rPr lang="en-US" sz="2200"/>
              <a:t> learning activities for learners and faculty</a:t>
            </a:r>
          </a:p>
          <a:p>
            <a:pPr lvl="1"/>
            <a:r>
              <a:rPr lang="en-US" sz="2200"/>
              <a:t>How am I doing? Where do I need to go next?</a:t>
            </a:r>
          </a:p>
          <a:p>
            <a:pPr lvl="1"/>
            <a:r>
              <a:rPr lang="en-US" sz="2200"/>
              <a:t>Helping users visualise both the ‘journey’ and ‘destination’ (Kimber et al 2006)</a:t>
            </a:r>
          </a:p>
          <a:p>
            <a:r>
              <a:rPr lang="en-US" sz="2200"/>
              <a:t>Recording goals and ‘anticipated’ feedback</a:t>
            </a:r>
          </a:p>
          <a:p>
            <a:pPr lvl="1"/>
            <a:r>
              <a:rPr lang="en-US" sz="2200"/>
              <a:t>Allow personalisation depending on learner ability (and self-regulation) (Leenknecht et al, 2019) </a:t>
            </a:r>
          </a:p>
          <a:p>
            <a:pPr lvl="1"/>
            <a:r>
              <a:rPr lang="en-US" sz="2200"/>
              <a:t>Simple tools – MS Word, email to tutors</a:t>
            </a:r>
          </a:p>
          <a:p>
            <a:pPr lvl="1"/>
            <a:endParaRPr lang="en-US" sz="2200"/>
          </a:p>
          <a:p>
            <a:pPr lvl="1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9813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Preparedness is not enough...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1678" y="2286001"/>
            <a:ext cx="10089112" cy="3909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Reconceptualising</a:t>
            </a:r>
            <a:r>
              <a:rPr lang="en-US" sz="2400" dirty="0"/>
              <a:t> transitions as ‘critically intensive learning periods’ (</a:t>
            </a:r>
            <a:r>
              <a:rPr lang="en-US" sz="2400" i="1" dirty="0" err="1"/>
              <a:t>Kilminster</a:t>
            </a:r>
            <a:r>
              <a:rPr lang="en-US" sz="2400" dirty="0"/>
              <a:t>)</a:t>
            </a:r>
          </a:p>
          <a:p>
            <a:pPr lvl="1"/>
            <a:r>
              <a:rPr lang="en-US" dirty="0"/>
              <a:t>Transitions often associated with safety concerns and adverse outcomes</a:t>
            </a:r>
          </a:p>
          <a:p>
            <a:pPr lvl="1"/>
            <a:r>
              <a:rPr lang="en-US" dirty="0"/>
              <a:t>Performance strongly associated with intense periods of learning/adapting to teams and learning cultures</a:t>
            </a:r>
          </a:p>
          <a:p>
            <a:r>
              <a:rPr lang="en-US" sz="2400" dirty="0"/>
              <a:t>Nursing responses to transition shock (</a:t>
            </a:r>
            <a:r>
              <a:rPr lang="en-US" sz="2400" i="1" dirty="0"/>
              <a:t>Clipper</a:t>
            </a:r>
            <a:r>
              <a:rPr lang="en-US" sz="2400" dirty="0"/>
              <a:t>)</a:t>
            </a:r>
          </a:p>
          <a:p>
            <a:pPr lvl="1"/>
            <a:r>
              <a:rPr lang="en-US" dirty="0"/>
              <a:t>Focus on more longitudinal preceptor type models – positive impact on perceptions of care and safe practice </a:t>
            </a:r>
          </a:p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9600" y="6070601"/>
            <a:ext cx="6197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600" dirty="0" err="1"/>
              <a:t>Kilminster</a:t>
            </a:r>
            <a:r>
              <a:rPr lang="en-US" sz="1600" dirty="0"/>
              <a:t> </a:t>
            </a:r>
            <a:r>
              <a:rPr lang="en-US" sz="1600" i="1" dirty="0"/>
              <a:t>Med </a:t>
            </a:r>
            <a:r>
              <a:rPr lang="en-US" sz="1600" i="1" dirty="0" err="1"/>
              <a:t>Educ</a:t>
            </a:r>
            <a:r>
              <a:rPr lang="en-US" sz="1600" i="1" dirty="0"/>
              <a:t> </a:t>
            </a:r>
            <a:r>
              <a:rPr lang="en-US" sz="1600" dirty="0"/>
              <a:t>2011</a:t>
            </a:r>
            <a:endParaRPr lang="en-US" sz="1600"/>
          </a:p>
          <a:p>
            <a:pPr algn="r">
              <a:spcAft>
                <a:spcPts val="600"/>
              </a:spcAft>
            </a:pPr>
            <a:r>
              <a:rPr lang="en-US" sz="1600" dirty="0"/>
              <a:t>Clipper </a:t>
            </a:r>
            <a:r>
              <a:rPr lang="en-US" sz="1600" i="1" dirty="0"/>
              <a:t>J </a:t>
            </a:r>
            <a:r>
              <a:rPr lang="en-US" sz="1600" i="1" dirty="0" err="1"/>
              <a:t>Contin</a:t>
            </a:r>
            <a:r>
              <a:rPr lang="en-US" sz="1600" i="1" dirty="0"/>
              <a:t> </a:t>
            </a:r>
            <a:r>
              <a:rPr lang="en-US" sz="1600" i="1" dirty="0" err="1"/>
              <a:t>Educ</a:t>
            </a:r>
            <a:r>
              <a:rPr lang="en-US" sz="1600" i="1" dirty="0"/>
              <a:t> Nurse </a:t>
            </a:r>
            <a:r>
              <a:rPr lang="en-US" sz="1600" dirty="0"/>
              <a:t>2015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0842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19125"/>
            <a:ext cx="2652413" cy="56197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Group Discussion 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16250" y="619125"/>
            <a:ext cx="6508987" cy="5619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Building on these theoretical perspectives:</a:t>
            </a:r>
          </a:p>
          <a:p>
            <a:pPr lvl="1"/>
            <a:r>
              <a:rPr lang="en-US" dirty="0"/>
              <a:t>Understanding and employing tacit knowledge</a:t>
            </a:r>
          </a:p>
          <a:p>
            <a:pPr lvl="1"/>
            <a:r>
              <a:rPr lang="en-US" dirty="0"/>
              <a:t>Critically intensive learning periods</a:t>
            </a:r>
          </a:p>
          <a:p>
            <a:pPr lvl="1"/>
            <a:endParaRPr lang="en-US" dirty="0"/>
          </a:p>
          <a:p>
            <a:r>
              <a:rPr lang="en-US" sz="2400" dirty="0"/>
              <a:t>How can we better support students and graduates in practice who are ‘at risk’, particularly during transition periods?</a:t>
            </a:r>
          </a:p>
          <a:p>
            <a:r>
              <a:rPr lang="en-US" sz="2400" dirty="0"/>
              <a:t>Are you aware of what your own institutions currently doing well, and what could be improved, in this area?</a:t>
            </a:r>
          </a:p>
          <a:p>
            <a:r>
              <a:rPr lang="en-US" sz="2400" dirty="0"/>
              <a:t>Are you working in a silo in this area when you could be sharing practice across the institution?</a:t>
            </a:r>
          </a:p>
        </p:txBody>
      </p:sp>
    </p:spTree>
    <p:extLst>
      <p:ext uri="{BB962C8B-B14F-4D97-AF65-F5344CB8AC3E}">
        <p14:creationId xmlns:p14="http://schemas.microsoft.com/office/powerpoint/2010/main" val="201431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83B0A-E965-AD45-BE4A-B1611587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l Nile" pitchFamily="2" charset="-78"/>
                <a:cs typeface="Al Nile" pitchFamily="2" charset="-78"/>
              </a:rPr>
              <a:t>A bit about me…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84BDEB3C-38BA-4D83-B0AC-8842DE19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l Nile" pitchFamily="2" charset="-78"/>
                <a:cs typeface="Al Nile" pitchFamily="2" charset="-78"/>
              </a:rPr>
              <a:t>Director of Studies on large (intake 330 / year) MBChB </a:t>
            </a:r>
            <a:r>
              <a:rPr lang="en-US" sz="2800" dirty="0" err="1">
                <a:latin typeface="Al Nile" pitchFamily="2" charset="-78"/>
                <a:cs typeface="Al Nile" pitchFamily="2" charset="-78"/>
              </a:rPr>
              <a:t>Programme</a:t>
            </a:r>
            <a:endParaRPr lang="en-US" sz="2800" dirty="0">
              <a:latin typeface="Al Nile" pitchFamily="2" charset="-78"/>
              <a:cs typeface="Al Nile" pitchFamily="2" charset="-78"/>
            </a:endParaRPr>
          </a:p>
          <a:p>
            <a:r>
              <a:rPr lang="en-US" sz="2800" dirty="0">
                <a:latin typeface="Al Nile" pitchFamily="2" charset="-78"/>
                <a:cs typeface="Al Nile" pitchFamily="2" charset="-78"/>
              </a:rPr>
              <a:t>Worked in Medical Education since 2007 (Leeds and then Liverpool)</a:t>
            </a:r>
          </a:p>
          <a:p>
            <a:r>
              <a:rPr lang="en-US" sz="2800" dirty="0">
                <a:latin typeface="Al Nile" pitchFamily="2" charset="-78"/>
                <a:cs typeface="Al Nile" pitchFamily="2" charset="-78"/>
              </a:rPr>
              <a:t>Sociologist (PhD Medical Education)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Content Placeholder 4" descr="A picture of the author of the presentation and her black cat, sat in a garden">
            <a:extLst>
              <a:ext uri="{FF2B5EF4-FFF2-40B4-BE49-F238E27FC236}">
                <a16:creationId xmlns:a16="http://schemas.microsoft.com/office/drawing/2014/main" id="{FD4517E1-7468-E24A-A43F-D8C348A9E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95" t="22721" r="2495" b="-12763"/>
          <a:stretch/>
        </p:blipFill>
        <p:spPr>
          <a:xfrm rot="5400000">
            <a:off x="6402766" y="1105636"/>
            <a:ext cx="6858000" cy="46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77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Interventions… behaviour change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886D6A-7538-4FC4-8750-128AB92DFC9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8140322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09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821A95-4AEC-48B6-A584-7555C905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588" y="662399"/>
            <a:ext cx="10153650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Future solutions?</a:t>
            </a:r>
            <a:br>
              <a:rPr lang="en-US" dirty="0"/>
            </a:b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996FAB-012A-4B0F-A158-D21B9D459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1CDEC00-6E40-4AC1-B45A-15954C78D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BF78D31-BD66-4296-ABEF-9492C4222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1588" y="1524000"/>
            <a:ext cx="6015897" cy="48146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/>
              <a:t>Using routinely collected data – e.g. WBA, skills practice, task completion</a:t>
            </a:r>
          </a:p>
          <a:p>
            <a:pPr lvl="1"/>
            <a:r>
              <a:rPr lang="en-US" sz="2000" dirty="0"/>
              <a:t>Monitoring (dis)engagement – develop highly predictive models of learners ‘at risk of future failure’ (</a:t>
            </a:r>
            <a:r>
              <a:rPr lang="en-US" sz="2000" i="1" dirty="0"/>
              <a:t>Fuller &amp; Hallam 2017,2018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r>
              <a:rPr lang="en-US" sz="2000" dirty="0"/>
              <a:t>Nudges</a:t>
            </a:r>
          </a:p>
          <a:p>
            <a:pPr lvl="1"/>
            <a:r>
              <a:rPr lang="en-US" sz="2000" i="1" dirty="0"/>
              <a:t>Non-directive interventions to influence motives and decisions</a:t>
            </a:r>
          </a:p>
          <a:p>
            <a:pPr lvl="1"/>
            <a:r>
              <a:rPr lang="en-US" sz="2000" dirty="0"/>
              <a:t>Simple, SMS texts - Reducing drop out for ‘at risk’ students newly entering higher education (</a:t>
            </a:r>
            <a:r>
              <a:rPr lang="en-US" sz="2000" i="1" dirty="0"/>
              <a:t>Castleman &amp; Page 2014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Smartphone nudges for medical students at risk of failure – improved engagement, reduced high stakes failure (</a:t>
            </a:r>
            <a:r>
              <a:rPr lang="en-US" sz="2000" i="1" dirty="0"/>
              <a:t>Hallam &amp; Fuller 2018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Can be coupled with ‘live’ preceptor models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D4137695-BCD6-4837-B32C-8C733C993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1" r="9158"/>
          <a:stretch/>
        </p:blipFill>
        <p:spPr>
          <a:xfrm>
            <a:off x="7754811" y="2197353"/>
            <a:ext cx="3860171" cy="3855489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4845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68A5C-06ED-E143-A65A-2F5A62E9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Reflections on supporting students collaboratively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2820F-0D7B-B14C-A985-97C7D93BE6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Shares best practice /  sense that “risk” is also shared (appeals harder when decision making is consistent)</a:t>
            </a:r>
          </a:p>
          <a:p>
            <a:r>
              <a:rPr lang="en-US" sz="2400" dirty="0"/>
              <a:t>Inventive / innovative solutions borne of discussion</a:t>
            </a:r>
          </a:p>
          <a:p>
            <a:r>
              <a:rPr lang="en-US" sz="2400" dirty="0"/>
              <a:t>Outside of comfort zone but more rewarding relationships</a:t>
            </a:r>
          </a:p>
          <a:p>
            <a:r>
              <a:rPr lang="en-US" sz="2400" dirty="0"/>
              <a:t>Expanded opportunities for students to learn from other professions</a:t>
            </a:r>
          </a:p>
          <a:p>
            <a:r>
              <a:rPr lang="en-US" sz="2400" dirty="0"/>
              <a:t>Needed now more than ever (‘pandemic generation of learners’)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34898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ibute - Professor Fred Ridley - News - University of ...">
            <a:extLst>
              <a:ext uri="{FF2B5EF4-FFF2-40B4-BE49-F238E27FC236}">
                <a16:creationId xmlns:a16="http://schemas.microsoft.com/office/drawing/2014/main" id="{5742A2CB-AE8C-2145-B202-4F5DA3D42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 r="10559" b="-1"/>
          <a:stretch/>
        </p:blipFill>
        <p:spPr bwMode="auto">
          <a:xfrm>
            <a:off x="4650909" y="10"/>
            <a:ext cx="754109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7EC82D-F61C-234A-AAF0-DDC09639B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THANK YOU FOR LISTENING</a:t>
            </a:r>
          </a:p>
        </p:txBody>
      </p: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1575ECEB-ECA1-471F-830A-8B54E4089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43" y="2778679"/>
            <a:ext cx="4550366" cy="3893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Contact: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 Viktoria Goddard</a:t>
            </a:r>
          </a:p>
          <a:p>
            <a:pPr marL="0" indent="0"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Viktoria.Goddard@Liverpool.ac.uk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@</a:t>
            </a:r>
            <a:r>
              <a:rPr lang="en-US" dirty="0" err="1"/>
              <a:t>viktoriactg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2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2DBC3FA-1778-4542-A98E-723060F70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rof Vishna Devi Nadarajah - IMU Centre For Education">
            <a:extLst>
              <a:ext uri="{FF2B5EF4-FFF2-40B4-BE49-F238E27FC236}">
                <a16:creationId xmlns:a16="http://schemas.microsoft.com/office/drawing/2014/main" id="{B5F63933-CEBE-4340-A7FA-76FC5773C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6" r="-2" b="24924"/>
          <a:stretch/>
        </p:blipFill>
        <p:spPr bwMode="auto">
          <a:xfrm>
            <a:off x="7331108" y="3429000"/>
            <a:ext cx="4860895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of. Richard Fuller - European Board of Medical Assessors">
            <a:extLst>
              <a:ext uri="{FF2B5EF4-FFF2-40B4-BE49-F238E27FC236}">
                <a16:creationId xmlns:a16="http://schemas.microsoft.com/office/drawing/2014/main" id="{A0A45DCB-6995-3B4F-B1BF-20A39928A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r="2" b="11017"/>
          <a:stretch/>
        </p:blipFill>
        <p:spPr bwMode="auto">
          <a:xfrm>
            <a:off x="7331101" y="-2"/>
            <a:ext cx="4860896" cy="34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1BA3DC3-EBA4-4E01-9551-84AF25F5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7584990" cy="6858000"/>
          </a:xfrm>
          <a:custGeom>
            <a:avLst/>
            <a:gdLst>
              <a:gd name="connsiteX0" fmla="*/ 7584990 w 7584990"/>
              <a:gd name="connsiteY0" fmla="*/ 0 h 6858000"/>
              <a:gd name="connsiteX1" fmla="*/ 4838076 w 7584990"/>
              <a:gd name="connsiteY1" fmla="*/ 0 h 6858000"/>
              <a:gd name="connsiteX2" fmla="*/ 4417162 w 7584990"/>
              <a:gd name="connsiteY2" fmla="*/ 0 h 6858000"/>
              <a:gd name="connsiteX3" fmla="*/ 3827999 w 7584990"/>
              <a:gd name="connsiteY3" fmla="*/ 0 h 6858000"/>
              <a:gd name="connsiteX4" fmla="*/ 3459219 w 7584990"/>
              <a:gd name="connsiteY4" fmla="*/ 0 h 6858000"/>
              <a:gd name="connsiteX5" fmla="*/ 334174 w 7584990"/>
              <a:gd name="connsiteY5" fmla="*/ 0 h 6858000"/>
              <a:gd name="connsiteX6" fmla="*/ 334173 w 7584990"/>
              <a:gd name="connsiteY6" fmla="*/ 0 h 6858000"/>
              <a:gd name="connsiteX7" fmla="*/ 189795 w 7584990"/>
              <a:gd name="connsiteY7" fmla="*/ 0 h 6858000"/>
              <a:gd name="connsiteX8" fmla="*/ 184756 w 7584990"/>
              <a:gd name="connsiteY8" fmla="*/ 66675 h 6858000"/>
              <a:gd name="connsiteX9" fmla="*/ 176358 w 7584990"/>
              <a:gd name="connsiteY9" fmla="*/ 122237 h 6858000"/>
              <a:gd name="connsiteX10" fmla="*/ 166281 w 7584990"/>
              <a:gd name="connsiteY10" fmla="*/ 174625 h 6858000"/>
              <a:gd name="connsiteX11" fmla="*/ 149485 w 7584990"/>
              <a:gd name="connsiteY11" fmla="*/ 217487 h 6858000"/>
              <a:gd name="connsiteX12" fmla="*/ 132689 w 7584990"/>
              <a:gd name="connsiteY12" fmla="*/ 260350 h 6858000"/>
              <a:gd name="connsiteX13" fmla="*/ 112534 w 7584990"/>
              <a:gd name="connsiteY13" fmla="*/ 296862 h 6858000"/>
              <a:gd name="connsiteX14" fmla="*/ 92379 w 7584990"/>
              <a:gd name="connsiteY14" fmla="*/ 334962 h 6858000"/>
              <a:gd name="connsiteX15" fmla="*/ 73903 w 7584990"/>
              <a:gd name="connsiteY15" fmla="*/ 369887 h 6858000"/>
              <a:gd name="connsiteX16" fmla="*/ 55427 w 7584990"/>
              <a:gd name="connsiteY16" fmla="*/ 409575 h 6858000"/>
              <a:gd name="connsiteX17" fmla="*/ 38632 w 7584990"/>
              <a:gd name="connsiteY17" fmla="*/ 450850 h 6858000"/>
              <a:gd name="connsiteX18" fmla="*/ 23515 w 7584990"/>
              <a:gd name="connsiteY18" fmla="*/ 496887 h 6858000"/>
              <a:gd name="connsiteX19" fmla="*/ 11758 w 7584990"/>
              <a:gd name="connsiteY19" fmla="*/ 546100 h 6858000"/>
              <a:gd name="connsiteX20" fmla="*/ 3359 w 7584990"/>
              <a:gd name="connsiteY20" fmla="*/ 606425 h 6858000"/>
              <a:gd name="connsiteX21" fmla="*/ 0 w 7584990"/>
              <a:gd name="connsiteY21" fmla="*/ 673100 h 6858000"/>
              <a:gd name="connsiteX22" fmla="*/ 3359 w 7584990"/>
              <a:gd name="connsiteY22" fmla="*/ 744537 h 6858000"/>
              <a:gd name="connsiteX23" fmla="*/ 11758 w 7584990"/>
              <a:gd name="connsiteY23" fmla="*/ 801687 h 6858000"/>
              <a:gd name="connsiteX24" fmla="*/ 23515 w 7584990"/>
              <a:gd name="connsiteY24" fmla="*/ 854075 h 6858000"/>
              <a:gd name="connsiteX25" fmla="*/ 38632 w 7584990"/>
              <a:gd name="connsiteY25" fmla="*/ 901700 h 6858000"/>
              <a:gd name="connsiteX26" fmla="*/ 55427 w 7584990"/>
              <a:gd name="connsiteY26" fmla="*/ 942975 h 6858000"/>
              <a:gd name="connsiteX27" fmla="*/ 75583 w 7584990"/>
              <a:gd name="connsiteY27" fmla="*/ 981075 h 6858000"/>
              <a:gd name="connsiteX28" fmla="*/ 95738 w 7584990"/>
              <a:gd name="connsiteY28" fmla="*/ 1017587 h 6858000"/>
              <a:gd name="connsiteX29" fmla="*/ 115893 w 7584990"/>
              <a:gd name="connsiteY29" fmla="*/ 1055687 h 6858000"/>
              <a:gd name="connsiteX30" fmla="*/ 134368 w 7584990"/>
              <a:gd name="connsiteY30" fmla="*/ 1095375 h 6858000"/>
              <a:gd name="connsiteX31" fmla="*/ 152844 w 7584990"/>
              <a:gd name="connsiteY31" fmla="*/ 1136650 h 6858000"/>
              <a:gd name="connsiteX32" fmla="*/ 167960 w 7584990"/>
              <a:gd name="connsiteY32" fmla="*/ 1182687 h 6858000"/>
              <a:gd name="connsiteX33" fmla="*/ 178038 w 7584990"/>
              <a:gd name="connsiteY33" fmla="*/ 1235075 h 6858000"/>
              <a:gd name="connsiteX34" fmla="*/ 188115 w 7584990"/>
              <a:gd name="connsiteY34" fmla="*/ 1295400 h 6858000"/>
              <a:gd name="connsiteX35" fmla="*/ 189795 w 7584990"/>
              <a:gd name="connsiteY35" fmla="*/ 1363662 h 6858000"/>
              <a:gd name="connsiteX36" fmla="*/ 188115 w 7584990"/>
              <a:gd name="connsiteY36" fmla="*/ 1431925 h 6858000"/>
              <a:gd name="connsiteX37" fmla="*/ 178038 w 7584990"/>
              <a:gd name="connsiteY37" fmla="*/ 1492250 h 6858000"/>
              <a:gd name="connsiteX38" fmla="*/ 167960 w 7584990"/>
              <a:gd name="connsiteY38" fmla="*/ 1544637 h 6858000"/>
              <a:gd name="connsiteX39" fmla="*/ 152844 w 7584990"/>
              <a:gd name="connsiteY39" fmla="*/ 1589087 h 6858000"/>
              <a:gd name="connsiteX40" fmla="*/ 134368 w 7584990"/>
              <a:gd name="connsiteY40" fmla="*/ 1631950 h 6858000"/>
              <a:gd name="connsiteX41" fmla="*/ 115893 w 7584990"/>
              <a:gd name="connsiteY41" fmla="*/ 1671637 h 6858000"/>
              <a:gd name="connsiteX42" fmla="*/ 95738 w 7584990"/>
              <a:gd name="connsiteY42" fmla="*/ 1708150 h 6858000"/>
              <a:gd name="connsiteX43" fmla="*/ 75583 w 7584990"/>
              <a:gd name="connsiteY43" fmla="*/ 1743075 h 6858000"/>
              <a:gd name="connsiteX44" fmla="*/ 55427 w 7584990"/>
              <a:gd name="connsiteY44" fmla="*/ 1782762 h 6858000"/>
              <a:gd name="connsiteX45" fmla="*/ 38632 w 7584990"/>
              <a:gd name="connsiteY45" fmla="*/ 1824037 h 6858000"/>
              <a:gd name="connsiteX46" fmla="*/ 23515 w 7584990"/>
              <a:gd name="connsiteY46" fmla="*/ 1870075 h 6858000"/>
              <a:gd name="connsiteX47" fmla="*/ 11758 w 7584990"/>
              <a:gd name="connsiteY47" fmla="*/ 1922462 h 6858000"/>
              <a:gd name="connsiteX48" fmla="*/ 3359 w 7584990"/>
              <a:gd name="connsiteY48" fmla="*/ 1982787 h 6858000"/>
              <a:gd name="connsiteX49" fmla="*/ 0 w 7584990"/>
              <a:gd name="connsiteY49" fmla="*/ 2051050 h 6858000"/>
              <a:gd name="connsiteX50" fmla="*/ 3359 w 7584990"/>
              <a:gd name="connsiteY50" fmla="*/ 2119312 h 6858000"/>
              <a:gd name="connsiteX51" fmla="*/ 11758 w 7584990"/>
              <a:gd name="connsiteY51" fmla="*/ 2179637 h 6858000"/>
              <a:gd name="connsiteX52" fmla="*/ 23515 w 7584990"/>
              <a:gd name="connsiteY52" fmla="*/ 2232025 h 6858000"/>
              <a:gd name="connsiteX53" fmla="*/ 38632 w 7584990"/>
              <a:gd name="connsiteY53" fmla="*/ 2278062 h 6858000"/>
              <a:gd name="connsiteX54" fmla="*/ 55427 w 7584990"/>
              <a:gd name="connsiteY54" fmla="*/ 2319337 h 6858000"/>
              <a:gd name="connsiteX55" fmla="*/ 75583 w 7584990"/>
              <a:gd name="connsiteY55" fmla="*/ 2359025 h 6858000"/>
              <a:gd name="connsiteX56" fmla="*/ 95738 w 7584990"/>
              <a:gd name="connsiteY56" fmla="*/ 2395537 h 6858000"/>
              <a:gd name="connsiteX57" fmla="*/ 115893 w 7584990"/>
              <a:gd name="connsiteY57" fmla="*/ 2433637 h 6858000"/>
              <a:gd name="connsiteX58" fmla="*/ 134368 w 7584990"/>
              <a:gd name="connsiteY58" fmla="*/ 2471737 h 6858000"/>
              <a:gd name="connsiteX59" fmla="*/ 152844 w 7584990"/>
              <a:gd name="connsiteY59" fmla="*/ 2513012 h 6858000"/>
              <a:gd name="connsiteX60" fmla="*/ 167960 w 7584990"/>
              <a:gd name="connsiteY60" fmla="*/ 2560637 h 6858000"/>
              <a:gd name="connsiteX61" fmla="*/ 178038 w 7584990"/>
              <a:gd name="connsiteY61" fmla="*/ 2613025 h 6858000"/>
              <a:gd name="connsiteX62" fmla="*/ 188115 w 7584990"/>
              <a:gd name="connsiteY62" fmla="*/ 2671762 h 6858000"/>
              <a:gd name="connsiteX63" fmla="*/ 189795 w 7584990"/>
              <a:gd name="connsiteY63" fmla="*/ 2741612 h 6858000"/>
              <a:gd name="connsiteX64" fmla="*/ 188115 w 7584990"/>
              <a:gd name="connsiteY64" fmla="*/ 2809875 h 6858000"/>
              <a:gd name="connsiteX65" fmla="*/ 178038 w 7584990"/>
              <a:gd name="connsiteY65" fmla="*/ 2868612 h 6858000"/>
              <a:gd name="connsiteX66" fmla="*/ 167960 w 7584990"/>
              <a:gd name="connsiteY66" fmla="*/ 2922587 h 6858000"/>
              <a:gd name="connsiteX67" fmla="*/ 152844 w 7584990"/>
              <a:gd name="connsiteY67" fmla="*/ 2967037 h 6858000"/>
              <a:gd name="connsiteX68" fmla="*/ 134368 w 7584990"/>
              <a:gd name="connsiteY68" fmla="*/ 3009900 h 6858000"/>
              <a:gd name="connsiteX69" fmla="*/ 115893 w 7584990"/>
              <a:gd name="connsiteY69" fmla="*/ 3046412 h 6858000"/>
              <a:gd name="connsiteX70" fmla="*/ 95738 w 7584990"/>
              <a:gd name="connsiteY70" fmla="*/ 3084512 h 6858000"/>
              <a:gd name="connsiteX71" fmla="*/ 75583 w 7584990"/>
              <a:gd name="connsiteY71" fmla="*/ 3121025 h 6858000"/>
              <a:gd name="connsiteX72" fmla="*/ 55427 w 7584990"/>
              <a:gd name="connsiteY72" fmla="*/ 3160712 h 6858000"/>
              <a:gd name="connsiteX73" fmla="*/ 38632 w 7584990"/>
              <a:gd name="connsiteY73" fmla="*/ 3201987 h 6858000"/>
              <a:gd name="connsiteX74" fmla="*/ 23515 w 7584990"/>
              <a:gd name="connsiteY74" fmla="*/ 3248025 h 6858000"/>
              <a:gd name="connsiteX75" fmla="*/ 11758 w 7584990"/>
              <a:gd name="connsiteY75" fmla="*/ 3300412 h 6858000"/>
              <a:gd name="connsiteX76" fmla="*/ 3359 w 7584990"/>
              <a:gd name="connsiteY76" fmla="*/ 3360737 h 6858000"/>
              <a:gd name="connsiteX77" fmla="*/ 0 w 7584990"/>
              <a:gd name="connsiteY77" fmla="*/ 3427412 h 6858000"/>
              <a:gd name="connsiteX78" fmla="*/ 3359 w 7584990"/>
              <a:gd name="connsiteY78" fmla="*/ 3497262 h 6858000"/>
              <a:gd name="connsiteX79" fmla="*/ 11758 w 7584990"/>
              <a:gd name="connsiteY79" fmla="*/ 3557587 h 6858000"/>
              <a:gd name="connsiteX80" fmla="*/ 23515 w 7584990"/>
              <a:gd name="connsiteY80" fmla="*/ 3609975 h 6858000"/>
              <a:gd name="connsiteX81" fmla="*/ 38632 w 7584990"/>
              <a:gd name="connsiteY81" fmla="*/ 3656012 h 6858000"/>
              <a:gd name="connsiteX82" fmla="*/ 55427 w 7584990"/>
              <a:gd name="connsiteY82" fmla="*/ 3697287 h 6858000"/>
              <a:gd name="connsiteX83" fmla="*/ 75583 w 7584990"/>
              <a:gd name="connsiteY83" fmla="*/ 3736975 h 6858000"/>
              <a:gd name="connsiteX84" fmla="*/ 115893 w 7584990"/>
              <a:gd name="connsiteY84" fmla="*/ 3811587 h 6858000"/>
              <a:gd name="connsiteX85" fmla="*/ 134368 w 7584990"/>
              <a:gd name="connsiteY85" fmla="*/ 3848100 h 6858000"/>
              <a:gd name="connsiteX86" fmla="*/ 152844 w 7584990"/>
              <a:gd name="connsiteY86" fmla="*/ 3890962 h 6858000"/>
              <a:gd name="connsiteX87" fmla="*/ 167960 w 7584990"/>
              <a:gd name="connsiteY87" fmla="*/ 3935412 h 6858000"/>
              <a:gd name="connsiteX88" fmla="*/ 178038 w 7584990"/>
              <a:gd name="connsiteY88" fmla="*/ 3987800 h 6858000"/>
              <a:gd name="connsiteX89" fmla="*/ 188115 w 7584990"/>
              <a:gd name="connsiteY89" fmla="*/ 4048125 h 6858000"/>
              <a:gd name="connsiteX90" fmla="*/ 189795 w 7584990"/>
              <a:gd name="connsiteY90" fmla="*/ 4116387 h 6858000"/>
              <a:gd name="connsiteX91" fmla="*/ 188115 w 7584990"/>
              <a:gd name="connsiteY91" fmla="*/ 4186237 h 6858000"/>
              <a:gd name="connsiteX92" fmla="*/ 178038 w 7584990"/>
              <a:gd name="connsiteY92" fmla="*/ 4244975 h 6858000"/>
              <a:gd name="connsiteX93" fmla="*/ 167960 w 7584990"/>
              <a:gd name="connsiteY93" fmla="*/ 4297362 h 6858000"/>
              <a:gd name="connsiteX94" fmla="*/ 152844 w 7584990"/>
              <a:gd name="connsiteY94" fmla="*/ 4343400 h 6858000"/>
              <a:gd name="connsiteX95" fmla="*/ 134368 w 7584990"/>
              <a:gd name="connsiteY95" fmla="*/ 4386262 h 6858000"/>
              <a:gd name="connsiteX96" fmla="*/ 115893 w 7584990"/>
              <a:gd name="connsiteY96" fmla="*/ 4424362 h 6858000"/>
              <a:gd name="connsiteX97" fmla="*/ 75583 w 7584990"/>
              <a:gd name="connsiteY97" fmla="*/ 4498975 h 6858000"/>
              <a:gd name="connsiteX98" fmla="*/ 55427 w 7584990"/>
              <a:gd name="connsiteY98" fmla="*/ 4537075 h 6858000"/>
              <a:gd name="connsiteX99" fmla="*/ 38632 w 7584990"/>
              <a:gd name="connsiteY99" fmla="*/ 4579937 h 6858000"/>
              <a:gd name="connsiteX100" fmla="*/ 23515 w 7584990"/>
              <a:gd name="connsiteY100" fmla="*/ 4625975 h 6858000"/>
              <a:gd name="connsiteX101" fmla="*/ 11758 w 7584990"/>
              <a:gd name="connsiteY101" fmla="*/ 4678362 h 6858000"/>
              <a:gd name="connsiteX102" fmla="*/ 3359 w 7584990"/>
              <a:gd name="connsiteY102" fmla="*/ 4738687 h 6858000"/>
              <a:gd name="connsiteX103" fmla="*/ 0 w 7584990"/>
              <a:gd name="connsiteY103" fmla="*/ 4806950 h 6858000"/>
              <a:gd name="connsiteX104" fmla="*/ 3359 w 7584990"/>
              <a:gd name="connsiteY104" fmla="*/ 4875212 h 6858000"/>
              <a:gd name="connsiteX105" fmla="*/ 11758 w 7584990"/>
              <a:gd name="connsiteY105" fmla="*/ 4935537 h 6858000"/>
              <a:gd name="connsiteX106" fmla="*/ 23515 w 7584990"/>
              <a:gd name="connsiteY106" fmla="*/ 4987925 h 6858000"/>
              <a:gd name="connsiteX107" fmla="*/ 38632 w 7584990"/>
              <a:gd name="connsiteY107" fmla="*/ 5033962 h 6858000"/>
              <a:gd name="connsiteX108" fmla="*/ 55427 w 7584990"/>
              <a:gd name="connsiteY108" fmla="*/ 5075237 h 6858000"/>
              <a:gd name="connsiteX109" fmla="*/ 75583 w 7584990"/>
              <a:gd name="connsiteY109" fmla="*/ 5114925 h 6858000"/>
              <a:gd name="connsiteX110" fmla="*/ 95738 w 7584990"/>
              <a:gd name="connsiteY110" fmla="*/ 5149850 h 6858000"/>
              <a:gd name="connsiteX111" fmla="*/ 115893 w 7584990"/>
              <a:gd name="connsiteY111" fmla="*/ 5186362 h 6858000"/>
              <a:gd name="connsiteX112" fmla="*/ 134368 w 7584990"/>
              <a:gd name="connsiteY112" fmla="*/ 5226050 h 6858000"/>
              <a:gd name="connsiteX113" fmla="*/ 152844 w 7584990"/>
              <a:gd name="connsiteY113" fmla="*/ 5268912 h 6858000"/>
              <a:gd name="connsiteX114" fmla="*/ 167960 w 7584990"/>
              <a:gd name="connsiteY114" fmla="*/ 5313362 h 6858000"/>
              <a:gd name="connsiteX115" fmla="*/ 178038 w 7584990"/>
              <a:gd name="connsiteY115" fmla="*/ 5365750 h 6858000"/>
              <a:gd name="connsiteX116" fmla="*/ 188115 w 7584990"/>
              <a:gd name="connsiteY116" fmla="*/ 5426075 h 6858000"/>
              <a:gd name="connsiteX117" fmla="*/ 189795 w 7584990"/>
              <a:gd name="connsiteY117" fmla="*/ 5494337 h 6858000"/>
              <a:gd name="connsiteX118" fmla="*/ 188115 w 7584990"/>
              <a:gd name="connsiteY118" fmla="*/ 5562600 h 6858000"/>
              <a:gd name="connsiteX119" fmla="*/ 178038 w 7584990"/>
              <a:gd name="connsiteY119" fmla="*/ 5622925 h 6858000"/>
              <a:gd name="connsiteX120" fmla="*/ 167960 w 7584990"/>
              <a:gd name="connsiteY120" fmla="*/ 5675312 h 6858000"/>
              <a:gd name="connsiteX121" fmla="*/ 152844 w 7584990"/>
              <a:gd name="connsiteY121" fmla="*/ 5721350 h 6858000"/>
              <a:gd name="connsiteX122" fmla="*/ 134368 w 7584990"/>
              <a:gd name="connsiteY122" fmla="*/ 5762625 h 6858000"/>
              <a:gd name="connsiteX123" fmla="*/ 115893 w 7584990"/>
              <a:gd name="connsiteY123" fmla="*/ 5802312 h 6858000"/>
              <a:gd name="connsiteX124" fmla="*/ 95738 w 7584990"/>
              <a:gd name="connsiteY124" fmla="*/ 5840412 h 6858000"/>
              <a:gd name="connsiteX125" fmla="*/ 75583 w 7584990"/>
              <a:gd name="connsiteY125" fmla="*/ 5876925 h 6858000"/>
              <a:gd name="connsiteX126" fmla="*/ 55427 w 7584990"/>
              <a:gd name="connsiteY126" fmla="*/ 5915025 h 6858000"/>
              <a:gd name="connsiteX127" fmla="*/ 38632 w 7584990"/>
              <a:gd name="connsiteY127" fmla="*/ 5956300 h 6858000"/>
              <a:gd name="connsiteX128" fmla="*/ 23515 w 7584990"/>
              <a:gd name="connsiteY128" fmla="*/ 6003925 h 6858000"/>
              <a:gd name="connsiteX129" fmla="*/ 11758 w 7584990"/>
              <a:gd name="connsiteY129" fmla="*/ 6056312 h 6858000"/>
              <a:gd name="connsiteX130" fmla="*/ 3359 w 7584990"/>
              <a:gd name="connsiteY130" fmla="*/ 6113462 h 6858000"/>
              <a:gd name="connsiteX131" fmla="*/ 0 w 7584990"/>
              <a:gd name="connsiteY131" fmla="*/ 6183312 h 6858000"/>
              <a:gd name="connsiteX132" fmla="*/ 3359 w 7584990"/>
              <a:gd name="connsiteY132" fmla="*/ 6251575 h 6858000"/>
              <a:gd name="connsiteX133" fmla="*/ 11758 w 7584990"/>
              <a:gd name="connsiteY133" fmla="*/ 6311900 h 6858000"/>
              <a:gd name="connsiteX134" fmla="*/ 23515 w 7584990"/>
              <a:gd name="connsiteY134" fmla="*/ 6361112 h 6858000"/>
              <a:gd name="connsiteX135" fmla="*/ 38632 w 7584990"/>
              <a:gd name="connsiteY135" fmla="*/ 6407150 h 6858000"/>
              <a:gd name="connsiteX136" fmla="*/ 55427 w 7584990"/>
              <a:gd name="connsiteY136" fmla="*/ 6448425 h 6858000"/>
              <a:gd name="connsiteX137" fmla="*/ 73903 w 7584990"/>
              <a:gd name="connsiteY137" fmla="*/ 6488112 h 6858000"/>
              <a:gd name="connsiteX138" fmla="*/ 92379 w 7584990"/>
              <a:gd name="connsiteY138" fmla="*/ 6523037 h 6858000"/>
              <a:gd name="connsiteX139" fmla="*/ 112534 w 7584990"/>
              <a:gd name="connsiteY139" fmla="*/ 6561137 h 6858000"/>
              <a:gd name="connsiteX140" fmla="*/ 132689 w 7584990"/>
              <a:gd name="connsiteY140" fmla="*/ 6597650 h 6858000"/>
              <a:gd name="connsiteX141" fmla="*/ 149485 w 7584990"/>
              <a:gd name="connsiteY141" fmla="*/ 6640512 h 6858000"/>
              <a:gd name="connsiteX142" fmla="*/ 166281 w 7584990"/>
              <a:gd name="connsiteY142" fmla="*/ 6683375 h 6858000"/>
              <a:gd name="connsiteX143" fmla="*/ 176358 w 7584990"/>
              <a:gd name="connsiteY143" fmla="*/ 6735762 h 6858000"/>
              <a:gd name="connsiteX144" fmla="*/ 184756 w 7584990"/>
              <a:gd name="connsiteY144" fmla="*/ 6791325 h 6858000"/>
              <a:gd name="connsiteX145" fmla="*/ 189795 w 7584990"/>
              <a:gd name="connsiteY145" fmla="*/ 6858000 h 6858000"/>
              <a:gd name="connsiteX146" fmla="*/ 334173 w 7584990"/>
              <a:gd name="connsiteY146" fmla="*/ 6858000 h 6858000"/>
              <a:gd name="connsiteX147" fmla="*/ 334174 w 7584990"/>
              <a:gd name="connsiteY147" fmla="*/ 6858000 h 6858000"/>
              <a:gd name="connsiteX148" fmla="*/ 3459219 w 7584990"/>
              <a:gd name="connsiteY148" fmla="*/ 6858000 h 6858000"/>
              <a:gd name="connsiteX149" fmla="*/ 3827999 w 7584990"/>
              <a:gd name="connsiteY149" fmla="*/ 6858000 h 6858000"/>
              <a:gd name="connsiteX150" fmla="*/ 4417162 w 7584990"/>
              <a:gd name="connsiteY150" fmla="*/ 6858000 h 6858000"/>
              <a:gd name="connsiteX151" fmla="*/ 4838076 w 7584990"/>
              <a:gd name="connsiteY151" fmla="*/ 6858000 h 6858000"/>
              <a:gd name="connsiteX152" fmla="*/ 7584990 w 7584990"/>
              <a:gd name="connsiteY15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7584990" h="6858000">
                <a:moveTo>
                  <a:pt x="7584990" y="0"/>
                </a:moveTo>
                <a:lnTo>
                  <a:pt x="4838076" y="0"/>
                </a:lnTo>
                <a:lnTo>
                  <a:pt x="4417162" y="0"/>
                </a:lnTo>
                <a:lnTo>
                  <a:pt x="3827999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3827999" y="6858000"/>
                </a:lnTo>
                <a:lnTo>
                  <a:pt x="4417162" y="6858000"/>
                </a:lnTo>
                <a:lnTo>
                  <a:pt x="4838076" y="6858000"/>
                </a:lnTo>
                <a:lnTo>
                  <a:pt x="758499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0761316-68B7-45DD-AC47-605C127B8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440612" cy="6858000"/>
          </a:xfrm>
          <a:custGeom>
            <a:avLst/>
            <a:gdLst>
              <a:gd name="connsiteX0" fmla="*/ 0 w 7440612"/>
              <a:gd name="connsiteY0" fmla="*/ 0 h 6858000"/>
              <a:gd name="connsiteX1" fmla="*/ 2746914 w 7440612"/>
              <a:gd name="connsiteY1" fmla="*/ 0 h 6858000"/>
              <a:gd name="connsiteX2" fmla="*/ 3167828 w 7440612"/>
              <a:gd name="connsiteY2" fmla="*/ 0 h 6858000"/>
              <a:gd name="connsiteX3" fmla="*/ 3756991 w 7440612"/>
              <a:gd name="connsiteY3" fmla="*/ 0 h 6858000"/>
              <a:gd name="connsiteX4" fmla="*/ 4328971 w 7440612"/>
              <a:gd name="connsiteY4" fmla="*/ 0 h 6858000"/>
              <a:gd name="connsiteX5" fmla="*/ 7250817 w 7440612"/>
              <a:gd name="connsiteY5" fmla="*/ 0 h 6858000"/>
              <a:gd name="connsiteX6" fmla="*/ 7255857 w 7440612"/>
              <a:gd name="connsiteY6" fmla="*/ 66675 h 6858000"/>
              <a:gd name="connsiteX7" fmla="*/ 7264254 w 7440612"/>
              <a:gd name="connsiteY7" fmla="*/ 122237 h 6858000"/>
              <a:gd name="connsiteX8" fmla="*/ 7274332 w 7440612"/>
              <a:gd name="connsiteY8" fmla="*/ 174625 h 6858000"/>
              <a:gd name="connsiteX9" fmla="*/ 7291128 w 7440612"/>
              <a:gd name="connsiteY9" fmla="*/ 217487 h 6858000"/>
              <a:gd name="connsiteX10" fmla="*/ 7307924 w 7440612"/>
              <a:gd name="connsiteY10" fmla="*/ 260350 h 6858000"/>
              <a:gd name="connsiteX11" fmla="*/ 7328079 w 7440612"/>
              <a:gd name="connsiteY11" fmla="*/ 296862 h 6858000"/>
              <a:gd name="connsiteX12" fmla="*/ 7348234 w 7440612"/>
              <a:gd name="connsiteY12" fmla="*/ 334962 h 6858000"/>
              <a:gd name="connsiteX13" fmla="*/ 7366710 w 7440612"/>
              <a:gd name="connsiteY13" fmla="*/ 369887 h 6858000"/>
              <a:gd name="connsiteX14" fmla="*/ 7385185 w 7440612"/>
              <a:gd name="connsiteY14" fmla="*/ 409575 h 6858000"/>
              <a:gd name="connsiteX15" fmla="*/ 7401981 w 7440612"/>
              <a:gd name="connsiteY15" fmla="*/ 450850 h 6858000"/>
              <a:gd name="connsiteX16" fmla="*/ 7417098 w 7440612"/>
              <a:gd name="connsiteY16" fmla="*/ 496887 h 6858000"/>
              <a:gd name="connsiteX17" fmla="*/ 7428855 w 7440612"/>
              <a:gd name="connsiteY17" fmla="*/ 546100 h 6858000"/>
              <a:gd name="connsiteX18" fmla="*/ 7437253 w 7440612"/>
              <a:gd name="connsiteY18" fmla="*/ 606425 h 6858000"/>
              <a:gd name="connsiteX19" fmla="*/ 7440612 w 7440612"/>
              <a:gd name="connsiteY19" fmla="*/ 673100 h 6858000"/>
              <a:gd name="connsiteX20" fmla="*/ 7437253 w 7440612"/>
              <a:gd name="connsiteY20" fmla="*/ 744537 h 6858000"/>
              <a:gd name="connsiteX21" fmla="*/ 7428855 w 7440612"/>
              <a:gd name="connsiteY21" fmla="*/ 801687 h 6858000"/>
              <a:gd name="connsiteX22" fmla="*/ 7417098 w 7440612"/>
              <a:gd name="connsiteY22" fmla="*/ 854075 h 6858000"/>
              <a:gd name="connsiteX23" fmla="*/ 7401981 w 7440612"/>
              <a:gd name="connsiteY23" fmla="*/ 901700 h 6858000"/>
              <a:gd name="connsiteX24" fmla="*/ 7385185 w 7440612"/>
              <a:gd name="connsiteY24" fmla="*/ 942975 h 6858000"/>
              <a:gd name="connsiteX25" fmla="*/ 7365030 w 7440612"/>
              <a:gd name="connsiteY25" fmla="*/ 981075 h 6858000"/>
              <a:gd name="connsiteX26" fmla="*/ 7344875 w 7440612"/>
              <a:gd name="connsiteY26" fmla="*/ 1017587 h 6858000"/>
              <a:gd name="connsiteX27" fmla="*/ 7324720 w 7440612"/>
              <a:gd name="connsiteY27" fmla="*/ 1055687 h 6858000"/>
              <a:gd name="connsiteX28" fmla="*/ 7306244 w 7440612"/>
              <a:gd name="connsiteY28" fmla="*/ 1095375 h 6858000"/>
              <a:gd name="connsiteX29" fmla="*/ 7287768 w 7440612"/>
              <a:gd name="connsiteY29" fmla="*/ 1136650 h 6858000"/>
              <a:gd name="connsiteX30" fmla="*/ 7272653 w 7440612"/>
              <a:gd name="connsiteY30" fmla="*/ 1182687 h 6858000"/>
              <a:gd name="connsiteX31" fmla="*/ 7262575 w 7440612"/>
              <a:gd name="connsiteY31" fmla="*/ 1235075 h 6858000"/>
              <a:gd name="connsiteX32" fmla="*/ 7252497 w 7440612"/>
              <a:gd name="connsiteY32" fmla="*/ 1295400 h 6858000"/>
              <a:gd name="connsiteX33" fmla="*/ 7250817 w 7440612"/>
              <a:gd name="connsiteY33" fmla="*/ 1363662 h 6858000"/>
              <a:gd name="connsiteX34" fmla="*/ 7252497 w 7440612"/>
              <a:gd name="connsiteY34" fmla="*/ 1431925 h 6858000"/>
              <a:gd name="connsiteX35" fmla="*/ 7262575 w 7440612"/>
              <a:gd name="connsiteY35" fmla="*/ 1492250 h 6858000"/>
              <a:gd name="connsiteX36" fmla="*/ 7272653 w 7440612"/>
              <a:gd name="connsiteY36" fmla="*/ 1544637 h 6858000"/>
              <a:gd name="connsiteX37" fmla="*/ 7287768 w 7440612"/>
              <a:gd name="connsiteY37" fmla="*/ 1589087 h 6858000"/>
              <a:gd name="connsiteX38" fmla="*/ 7306244 w 7440612"/>
              <a:gd name="connsiteY38" fmla="*/ 1631950 h 6858000"/>
              <a:gd name="connsiteX39" fmla="*/ 7324720 w 7440612"/>
              <a:gd name="connsiteY39" fmla="*/ 1671637 h 6858000"/>
              <a:gd name="connsiteX40" fmla="*/ 7344875 w 7440612"/>
              <a:gd name="connsiteY40" fmla="*/ 1708150 h 6858000"/>
              <a:gd name="connsiteX41" fmla="*/ 7365030 w 7440612"/>
              <a:gd name="connsiteY41" fmla="*/ 1743075 h 6858000"/>
              <a:gd name="connsiteX42" fmla="*/ 7385185 w 7440612"/>
              <a:gd name="connsiteY42" fmla="*/ 1782762 h 6858000"/>
              <a:gd name="connsiteX43" fmla="*/ 7401981 w 7440612"/>
              <a:gd name="connsiteY43" fmla="*/ 1824037 h 6858000"/>
              <a:gd name="connsiteX44" fmla="*/ 7417098 w 7440612"/>
              <a:gd name="connsiteY44" fmla="*/ 1870075 h 6858000"/>
              <a:gd name="connsiteX45" fmla="*/ 7428855 w 7440612"/>
              <a:gd name="connsiteY45" fmla="*/ 1922462 h 6858000"/>
              <a:gd name="connsiteX46" fmla="*/ 7437253 w 7440612"/>
              <a:gd name="connsiteY46" fmla="*/ 1982787 h 6858000"/>
              <a:gd name="connsiteX47" fmla="*/ 7440612 w 7440612"/>
              <a:gd name="connsiteY47" fmla="*/ 2051050 h 6858000"/>
              <a:gd name="connsiteX48" fmla="*/ 7437253 w 7440612"/>
              <a:gd name="connsiteY48" fmla="*/ 2119312 h 6858000"/>
              <a:gd name="connsiteX49" fmla="*/ 7428855 w 7440612"/>
              <a:gd name="connsiteY49" fmla="*/ 2179637 h 6858000"/>
              <a:gd name="connsiteX50" fmla="*/ 7417098 w 7440612"/>
              <a:gd name="connsiteY50" fmla="*/ 2232025 h 6858000"/>
              <a:gd name="connsiteX51" fmla="*/ 7401981 w 7440612"/>
              <a:gd name="connsiteY51" fmla="*/ 2278062 h 6858000"/>
              <a:gd name="connsiteX52" fmla="*/ 7385185 w 7440612"/>
              <a:gd name="connsiteY52" fmla="*/ 2319337 h 6858000"/>
              <a:gd name="connsiteX53" fmla="*/ 7365030 w 7440612"/>
              <a:gd name="connsiteY53" fmla="*/ 2359025 h 6858000"/>
              <a:gd name="connsiteX54" fmla="*/ 7344875 w 7440612"/>
              <a:gd name="connsiteY54" fmla="*/ 2395537 h 6858000"/>
              <a:gd name="connsiteX55" fmla="*/ 7324720 w 7440612"/>
              <a:gd name="connsiteY55" fmla="*/ 2433637 h 6858000"/>
              <a:gd name="connsiteX56" fmla="*/ 7306244 w 7440612"/>
              <a:gd name="connsiteY56" fmla="*/ 2471737 h 6858000"/>
              <a:gd name="connsiteX57" fmla="*/ 7287768 w 7440612"/>
              <a:gd name="connsiteY57" fmla="*/ 2513012 h 6858000"/>
              <a:gd name="connsiteX58" fmla="*/ 7272653 w 7440612"/>
              <a:gd name="connsiteY58" fmla="*/ 2560637 h 6858000"/>
              <a:gd name="connsiteX59" fmla="*/ 7262575 w 7440612"/>
              <a:gd name="connsiteY59" fmla="*/ 2613025 h 6858000"/>
              <a:gd name="connsiteX60" fmla="*/ 7252497 w 7440612"/>
              <a:gd name="connsiteY60" fmla="*/ 2671762 h 6858000"/>
              <a:gd name="connsiteX61" fmla="*/ 7250817 w 7440612"/>
              <a:gd name="connsiteY61" fmla="*/ 2741612 h 6858000"/>
              <a:gd name="connsiteX62" fmla="*/ 7252497 w 7440612"/>
              <a:gd name="connsiteY62" fmla="*/ 2809875 h 6858000"/>
              <a:gd name="connsiteX63" fmla="*/ 7262575 w 7440612"/>
              <a:gd name="connsiteY63" fmla="*/ 2868612 h 6858000"/>
              <a:gd name="connsiteX64" fmla="*/ 7272653 w 7440612"/>
              <a:gd name="connsiteY64" fmla="*/ 2922587 h 6858000"/>
              <a:gd name="connsiteX65" fmla="*/ 7287768 w 7440612"/>
              <a:gd name="connsiteY65" fmla="*/ 2967037 h 6858000"/>
              <a:gd name="connsiteX66" fmla="*/ 7306244 w 7440612"/>
              <a:gd name="connsiteY66" fmla="*/ 3009900 h 6858000"/>
              <a:gd name="connsiteX67" fmla="*/ 7324720 w 7440612"/>
              <a:gd name="connsiteY67" fmla="*/ 3046412 h 6858000"/>
              <a:gd name="connsiteX68" fmla="*/ 7344875 w 7440612"/>
              <a:gd name="connsiteY68" fmla="*/ 3084512 h 6858000"/>
              <a:gd name="connsiteX69" fmla="*/ 7365030 w 7440612"/>
              <a:gd name="connsiteY69" fmla="*/ 3121025 h 6858000"/>
              <a:gd name="connsiteX70" fmla="*/ 7385185 w 7440612"/>
              <a:gd name="connsiteY70" fmla="*/ 3160712 h 6858000"/>
              <a:gd name="connsiteX71" fmla="*/ 7401981 w 7440612"/>
              <a:gd name="connsiteY71" fmla="*/ 3201987 h 6858000"/>
              <a:gd name="connsiteX72" fmla="*/ 7417098 w 7440612"/>
              <a:gd name="connsiteY72" fmla="*/ 3248025 h 6858000"/>
              <a:gd name="connsiteX73" fmla="*/ 7428855 w 7440612"/>
              <a:gd name="connsiteY73" fmla="*/ 3300412 h 6858000"/>
              <a:gd name="connsiteX74" fmla="*/ 7437253 w 7440612"/>
              <a:gd name="connsiteY74" fmla="*/ 3360737 h 6858000"/>
              <a:gd name="connsiteX75" fmla="*/ 7440612 w 7440612"/>
              <a:gd name="connsiteY75" fmla="*/ 3427412 h 6858000"/>
              <a:gd name="connsiteX76" fmla="*/ 7437253 w 7440612"/>
              <a:gd name="connsiteY76" fmla="*/ 3497262 h 6858000"/>
              <a:gd name="connsiteX77" fmla="*/ 7428855 w 7440612"/>
              <a:gd name="connsiteY77" fmla="*/ 3557587 h 6858000"/>
              <a:gd name="connsiteX78" fmla="*/ 7417098 w 7440612"/>
              <a:gd name="connsiteY78" fmla="*/ 3609975 h 6858000"/>
              <a:gd name="connsiteX79" fmla="*/ 7401981 w 7440612"/>
              <a:gd name="connsiteY79" fmla="*/ 3656012 h 6858000"/>
              <a:gd name="connsiteX80" fmla="*/ 7385185 w 7440612"/>
              <a:gd name="connsiteY80" fmla="*/ 3697287 h 6858000"/>
              <a:gd name="connsiteX81" fmla="*/ 7365030 w 7440612"/>
              <a:gd name="connsiteY81" fmla="*/ 3736975 h 6858000"/>
              <a:gd name="connsiteX82" fmla="*/ 7324720 w 7440612"/>
              <a:gd name="connsiteY82" fmla="*/ 3811587 h 6858000"/>
              <a:gd name="connsiteX83" fmla="*/ 7306244 w 7440612"/>
              <a:gd name="connsiteY83" fmla="*/ 3848100 h 6858000"/>
              <a:gd name="connsiteX84" fmla="*/ 7287768 w 7440612"/>
              <a:gd name="connsiteY84" fmla="*/ 3890962 h 6858000"/>
              <a:gd name="connsiteX85" fmla="*/ 7272653 w 7440612"/>
              <a:gd name="connsiteY85" fmla="*/ 3935412 h 6858000"/>
              <a:gd name="connsiteX86" fmla="*/ 7262575 w 7440612"/>
              <a:gd name="connsiteY86" fmla="*/ 3987800 h 6858000"/>
              <a:gd name="connsiteX87" fmla="*/ 7252497 w 7440612"/>
              <a:gd name="connsiteY87" fmla="*/ 4048125 h 6858000"/>
              <a:gd name="connsiteX88" fmla="*/ 7250817 w 7440612"/>
              <a:gd name="connsiteY88" fmla="*/ 4116387 h 6858000"/>
              <a:gd name="connsiteX89" fmla="*/ 7252497 w 7440612"/>
              <a:gd name="connsiteY89" fmla="*/ 4186237 h 6858000"/>
              <a:gd name="connsiteX90" fmla="*/ 7262575 w 7440612"/>
              <a:gd name="connsiteY90" fmla="*/ 4244975 h 6858000"/>
              <a:gd name="connsiteX91" fmla="*/ 7272653 w 7440612"/>
              <a:gd name="connsiteY91" fmla="*/ 4297362 h 6858000"/>
              <a:gd name="connsiteX92" fmla="*/ 7287768 w 7440612"/>
              <a:gd name="connsiteY92" fmla="*/ 4343400 h 6858000"/>
              <a:gd name="connsiteX93" fmla="*/ 7306244 w 7440612"/>
              <a:gd name="connsiteY93" fmla="*/ 4386262 h 6858000"/>
              <a:gd name="connsiteX94" fmla="*/ 7324720 w 7440612"/>
              <a:gd name="connsiteY94" fmla="*/ 4424362 h 6858000"/>
              <a:gd name="connsiteX95" fmla="*/ 7365030 w 7440612"/>
              <a:gd name="connsiteY95" fmla="*/ 4498975 h 6858000"/>
              <a:gd name="connsiteX96" fmla="*/ 7385185 w 7440612"/>
              <a:gd name="connsiteY96" fmla="*/ 4537075 h 6858000"/>
              <a:gd name="connsiteX97" fmla="*/ 7401981 w 7440612"/>
              <a:gd name="connsiteY97" fmla="*/ 4579937 h 6858000"/>
              <a:gd name="connsiteX98" fmla="*/ 7417098 w 7440612"/>
              <a:gd name="connsiteY98" fmla="*/ 4625975 h 6858000"/>
              <a:gd name="connsiteX99" fmla="*/ 7428855 w 7440612"/>
              <a:gd name="connsiteY99" fmla="*/ 4678362 h 6858000"/>
              <a:gd name="connsiteX100" fmla="*/ 7437253 w 7440612"/>
              <a:gd name="connsiteY100" fmla="*/ 4738687 h 6858000"/>
              <a:gd name="connsiteX101" fmla="*/ 7440612 w 7440612"/>
              <a:gd name="connsiteY101" fmla="*/ 4806950 h 6858000"/>
              <a:gd name="connsiteX102" fmla="*/ 7437253 w 7440612"/>
              <a:gd name="connsiteY102" fmla="*/ 4875212 h 6858000"/>
              <a:gd name="connsiteX103" fmla="*/ 7428855 w 7440612"/>
              <a:gd name="connsiteY103" fmla="*/ 4935537 h 6858000"/>
              <a:gd name="connsiteX104" fmla="*/ 7417098 w 7440612"/>
              <a:gd name="connsiteY104" fmla="*/ 4987925 h 6858000"/>
              <a:gd name="connsiteX105" fmla="*/ 7401981 w 7440612"/>
              <a:gd name="connsiteY105" fmla="*/ 5033962 h 6858000"/>
              <a:gd name="connsiteX106" fmla="*/ 7385185 w 7440612"/>
              <a:gd name="connsiteY106" fmla="*/ 5075237 h 6858000"/>
              <a:gd name="connsiteX107" fmla="*/ 7365030 w 7440612"/>
              <a:gd name="connsiteY107" fmla="*/ 5114925 h 6858000"/>
              <a:gd name="connsiteX108" fmla="*/ 7344875 w 7440612"/>
              <a:gd name="connsiteY108" fmla="*/ 5149850 h 6858000"/>
              <a:gd name="connsiteX109" fmla="*/ 7324720 w 7440612"/>
              <a:gd name="connsiteY109" fmla="*/ 5186362 h 6858000"/>
              <a:gd name="connsiteX110" fmla="*/ 7306244 w 7440612"/>
              <a:gd name="connsiteY110" fmla="*/ 5226050 h 6858000"/>
              <a:gd name="connsiteX111" fmla="*/ 7287768 w 7440612"/>
              <a:gd name="connsiteY111" fmla="*/ 5268912 h 6858000"/>
              <a:gd name="connsiteX112" fmla="*/ 7272653 w 7440612"/>
              <a:gd name="connsiteY112" fmla="*/ 5313362 h 6858000"/>
              <a:gd name="connsiteX113" fmla="*/ 7262575 w 7440612"/>
              <a:gd name="connsiteY113" fmla="*/ 5365750 h 6858000"/>
              <a:gd name="connsiteX114" fmla="*/ 7252497 w 7440612"/>
              <a:gd name="connsiteY114" fmla="*/ 5426075 h 6858000"/>
              <a:gd name="connsiteX115" fmla="*/ 7250817 w 7440612"/>
              <a:gd name="connsiteY115" fmla="*/ 5494337 h 6858000"/>
              <a:gd name="connsiteX116" fmla="*/ 7252497 w 7440612"/>
              <a:gd name="connsiteY116" fmla="*/ 5562600 h 6858000"/>
              <a:gd name="connsiteX117" fmla="*/ 7262575 w 7440612"/>
              <a:gd name="connsiteY117" fmla="*/ 5622925 h 6858000"/>
              <a:gd name="connsiteX118" fmla="*/ 7272653 w 7440612"/>
              <a:gd name="connsiteY118" fmla="*/ 5675312 h 6858000"/>
              <a:gd name="connsiteX119" fmla="*/ 7287768 w 7440612"/>
              <a:gd name="connsiteY119" fmla="*/ 5721350 h 6858000"/>
              <a:gd name="connsiteX120" fmla="*/ 7306244 w 7440612"/>
              <a:gd name="connsiteY120" fmla="*/ 5762625 h 6858000"/>
              <a:gd name="connsiteX121" fmla="*/ 7324720 w 7440612"/>
              <a:gd name="connsiteY121" fmla="*/ 5802312 h 6858000"/>
              <a:gd name="connsiteX122" fmla="*/ 7344875 w 7440612"/>
              <a:gd name="connsiteY122" fmla="*/ 5840412 h 6858000"/>
              <a:gd name="connsiteX123" fmla="*/ 7365030 w 7440612"/>
              <a:gd name="connsiteY123" fmla="*/ 5876925 h 6858000"/>
              <a:gd name="connsiteX124" fmla="*/ 7385185 w 7440612"/>
              <a:gd name="connsiteY124" fmla="*/ 5915025 h 6858000"/>
              <a:gd name="connsiteX125" fmla="*/ 7401981 w 7440612"/>
              <a:gd name="connsiteY125" fmla="*/ 5956300 h 6858000"/>
              <a:gd name="connsiteX126" fmla="*/ 7417098 w 7440612"/>
              <a:gd name="connsiteY126" fmla="*/ 6003925 h 6858000"/>
              <a:gd name="connsiteX127" fmla="*/ 7428855 w 7440612"/>
              <a:gd name="connsiteY127" fmla="*/ 6056312 h 6858000"/>
              <a:gd name="connsiteX128" fmla="*/ 7437253 w 7440612"/>
              <a:gd name="connsiteY128" fmla="*/ 6113462 h 6858000"/>
              <a:gd name="connsiteX129" fmla="*/ 7440612 w 7440612"/>
              <a:gd name="connsiteY129" fmla="*/ 6183312 h 6858000"/>
              <a:gd name="connsiteX130" fmla="*/ 7437253 w 7440612"/>
              <a:gd name="connsiteY130" fmla="*/ 6251575 h 6858000"/>
              <a:gd name="connsiteX131" fmla="*/ 7428855 w 7440612"/>
              <a:gd name="connsiteY131" fmla="*/ 6311900 h 6858000"/>
              <a:gd name="connsiteX132" fmla="*/ 7417098 w 7440612"/>
              <a:gd name="connsiteY132" fmla="*/ 6361112 h 6858000"/>
              <a:gd name="connsiteX133" fmla="*/ 7401981 w 7440612"/>
              <a:gd name="connsiteY133" fmla="*/ 6407150 h 6858000"/>
              <a:gd name="connsiteX134" fmla="*/ 7385185 w 7440612"/>
              <a:gd name="connsiteY134" fmla="*/ 6448425 h 6858000"/>
              <a:gd name="connsiteX135" fmla="*/ 7366710 w 7440612"/>
              <a:gd name="connsiteY135" fmla="*/ 6488112 h 6858000"/>
              <a:gd name="connsiteX136" fmla="*/ 7348234 w 7440612"/>
              <a:gd name="connsiteY136" fmla="*/ 6523037 h 6858000"/>
              <a:gd name="connsiteX137" fmla="*/ 7328079 w 7440612"/>
              <a:gd name="connsiteY137" fmla="*/ 6561137 h 6858000"/>
              <a:gd name="connsiteX138" fmla="*/ 7307924 w 7440612"/>
              <a:gd name="connsiteY138" fmla="*/ 6597650 h 6858000"/>
              <a:gd name="connsiteX139" fmla="*/ 7291128 w 7440612"/>
              <a:gd name="connsiteY139" fmla="*/ 6640512 h 6858000"/>
              <a:gd name="connsiteX140" fmla="*/ 7274332 w 7440612"/>
              <a:gd name="connsiteY140" fmla="*/ 6683375 h 6858000"/>
              <a:gd name="connsiteX141" fmla="*/ 7264254 w 7440612"/>
              <a:gd name="connsiteY141" fmla="*/ 6735762 h 6858000"/>
              <a:gd name="connsiteX142" fmla="*/ 7255857 w 7440612"/>
              <a:gd name="connsiteY142" fmla="*/ 6791325 h 6858000"/>
              <a:gd name="connsiteX143" fmla="*/ 7250817 w 7440612"/>
              <a:gd name="connsiteY143" fmla="*/ 6858000 h 6858000"/>
              <a:gd name="connsiteX144" fmla="*/ 4328971 w 7440612"/>
              <a:gd name="connsiteY144" fmla="*/ 6858000 h 6858000"/>
              <a:gd name="connsiteX145" fmla="*/ 3756991 w 7440612"/>
              <a:gd name="connsiteY145" fmla="*/ 6858000 h 6858000"/>
              <a:gd name="connsiteX146" fmla="*/ 3167828 w 7440612"/>
              <a:gd name="connsiteY146" fmla="*/ 6858000 h 6858000"/>
              <a:gd name="connsiteX147" fmla="*/ 2746914 w 7440612"/>
              <a:gd name="connsiteY147" fmla="*/ 6858000 h 6858000"/>
              <a:gd name="connsiteX148" fmla="*/ 0 w 7440612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7440612" h="6858000">
                <a:moveTo>
                  <a:pt x="0" y="0"/>
                </a:moveTo>
                <a:lnTo>
                  <a:pt x="2746914" y="0"/>
                </a:lnTo>
                <a:lnTo>
                  <a:pt x="3167828" y="0"/>
                </a:lnTo>
                <a:lnTo>
                  <a:pt x="3756991" y="0"/>
                </a:lnTo>
                <a:lnTo>
                  <a:pt x="4328971" y="0"/>
                </a:lnTo>
                <a:lnTo>
                  <a:pt x="7250817" y="0"/>
                </a:lnTo>
                <a:lnTo>
                  <a:pt x="7255857" y="66675"/>
                </a:lnTo>
                <a:lnTo>
                  <a:pt x="7264254" y="122237"/>
                </a:lnTo>
                <a:lnTo>
                  <a:pt x="7274332" y="174625"/>
                </a:lnTo>
                <a:lnTo>
                  <a:pt x="7291128" y="217487"/>
                </a:lnTo>
                <a:lnTo>
                  <a:pt x="7307924" y="260350"/>
                </a:lnTo>
                <a:lnTo>
                  <a:pt x="7328079" y="296862"/>
                </a:lnTo>
                <a:lnTo>
                  <a:pt x="7348234" y="334962"/>
                </a:lnTo>
                <a:lnTo>
                  <a:pt x="7366710" y="369887"/>
                </a:lnTo>
                <a:lnTo>
                  <a:pt x="7385185" y="409575"/>
                </a:lnTo>
                <a:lnTo>
                  <a:pt x="7401981" y="450850"/>
                </a:lnTo>
                <a:lnTo>
                  <a:pt x="7417098" y="496887"/>
                </a:lnTo>
                <a:lnTo>
                  <a:pt x="7428855" y="546100"/>
                </a:lnTo>
                <a:lnTo>
                  <a:pt x="7437253" y="606425"/>
                </a:lnTo>
                <a:lnTo>
                  <a:pt x="7440612" y="673100"/>
                </a:lnTo>
                <a:lnTo>
                  <a:pt x="7437253" y="744537"/>
                </a:lnTo>
                <a:lnTo>
                  <a:pt x="7428855" y="801687"/>
                </a:lnTo>
                <a:lnTo>
                  <a:pt x="7417098" y="854075"/>
                </a:lnTo>
                <a:lnTo>
                  <a:pt x="7401981" y="901700"/>
                </a:lnTo>
                <a:lnTo>
                  <a:pt x="7385185" y="942975"/>
                </a:lnTo>
                <a:lnTo>
                  <a:pt x="7365030" y="981075"/>
                </a:lnTo>
                <a:lnTo>
                  <a:pt x="7344875" y="1017587"/>
                </a:lnTo>
                <a:lnTo>
                  <a:pt x="7324720" y="1055687"/>
                </a:lnTo>
                <a:lnTo>
                  <a:pt x="7306244" y="1095375"/>
                </a:lnTo>
                <a:lnTo>
                  <a:pt x="7287768" y="1136650"/>
                </a:lnTo>
                <a:lnTo>
                  <a:pt x="7272653" y="1182687"/>
                </a:lnTo>
                <a:lnTo>
                  <a:pt x="7262575" y="1235075"/>
                </a:lnTo>
                <a:lnTo>
                  <a:pt x="7252497" y="1295400"/>
                </a:lnTo>
                <a:lnTo>
                  <a:pt x="7250817" y="1363662"/>
                </a:lnTo>
                <a:lnTo>
                  <a:pt x="7252497" y="1431925"/>
                </a:lnTo>
                <a:lnTo>
                  <a:pt x="7262575" y="1492250"/>
                </a:lnTo>
                <a:lnTo>
                  <a:pt x="7272653" y="1544637"/>
                </a:lnTo>
                <a:lnTo>
                  <a:pt x="7287768" y="1589087"/>
                </a:lnTo>
                <a:lnTo>
                  <a:pt x="7306244" y="1631950"/>
                </a:lnTo>
                <a:lnTo>
                  <a:pt x="7324720" y="1671637"/>
                </a:lnTo>
                <a:lnTo>
                  <a:pt x="7344875" y="1708150"/>
                </a:lnTo>
                <a:lnTo>
                  <a:pt x="7365030" y="1743075"/>
                </a:lnTo>
                <a:lnTo>
                  <a:pt x="7385185" y="1782762"/>
                </a:lnTo>
                <a:lnTo>
                  <a:pt x="7401981" y="1824037"/>
                </a:lnTo>
                <a:lnTo>
                  <a:pt x="7417098" y="1870075"/>
                </a:lnTo>
                <a:lnTo>
                  <a:pt x="7428855" y="1922462"/>
                </a:lnTo>
                <a:lnTo>
                  <a:pt x="7437253" y="1982787"/>
                </a:lnTo>
                <a:lnTo>
                  <a:pt x="7440612" y="2051050"/>
                </a:lnTo>
                <a:lnTo>
                  <a:pt x="7437253" y="2119312"/>
                </a:lnTo>
                <a:lnTo>
                  <a:pt x="7428855" y="2179637"/>
                </a:lnTo>
                <a:lnTo>
                  <a:pt x="7417098" y="2232025"/>
                </a:lnTo>
                <a:lnTo>
                  <a:pt x="7401981" y="2278062"/>
                </a:lnTo>
                <a:lnTo>
                  <a:pt x="7385185" y="2319337"/>
                </a:lnTo>
                <a:lnTo>
                  <a:pt x="7365030" y="2359025"/>
                </a:lnTo>
                <a:lnTo>
                  <a:pt x="7344875" y="2395537"/>
                </a:lnTo>
                <a:lnTo>
                  <a:pt x="7324720" y="2433637"/>
                </a:lnTo>
                <a:lnTo>
                  <a:pt x="7306244" y="2471737"/>
                </a:lnTo>
                <a:lnTo>
                  <a:pt x="7287768" y="2513012"/>
                </a:lnTo>
                <a:lnTo>
                  <a:pt x="7272653" y="2560637"/>
                </a:lnTo>
                <a:lnTo>
                  <a:pt x="7262575" y="2613025"/>
                </a:lnTo>
                <a:lnTo>
                  <a:pt x="7252497" y="2671762"/>
                </a:lnTo>
                <a:lnTo>
                  <a:pt x="7250817" y="2741612"/>
                </a:lnTo>
                <a:lnTo>
                  <a:pt x="7252497" y="2809875"/>
                </a:lnTo>
                <a:lnTo>
                  <a:pt x="7262575" y="2868612"/>
                </a:lnTo>
                <a:lnTo>
                  <a:pt x="7272653" y="2922587"/>
                </a:lnTo>
                <a:lnTo>
                  <a:pt x="7287768" y="2967037"/>
                </a:lnTo>
                <a:lnTo>
                  <a:pt x="7306244" y="3009900"/>
                </a:lnTo>
                <a:lnTo>
                  <a:pt x="7324720" y="3046412"/>
                </a:lnTo>
                <a:lnTo>
                  <a:pt x="7344875" y="3084512"/>
                </a:lnTo>
                <a:lnTo>
                  <a:pt x="7365030" y="3121025"/>
                </a:lnTo>
                <a:lnTo>
                  <a:pt x="7385185" y="3160712"/>
                </a:lnTo>
                <a:lnTo>
                  <a:pt x="7401981" y="3201987"/>
                </a:lnTo>
                <a:lnTo>
                  <a:pt x="7417098" y="3248025"/>
                </a:lnTo>
                <a:lnTo>
                  <a:pt x="7428855" y="3300412"/>
                </a:lnTo>
                <a:lnTo>
                  <a:pt x="7437253" y="3360737"/>
                </a:lnTo>
                <a:lnTo>
                  <a:pt x="7440612" y="3427412"/>
                </a:lnTo>
                <a:lnTo>
                  <a:pt x="7437253" y="3497262"/>
                </a:lnTo>
                <a:lnTo>
                  <a:pt x="7428855" y="3557587"/>
                </a:lnTo>
                <a:lnTo>
                  <a:pt x="7417098" y="3609975"/>
                </a:lnTo>
                <a:lnTo>
                  <a:pt x="7401981" y="3656012"/>
                </a:lnTo>
                <a:lnTo>
                  <a:pt x="7385185" y="3697287"/>
                </a:lnTo>
                <a:lnTo>
                  <a:pt x="7365030" y="3736975"/>
                </a:lnTo>
                <a:lnTo>
                  <a:pt x="7324720" y="3811587"/>
                </a:lnTo>
                <a:lnTo>
                  <a:pt x="7306244" y="3848100"/>
                </a:lnTo>
                <a:lnTo>
                  <a:pt x="7287768" y="3890962"/>
                </a:lnTo>
                <a:lnTo>
                  <a:pt x="7272653" y="3935412"/>
                </a:lnTo>
                <a:lnTo>
                  <a:pt x="7262575" y="3987800"/>
                </a:lnTo>
                <a:lnTo>
                  <a:pt x="7252497" y="4048125"/>
                </a:lnTo>
                <a:lnTo>
                  <a:pt x="7250817" y="4116387"/>
                </a:lnTo>
                <a:lnTo>
                  <a:pt x="7252497" y="4186237"/>
                </a:lnTo>
                <a:lnTo>
                  <a:pt x="7262575" y="4244975"/>
                </a:lnTo>
                <a:lnTo>
                  <a:pt x="7272653" y="4297362"/>
                </a:lnTo>
                <a:lnTo>
                  <a:pt x="7287768" y="4343400"/>
                </a:lnTo>
                <a:lnTo>
                  <a:pt x="7306244" y="4386262"/>
                </a:lnTo>
                <a:lnTo>
                  <a:pt x="7324720" y="4424362"/>
                </a:lnTo>
                <a:lnTo>
                  <a:pt x="7365030" y="4498975"/>
                </a:lnTo>
                <a:lnTo>
                  <a:pt x="7385185" y="4537075"/>
                </a:lnTo>
                <a:lnTo>
                  <a:pt x="7401981" y="4579937"/>
                </a:lnTo>
                <a:lnTo>
                  <a:pt x="7417098" y="4625975"/>
                </a:lnTo>
                <a:lnTo>
                  <a:pt x="7428855" y="4678362"/>
                </a:lnTo>
                <a:lnTo>
                  <a:pt x="7437253" y="4738687"/>
                </a:lnTo>
                <a:lnTo>
                  <a:pt x="7440612" y="4806950"/>
                </a:lnTo>
                <a:lnTo>
                  <a:pt x="7437253" y="4875212"/>
                </a:lnTo>
                <a:lnTo>
                  <a:pt x="7428855" y="4935537"/>
                </a:lnTo>
                <a:lnTo>
                  <a:pt x="7417098" y="4987925"/>
                </a:lnTo>
                <a:lnTo>
                  <a:pt x="7401981" y="5033962"/>
                </a:lnTo>
                <a:lnTo>
                  <a:pt x="7385185" y="5075237"/>
                </a:lnTo>
                <a:lnTo>
                  <a:pt x="7365030" y="5114925"/>
                </a:lnTo>
                <a:lnTo>
                  <a:pt x="7344875" y="5149850"/>
                </a:lnTo>
                <a:lnTo>
                  <a:pt x="7324720" y="5186362"/>
                </a:lnTo>
                <a:lnTo>
                  <a:pt x="7306244" y="5226050"/>
                </a:lnTo>
                <a:lnTo>
                  <a:pt x="7287768" y="5268912"/>
                </a:lnTo>
                <a:lnTo>
                  <a:pt x="7272653" y="5313362"/>
                </a:lnTo>
                <a:lnTo>
                  <a:pt x="7262575" y="5365750"/>
                </a:lnTo>
                <a:lnTo>
                  <a:pt x="7252497" y="5426075"/>
                </a:lnTo>
                <a:lnTo>
                  <a:pt x="7250817" y="5494337"/>
                </a:lnTo>
                <a:lnTo>
                  <a:pt x="7252497" y="5562600"/>
                </a:lnTo>
                <a:lnTo>
                  <a:pt x="7262575" y="5622925"/>
                </a:lnTo>
                <a:lnTo>
                  <a:pt x="7272653" y="5675312"/>
                </a:lnTo>
                <a:lnTo>
                  <a:pt x="7287768" y="5721350"/>
                </a:lnTo>
                <a:lnTo>
                  <a:pt x="7306244" y="5762625"/>
                </a:lnTo>
                <a:lnTo>
                  <a:pt x="7324720" y="5802312"/>
                </a:lnTo>
                <a:lnTo>
                  <a:pt x="7344875" y="5840412"/>
                </a:lnTo>
                <a:lnTo>
                  <a:pt x="7365030" y="5876925"/>
                </a:lnTo>
                <a:lnTo>
                  <a:pt x="7385185" y="5915025"/>
                </a:lnTo>
                <a:lnTo>
                  <a:pt x="7401981" y="5956300"/>
                </a:lnTo>
                <a:lnTo>
                  <a:pt x="7417098" y="6003925"/>
                </a:lnTo>
                <a:lnTo>
                  <a:pt x="7428855" y="6056312"/>
                </a:lnTo>
                <a:lnTo>
                  <a:pt x="7437253" y="6113462"/>
                </a:lnTo>
                <a:lnTo>
                  <a:pt x="7440612" y="6183312"/>
                </a:lnTo>
                <a:lnTo>
                  <a:pt x="7437253" y="6251575"/>
                </a:lnTo>
                <a:lnTo>
                  <a:pt x="7428855" y="6311900"/>
                </a:lnTo>
                <a:lnTo>
                  <a:pt x="7417098" y="6361112"/>
                </a:lnTo>
                <a:lnTo>
                  <a:pt x="7401981" y="6407150"/>
                </a:lnTo>
                <a:lnTo>
                  <a:pt x="7385185" y="6448425"/>
                </a:lnTo>
                <a:lnTo>
                  <a:pt x="7366710" y="6488112"/>
                </a:lnTo>
                <a:lnTo>
                  <a:pt x="7348234" y="6523037"/>
                </a:lnTo>
                <a:lnTo>
                  <a:pt x="7328079" y="6561137"/>
                </a:lnTo>
                <a:lnTo>
                  <a:pt x="7307924" y="6597650"/>
                </a:lnTo>
                <a:lnTo>
                  <a:pt x="7291128" y="6640512"/>
                </a:lnTo>
                <a:lnTo>
                  <a:pt x="7274332" y="6683375"/>
                </a:lnTo>
                <a:lnTo>
                  <a:pt x="7264254" y="6735762"/>
                </a:lnTo>
                <a:lnTo>
                  <a:pt x="7255857" y="6791325"/>
                </a:lnTo>
                <a:lnTo>
                  <a:pt x="7250817" y="6858000"/>
                </a:lnTo>
                <a:lnTo>
                  <a:pt x="4328971" y="6858000"/>
                </a:lnTo>
                <a:lnTo>
                  <a:pt x="3756991" y="6858000"/>
                </a:lnTo>
                <a:lnTo>
                  <a:pt x="3167828" y="6858000"/>
                </a:lnTo>
                <a:lnTo>
                  <a:pt x="2746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73812-8612-6B43-8AF2-F6503ECF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6015897" cy="1492132"/>
          </a:xfrm>
        </p:spPr>
        <p:txBody>
          <a:bodyPr anchor="t">
            <a:normAutofit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FC83E-537C-514A-9F69-A10E3581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6015897" cy="3844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Professor Richard Fuller, University of Liverpool, UK</a:t>
            </a: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Professor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Vishna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Nadarajah, International Medical University, Kuala Lumpur, Malaysia</a:t>
            </a:r>
          </a:p>
        </p:txBody>
      </p:sp>
    </p:spTree>
    <p:extLst>
      <p:ext uri="{BB962C8B-B14F-4D97-AF65-F5344CB8AC3E}">
        <p14:creationId xmlns:p14="http://schemas.microsoft.com/office/powerpoint/2010/main" val="413001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9BE6E-175E-AD45-8838-E801B140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Supporting students: </a:t>
            </a:r>
            <a:r>
              <a:rPr lang="en-US" dirty="0" err="1"/>
              <a:t>SAiL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5324540-C20C-4D44-BC57-10FBC1CE0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1" r="3362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4BD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0CA9273-6A05-43CA-A195-F548427EE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102055"/>
              </p:ext>
            </p:extLst>
          </p:nvPr>
        </p:nvGraphicFramePr>
        <p:xfrm>
          <a:off x="4965431" y="2438400"/>
          <a:ext cx="6586489" cy="3790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290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EE891E-CB6A-E049-85A9-72C2B923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19125"/>
            <a:ext cx="2652413" cy="5619749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SAiL</a:t>
            </a:r>
            <a:r>
              <a:rPr lang="en-US" dirty="0">
                <a:solidFill>
                  <a:srgbClr val="000000"/>
                </a:solidFill>
              </a:rPr>
              <a:t> Year 1: A new concept in IPE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207D1C4B-44AA-4D6C-9A33-543F43F653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16250" y="619125"/>
          <a:ext cx="6508987" cy="561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335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Self-Regulated Learning models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‘on track’ learners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Metacognitive skills</a:t>
            </a:r>
          </a:p>
          <a:p>
            <a:pPr lvl="1"/>
            <a:r>
              <a:rPr lang="en-US" dirty="0"/>
              <a:t>Thinking about learning</a:t>
            </a:r>
          </a:p>
          <a:p>
            <a:r>
              <a:rPr lang="en-US" dirty="0"/>
              <a:t>Strategic action</a:t>
            </a:r>
          </a:p>
          <a:p>
            <a:pPr lvl="1"/>
            <a:r>
              <a:rPr lang="en-US" dirty="0"/>
              <a:t>Planning and self monitoring</a:t>
            </a:r>
          </a:p>
          <a:p>
            <a:pPr lvl="1"/>
            <a:r>
              <a:rPr lang="en-US" dirty="0"/>
              <a:t>Self efficacy</a:t>
            </a:r>
          </a:p>
          <a:p>
            <a:r>
              <a:rPr lang="en-US" dirty="0"/>
              <a:t>Motivation to learn</a:t>
            </a:r>
          </a:p>
          <a:p>
            <a:pPr lvl="1"/>
            <a:r>
              <a:rPr lang="en-US" dirty="0"/>
              <a:t>Challenge and practice</a:t>
            </a:r>
          </a:p>
          <a:p>
            <a:pPr lvl="1"/>
            <a:r>
              <a:rPr lang="en-US" dirty="0"/>
              <a:t>In control of own learning</a:t>
            </a:r>
          </a:p>
          <a:p>
            <a:r>
              <a:rPr lang="en-US" dirty="0">
                <a:solidFill>
                  <a:srgbClr val="008000"/>
                </a:solidFill>
              </a:rPr>
              <a:t>Resources for learning + visualisation of data to help self monitoring</a:t>
            </a:r>
          </a:p>
        </p:txBody>
      </p:sp>
      <p:pic>
        <p:nvPicPr>
          <p:cNvPr id="7" name="Content Placeholder 6" descr="Screen Shot 2018-03-03 at 21.35.47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066"/>
          <a:stretch>
            <a:fillRect/>
          </a:stretch>
        </p:blipFill>
        <p:spPr>
          <a:xfrm>
            <a:off x="812800" y="1905000"/>
            <a:ext cx="5181600" cy="4358165"/>
          </a:xfrm>
        </p:spPr>
      </p:pic>
      <p:sp>
        <p:nvSpPr>
          <p:cNvPr id="3" name="TextBox 2"/>
          <p:cNvSpPr txBox="1"/>
          <p:nvPr/>
        </p:nvSpPr>
        <p:spPr>
          <a:xfrm>
            <a:off x="6096000" y="6477001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Artino</a:t>
            </a:r>
            <a:r>
              <a:rPr lang="en-US" sz="1600" dirty="0"/>
              <a:t> et al. Researching Medical Education (2015):155-166</a:t>
            </a:r>
          </a:p>
        </p:txBody>
      </p:sp>
    </p:spTree>
    <p:extLst>
      <p:ext uri="{BB962C8B-B14F-4D97-AF65-F5344CB8AC3E}">
        <p14:creationId xmlns:p14="http://schemas.microsoft.com/office/powerpoint/2010/main" val="224382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Self-Regulated Learning models – underperforming learners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Low effort &amp; engagement</a:t>
            </a:r>
          </a:p>
          <a:p>
            <a:pPr lvl="1"/>
            <a:r>
              <a:rPr lang="en-US" dirty="0"/>
              <a:t>Minimal effort; late submissions</a:t>
            </a:r>
          </a:p>
          <a:p>
            <a:pPr lvl="1"/>
            <a:r>
              <a:rPr lang="en-US" dirty="0"/>
              <a:t>Little internal ownership ‘</a:t>
            </a:r>
            <a:r>
              <a:rPr lang="en-US" i="1" dirty="0"/>
              <a:t> tell me what to do</a:t>
            </a:r>
            <a:r>
              <a:rPr lang="en-US" dirty="0"/>
              <a:t>’</a:t>
            </a:r>
          </a:p>
          <a:p>
            <a:r>
              <a:rPr lang="en-US" dirty="0"/>
              <a:t>Poor self control / responsibility</a:t>
            </a:r>
          </a:p>
          <a:p>
            <a:pPr lvl="1"/>
            <a:r>
              <a:rPr lang="en-US" dirty="0"/>
              <a:t>Little self awareness, self efficacy or self monitoring</a:t>
            </a:r>
          </a:p>
          <a:p>
            <a:pPr lvl="1"/>
            <a:r>
              <a:rPr lang="en-US" dirty="0"/>
              <a:t>Less academic success and ownership ‘</a:t>
            </a:r>
            <a:r>
              <a:rPr lang="en-US" i="1" dirty="0"/>
              <a:t>not my fault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Link with ability mindset </a:t>
            </a:r>
          </a:p>
          <a:p>
            <a:r>
              <a:rPr lang="en-US" dirty="0">
                <a:solidFill>
                  <a:srgbClr val="FF0000"/>
                </a:solidFill>
              </a:rPr>
              <a:t>Resources for learning and data for external monitoring of students</a:t>
            </a:r>
          </a:p>
        </p:txBody>
      </p:sp>
      <p:pic>
        <p:nvPicPr>
          <p:cNvPr id="7" name="Content Placeholder 6" descr="Screen Shot 2018-03-03 at 21.35.47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066"/>
          <a:stretch>
            <a:fillRect/>
          </a:stretch>
        </p:blipFill>
        <p:spPr>
          <a:xfrm>
            <a:off x="812800" y="1905000"/>
            <a:ext cx="5181600" cy="4358165"/>
          </a:xfrm>
        </p:spPr>
      </p:pic>
      <p:sp>
        <p:nvSpPr>
          <p:cNvPr id="5" name="TextBox 4"/>
          <p:cNvSpPr txBox="1"/>
          <p:nvPr/>
        </p:nvSpPr>
        <p:spPr>
          <a:xfrm>
            <a:off x="6096000" y="6477001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Artino</a:t>
            </a:r>
            <a:r>
              <a:rPr lang="en-US" sz="1600" dirty="0"/>
              <a:t> et al. Researching Medical Education (2015):155-166</a:t>
            </a:r>
          </a:p>
        </p:txBody>
      </p:sp>
    </p:spTree>
    <p:extLst>
      <p:ext uri="{BB962C8B-B14F-4D97-AF65-F5344CB8AC3E}">
        <p14:creationId xmlns:p14="http://schemas.microsoft.com/office/powerpoint/2010/main" val="125088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427998" y="1259105"/>
          <a:ext cx="6946900" cy="528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13600" y="4546601"/>
            <a:ext cx="4064000" cy="83099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Students ‘on track’ – students ‘excelling’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92800" y="2921001"/>
            <a:ext cx="4470400" cy="4616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?????????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0" y="381000"/>
            <a:ext cx="1046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Developing a conceptual model of learner profiles…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3200" y="1600201"/>
            <a:ext cx="660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Students in difficulty (have come to our attention)</a:t>
            </a:r>
          </a:p>
        </p:txBody>
      </p:sp>
    </p:spTree>
    <p:extLst>
      <p:ext uri="{BB962C8B-B14F-4D97-AF65-F5344CB8AC3E}">
        <p14:creationId xmlns:p14="http://schemas.microsoft.com/office/powerpoint/2010/main" val="209067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dirty="0"/>
              <a:t>Group Exercise: </a:t>
            </a:r>
            <a:br>
              <a:rPr lang="en-US" sz="4100" dirty="0"/>
            </a:br>
            <a:r>
              <a:rPr lang="en-US" sz="4100" dirty="0"/>
              <a:t>At risk students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CC6E0-8E19-4EC3-BB5C-82767EB29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90" r="2349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8C6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65B17B-BC0E-414B-BFF0-84422EAEA56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9230204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390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11849</TotalTime>
  <Words>1487</Words>
  <Application>Microsoft Macintosh PowerPoint</Application>
  <PresentationFormat>Widescreen</PresentationFormat>
  <Paragraphs>185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Al Nile</vt:lpstr>
      <vt:lpstr>Arial</vt:lpstr>
      <vt:lpstr>Calibri</vt:lpstr>
      <vt:lpstr>Calibri Light</vt:lpstr>
      <vt:lpstr>Office Theme</vt:lpstr>
      <vt:lpstr>PowerPoint Presentation</vt:lpstr>
      <vt:lpstr>A bit about me…</vt:lpstr>
      <vt:lpstr>Acknowledgements</vt:lpstr>
      <vt:lpstr>Supporting students: SAiL</vt:lpstr>
      <vt:lpstr>SAiL Year 1: A new concept in IPE</vt:lpstr>
      <vt:lpstr>Self-Regulated Learning models ‘on track’ learners</vt:lpstr>
      <vt:lpstr>Self-Regulated Learning models – underperforming learners</vt:lpstr>
      <vt:lpstr>PowerPoint Presentation</vt:lpstr>
      <vt:lpstr>Group Exercise:  At risk students</vt:lpstr>
      <vt:lpstr>Making the leap into HPE</vt:lpstr>
      <vt:lpstr>Clinical</vt:lpstr>
      <vt:lpstr>Introducing the amber ‘at risk of failure’ learner</vt:lpstr>
      <vt:lpstr>Group Exercise 2</vt:lpstr>
      <vt:lpstr>Discussion</vt:lpstr>
      <vt:lpstr>PowerPoint Presentation</vt:lpstr>
      <vt:lpstr>What does the literature say about transitions?</vt:lpstr>
      <vt:lpstr>Am I ready to progress…?</vt:lpstr>
      <vt:lpstr>Preparedness is not enough...</vt:lpstr>
      <vt:lpstr>Group Discussion 3</vt:lpstr>
      <vt:lpstr>Interventions… behaviour change</vt:lpstr>
      <vt:lpstr>Future solutions? </vt:lpstr>
      <vt:lpstr>Reflections on supporting students collaboratively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 Joynes</dc:creator>
  <cp:lastModifiedBy>Jet Joynes</cp:lastModifiedBy>
  <cp:revision>80</cp:revision>
  <dcterms:created xsi:type="dcterms:W3CDTF">2021-02-18T10:11:28Z</dcterms:created>
  <dcterms:modified xsi:type="dcterms:W3CDTF">2021-06-26T16:31:44Z</dcterms:modified>
</cp:coreProperties>
</file>