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50399950" cy="32399288"/>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04">
          <p15:clr>
            <a:srgbClr val="A4A3A4"/>
          </p15:clr>
        </p15:guide>
        <p15:guide id="2" pos="1587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8E"/>
    <a:srgbClr val="356D9D"/>
    <a:srgbClr val="35ACCF"/>
    <a:srgbClr val="E99223"/>
    <a:srgbClr val="D7532D"/>
    <a:srgbClr val="006AA5"/>
    <a:srgbClr val="D7DEEE"/>
    <a:srgbClr val="DD8B73"/>
    <a:srgbClr val="99AE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06" autoAdjust="0"/>
    <p:restoredTop sz="94660" autoAdjust="0"/>
  </p:normalViewPr>
  <p:slideViewPr>
    <p:cSldViewPr snapToGrid="0">
      <p:cViewPr varScale="1">
        <p:scale>
          <a:sx n="24" d="100"/>
          <a:sy n="24" d="100"/>
        </p:scale>
        <p:origin x="1232" y="232"/>
      </p:cViewPr>
      <p:guideLst>
        <p:guide orient="horz" pos="10204"/>
        <p:guide pos="15874"/>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2" d="100"/>
          <a:sy n="92" d="100"/>
        </p:scale>
        <p:origin x="4042" y="86"/>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E535EF3-E65C-47BE-BC63-FF40F9DE5C40}" type="datetimeFigureOut">
              <a:rPr lang="es-ES" smtClean="0"/>
              <a:t>9/5/21</a:t>
            </a:fld>
            <a:endParaRPr lang="es-ES"/>
          </a:p>
        </p:txBody>
      </p:sp>
      <p:sp>
        <p:nvSpPr>
          <p:cNvPr id="4" name="Marcador de imagen de diapositiva 3"/>
          <p:cNvSpPr>
            <a:spLocks noGrp="1" noRot="1" noChangeAspect="1"/>
          </p:cNvSpPr>
          <p:nvPr>
            <p:ph type="sldImg" idx="2"/>
          </p:nvPr>
        </p:nvSpPr>
        <p:spPr>
          <a:xfrm>
            <a:off x="793750" y="1241425"/>
            <a:ext cx="5210175"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6C9CC122-05E5-4410-8D7A-E257A4CF305A}" type="slidenum">
              <a:rPr lang="es-ES" smtClean="0"/>
              <a:t>‹#›</a:t>
            </a:fld>
            <a:endParaRPr lang="es-ES"/>
          </a:p>
        </p:txBody>
      </p:sp>
    </p:spTree>
    <p:extLst>
      <p:ext uri="{BB962C8B-B14F-4D97-AF65-F5344CB8AC3E}">
        <p14:creationId xmlns:p14="http://schemas.microsoft.com/office/powerpoint/2010/main" val="114065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33906B8-622A-428E-BD34-157CA5B2577F}" type="datetimeFigureOut">
              <a:rPr lang="es-ES" smtClean="0"/>
              <a:t>9/5/21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140326F-0250-41D1-BC86-0FDEA431AF45}" type="slidenum">
              <a:rPr lang="es-ES" smtClean="0"/>
              <a:t>‹#›</a:t>
            </a:fld>
            <a:endParaRPr lang="es-ES"/>
          </a:p>
        </p:txBody>
      </p:sp>
      <p:sp>
        <p:nvSpPr>
          <p:cNvPr id="8" name="Rectángulo 7">
            <a:extLst>
              <a:ext uri="{FF2B5EF4-FFF2-40B4-BE49-F238E27FC236}">
                <a16:creationId xmlns:a16="http://schemas.microsoft.com/office/drawing/2014/main" id="{9CC35ABC-6FEF-4D71-8029-A8138956DA92}"/>
              </a:ext>
            </a:extLst>
          </p:cNvPr>
          <p:cNvSpPr/>
          <p:nvPr userDrawn="1"/>
        </p:nvSpPr>
        <p:spPr>
          <a:xfrm rot="16200000">
            <a:off x="42189049" y="14288743"/>
            <a:ext cx="21880174" cy="1785104"/>
          </a:xfrm>
          <a:prstGeom prst="rect">
            <a:avLst/>
          </a:prstGeom>
          <a:noFill/>
          <a:ln>
            <a:noFill/>
          </a:ln>
        </p:spPr>
        <p:txBody>
          <a:bodyPr wrap="square">
            <a:spAutoFit/>
          </a:bodyPr>
          <a:lstStyle/>
          <a:p>
            <a:pPr algn="ctr"/>
            <a:r>
              <a:rPr lang="en-US" sz="11000" b="1" cap="all" dirty="0">
                <a:solidFill>
                  <a:schemeClr val="bg2">
                    <a:lumMod val="90000"/>
                  </a:schemeClr>
                </a:solidFill>
                <a:latin typeface="Arial Black" panose="020B0A04020102020204" pitchFamily="34" charset="0"/>
                <a:cs typeface="Arial" panose="020B0604020202020204" pitchFamily="34" charset="0"/>
              </a:rPr>
              <a:t>Non-USABLE area</a:t>
            </a:r>
            <a:endParaRPr lang="es-ES" sz="11000" b="1" dirty="0">
              <a:solidFill>
                <a:schemeClr val="bg2">
                  <a:lumMod val="90000"/>
                </a:schemeClr>
              </a:solidFill>
              <a:latin typeface="Arial Black" panose="020B0A04020102020204" pitchFamily="34" charset="0"/>
              <a:cs typeface="Arial" panose="020B0604020202020204" pitchFamily="34" charset="0"/>
            </a:endParaRPr>
          </a:p>
        </p:txBody>
      </p:sp>
      <p:sp>
        <p:nvSpPr>
          <p:cNvPr id="9" name="Rectángulo 8">
            <a:extLst>
              <a:ext uri="{FF2B5EF4-FFF2-40B4-BE49-F238E27FC236}">
                <a16:creationId xmlns:a16="http://schemas.microsoft.com/office/drawing/2014/main" id="{E4B4404B-1C84-4032-BD33-D3E562CAFFB8}"/>
              </a:ext>
            </a:extLst>
          </p:cNvPr>
          <p:cNvSpPr/>
          <p:nvPr userDrawn="1"/>
        </p:nvSpPr>
        <p:spPr>
          <a:xfrm>
            <a:off x="-533401" y="-3209960"/>
            <a:ext cx="50933351" cy="1785104"/>
          </a:xfrm>
          <a:prstGeom prst="rect">
            <a:avLst/>
          </a:prstGeom>
          <a:noFill/>
          <a:ln>
            <a:noFill/>
          </a:ln>
        </p:spPr>
        <p:txBody>
          <a:bodyPr wrap="square">
            <a:spAutoFit/>
          </a:bodyPr>
          <a:lstStyle/>
          <a:p>
            <a:pPr algn="ctr"/>
            <a:r>
              <a:rPr lang="en-US" sz="11000" b="1" cap="all" dirty="0">
                <a:solidFill>
                  <a:schemeClr val="bg2">
                    <a:lumMod val="90000"/>
                  </a:schemeClr>
                </a:solidFill>
                <a:latin typeface="Arial Black" panose="020B0A04020102020204" pitchFamily="34" charset="0"/>
                <a:cs typeface="Arial" panose="020B0604020202020204" pitchFamily="34" charset="0"/>
              </a:rPr>
              <a:t>Non-USABLE area</a:t>
            </a:r>
            <a:endParaRPr lang="es-ES" sz="11000" b="1" dirty="0">
              <a:solidFill>
                <a:schemeClr val="bg2">
                  <a:lumMod val="90000"/>
                </a:schemeClr>
              </a:solidFill>
              <a:latin typeface="Arial Black" panose="020B0A040201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3D585D6E-7401-46AC-AA67-9557FB934830}"/>
              </a:ext>
            </a:extLst>
          </p:cNvPr>
          <p:cNvSpPr/>
          <p:nvPr userDrawn="1"/>
        </p:nvSpPr>
        <p:spPr>
          <a:xfrm>
            <a:off x="-287905" y="34193145"/>
            <a:ext cx="50933351" cy="1785104"/>
          </a:xfrm>
          <a:prstGeom prst="rect">
            <a:avLst/>
          </a:prstGeom>
          <a:noFill/>
          <a:ln>
            <a:noFill/>
          </a:ln>
        </p:spPr>
        <p:txBody>
          <a:bodyPr wrap="square">
            <a:spAutoFit/>
          </a:bodyPr>
          <a:lstStyle/>
          <a:p>
            <a:pPr algn="ctr"/>
            <a:r>
              <a:rPr lang="en-US" sz="11000" b="1" cap="all" dirty="0">
                <a:solidFill>
                  <a:schemeClr val="bg2">
                    <a:lumMod val="90000"/>
                  </a:schemeClr>
                </a:solidFill>
                <a:latin typeface="Arial Black" panose="020B0A04020102020204" pitchFamily="34" charset="0"/>
                <a:cs typeface="Arial" panose="020B0604020202020204" pitchFamily="34" charset="0"/>
              </a:rPr>
              <a:t>Non-</a:t>
            </a:r>
            <a:r>
              <a:rPr lang="en-US" sz="11000" b="1" cap="all" dirty="0" err="1">
                <a:solidFill>
                  <a:schemeClr val="bg2">
                    <a:lumMod val="90000"/>
                  </a:schemeClr>
                </a:solidFill>
                <a:latin typeface="Arial Black" panose="020B0A04020102020204" pitchFamily="34" charset="0"/>
                <a:cs typeface="Arial" panose="020B0604020202020204" pitchFamily="34" charset="0"/>
              </a:rPr>
              <a:t>USable</a:t>
            </a:r>
            <a:r>
              <a:rPr lang="en-US" sz="11000" b="1" cap="all" dirty="0">
                <a:solidFill>
                  <a:schemeClr val="bg2">
                    <a:lumMod val="90000"/>
                  </a:schemeClr>
                </a:solidFill>
                <a:latin typeface="Arial Black" panose="020B0A04020102020204" pitchFamily="34" charset="0"/>
                <a:cs typeface="Arial" panose="020B0604020202020204" pitchFamily="34" charset="0"/>
              </a:rPr>
              <a:t> area</a:t>
            </a:r>
            <a:endParaRPr lang="es-ES" sz="11000" b="1" dirty="0">
              <a:solidFill>
                <a:schemeClr val="bg2">
                  <a:lumMod val="90000"/>
                </a:schemeClr>
              </a:solidFill>
              <a:latin typeface="Arial Black" panose="020B0A04020102020204" pitchFamily="34" charset="0"/>
              <a:cs typeface="Arial" panose="020B0604020202020204" pitchFamily="34" charset="0"/>
            </a:endParaRPr>
          </a:p>
        </p:txBody>
      </p:sp>
      <p:sp>
        <p:nvSpPr>
          <p:cNvPr id="11" name="Rectángulo 10">
            <a:extLst>
              <a:ext uri="{FF2B5EF4-FFF2-40B4-BE49-F238E27FC236}">
                <a16:creationId xmlns:a16="http://schemas.microsoft.com/office/drawing/2014/main" id="{570C4747-BA59-44E7-8B72-3C4B22EE2118}"/>
              </a:ext>
            </a:extLst>
          </p:cNvPr>
          <p:cNvSpPr/>
          <p:nvPr userDrawn="1"/>
        </p:nvSpPr>
        <p:spPr>
          <a:xfrm rot="16200000">
            <a:off x="-13604187" y="14288743"/>
            <a:ext cx="21880174" cy="1785104"/>
          </a:xfrm>
          <a:prstGeom prst="rect">
            <a:avLst/>
          </a:prstGeom>
          <a:noFill/>
          <a:ln>
            <a:noFill/>
          </a:ln>
        </p:spPr>
        <p:txBody>
          <a:bodyPr wrap="square">
            <a:spAutoFit/>
          </a:bodyPr>
          <a:lstStyle/>
          <a:p>
            <a:pPr algn="ctr"/>
            <a:r>
              <a:rPr lang="en-US" sz="11000" b="1" cap="all" dirty="0">
                <a:solidFill>
                  <a:schemeClr val="bg2">
                    <a:lumMod val="90000"/>
                  </a:schemeClr>
                </a:solidFill>
                <a:latin typeface="Arial Black" panose="020B0A04020102020204" pitchFamily="34" charset="0"/>
                <a:cs typeface="Arial" panose="020B0604020202020204" pitchFamily="34" charset="0"/>
              </a:rPr>
              <a:t>Non-USABLE area</a:t>
            </a:r>
            <a:endParaRPr lang="es-ES" sz="11000" b="1" dirty="0">
              <a:solidFill>
                <a:schemeClr val="bg2">
                  <a:lumMod val="90000"/>
                </a:schemeClr>
              </a:solidFill>
              <a:latin typeface="Arial Black" panose="020B0A04020102020204" pitchFamily="34" charset="0"/>
              <a:cs typeface="Arial" panose="020B0604020202020204" pitchFamily="34" charset="0"/>
            </a:endParaRPr>
          </a:p>
        </p:txBody>
      </p:sp>
      <p:sp>
        <p:nvSpPr>
          <p:cNvPr id="12" name="Rectángulo 11">
            <a:extLst>
              <a:ext uri="{FF2B5EF4-FFF2-40B4-BE49-F238E27FC236}">
                <a16:creationId xmlns:a16="http://schemas.microsoft.com/office/drawing/2014/main" id="{33F5AE28-5A6A-40CF-B86F-DB2021382B81}"/>
              </a:ext>
            </a:extLst>
          </p:cNvPr>
          <p:cNvSpPr/>
          <p:nvPr userDrawn="1"/>
        </p:nvSpPr>
        <p:spPr>
          <a:xfrm>
            <a:off x="0" y="0"/>
            <a:ext cx="50432321" cy="32399288"/>
          </a:xfrm>
          <a:prstGeom prst="rect">
            <a:avLst/>
          </a:prstGeom>
          <a:solidFill>
            <a:srgbClr val="0054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006AA5"/>
              </a:solidFill>
            </a:endParaRPr>
          </a:p>
        </p:txBody>
      </p:sp>
      <p:pic>
        <p:nvPicPr>
          <p:cNvPr id="16" name="Imagen 15">
            <a:extLst>
              <a:ext uri="{FF2B5EF4-FFF2-40B4-BE49-F238E27FC236}">
                <a16:creationId xmlns:a16="http://schemas.microsoft.com/office/drawing/2014/main" id="{90A16591-EAB1-4B10-8D04-5E427CC9B9A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4398001" y="-1323766"/>
            <a:ext cx="17440756" cy="35160570"/>
          </a:xfrm>
          <a:prstGeom prst="rect">
            <a:avLst/>
          </a:prstGeom>
        </p:spPr>
      </p:pic>
    </p:spTree>
    <p:extLst>
      <p:ext uri="{BB962C8B-B14F-4D97-AF65-F5344CB8AC3E}">
        <p14:creationId xmlns:p14="http://schemas.microsoft.com/office/powerpoint/2010/main" val="825399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464996" y="8624810"/>
            <a:ext cx="21419979" cy="2055705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25514975" y="8624810"/>
            <a:ext cx="21419979" cy="2055705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33906B8-622A-428E-BD34-157CA5B2577F}" type="datetimeFigureOut">
              <a:rPr lang="es-ES" smtClean="0"/>
              <a:t>9/5/21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799282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471561" y="1724964"/>
            <a:ext cx="43469957" cy="626236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471563" y="7942328"/>
            <a:ext cx="21321539" cy="3892412"/>
          </a:xfrm>
        </p:spPr>
        <p:txBody>
          <a:bodyPr anchor="b"/>
          <a:lstStyle>
            <a:lvl1pPr marL="0" indent="0">
              <a:buNone/>
              <a:defRPr sz="9921" b="1"/>
            </a:lvl1pPr>
            <a:lvl2pPr marL="1890019" indent="0">
              <a:buNone/>
              <a:defRPr sz="8268" b="1"/>
            </a:lvl2pPr>
            <a:lvl3pPr marL="3780038" indent="0">
              <a:buNone/>
              <a:defRPr sz="7441" b="1"/>
            </a:lvl3pPr>
            <a:lvl4pPr marL="5670057" indent="0">
              <a:buNone/>
              <a:defRPr sz="6614" b="1"/>
            </a:lvl4pPr>
            <a:lvl5pPr marL="7560076" indent="0">
              <a:buNone/>
              <a:defRPr sz="6614" b="1"/>
            </a:lvl5pPr>
            <a:lvl6pPr marL="9450095" indent="0">
              <a:buNone/>
              <a:defRPr sz="6614" b="1"/>
            </a:lvl6pPr>
            <a:lvl7pPr marL="11340114" indent="0">
              <a:buNone/>
              <a:defRPr sz="6614" b="1"/>
            </a:lvl7pPr>
            <a:lvl8pPr marL="13230134" indent="0">
              <a:buNone/>
              <a:defRPr sz="6614" b="1"/>
            </a:lvl8pPr>
            <a:lvl9pPr marL="15120153" indent="0">
              <a:buNone/>
              <a:defRPr sz="6614" b="1"/>
            </a:lvl9pPr>
          </a:lstStyle>
          <a:p>
            <a:pPr lvl="0"/>
            <a:r>
              <a:rPr lang="es-ES"/>
              <a:t>Haga clic para modificar los estilos de texto del patrón</a:t>
            </a:r>
          </a:p>
        </p:txBody>
      </p:sp>
      <p:sp>
        <p:nvSpPr>
          <p:cNvPr id="4" name="Content Placeholder 3"/>
          <p:cNvSpPr>
            <a:spLocks noGrp="1"/>
          </p:cNvSpPr>
          <p:nvPr>
            <p:ph sz="half" idx="2"/>
          </p:nvPr>
        </p:nvSpPr>
        <p:spPr>
          <a:xfrm>
            <a:off x="3471563" y="11834740"/>
            <a:ext cx="21321539" cy="174071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25514975" y="7942328"/>
            <a:ext cx="21426543" cy="3892412"/>
          </a:xfrm>
        </p:spPr>
        <p:txBody>
          <a:bodyPr anchor="b"/>
          <a:lstStyle>
            <a:lvl1pPr marL="0" indent="0">
              <a:buNone/>
              <a:defRPr sz="9921" b="1"/>
            </a:lvl1pPr>
            <a:lvl2pPr marL="1890019" indent="0">
              <a:buNone/>
              <a:defRPr sz="8268" b="1"/>
            </a:lvl2pPr>
            <a:lvl3pPr marL="3780038" indent="0">
              <a:buNone/>
              <a:defRPr sz="7441" b="1"/>
            </a:lvl3pPr>
            <a:lvl4pPr marL="5670057" indent="0">
              <a:buNone/>
              <a:defRPr sz="6614" b="1"/>
            </a:lvl4pPr>
            <a:lvl5pPr marL="7560076" indent="0">
              <a:buNone/>
              <a:defRPr sz="6614" b="1"/>
            </a:lvl5pPr>
            <a:lvl6pPr marL="9450095" indent="0">
              <a:buNone/>
              <a:defRPr sz="6614" b="1"/>
            </a:lvl6pPr>
            <a:lvl7pPr marL="11340114" indent="0">
              <a:buNone/>
              <a:defRPr sz="6614" b="1"/>
            </a:lvl7pPr>
            <a:lvl8pPr marL="13230134" indent="0">
              <a:buNone/>
              <a:defRPr sz="6614" b="1"/>
            </a:lvl8pPr>
            <a:lvl9pPr marL="15120153" indent="0">
              <a:buNone/>
              <a:defRPr sz="6614" b="1"/>
            </a:lvl9pPr>
          </a:lstStyle>
          <a:p>
            <a:pPr lvl="0"/>
            <a:r>
              <a:rPr lang="es-ES"/>
              <a:t>Haga clic para modificar los estilos de texto del patrón</a:t>
            </a:r>
          </a:p>
        </p:txBody>
      </p:sp>
      <p:sp>
        <p:nvSpPr>
          <p:cNvPr id="6" name="Content Placeholder 5"/>
          <p:cNvSpPr>
            <a:spLocks noGrp="1"/>
          </p:cNvSpPr>
          <p:nvPr>
            <p:ph sz="quarter" idx="4"/>
          </p:nvPr>
        </p:nvSpPr>
        <p:spPr>
          <a:xfrm>
            <a:off x="25514975" y="11834740"/>
            <a:ext cx="21426543" cy="174071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33906B8-622A-428E-BD34-157CA5B2577F}" type="datetimeFigureOut">
              <a:rPr lang="es-ES" smtClean="0"/>
              <a:t>9/5/21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3372616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33906B8-622A-428E-BD34-157CA5B2577F}" type="datetimeFigureOut">
              <a:rPr lang="es-ES" smtClean="0"/>
              <a:t>9/5/21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1583507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906B8-622A-428E-BD34-157CA5B2577F}" type="datetimeFigureOut">
              <a:rPr lang="es-ES" smtClean="0"/>
              <a:t>9/5/21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321153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471563" y="2159952"/>
            <a:ext cx="16255294" cy="7559834"/>
          </a:xfrm>
        </p:spPr>
        <p:txBody>
          <a:bodyPr anchor="b"/>
          <a:lstStyle>
            <a:lvl1pPr>
              <a:defRPr sz="13228"/>
            </a:lvl1pPr>
          </a:lstStyle>
          <a:p>
            <a:r>
              <a:rPr lang="es-ES"/>
              <a:t>Haga clic para modificar el estilo de título del patrón</a:t>
            </a:r>
            <a:endParaRPr lang="en-US" dirty="0"/>
          </a:p>
        </p:txBody>
      </p:sp>
      <p:sp>
        <p:nvSpPr>
          <p:cNvPr id="3" name="Content Placeholder 2"/>
          <p:cNvSpPr>
            <a:spLocks noGrp="1"/>
          </p:cNvSpPr>
          <p:nvPr>
            <p:ph idx="1"/>
          </p:nvPr>
        </p:nvSpPr>
        <p:spPr>
          <a:xfrm>
            <a:off x="21426543" y="4664900"/>
            <a:ext cx="25514975" cy="23024494"/>
          </a:xfrm>
        </p:spPr>
        <p:txBody>
          <a:bodyPr/>
          <a:lstStyle>
            <a:lvl1pPr>
              <a:defRPr sz="13228"/>
            </a:lvl1pPr>
            <a:lvl2pPr>
              <a:defRPr sz="11575"/>
            </a:lvl2pPr>
            <a:lvl3pPr>
              <a:defRPr sz="9921"/>
            </a:lvl3pPr>
            <a:lvl4pPr>
              <a:defRPr sz="8268"/>
            </a:lvl4pPr>
            <a:lvl5pPr>
              <a:defRPr sz="8268"/>
            </a:lvl5pPr>
            <a:lvl6pPr>
              <a:defRPr sz="8268"/>
            </a:lvl6pPr>
            <a:lvl7pPr>
              <a:defRPr sz="8268"/>
            </a:lvl7pPr>
            <a:lvl8pPr>
              <a:defRPr sz="8268"/>
            </a:lvl8pPr>
            <a:lvl9pPr>
              <a:defRPr sz="8268"/>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471563" y="9719786"/>
            <a:ext cx="16255294" cy="18007107"/>
          </a:xfrm>
        </p:spPr>
        <p:txBody>
          <a:bodyPr/>
          <a:lstStyle>
            <a:lvl1pPr marL="0" indent="0">
              <a:buNone/>
              <a:defRPr sz="6614"/>
            </a:lvl1pPr>
            <a:lvl2pPr marL="1890019" indent="0">
              <a:buNone/>
              <a:defRPr sz="5787"/>
            </a:lvl2pPr>
            <a:lvl3pPr marL="3780038" indent="0">
              <a:buNone/>
              <a:defRPr sz="4961"/>
            </a:lvl3pPr>
            <a:lvl4pPr marL="5670057" indent="0">
              <a:buNone/>
              <a:defRPr sz="4134"/>
            </a:lvl4pPr>
            <a:lvl5pPr marL="7560076" indent="0">
              <a:buNone/>
              <a:defRPr sz="4134"/>
            </a:lvl5pPr>
            <a:lvl6pPr marL="9450095" indent="0">
              <a:buNone/>
              <a:defRPr sz="4134"/>
            </a:lvl6pPr>
            <a:lvl7pPr marL="11340114" indent="0">
              <a:buNone/>
              <a:defRPr sz="4134"/>
            </a:lvl7pPr>
            <a:lvl8pPr marL="13230134" indent="0">
              <a:buNone/>
              <a:defRPr sz="4134"/>
            </a:lvl8pPr>
            <a:lvl9pPr marL="15120153" indent="0">
              <a:buNone/>
              <a:defRPr sz="4134"/>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33906B8-622A-428E-BD34-157CA5B2577F}" type="datetimeFigureOut">
              <a:rPr lang="es-ES" smtClean="0"/>
              <a:t>9/5/21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1062044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471563" y="2159952"/>
            <a:ext cx="16255294" cy="7559834"/>
          </a:xfrm>
        </p:spPr>
        <p:txBody>
          <a:bodyPr anchor="b"/>
          <a:lstStyle>
            <a:lvl1pPr>
              <a:defRPr sz="13228"/>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1426543" y="4664900"/>
            <a:ext cx="25514975" cy="23024494"/>
          </a:xfrm>
        </p:spPr>
        <p:txBody>
          <a:bodyPr anchor="t"/>
          <a:lstStyle>
            <a:lvl1pPr marL="0" indent="0">
              <a:buNone/>
              <a:defRPr sz="13228"/>
            </a:lvl1pPr>
            <a:lvl2pPr marL="1890019" indent="0">
              <a:buNone/>
              <a:defRPr sz="11575"/>
            </a:lvl2pPr>
            <a:lvl3pPr marL="3780038" indent="0">
              <a:buNone/>
              <a:defRPr sz="9921"/>
            </a:lvl3pPr>
            <a:lvl4pPr marL="5670057" indent="0">
              <a:buNone/>
              <a:defRPr sz="8268"/>
            </a:lvl4pPr>
            <a:lvl5pPr marL="7560076" indent="0">
              <a:buNone/>
              <a:defRPr sz="8268"/>
            </a:lvl5pPr>
            <a:lvl6pPr marL="9450095" indent="0">
              <a:buNone/>
              <a:defRPr sz="8268"/>
            </a:lvl6pPr>
            <a:lvl7pPr marL="11340114" indent="0">
              <a:buNone/>
              <a:defRPr sz="8268"/>
            </a:lvl7pPr>
            <a:lvl8pPr marL="13230134" indent="0">
              <a:buNone/>
              <a:defRPr sz="8268"/>
            </a:lvl8pPr>
            <a:lvl9pPr marL="15120153" indent="0">
              <a:buNone/>
              <a:defRPr sz="8268"/>
            </a:lvl9pPr>
          </a:lstStyle>
          <a:p>
            <a:r>
              <a:rPr lang="es-ES"/>
              <a:t>Haga clic en el icono para agregar una imagen</a:t>
            </a:r>
            <a:endParaRPr lang="en-US" dirty="0"/>
          </a:p>
        </p:txBody>
      </p:sp>
      <p:sp>
        <p:nvSpPr>
          <p:cNvPr id="4" name="Text Placeholder 3"/>
          <p:cNvSpPr>
            <a:spLocks noGrp="1"/>
          </p:cNvSpPr>
          <p:nvPr>
            <p:ph type="body" sz="half" idx="2"/>
          </p:nvPr>
        </p:nvSpPr>
        <p:spPr>
          <a:xfrm>
            <a:off x="3471563" y="9719786"/>
            <a:ext cx="16255294" cy="18007107"/>
          </a:xfrm>
        </p:spPr>
        <p:txBody>
          <a:bodyPr/>
          <a:lstStyle>
            <a:lvl1pPr marL="0" indent="0">
              <a:buNone/>
              <a:defRPr sz="6614"/>
            </a:lvl1pPr>
            <a:lvl2pPr marL="1890019" indent="0">
              <a:buNone/>
              <a:defRPr sz="5787"/>
            </a:lvl2pPr>
            <a:lvl3pPr marL="3780038" indent="0">
              <a:buNone/>
              <a:defRPr sz="4961"/>
            </a:lvl3pPr>
            <a:lvl4pPr marL="5670057" indent="0">
              <a:buNone/>
              <a:defRPr sz="4134"/>
            </a:lvl4pPr>
            <a:lvl5pPr marL="7560076" indent="0">
              <a:buNone/>
              <a:defRPr sz="4134"/>
            </a:lvl5pPr>
            <a:lvl6pPr marL="9450095" indent="0">
              <a:buNone/>
              <a:defRPr sz="4134"/>
            </a:lvl6pPr>
            <a:lvl7pPr marL="11340114" indent="0">
              <a:buNone/>
              <a:defRPr sz="4134"/>
            </a:lvl7pPr>
            <a:lvl8pPr marL="13230134" indent="0">
              <a:buNone/>
              <a:defRPr sz="4134"/>
            </a:lvl8pPr>
            <a:lvl9pPr marL="15120153" indent="0">
              <a:buNone/>
              <a:defRPr sz="4134"/>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33906B8-622A-428E-BD34-157CA5B2577F}" type="datetimeFigureOut">
              <a:rPr lang="es-ES" smtClean="0"/>
              <a:t>9/5/21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279901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33906B8-622A-428E-BD34-157CA5B2577F}" type="datetimeFigureOut">
              <a:rPr lang="es-ES" smtClean="0"/>
              <a:t>9/5/21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633758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067464" y="1724962"/>
            <a:ext cx="10867489" cy="2745689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464997" y="1724962"/>
            <a:ext cx="31972468" cy="2745689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33906B8-622A-428E-BD34-157CA5B2577F}" type="datetimeFigureOut">
              <a:rPr lang="es-ES" smtClean="0"/>
              <a:t>9/5/21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1306327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64997" y="1724964"/>
            <a:ext cx="43469957" cy="626236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464997" y="8624810"/>
            <a:ext cx="43469957" cy="2055705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464996" y="30029342"/>
            <a:ext cx="11339989" cy="1724962"/>
          </a:xfrm>
          <a:prstGeom prst="rect">
            <a:avLst/>
          </a:prstGeom>
        </p:spPr>
        <p:txBody>
          <a:bodyPr vert="horz" lIns="91440" tIns="45720" rIns="91440" bIns="45720" rtlCol="0" anchor="ctr"/>
          <a:lstStyle>
            <a:lvl1pPr algn="l">
              <a:defRPr sz="4961">
                <a:solidFill>
                  <a:schemeClr val="tx1">
                    <a:tint val="75000"/>
                  </a:schemeClr>
                </a:solidFill>
              </a:defRPr>
            </a:lvl1pPr>
          </a:lstStyle>
          <a:p>
            <a:fld id="{F33906B8-622A-428E-BD34-157CA5B2577F}" type="datetimeFigureOut">
              <a:rPr lang="es-ES" smtClean="0"/>
              <a:t>9/5/21</a:t>
            </a:fld>
            <a:endParaRPr lang="es-ES"/>
          </a:p>
        </p:txBody>
      </p:sp>
      <p:sp>
        <p:nvSpPr>
          <p:cNvPr id="5" name="Footer Placeholder 4"/>
          <p:cNvSpPr>
            <a:spLocks noGrp="1"/>
          </p:cNvSpPr>
          <p:nvPr>
            <p:ph type="ftr" sz="quarter" idx="3"/>
          </p:nvPr>
        </p:nvSpPr>
        <p:spPr>
          <a:xfrm>
            <a:off x="16694984" y="30029342"/>
            <a:ext cx="17009983" cy="1724962"/>
          </a:xfrm>
          <a:prstGeom prst="rect">
            <a:avLst/>
          </a:prstGeom>
        </p:spPr>
        <p:txBody>
          <a:bodyPr vert="horz" lIns="91440" tIns="45720" rIns="91440" bIns="45720" rtlCol="0" anchor="ctr"/>
          <a:lstStyle>
            <a:lvl1pPr algn="ctr">
              <a:defRPr sz="4961">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35594965" y="30029342"/>
            <a:ext cx="11339989" cy="1724962"/>
          </a:xfrm>
          <a:prstGeom prst="rect">
            <a:avLst/>
          </a:prstGeom>
        </p:spPr>
        <p:txBody>
          <a:bodyPr vert="horz" lIns="91440" tIns="45720" rIns="91440" bIns="45720" rtlCol="0" anchor="ctr"/>
          <a:lstStyle>
            <a:lvl1pPr algn="r">
              <a:defRPr sz="4961">
                <a:solidFill>
                  <a:schemeClr val="tx1">
                    <a:tint val="75000"/>
                  </a:schemeClr>
                </a:solidFill>
              </a:defRPr>
            </a:lvl1pPr>
          </a:lstStyle>
          <a:p>
            <a:fld id="{F140326F-0250-41D1-BC86-0FDEA431AF45}" type="slidenum">
              <a:rPr lang="es-ES" smtClean="0"/>
              <a:t>‹#›</a:t>
            </a:fld>
            <a:endParaRPr lang="es-ES"/>
          </a:p>
        </p:txBody>
      </p:sp>
    </p:spTree>
    <p:extLst>
      <p:ext uri="{BB962C8B-B14F-4D97-AF65-F5344CB8AC3E}">
        <p14:creationId xmlns:p14="http://schemas.microsoft.com/office/powerpoint/2010/main" val="2667559874"/>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Lst>
  <p:txStyles>
    <p:titleStyle>
      <a:lvl1pPr algn="l" defTabSz="3780038" rtl="0" eaLnBrk="1" latinLnBrk="0" hangingPunct="1">
        <a:lnSpc>
          <a:spcPct val="90000"/>
        </a:lnSpc>
        <a:spcBef>
          <a:spcPct val="0"/>
        </a:spcBef>
        <a:buNone/>
        <a:defRPr sz="18189" kern="1200">
          <a:solidFill>
            <a:schemeClr val="tx1"/>
          </a:solidFill>
          <a:latin typeface="+mj-lt"/>
          <a:ea typeface="+mj-ea"/>
          <a:cs typeface="+mj-cs"/>
        </a:defRPr>
      </a:lvl1pPr>
    </p:titleStyle>
    <p:bodyStyle>
      <a:lvl1pPr marL="945010" indent="-945010" algn="l" defTabSz="3780038" rtl="0" eaLnBrk="1" latinLnBrk="0" hangingPunct="1">
        <a:lnSpc>
          <a:spcPct val="90000"/>
        </a:lnSpc>
        <a:spcBef>
          <a:spcPts val="4134"/>
        </a:spcBef>
        <a:buFont typeface="Arial" panose="020B0604020202020204" pitchFamily="34" charset="0"/>
        <a:buChar char="•"/>
        <a:defRPr sz="11575" kern="1200">
          <a:solidFill>
            <a:schemeClr val="tx1"/>
          </a:solidFill>
          <a:latin typeface="+mn-lt"/>
          <a:ea typeface="+mn-ea"/>
          <a:cs typeface="+mn-cs"/>
        </a:defRPr>
      </a:lvl1pPr>
      <a:lvl2pPr marL="2835029" indent="-945010" algn="l" defTabSz="3780038" rtl="0" eaLnBrk="1" latinLnBrk="0" hangingPunct="1">
        <a:lnSpc>
          <a:spcPct val="90000"/>
        </a:lnSpc>
        <a:spcBef>
          <a:spcPts val="2067"/>
        </a:spcBef>
        <a:buFont typeface="Arial" panose="020B0604020202020204" pitchFamily="34" charset="0"/>
        <a:buChar char="•"/>
        <a:defRPr sz="9921" kern="1200">
          <a:solidFill>
            <a:schemeClr val="tx1"/>
          </a:solidFill>
          <a:latin typeface="+mn-lt"/>
          <a:ea typeface="+mn-ea"/>
          <a:cs typeface="+mn-cs"/>
        </a:defRPr>
      </a:lvl2pPr>
      <a:lvl3pPr marL="4725048" indent="-945010" algn="l" defTabSz="3780038" rtl="0" eaLnBrk="1" latinLnBrk="0" hangingPunct="1">
        <a:lnSpc>
          <a:spcPct val="90000"/>
        </a:lnSpc>
        <a:spcBef>
          <a:spcPts val="2067"/>
        </a:spcBef>
        <a:buFont typeface="Arial" panose="020B0604020202020204" pitchFamily="34" charset="0"/>
        <a:buChar char="•"/>
        <a:defRPr sz="8268" kern="1200">
          <a:solidFill>
            <a:schemeClr val="tx1"/>
          </a:solidFill>
          <a:latin typeface="+mn-lt"/>
          <a:ea typeface="+mn-ea"/>
          <a:cs typeface="+mn-cs"/>
        </a:defRPr>
      </a:lvl3pPr>
      <a:lvl4pPr marL="6615067"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4pPr>
      <a:lvl5pPr marL="8505086"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5pPr>
      <a:lvl6pPr marL="10395105"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6pPr>
      <a:lvl7pPr marL="12285124"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7pPr>
      <a:lvl8pPr marL="14175143"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8pPr>
      <a:lvl9pPr marL="16065162"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9pPr>
    </p:bodyStyle>
    <p:otherStyle>
      <a:defPPr>
        <a:defRPr lang="en-US"/>
      </a:defPPr>
      <a:lvl1pPr marL="0" algn="l" defTabSz="3780038" rtl="0" eaLnBrk="1" latinLnBrk="0" hangingPunct="1">
        <a:defRPr sz="7441" kern="1200">
          <a:solidFill>
            <a:schemeClr val="tx1"/>
          </a:solidFill>
          <a:latin typeface="+mn-lt"/>
          <a:ea typeface="+mn-ea"/>
          <a:cs typeface="+mn-cs"/>
        </a:defRPr>
      </a:lvl1pPr>
      <a:lvl2pPr marL="1890019" algn="l" defTabSz="3780038" rtl="0" eaLnBrk="1" latinLnBrk="0" hangingPunct="1">
        <a:defRPr sz="7441" kern="1200">
          <a:solidFill>
            <a:schemeClr val="tx1"/>
          </a:solidFill>
          <a:latin typeface="+mn-lt"/>
          <a:ea typeface="+mn-ea"/>
          <a:cs typeface="+mn-cs"/>
        </a:defRPr>
      </a:lvl2pPr>
      <a:lvl3pPr marL="3780038" algn="l" defTabSz="3780038" rtl="0" eaLnBrk="1" latinLnBrk="0" hangingPunct="1">
        <a:defRPr sz="7441" kern="1200">
          <a:solidFill>
            <a:schemeClr val="tx1"/>
          </a:solidFill>
          <a:latin typeface="+mn-lt"/>
          <a:ea typeface="+mn-ea"/>
          <a:cs typeface="+mn-cs"/>
        </a:defRPr>
      </a:lvl3pPr>
      <a:lvl4pPr marL="5670057" algn="l" defTabSz="3780038" rtl="0" eaLnBrk="1" latinLnBrk="0" hangingPunct="1">
        <a:defRPr sz="7441" kern="1200">
          <a:solidFill>
            <a:schemeClr val="tx1"/>
          </a:solidFill>
          <a:latin typeface="+mn-lt"/>
          <a:ea typeface="+mn-ea"/>
          <a:cs typeface="+mn-cs"/>
        </a:defRPr>
      </a:lvl4pPr>
      <a:lvl5pPr marL="7560076" algn="l" defTabSz="3780038" rtl="0" eaLnBrk="1" latinLnBrk="0" hangingPunct="1">
        <a:defRPr sz="7441" kern="1200">
          <a:solidFill>
            <a:schemeClr val="tx1"/>
          </a:solidFill>
          <a:latin typeface="+mn-lt"/>
          <a:ea typeface="+mn-ea"/>
          <a:cs typeface="+mn-cs"/>
        </a:defRPr>
      </a:lvl5pPr>
      <a:lvl6pPr marL="9450095" algn="l" defTabSz="3780038" rtl="0" eaLnBrk="1" latinLnBrk="0" hangingPunct="1">
        <a:defRPr sz="7441" kern="1200">
          <a:solidFill>
            <a:schemeClr val="tx1"/>
          </a:solidFill>
          <a:latin typeface="+mn-lt"/>
          <a:ea typeface="+mn-ea"/>
          <a:cs typeface="+mn-cs"/>
        </a:defRPr>
      </a:lvl6pPr>
      <a:lvl7pPr marL="11340114" algn="l" defTabSz="3780038" rtl="0" eaLnBrk="1" latinLnBrk="0" hangingPunct="1">
        <a:defRPr sz="7441" kern="1200">
          <a:solidFill>
            <a:schemeClr val="tx1"/>
          </a:solidFill>
          <a:latin typeface="+mn-lt"/>
          <a:ea typeface="+mn-ea"/>
          <a:cs typeface="+mn-cs"/>
        </a:defRPr>
      </a:lvl7pPr>
      <a:lvl8pPr marL="13230134" algn="l" defTabSz="3780038" rtl="0" eaLnBrk="1" latinLnBrk="0" hangingPunct="1">
        <a:defRPr sz="7441" kern="1200">
          <a:solidFill>
            <a:schemeClr val="tx1"/>
          </a:solidFill>
          <a:latin typeface="+mn-lt"/>
          <a:ea typeface="+mn-ea"/>
          <a:cs typeface="+mn-cs"/>
        </a:defRPr>
      </a:lvl8pPr>
      <a:lvl9pPr marL="15120153" algn="l" defTabSz="3780038" rtl="0" eaLnBrk="1" latinLnBrk="0" hangingPunct="1">
        <a:defRPr sz="744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tángulo 71">
            <a:extLst>
              <a:ext uri="{FF2B5EF4-FFF2-40B4-BE49-F238E27FC236}">
                <a16:creationId xmlns:a16="http://schemas.microsoft.com/office/drawing/2014/main" id="{F1B491A4-A4EE-4A54-A14D-FAFED8A6A66C}"/>
              </a:ext>
            </a:extLst>
          </p:cNvPr>
          <p:cNvSpPr/>
          <p:nvPr/>
        </p:nvSpPr>
        <p:spPr>
          <a:xfrm>
            <a:off x="22861118" y="22672608"/>
            <a:ext cx="16145172" cy="8862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p>
        </p:txBody>
      </p:sp>
      <p:sp>
        <p:nvSpPr>
          <p:cNvPr id="62" name="Rectángulo 61">
            <a:extLst>
              <a:ext uri="{FF2B5EF4-FFF2-40B4-BE49-F238E27FC236}">
                <a16:creationId xmlns:a16="http://schemas.microsoft.com/office/drawing/2014/main" id="{E8658094-E5FC-4ACB-98CF-D63B757AA766}"/>
              </a:ext>
            </a:extLst>
          </p:cNvPr>
          <p:cNvSpPr/>
          <p:nvPr/>
        </p:nvSpPr>
        <p:spPr>
          <a:xfrm>
            <a:off x="679476" y="22672607"/>
            <a:ext cx="21799966" cy="88622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p>
        </p:txBody>
      </p:sp>
      <p:sp>
        <p:nvSpPr>
          <p:cNvPr id="54" name="Rectángulo 53">
            <a:extLst>
              <a:ext uri="{FF2B5EF4-FFF2-40B4-BE49-F238E27FC236}">
                <a16:creationId xmlns:a16="http://schemas.microsoft.com/office/drawing/2014/main" id="{44779E9A-35DE-4AAA-8021-B2212DC575C3}"/>
              </a:ext>
            </a:extLst>
          </p:cNvPr>
          <p:cNvSpPr/>
          <p:nvPr/>
        </p:nvSpPr>
        <p:spPr>
          <a:xfrm>
            <a:off x="679475" y="15436680"/>
            <a:ext cx="21799967" cy="67580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p>
        </p:txBody>
      </p:sp>
      <p:sp>
        <p:nvSpPr>
          <p:cNvPr id="4" name="Rectángulo 3">
            <a:extLst>
              <a:ext uri="{FF2B5EF4-FFF2-40B4-BE49-F238E27FC236}">
                <a16:creationId xmlns:a16="http://schemas.microsoft.com/office/drawing/2014/main" id="{33621843-9338-4540-81F1-0DBA38A33958}"/>
              </a:ext>
            </a:extLst>
          </p:cNvPr>
          <p:cNvSpPr/>
          <p:nvPr/>
        </p:nvSpPr>
        <p:spPr>
          <a:xfrm>
            <a:off x="11023004" y="727428"/>
            <a:ext cx="38653048" cy="6446366"/>
          </a:xfrm>
          <a:prstGeom prst="rect">
            <a:avLst/>
          </a:prstGeom>
          <a:solidFill>
            <a:srgbClr val="356D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0" dirty="0"/>
              <a:t>        </a:t>
            </a:r>
          </a:p>
        </p:txBody>
      </p:sp>
      <p:sp>
        <p:nvSpPr>
          <p:cNvPr id="7" name="Rectángulo 6">
            <a:extLst>
              <a:ext uri="{FF2B5EF4-FFF2-40B4-BE49-F238E27FC236}">
                <a16:creationId xmlns:a16="http://schemas.microsoft.com/office/drawing/2014/main" id="{38E1A385-5033-42E3-8DC9-1E7ECEB3D376}"/>
              </a:ext>
            </a:extLst>
          </p:cNvPr>
          <p:cNvSpPr/>
          <p:nvPr/>
        </p:nvSpPr>
        <p:spPr>
          <a:xfrm>
            <a:off x="22986252" y="7643731"/>
            <a:ext cx="26776573" cy="145509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p>
        </p:txBody>
      </p:sp>
      <p:sp>
        <p:nvSpPr>
          <p:cNvPr id="18" name="Rectángulo 17">
            <a:extLst>
              <a:ext uri="{FF2B5EF4-FFF2-40B4-BE49-F238E27FC236}">
                <a16:creationId xmlns:a16="http://schemas.microsoft.com/office/drawing/2014/main" id="{1C0502DE-76F6-4696-8035-BBBC38DE1DD0}"/>
              </a:ext>
            </a:extLst>
          </p:cNvPr>
          <p:cNvSpPr/>
          <p:nvPr/>
        </p:nvSpPr>
        <p:spPr>
          <a:xfrm>
            <a:off x="697563" y="7645668"/>
            <a:ext cx="21781879" cy="73812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p>
        </p:txBody>
      </p:sp>
      <p:sp>
        <p:nvSpPr>
          <p:cNvPr id="28" name="Rectángulo 27">
            <a:extLst>
              <a:ext uri="{FF2B5EF4-FFF2-40B4-BE49-F238E27FC236}">
                <a16:creationId xmlns:a16="http://schemas.microsoft.com/office/drawing/2014/main" id="{4A63EB91-D98F-4905-85A3-5E05A0004230}"/>
              </a:ext>
            </a:extLst>
          </p:cNvPr>
          <p:cNvSpPr/>
          <p:nvPr/>
        </p:nvSpPr>
        <p:spPr>
          <a:xfrm>
            <a:off x="1362115" y="9536733"/>
            <a:ext cx="20601810" cy="6463308"/>
          </a:xfrm>
          <a:prstGeom prst="rect">
            <a:avLst/>
          </a:prstGeom>
        </p:spPr>
        <p:txBody>
          <a:bodyPr wrap="square">
            <a:spAutoFit/>
          </a:bodyPr>
          <a:lstStyle/>
          <a:p>
            <a:pPr algn="just"/>
            <a:r>
              <a:rPr lang="en-GB" sz="3600" dirty="0">
                <a:latin typeface="Arial" panose="020B0604020202020204" pitchFamily="34" charset="0"/>
                <a:cs typeface="Arial" panose="020B0604020202020204" pitchFamily="34" charset="0"/>
              </a:rPr>
              <a:t>Psychiatry draws on multiple skills and attitudes which must be developed experientially, in clinical practice, or within medical education.  T</a:t>
            </a:r>
            <a:r>
              <a:rPr lang="en-GB" sz="3600" dirty="0">
                <a:latin typeface="Arial" panose="020B0604020202020204" pitchFamily="34" charset="0"/>
                <a:ea typeface="Times New Roman" panose="02020603050405020304" pitchFamily="18" charset="0"/>
                <a:cs typeface="Arial" panose="020B0604020202020204" pitchFamily="34" charset="0"/>
              </a:rPr>
              <a:t>ransformations in the structure of psychiatric delivery and reductions in funding to mental health care have limited the availability of direct patient contact for medical students.</a:t>
            </a:r>
            <a:r>
              <a:rPr lang="en-GB" sz="3600" baseline="30000" dirty="0">
                <a:latin typeface="Arial" panose="020B0604020202020204" pitchFamily="34" charset="0"/>
                <a:ea typeface="Times New Roman" panose="02020603050405020304" pitchFamily="18" charset="0"/>
                <a:cs typeface="Arial" panose="020B0604020202020204" pitchFamily="34" charset="0"/>
              </a:rPr>
              <a:t>(1)</a:t>
            </a:r>
            <a:r>
              <a:rPr lang="en-GB" sz="3600" dirty="0">
                <a:latin typeface="Arial" panose="020B0604020202020204" pitchFamily="34" charset="0"/>
                <a:ea typeface="Times New Roman" panose="02020603050405020304" pitchFamily="18" charset="0"/>
                <a:cs typeface="Arial" panose="020B0604020202020204" pitchFamily="34" charset="0"/>
              </a:rPr>
              <a:t>  This highlights the importance of undergraduate education in ensuring adequate training which provides exposure to psychopathology.</a:t>
            </a:r>
          </a:p>
          <a:p>
            <a:pPr algn="just"/>
            <a:endParaRPr lang="en-GB" sz="3600" dirty="0">
              <a:latin typeface="Arial" panose="020B0604020202020204" pitchFamily="34" charset="0"/>
              <a:ea typeface="MS Mincho" panose="02020609040205080304" pitchFamily="49" charset="-128"/>
              <a:cs typeface="Arial" panose="020B0604020202020204" pitchFamily="34" charset="0"/>
            </a:endParaRPr>
          </a:p>
          <a:p>
            <a:pPr algn="just"/>
            <a:r>
              <a:rPr lang="en-GB" sz="3600" dirty="0">
                <a:latin typeface="Arial" panose="020B0604020202020204" pitchFamily="34" charset="0"/>
                <a:ea typeface="Calibri" panose="020F0502020204030204" pitchFamily="34" charset="0"/>
                <a:cs typeface="Arial" panose="020B0604020202020204" pitchFamily="34" charset="0"/>
              </a:rPr>
              <a:t>Simulation-based learning is a teaching method that is employed to produce a real-life clinical experience without going through the real event.</a:t>
            </a:r>
            <a:r>
              <a:rPr lang="en-GB" sz="3600" baseline="30000" dirty="0">
                <a:latin typeface="Arial" panose="020B0604020202020204" pitchFamily="34" charset="0"/>
                <a:cs typeface="Arial" panose="020B0604020202020204" pitchFamily="34" charset="0"/>
              </a:rPr>
              <a:t> </a:t>
            </a:r>
            <a:r>
              <a:rPr lang="en-GB" sz="3600" baseline="30000" dirty="0">
                <a:latin typeface="Arial" panose="020B0604020202020204" pitchFamily="34" charset="0"/>
                <a:ea typeface="MS Mincho" panose="02020609040205080304" pitchFamily="49" charset="-128"/>
                <a:cs typeface="Arial" panose="020B0604020202020204" pitchFamily="34" charset="0"/>
              </a:rPr>
              <a:t> </a:t>
            </a:r>
            <a:r>
              <a:rPr lang="en-GB" sz="3600" dirty="0">
                <a:latin typeface="Arial" panose="020B0604020202020204" pitchFamily="34" charset="0"/>
                <a:ea typeface="MS Mincho" panose="02020609040205080304" pitchFamily="49" charset="-128"/>
                <a:cs typeface="Arial" panose="020B0604020202020204" pitchFamily="34" charset="0"/>
              </a:rPr>
              <a:t>It is possible that simulation can be utilised as a powerful pedagogical tool for teaching understanding, knowledge and skills required for psychiatry.  </a:t>
            </a:r>
          </a:p>
          <a:p>
            <a:endParaRPr lang="en-GB" sz="3600" dirty="0">
              <a:latin typeface="Arial" panose="020B0604020202020204" pitchFamily="34" charset="0"/>
              <a:ea typeface="MS Mincho" panose="02020609040205080304" pitchFamily="49" charset="-128"/>
              <a:cs typeface="Arial" panose="020B0604020202020204" pitchFamily="34" charset="0"/>
            </a:endParaRPr>
          </a:p>
          <a:p>
            <a:pPr defTabSz="952107" eaLnBrk="0" hangingPunct="0">
              <a:spcBef>
                <a:spcPct val="50000"/>
              </a:spcBef>
            </a:pPr>
            <a:endParaRPr lang="en-AU" sz="3600" dirty="0">
              <a:latin typeface="Arial" panose="020B0604020202020204" pitchFamily="34" charset="0"/>
              <a:cs typeface="Arial" panose="020B0604020202020204" pitchFamily="34" charset="0"/>
            </a:endParaRPr>
          </a:p>
        </p:txBody>
      </p:sp>
      <p:sp>
        <p:nvSpPr>
          <p:cNvPr id="29" name="Rectángulo 28">
            <a:extLst>
              <a:ext uri="{FF2B5EF4-FFF2-40B4-BE49-F238E27FC236}">
                <a16:creationId xmlns:a16="http://schemas.microsoft.com/office/drawing/2014/main" id="{C4A026AB-4A37-4447-A24C-EA7CEE5AA3A9}"/>
              </a:ext>
            </a:extLst>
          </p:cNvPr>
          <p:cNvSpPr/>
          <p:nvPr/>
        </p:nvSpPr>
        <p:spPr>
          <a:xfrm>
            <a:off x="1344027" y="16917692"/>
            <a:ext cx="20601810" cy="5078313"/>
          </a:xfrm>
          <a:prstGeom prst="rect">
            <a:avLst/>
          </a:prstGeom>
        </p:spPr>
        <p:txBody>
          <a:bodyPr wrap="square">
            <a:spAutoFit/>
          </a:bodyPr>
          <a:lstStyle/>
          <a:p>
            <a:pPr algn="just"/>
            <a:r>
              <a:rPr lang="en-GB" sz="3600" dirty="0">
                <a:latin typeface="Arial" panose="020B0604020202020204" pitchFamily="34" charset="0"/>
                <a:ea typeface="MS Mincho" panose="02020609040205080304" pitchFamily="49" charset="-128"/>
                <a:cs typeface="Arial" panose="020B0604020202020204" pitchFamily="34" charset="0"/>
              </a:rPr>
              <a:t>Reviews of simulation in psychiatry have been predominantly performed on subsets of this topic, with a focus on one intervention or a singular outcome of effectiveness and / or limitations.  </a:t>
            </a:r>
          </a:p>
          <a:p>
            <a:pPr algn="just"/>
            <a:endParaRPr lang="en-GB" sz="3600" dirty="0">
              <a:latin typeface="Arial" panose="020B0604020202020204" pitchFamily="34" charset="0"/>
              <a:ea typeface="MS Mincho" panose="02020609040205080304" pitchFamily="49" charset="-128"/>
              <a:cs typeface="Arial" panose="020B0604020202020204" pitchFamily="34" charset="0"/>
            </a:endParaRPr>
          </a:p>
          <a:p>
            <a:pPr algn="just"/>
            <a:r>
              <a:rPr lang="en-GB" sz="3600" dirty="0">
                <a:latin typeface="Arial" panose="020B0604020202020204" pitchFamily="34" charset="0"/>
                <a:ea typeface="MS Mincho" panose="02020609040205080304" pitchFamily="49" charset="-128"/>
                <a:cs typeface="Arial" panose="020B0604020202020204" pitchFamily="34" charset="0"/>
              </a:rPr>
              <a:t>The aim of this review was to investigate different ways in which simulation has been introduced and used in psychiatric teaching within the undergraduate curriculum.   </a:t>
            </a:r>
          </a:p>
          <a:p>
            <a:pPr algn="just"/>
            <a:r>
              <a:rPr lang="en-GB" sz="3600" dirty="0">
                <a:latin typeface="Arial" panose="020B0604020202020204" pitchFamily="34" charset="0"/>
                <a:ea typeface="MS Mincho" panose="02020609040205080304" pitchFamily="49" charset="-128"/>
                <a:cs typeface="Arial" panose="020B0604020202020204" pitchFamily="34" charset="0"/>
              </a:rPr>
              <a:t> </a:t>
            </a:r>
          </a:p>
          <a:p>
            <a:pPr algn="just"/>
            <a:r>
              <a:rPr lang="en-GB" sz="3600" dirty="0">
                <a:latin typeface="Arial" panose="020B0604020202020204" pitchFamily="34" charset="0"/>
                <a:ea typeface="MS Mincho" panose="02020609040205080304" pitchFamily="49" charset="-128"/>
                <a:cs typeface="Arial" panose="020B0604020202020204" pitchFamily="34" charset="0"/>
              </a:rPr>
              <a:t>This review will enable the appropriate evidence-based introduction and development of psychiatry simulation in the medical undergraduate curriculum at the University of Liverpool.  Psychiatry’s use of advancements and modernisation of simulation pedagogy was also evaluated.</a:t>
            </a:r>
          </a:p>
        </p:txBody>
      </p:sp>
      <p:sp>
        <p:nvSpPr>
          <p:cNvPr id="30" name="Rectángulo 29">
            <a:extLst>
              <a:ext uri="{FF2B5EF4-FFF2-40B4-BE49-F238E27FC236}">
                <a16:creationId xmlns:a16="http://schemas.microsoft.com/office/drawing/2014/main" id="{B1BC57DE-8D49-4EB8-B200-DF3E7E0BBD78}"/>
              </a:ext>
            </a:extLst>
          </p:cNvPr>
          <p:cNvSpPr/>
          <p:nvPr/>
        </p:nvSpPr>
        <p:spPr>
          <a:xfrm>
            <a:off x="1329194" y="24629218"/>
            <a:ext cx="20242803" cy="6186309"/>
          </a:xfrm>
          <a:prstGeom prst="rect">
            <a:avLst/>
          </a:prstGeom>
        </p:spPr>
        <p:txBody>
          <a:bodyPr wrap="square">
            <a:spAutoFit/>
          </a:bodyPr>
          <a:lstStyle/>
          <a:p>
            <a:pPr algn="just"/>
            <a:r>
              <a:rPr lang="en-GB" sz="3600" dirty="0">
                <a:latin typeface="Arial" panose="020B0604020202020204" pitchFamily="34" charset="0"/>
                <a:ea typeface="MS Mincho" panose="02020609040205080304" pitchFamily="49" charset="-128"/>
                <a:cs typeface="Arial" panose="020B0604020202020204" pitchFamily="34" charset="0"/>
              </a:rPr>
              <a:t>The authors searched MEDLINE, EMBASE and PsycINFO databases for studies that met the inclusion criteria.  Search terms included ‘simulation’ (‘psychiatry’ or ‘mental health’), ‘undergraduate medical education’ and ‘psychiatry’.  The authors searched the literature from inception to December 2019.  The research papers were also searched using snowballing via citation tracking within the databases.  </a:t>
            </a:r>
          </a:p>
          <a:p>
            <a:pPr algn="just"/>
            <a:r>
              <a:rPr lang="en-GB" sz="3600" dirty="0">
                <a:latin typeface="Arial" panose="020B0604020202020204" pitchFamily="34" charset="0"/>
                <a:ea typeface="MS Mincho" panose="02020609040205080304" pitchFamily="49" charset="-128"/>
                <a:cs typeface="Arial" panose="020B0604020202020204" pitchFamily="34" charset="0"/>
              </a:rPr>
              <a:t> </a:t>
            </a:r>
          </a:p>
          <a:p>
            <a:pPr algn="just"/>
            <a:r>
              <a:rPr lang="en-GB" sz="3600" dirty="0">
                <a:latin typeface="Arial" panose="020B0604020202020204" pitchFamily="34" charset="0"/>
                <a:ea typeface="MS Mincho" panose="02020609040205080304" pitchFamily="49" charset="-128"/>
                <a:cs typeface="Arial" panose="020B0604020202020204" pitchFamily="34" charset="0"/>
              </a:rPr>
              <a:t>The inclusion criteria included studies involving a simulation methodology that was utilised within the field of psychiatric teaching and if the study was completed within undergraduate education.  Only those studies that utilised simulation as a form of teaching, rather than as a form of assessment, were included.  Foreign language studies and abstracts for which full papers could not be obtained were excluded.</a:t>
            </a:r>
            <a:endParaRPr lang="en-US" sz="3600" dirty="0">
              <a:latin typeface="Arial" panose="020B0604020202020204" pitchFamily="34" charset="0"/>
              <a:cs typeface="Arial" panose="020B0604020202020204" pitchFamily="34" charset="0"/>
            </a:endParaRPr>
          </a:p>
        </p:txBody>
      </p:sp>
      <p:sp>
        <p:nvSpPr>
          <p:cNvPr id="31" name="Rectángulo 30">
            <a:extLst>
              <a:ext uri="{FF2B5EF4-FFF2-40B4-BE49-F238E27FC236}">
                <a16:creationId xmlns:a16="http://schemas.microsoft.com/office/drawing/2014/main" id="{B657D15C-6AAD-4D14-AB02-D3335AEE97D0}"/>
              </a:ext>
            </a:extLst>
          </p:cNvPr>
          <p:cNvSpPr/>
          <p:nvPr/>
        </p:nvSpPr>
        <p:spPr>
          <a:xfrm>
            <a:off x="23441311" y="24331567"/>
            <a:ext cx="14948639" cy="7017306"/>
          </a:xfrm>
          <a:prstGeom prst="rect">
            <a:avLst/>
          </a:prstGeom>
        </p:spPr>
        <p:txBody>
          <a:bodyPr wrap="square">
            <a:spAutoFit/>
          </a:bodyPr>
          <a:lstStyle/>
          <a:p>
            <a:pPr algn="just" defTabSz="952107">
              <a:spcBef>
                <a:spcPct val="50000"/>
              </a:spcBef>
            </a:pPr>
            <a:r>
              <a:rPr lang="en-GB" sz="3600" dirty="0">
                <a:latin typeface="Arial" panose="020B0604020202020204" pitchFamily="34" charset="0"/>
                <a:ea typeface="Times New Roman" panose="02020603050405020304" pitchFamily="18" charset="0"/>
                <a:cs typeface="Arial" panose="020B0604020202020204" pitchFamily="34" charset="0"/>
              </a:rPr>
              <a:t>Whilst there are multiple difficulties to overcome in simulation training, these barriers are primarily logistical and clearly outweighed by the educational gain demonstrated by our review.  Psychiatric education would benefit from ensuring implementation of well-designed authentic traditional simulation teaching, alongside developing its evidence base for use of more immersive technological advances in mental health pedagogy.</a:t>
            </a:r>
            <a:endParaRPr lang="en-CA" sz="3600" dirty="0">
              <a:latin typeface="Arial" panose="020B0604020202020204" pitchFamily="34" charset="0"/>
              <a:cs typeface="Arial" panose="020B0604020202020204" pitchFamily="34" charset="0"/>
            </a:endParaRPr>
          </a:p>
          <a:p>
            <a:pPr algn="just" defTabSz="952107">
              <a:spcBef>
                <a:spcPct val="50000"/>
              </a:spcBef>
            </a:pPr>
            <a:r>
              <a:rPr lang="en-CA" sz="3600" dirty="0">
                <a:latin typeface="Arial" panose="020B0604020202020204" pitchFamily="34" charset="0"/>
                <a:cs typeface="Arial" panose="020B0604020202020204" pitchFamily="34" charset="0"/>
              </a:rPr>
              <a:t>The University of Liverpool Medical School is developing multi-faceted psychiatric  teaching embedded within the communication skills curriculum.  Augmented reality is also being explored, with the aim to introduce medical students to their mental health placement.  This can educate students on risks and personal safety on mental health wards.  </a:t>
            </a:r>
          </a:p>
        </p:txBody>
      </p:sp>
      <p:sp>
        <p:nvSpPr>
          <p:cNvPr id="35" name="Rectángulo 34">
            <a:extLst>
              <a:ext uri="{FF2B5EF4-FFF2-40B4-BE49-F238E27FC236}">
                <a16:creationId xmlns:a16="http://schemas.microsoft.com/office/drawing/2014/main" id="{2475CBDD-1B2B-42D8-B704-9CE40506D60F}"/>
              </a:ext>
            </a:extLst>
          </p:cNvPr>
          <p:cNvSpPr/>
          <p:nvPr/>
        </p:nvSpPr>
        <p:spPr>
          <a:xfrm>
            <a:off x="23366017" y="9542817"/>
            <a:ext cx="25557368" cy="3693319"/>
          </a:xfrm>
          <a:prstGeom prst="rect">
            <a:avLst/>
          </a:prstGeom>
        </p:spPr>
        <p:txBody>
          <a:bodyPr wrap="square">
            <a:spAutoFit/>
          </a:bodyPr>
          <a:lstStyle/>
          <a:p>
            <a:pPr algn="just"/>
            <a:r>
              <a:rPr lang="en-GB" sz="3600" dirty="0">
                <a:latin typeface="Arial" panose="020B0604020202020204" pitchFamily="34" charset="0"/>
                <a:ea typeface="MS Mincho" panose="02020609040205080304" pitchFamily="49" charset="-128"/>
                <a:cs typeface="Arial" panose="020B0604020202020204" pitchFamily="34" charset="0"/>
              </a:rPr>
              <a:t>The literature search identified 671 papers.  Of these, 70 papers met the inclusion criteria and were included in the review.  601 papers were excluded due to them being duplicate papers, or not meeting the inclusion criteria; or not within undergraduate education, or not focussed on psychiatry, or not evaluating simulation as an intervention.</a:t>
            </a:r>
          </a:p>
          <a:p>
            <a:pPr algn="just">
              <a:spcBef>
                <a:spcPct val="50000"/>
              </a:spcBef>
            </a:pPr>
            <a:r>
              <a:rPr lang="en-GB" sz="3600" dirty="0">
                <a:latin typeface="Arial" panose="020B0604020202020204" pitchFamily="34" charset="0"/>
                <a:ea typeface="Times New Roman" panose="02020603050405020304" pitchFamily="18" charset="0"/>
                <a:cs typeface="Arial" panose="020B0604020202020204" pitchFamily="34" charset="0"/>
              </a:rPr>
              <a:t>The review found that simulation in psychiatry has been introduced to undergraduate teaching in many different forms.  This includes more traditional forms of simulation, such as role-play and simulated patients, to more modern approaches, such as virtual reality and high-fidelity mannequins.</a:t>
            </a:r>
            <a:endParaRPr lang="en-CA" sz="3600" i="1" dirty="0">
              <a:latin typeface="Arial" panose="020B0604020202020204" pitchFamily="34" charset="0"/>
              <a:cs typeface="Arial" panose="020B0604020202020204" pitchFamily="34" charset="0"/>
            </a:endParaRPr>
          </a:p>
        </p:txBody>
      </p:sp>
      <p:sp>
        <p:nvSpPr>
          <p:cNvPr id="38" name="Text Box 40">
            <a:extLst>
              <a:ext uri="{FF2B5EF4-FFF2-40B4-BE49-F238E27FC236}">
                <a16:creationId xmlns:a16="http://schemas.microsoft.com/office/drawing/2014/main" id="{323B92CA-AEF0-47EF-83C5-0259D9FA0561}"/>
              </a:ext>
            </a:extLst>
          </p:cNvPr>
          <p:cNvSpPr txBox="1">
            <a:spLocks noChangeArrowheads="1"/>
          </p:cNvSpPr>
          <p:nvPr/>
        </p:nvSpPr>
        <p:spPr bwMode="auto">
          <a:xfrm>
            <a:off x="11888448" y="3709756"/>
            <a:ext cx="30023481" cy="2989668"/>
          </a:xfrm>
          <a:prstGeom prst="rect">
            <a:avLst/>
          </a:prstGeom>
          <a:noFill/>
          <a:ln>
            <a:noFill/>
          </a:ln>
          <a:effectLst/>
        </p:spPr>
        <p:txBody>
          <a:bodyPr lIns="430266" tIns="430266" rIns="430266" bIns="430266" anchor="ctr"/>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a:spcBef>
                <a:spcPct val="20000"/>
              </a:spcBef>
            </a:pPr>
            <a:r>
              <a:rPr lang="en-AU" sz="4000" dirty="0">
                <a:solidFill>
                  <a:schemeClr val="bg1"/>
                </a:solidFill>
                <a:latin typeface="Arial" panose="020B0604020202020204" pitchFamily="34" charset="0"/>
                <a:cs typeface="Arial" panose="020B0604020202020204" pitchFamily="34" charset="0"/>
              </a:rPr>
              <a:t>Dr Alexander Challinor</a:t>
            </a:r>
            <a:r>
              <a:rPr lang="en-AU" sz="4000" baseline="30000" dirty="0">
                <a:solidFill>
                  <a:schemeClr val="bg1"/>
                </a:solidFill>
                <a:latin typeface="Arial" panose="020B0604020202020204" pitchFamily="34" charset="0"/>
                <a:cs typeface="Arial" panose="020B0604020202020204" pitchFamily="34" charset="0"/>
              </a:rPr>
              <a:t>1, 2</a:t>
            </a:r>
            <a:r>
              <a:rPr lang="en-AU" sz="4000" dirty="0">
                <a:solidFill>
                  <a:schemeClr val="bg1"/>
                </a:solidFill>
                <a:latin typeface="Arial" panose="020B0604020202020204" pitchFamily="34" charset="0"/>
                <a:cs typeface="Arial" panose="020B0604020202020204" pitchFamily="34" charset="0"/>
              </a:rPr>
              <a:t>, Dr Declan Hyland</a:t>
            </a:r>
            <a:r>
              <a:rPr lang="en-AU" sz="4000" baseline="30000" dirty="0">
                <a:solidFill>
                  <a:schemeClr val="bg1"/>
                </a:solidFill>
                <a:latin typeface="Arial" panose="020B0604020202020204" pitchFamily="34" charset="0"/>
                <a:cs typeface="Arial" panose="020B0604020202020204" pitchFamily="34" charset="0"/>
              </a:rPr>
              <a:t>1,</a:t>
            </a:r>
            <a:r>
              <a:rPr lang="en-AU" sz="4000" dirty="0">
                <a:solidFill>
                  <a:schemeClr val="bg1"/>
                </a:solidFill>
                <a:latin typeface="Arial" panose="020B0604020202020204" pitchFamily="34" charset="0"/>
                <a:cs typeface="Arial" panose="020B0604020202020204" pitchFamily="34" charset="0"/>
              </a:rPr>
              <a:t> </a:t>
            </a:r>
            <a:r>
              <a:rPr lang="en-AU" sz="4000" baseline="30000" dirty="0">
                <a:solidFill>
                  <a:schemeClr val="bg1"/>
                </a:solidFill>
                <a:latin typeface="Arial" panose="020B0604020202020204" pitchFamily="34" charset="0"/>
                <a:cs typeface="Arial" panose="020B0604020202020204" pitchFamily="34" charset="0"/>
              </a:rPr>
              <a:t>2 </a:t>
            </a:r>
          </a:p>
          <a:p>
            <a:pPr>
              <a:spcBef>
                <a:spcPct val="20000"/>
              </a:spcBef>
            </a:pPr>
            <a:r>
              <a:rPr lang="en-AU" sz="4000" baseline="30000" dirty="0">
                <a:solidFill>
                  <a:schemeClr val="bg1"/>
                </a:solidFill>
                <a:latin typeface="Arial" panose="020B0604020202020204" pitchFamily="34" charset="0"/>
                <a:cs typeface="Arial" panose="020B0604020202020204" pitchFamily="34" charset="0"/>
              </a:rPr>
              <a:t>1. </a:t>
            </a:r>
            <a:r>
              <a:rPr lang="en-AU" sz="4000" dirty="0">
                <a:solidFill>
                  <a:schemeClr val="bg1"/>
                </a:solidFill>
                <a:latin typeface="Arial" panose="020B0604020202020204" pitchFamily="34" charset="0"/>
                <a:cs typeface="Arial" panose="020B0604020202020204" pitchFamily="34" charset="0"/>
              </a:rPr>
              <a:t>School of Medicine, Institute of Life Course and Medical Sciences, Faculty of Health and Life Sciences, University of  Liverpool</a:t>
            </a:r>
          </a:p>
          <a:p>
            <a:pPr>
              <a:spcBef>
                <a:spcPct val="20000"/>
              </a:spcBef>
            </a:pPr>
            <a:r>
              <a:rPr lang="en-AU" sz="4000" baseline="30000" dirty="0">
                <a:solidFill>
                  <a:schemeClr val="bg1"/>
                </a:solidFill>
                <a:latin typeface="Arial" panose="020B0604020202020204" pitchFamily="34" charset="0"/>
                <a:cs typeface="Arial" panose="020B0604020202020204" pitchFamily="34" charset="0"/>
              </a:rPr>
              <a:t>2.</a:t>
            </a:r>
            <a:r>
              <a:rPr lang="en-AU" sz="4000" dirty="0">
                <a:solidFill>
                  <a:schemeClr val="bg1"/>
                </a:solidFill>
                <a:latin typeface="Arial" panose="020B0604020202020204" pitchFamily="34" charset="0"/>
                <a:cs typeface="Arial" panose="020B0604020202020204" pitchFamily="34" charset="0"/>
              </a:rPr>
              <a:t> Mersey Care NHS Foundation Trust</a:t>
            </a:r>
          </a:p>
          <a:p>
            <a:pPr>
              <a:spcBef>
                <a:spcPct val="20000"/>
              </a:spcBef>
            </a:pPr>
            <a:endParaRPr lang="en-AU" sz="4000" dirty="0">
              <a:solidFill>
                <a:schemeClr val="bg1"/>
              </a:solidFill>
              <a:latin typeface="Arial" panose="020B0604020202020204" pitchFamily="34" charset="0"/>
              <a:cs typeface="Arial" panose="020B0604020202020204" pitchFamily="34" charset="0"/>
            </a:endParaRPr>
          </a:p>
          <a:p>
            <a:pPr>
              <a:spcBef>
                <a:spcPct val="20000"/>
              </a:spcBef>
            </a:pPr>
            <a:r>
              <a:rPr lang="en-AU" sz="4000" dirty="0">
                <a:solidFill>
                  <a:schemeClr val="bg1"/>
                </a:solidFill>
                <a:latin typeface="Arial" panose="020B0604020202020204" pitchFamily="34" charset="0"/>
                <a:cs typeface="Arial" panose="020B0604020202020204" pitchFamily="34" charset="0"/>
              </a:rPr>
              <a:t>Corresponding author: alex.challinor1@nhs.net</a:t>
            </a:r>
          </a:p>
        </p:txBody>
      </p:sp>
      <p:sp>
        <p:nvSpPr>
          <p:cNvPr id="46" name="Rectángulo 45">
            <a:extLst>
              <a:ext uri="{FF2B5EF4-FFF2-40B4-BE49-F238E27FC236}">
                <a16:creationId xmlns:a16="http://schemas.microsoft.com/office/drawing/2014/main" id="{CF80A7EE-38B5-42E3-B049-4C2AB380BC05}"/>
              </a:ext>
            </a:extLst>
          </p:cNvPr>
          <p:cNvSpPr/>
          <p:nvPr/>
        </p:nvSpPr>
        <p:spPr>
          <a:xfrm>
            <a:off x="12149760" y="1009303"/>
            <a:ext cx="27198440" cy="2246769"/>
          </a:xfrm>
          <a:prstGeom prst="rect">
            <a:avLst/>
          </a:prstGeom>
          <a:noFill/>
          <a:ln>
            <a:noFill/>
          </a:ln>
        </p:spPr>
        <p:txBody>
          <a:bodyPr wrap="square">
            <a:spAutoFit/>
          </a:bodyPr>
          <a:lstStyle/>
          <a:p>
            <a:pPr algn="just"/>
            <a:r>
              <a:rPr lang="en-GB" sz="7000" b="1" dirty="0">
                <a:solidFill>
                  <a:schemeClr val="bg1"/>
                </a:solidFill>
                <a:latin typeface="Arial" panose="020B0604020202020204" pitchFamily="34" charset="0"/>
                <a:cs typeface="Arial" panose="020B0604020202020204" pitchFamily="34" charset="0"/>
              </a:rPr>
              <a:t>A literature review to inform the introduction of psychiatric simulation to the University of Liverpool Medical School</a:t>
            </a:r>
            <a:endParaRPr lang="es-ES" sz="7000" dirty="0">
              <a:solidFill>
                <a:schemeClr val="bg1"/>
              </a:solidFill>
              <a:latin typeface="Arial" panose="020B0604020202020204" pitchFamily="34" charset="0"/>
              <a:cs typeface="Arial" panose="020B0604020202020204" pitchFamily="34" charset="0"/>
            </a:endParaRPr>
          </a:p>
        </p:txBody>
      </p:sp>
      <p:pic>
        <p:nvPicPr>
          <p:cNvPr id="104" name="Gráfico 103">
            <a:extLst>
              <a:ext uri="{FF2B5EF4-FFF2-40B4-BE49-F238E27FC236}">
                <a16:creationId xmlns:a16="http://schemas.microsoft.com/office/drawing/2014/main" id="{322E9464-20C2-403A-AC0C-E52E6B33ACF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8676" y="7917717"/>
            <a:ext cx="8291428" cy="1144606"/>
          </a:xfrm>
          <a:prstGeom prst="rect">
            <a:avLst/>
          </a:prstGeom>
        </p:spPr>
      </p:pic>
      <p:sp>
        <p:nvSpPr>
          <p:cNvPr id="19" name="Rectángulo 18">
            <a:extLst>
              <a:ext uri="{FF2B5EF4-FFF2-40B4-BE49-F238E27FC236}">
                <a16:creationId xmlns:a16="http://schemas.microsoft.com/office/drawing/2014/main" id="{A5A072C9-26BE-4800-8AE1-CF5F10DB7C42}"/>
              </a:ext>
            </a:extLst>
          </p:cNvPr>
          <p:cNvSpPr/>
          <p:nvPr/>
        </p:nvSpPr>
        <p:spPr>
          <a:xfrm>
            <a:off x="1344027" y="8036734"/>
            <a:ext cx="8285588" cy="923330"/>
          </a:xfrm>
          <a:prstGeom prst="rect">
            <a:avLst/>
          </a:prstGeom>
          <a:noFill/>
          <a:ln>
            <a:noFill/>
          </a:ln>
        </p:spPr>
        <p:txBody>
          <a:bodyPr wrap="square">
            <a:spAutoFit/>
          </a:bodyPr>
          <a:lstStyle/>
          <a:p>
            <a:r>
              <a:rPr lang="en-US" sz="5400" b="1" cap="all" dirty="0">
                <a:solidFill>
                  <a:schemeClr val="bg1"/>
                </a:solidFill>
                <a:latin typeface="Arial" panose="020B0604020202020204" pitchFamily="34" charset="0"/>
                <a:cs typeface="Arial" panose="020B0604020202020204" pitchFamily="34" charset="0"/>
              </a:rPr>
              <a:t>INTRODUCTION</a:t>
            </a:r>
            <a:r>
              <a:rPr lang="en-US" b="1" cap="all" dirty="0">
                <a:solidFill>
                  <a:schemeClr val="bg1"/>
                </a:solidFill>
                <a:latin typeface="Arial" panose="020B0604020202020204" pitchFamily="34" charset="0"/>
                <a:cs typeface="Arial" panose="020B0604020202020204" pitchFamily="34" charset="0"/>
              </a:rPr>
              <a:t> </a:t>
            </a:r>
            <a:endParaRPr lang="es-ES" dirty="0">
              <a:solidFill>
                <a:schemeClr val="bg1"/>
              </a:solidFill>
            </a:endParaRPr>
          </a:p>
        </p:txBody>
      </p:sp>
      <p:pic>
        <p:nvPicPr>
          <p:cNvPr id="105" name="Gráfico 104">
            <a:extLst>
              <a:ext uri="{FF2B5EF4-FFF2-40B4-BE49-F238E27FC236}">
                <a16:creationId xmlns:a16="http://schemas.microsoft.com/office/drawing/2014/main" id="{8EB05FFE-3187-4DE8-BFCD-A4F3BEF5E88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8676" y="15724502"/>
            <a:ext cx="8291428" cy="1144606"/>
          </a:xfrm>
          <a:prstGeom prst="rect">
            <a:avLst/>
          </a:prstGeom>
        </p:spPr>
      </p:pic>
      <p:sp>
        <p:nvSpPr>
          <p:cNvPr id="106" name="Rectángulo 105">
            <a:extLst>
              <a:ext uri="{FF2B5EF4-FFF2-40B4-BE49-F238E27FC236}">
                <a16:creationId xmlns:a16="http://schemas.microsoft.com/office/drawing/2014/main" id="{8A632FD1-C344-4CE0-AB37-F364643A32E0}"/>
              </a:ext>
            </a:extLst>
          </p:cNvPr>
          <p:cNvSpPr/>
          <p:nvPr/>
        </p:nvSpPr>
        <p:spPr>
          <a:xfrm>
            <a:off x="1344027" y="15784313"/>
            <a:ext cx="8267499" cy="923330"/>
          </a:xfrm>
          <a:prstGeom prst="rect">
            <a:avLst/>
          </a:prstGeom>
          <a:noFill/>
          <a:ln>
            <a:noFill/>
          </a:ln>
        </p:spPr>
        <p:txBody>
          <a:bodyPr wrap="square">
            <a:spAutoFit/>
          </a:bodyPr>
          <a:lstStyle/>
          <a:p>
            <a:r>
              <a:rPr lang="en-US" sz="5400" b="1" cap="all" dirty="0">
                <a:solidFill>
                  <a:schemeClr val="bg1"/>
                </a:solidFill>
                <a:latin typeface="Arial" panose="020B0604020202020204" pitchFamily="34" charset="0"/>
                <a:cs typeface="Arial" panose="020B0604020202020204" pitchFamily="34" charset="0"/>
              </a:rPr>
              <a:t>aim</a:t>
            </a:r>
            <a:endParaRPr lang="es-ES" dirty="0">
              <a:solidFill>
                <a:schemeClr val="bg1"/>
              </a:solidFill>
            </a:endParaRPr>
          </a:p>
        </p:txBody>
      </p:sp>
      <p:pic>
        <p:nvPicPr>
          <p:cNvPr id="107" name="Gráfico 106">
            <a:extLst>
              <a:ext uri="{FF2B5EF4-FFF2-40B4-BE49-F238E27FC236}">
                <a16:creationId xmlns:a16="http://schemas.microsoft.com/office/drawing/2014/main" id="{5FD46D79-C4E4-4DC6-AC09-052028C1891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8676" y="22978318"/>
            <a:ext cx="8291428" cy="1144606"/>
          </a:xfrm>
          <a:prstGeom prst="rect">
            <a:avLst/>
          </a:prstGeom>
        </p:spPr>
      </p:pic>
      <p:sp>
        <p:nvSpPr>
          <p:cNvPr id="108" name="Rectángulo 107">
            <a:extLst>
              <a:ext uri="{FF2B5EF4-FFF2-40B4-BE49-F238E27FC236}">
                <a16:creationId xmlns:a16="http://schemas.microsoft.com/office/drawing/2014/main" id="{532CC95B-C00E-47D4-B0B0-D391A7D82BDE}"/>
              </a:ext>
            </a:extLst>
          </p:cNvPr>
          <p:cNvSpPr/>
          <p:nvPr/>
        </p:nvSpPr>
        <p:spPr>
          <a:xfrm>
            <a:off x="1344386" y="23227973"/>
            <a:ext cx="8605183" cy="923330"/>
          </a:xfrm>
          <a:prstGeom prst="rect">
            <a:avLst/>
          </a:prstGeom>
          <a:noFill/>
          <a:ln>
            <a:noFill/>
          </a:ln>
        </p:spPr>
        <p:txBody>
          <a:bodyPr wrap="square">
            <a:spAutoFit/>
          </a:bodyPr>
          <a:lstStyle/>
          <a:p>
            <a:r>
              <a:rPr lang="en-US" sz="5400" b="1" cap="all" dirty="0">
                <a:solidFill>
                  <a:schemeClr val="bg1"/>
                </a:solidFill>
                <a:latin typeface="Arial" panose="020B0604020202020204" pitchFamily="34" charset="0"/>
                <a:cs typeface="Arial" panose="020B0604020202020204" pitchFamily="34" charset="0"/>
              </a:rPr>
              <a:t>METHOD</a:t>
            </a:r>
            <a:endParaRPr lang="es-ES" dirty="0">
              <a:solidFill>
                <a:schemeClr val="bg1"/>
              </a:solidFill>
            </a:endParaRPr>
          </a:p>
        </p:txBody>
      </p:sp>
      <p:pic>
        <p:nvPicPr>
          <p:cNvPr id="109" name="Gráfico 108">
            <a:extLst>
              <a:ext uri="{FF2B5EF4-FFF2-40B4-BE49-F238E27FC236}">
                <a16:creationId xmlns:a16="http://schemas.microsoft.com/office/drawing/2014/main" id="{093D0AEA-B4C0-466B-B154-9C7A1D579D38}"/>
              </a:ext>
            </a:extLst>
          </p:cNvPr>
          <p:cNvPicPr>
            <a:picLocks noChangeAspect="1"/>
          </p:cNvPicPr>
          <p:nvPr/>
        </p:nvPicPr>
        <p:blipFill>
          <a:blip r:embed="rId2">
            <a:extLst>
              <a:ext uri="{96DAC541-7B7A-43D3-8B79-37D633B846F1}">
                <asvg:svgBlip xmlns:asvg="http://schemas.microsoft.com/office/drawing/2016/SVG/main" r:embed="rId4"/>
              </a:ext>
            </a:extLst>
          </a:blip>
          <a:stretch>
            <a:fillRect/>
          </a:stretch>
        </p:blipFill>
        <p:spPr>
          <a:xfrm>
            <a:off x="23314498" y="22955002"/>
            <a:ext cx="9658602" cy="1122270"/>
          </a:xfrm>
          <a:prstGeom prst="rect">
            <a:avLst/>
          </a:prstGeom>
        </p:spPr>
      </p:pic>
      <p:sp>
        <p:nvSpPr>
          <p:cNvPr id="111" name="Rectángulo 110">
            <a:extLst>
              <a:ext uri="{FF2B5EF4-FFF2-40B4-BE49-F238E27FC236}">
                <a16:creationId xmlns:a16="http://schemas.microsoft.com/office/drawing/2014/main" id="{E8E9CC9A-3523-4647-AFA8-2FC5ECA951E0}"/>
              </a:ext>
            </a:extLst>
          </p:cNvPr>
          <p:cNvSpPr/>
          <p:nvPr/>
        </p:nvSpPr>
        <p:spPr>
          <a:xfrm>
            <a:off x="23820382" y="23154697"/>
            <a:ext cx="9656173" cy="923330"/>
          </a:xfrm>
          <a:prstGeom prst="rect">
            <a:avLst/>
          </a:prstGeom>
          <a:noFill/>
          <a:ln>
            <a:noFill/>
          </a:ln>
        </p:spPr>
        <p:txBody>
          <a:bodyPr wrap="square">
            <a:spAutoFit/>
          </a:bodyPr>
          <a:lstStyle/>
          <a:p>
            <a:r>
              <a:rPr lang="en-US" sz="5400" b="1" cap="all" dirty="0">
                <a:solidFill>
                  <a:schemeClr val="bg1"/>
                </a:solidFill>
                <a:latin typeface="Arial" panose="020B0604020202020204" pitchFamily="34" charset="0"/>
                <a:cs typeface="Arial" panose="020B0604020202020204" pitchFamily="34" charset="0"/>
              </a:rPr>
              <a:t>CONCLUSIONS</a:t>
            </a:r>
            <a:endParaRPr lang="es-ES" dirty="0">
              <a:solidFill>
                <a:schemeClr val="bg1"/>
              </a:solidFill>
            </a:endParaRPr>
          </a:p>
        </p:txBody>
      </p:sp>
      <p:sp>
        <p:nvSpPr>
          <p:cNvPr id="76" name="Rectángulo 75">
            <a:extLst>
              <a:ext uri="{FF2B5EF4-FFF2-40B4-BE49-F238E27FC236}">
                <a16:creationId xmlns:a16="http://schemas.microsoft.com/office/drawing/2014/main" id="{7500FA43-A386-4465-A8A2-00A140CE3303}"/>
              </a:ext>
            </a:extLst>
          </p:cNvPr>
          <p:cNvSpPr/>
          <p:nvPr/>
        </p:nvSpPr>
        <p:spPr>
          <a:xfrm>
            <a:off x="39387522" y="22672608"/>
            <a:ext cx="10489889" cy="8862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000" dirty="0"/>
          </a:p>
        </p:txBody>
      </p:sp>
      <p:sp>
        <p:nvSpPr>
          <p:cNvPr id="32" name="Rectángulo 31">
            <a:extLst>
              <a:ext uri="{FF2B5EF4-FFF2-40B4-BE49-F238E27FC236}">
                <a16:creationId xmlns:a16="http://schemas.microsoft.com/office/drawing/2014/main" id="{7381FF90-67F4-4926-B99A-D22528A91770}"/>
              </a:ext>
            </a:extLst>
          </p:cNvPr>
          <p:cNvSpPr/>
          <p:nvPr/>
        </p:nvSpPr>
        <p:spPr>
          <a:xfrm>
            <a:off x="39586482" y="24562400"/>
            <a:ext cx="10089569" cy="6324808"/>
          </a:xfrm>
          <a:prstGeom prst="rect">
            <a:avLst/>
          </a:prstGeom>
        </p:spPr>
        <p:txBody>
          <a:bodyPr wrap="square">
            <a:spAutoFit/>
          </a:bodyPr>
          <a:lstStyle/>
          <a:p>
            <a:pPr marL="514350" indent="-514350" algn="just" defTabSz="952107" eaLnBrk="0" hangingPunct="0">
              <a:spcBef>
                <a:spcPct val="50000"/>
              </a:spcBef>
              <a:buAutoNum type="arabicPeriod"/>
            </a:pPr>
            <a:r>
              <a:rPr lang="en-GB" sz="3000" dirty="0">
                <a:latin typeface="Arial" panose="020B0604020202020204" pitchFamily="34" charset="0"/>
                <a:ea typeface="MS Mincho" panose="02020609040205080304" pitchFamily="49" charset="-128"/>
                <a:cs typeface="Arial" panose="020B0604020202020204" pitchFamily="34" charset="0"/>
              </a:rPr>
              <a:t>Thomson LDS, Brown T, et al.  </a:t>
            </a:r>
            <a:r>
              <a:rPr lang="en-GB" sz="3000" i="1" dirty="0">
                <a:latin typeface="Arial" panose="020B0604020202020204" pitchFamily="34" charset="0"/>
                <a:ea typeface="MS Mincho" panose="02020609040205080304" pitchFamily="49" charset="-128"/>
                <a:cs typeface="Arial" panose="020B0604020202020204" pitchFamily="34" charset="0"/>
              </a:rPr>
              <a:t>The organisation of undergraduate teaching.  Teaching Psychiatry to Undergraduates. </a:t>
            </a:r>
            <a:r>
              <a:rPr lang="en-GB" sz="3000" dirty="0">
                <a:latin typeface="Arial" panose="020B0604020202020204" pitchFamily="34" charset="0"/>
                <a:ea typeface="MS Mincho" panose="02020609040205080304" pitchFamily="49" charset="-128"/>
                <a:cs typeface="Arial" panose="020B0604020202020204" pitchFamily="34" charset="0"/>
              </a:rPr>
              <a:t> London: </a:t>
            </a:r>
            <a:r>
              <a:rPr lang="en-GB" sz="3000" dirty="0" err="1">
                <a:latin typeface="Arial" panose="020B0604020202020204" pitchFamily="34" charset="0"/>
                <a:ea typeface="MS Mincho" panose="02020609040205080304" pitchFamily="49" charset="-128"/>
                <a:cs typeface="Arial" panose="020B0604020202020204" pitchFamily="34" charset="0"/>
              </a:rPr>
              <a:t>RCPsych</a:t>
            </a:r>
            <a:r>
              <a:rPr lang="en-GB" sz="3000" dirty="0">
                <a:latin typeface="Arial" panose="020B0604020202020204" pitchFamily="34" charset="0"/>
                <a:ea typeface="MS Mincho" panose="02020609040205080304" pitchFamily="49" charset="-128"/>
                <a:cs typeface="Arial" panose="020B0604020202020204" pitchFamily="34" charset="0"/>
              </a:rPr>
              <a:t>; 2011.  p.38-51.</a:t>
            </a:r>
          </a:p>
          <a:p>
            <a:pPr marL="514350" indent="-514350" algn="just" defTabSz="952107" eaLnBrk="0" hangingPunct="0">
              <a:spcBef>
                <a:spcPct val="50000"/>
              </a:spcBef>
              <a:buFontTx/>
              <a:buAutoNum type="arabicPeriod"/>
            </a:pPr>
            <a:r>
              <a:rPr lang="en-GB" sz="3000" dirty="0">
                <a:latin typeface="Arial" panose="020B0604020202020204" pitchFamily="34" charset="0"/>
                <a:ea typeface="MS Mincho" panose="02020609040205080304" pitchFamily="49" charset="-128"/>
                <a:cs typeface="Arial" panose="020B0604020202020204" pitchFamily="34" charset="0"/>
              </a:rPr>
              <a:t>Kolb DA.  </a:t>
            </a:r>
            <a:r>
              <a:rPr lang="en-GB" sz="3000" i="1" dirty="0">
                <a:latin typeface="Arial" panose="020B0604020202020204" pitchFamily="34" charset="0"/>
                <a:ea typeface="MS Mincho" panose="02020609040205080304" pitchFamily="49" charset="-128"/>
                <a:cs typeface="Arial" panose="020B0604020202020204" pitchFamily="34" charset="0"/>
              </a:rPr>
              <a:t>Experiential learning: experience as the source of learning and development</a:t>
            </a:r>
            <a:r>
              <a:rPr lang="en-GB" sz="3000" dirty="0">
                <a:latin typeface="Arial" panose="020B0604020202020204" pitchFamily="34" charset="0"/>
                <a:ea typeface="MS Mincho" panose="02020609040205080304" pitchFamily="49" charset="-128"/>
                <a:cs typeface="Arial" panose="020B0604020202020204" pitchFamily="34" charset="0"/>
              </a:rPr>
              <a:t>.  2nd ed.  Upper Saddle River, NJ: Pearson; 2015.</a:t>
            </a:r>
          </a:p>
          <a:p>
            <a:pPr marL="514350" indent="-514350" algn="just" defTabSz="952107" eaLnBrk="0" hangingPunct="0">
              <a:spcBef>
                <a:spcPct val="50000"/>
              </a:spcBef>
              <a:buFontTx/>
              <a:buAutoNum type="arabicPeriod"/>
            </a:pPr>
            <a:r>
              <a:rPr lang="en-GB" sz="3000" dirty="0" err="1">
                <a:latin typeface="Arial" panose="020B0604020202020204" pitchFamily="34" charset="0"/>
                <a:ea typeface="MS Mincho" panose="02020609040205080304" pitchFamily="49" charset="-128"/>
                <a:cs typeface="Arial" panose="020B0604020202020204" pitchFamily="34" charset="0"/>
              </a:rPr>
              <a:t>Abdool</a:t>
            </a:r>
            <a:r>
              <a:rPr lang="en-GB" sz="3000" dirty="0">
                <a:latin typeface="Arial" panose="020B0604020202020204" pitchFamily="34" charset="0"/>
                <a:ea typeface="MS Mincho" panose="02020609040205080304" pitchFamily="49" charset="-128"/>
                <a:cs typeface="Arial" panose="020B0604020202020204" pitchFamily="34" charset="0"/>
              </a:rPr>
              <a:t> PS, </a:t>
            </a:r>
            <a:r>
              <a:rPr lang="en-GB" sz="3000" dirty="0" err="1">
                <a:latin typeface="Arial" panose="020B0604020202020204" pitchFamily="34" charset="0"/>
                <a:ea typeface="MS Mincho" panose="02020609040205080304" pitchFamily="49" charset="-128"/>
                <a:cs typeface="Arial" panose="020B0604020202020204" pitchFamily="34" charset="0"/>
              </a:rPr>
              <a:t>Nirula</a:t>
            </a:r>
            <a:r>
              <a:rPr lang="en-GB" sz="3000" dirty="0">
                <a:latin typeface="Arial" panose="020B0604020202020204" pitchFamily="34" charset="0"/>
                <a:ea typeface="MS Mincho" panose="02020609040205080304" pitchFamily="49" charset="-128"/>
                <a:cs typeface="Arial" panose="020B0604020202020204" pitchFamily="34" charset="0"/>
              </a:rPr>
              <a:t> L, et al.  Simulation in Undergraduate Psychiatry: Exploring the Depth of Learner Engagement.  </a:t>
            </a:r>
            <a:r>
              <a:rPr lang="en-GB" sz="3000" i="1" dirty="0" err="1">
                <a:latin typeface="Arial" panose="020B0604020202020204" pitchFamily="34" charset="0"/>
                <a:ea typeface="MS Mincho" panose="02020609040205080304" pitchFamily="49" charset="-128"/>
                <a:cs typeface="Arial" panose="020B0604020202020204" pitchFamily="34" charset="0"/>
              </a:rPr>
              <a:t>Acad</a:t>
            </a:r>
            <a:r>
              <a:rPr lang="en-GB" sz="3000" i="1" dirty="0">
                <a:latin typeface="Arial" panose="020B0604020202020204" pitchFamily="34" charset="0"/>
                <a:ea typeface="MS Mincho" panose="02020609040205080304" pitchFamily="49" charset="-128"/>
                <a:cs typeface="Arial" panose="020B0604020202020204" pitchFamily="34" charset="0"/>
              </a:rPr>
              <a:t> Psychiatry</a:t>
            </a:r>
            <a:r>
              <a:rPr lang="en-GB" sz="3000" dirty="0">
                <a:latin typeface="Arial" panose="020B0604020202020204" pitchFamily="34" charset="0"/>
                <a:ea typeface="MS Mincho" panose="02020609040205080304" pitchFamily="49" charset="-128"/>
                <a:cs typeface="Arial" panose="020B0604020202020204" pitchFamily="34" charset="0"/>
              </a:rPr>
              <a:t>.  2017;41(2): 251-61.</a:t>
            </a:r>
          </a:p>
          <a:p>
            <a:pPr marL="514350" indent="-514350" algn="just" defTabSz="952107" eaLnBrk="0" hangingPunct="0">
              <a:spcBef>
                <a:spcPct val="50000"/>
              </a:spcBef>
              <a:buFontTx/>
              <a:buAutoNum type="arabicPeriod"/>
            </a:pPr>
            <a:r>
              <a:rPr lang="en-GB" sz="3000" dirty="0" err="1">
                <a:latin typeface="Arial" panose="020B0604020202020204" pitchFamily="34" charset="0"/>
                <a:ea typeface="MS Mincho" panose="02020609040205080304" pitchFamily="49" charset="-128"/>
                <a:cs typeface="Arial" panose="020B0604020202020204" pitchFamily="34" charset="0"/>
              </a:rPr>
              <a:t>Kahl</a:t>
            </a:r>
            <a:r>
              <a:rPr lang="en-GB" sz="3000" dirty="0">
                <a:latin typeface="Arial" panose="020B0604020202020204" pitchFamily="34" charset="0"/>
                <a:ea typeface="MS Mincho" panose="02020609040205080304" pitchFamily="49" charset="-128"/>
                <a:cs typeface="Arial" panose="020B0604020202020204" pitchFamily="34" charset="0"/>
              </a:rPr>
              <a:t> KG, </a:t>
            </a:r>
            <a:r>
              <a:rPr lang="en-GB" sz="3000" dirty="0" err="1">
                <a:latin typeface="Arial" panose="020B0604020202020204" pitchFamily="34" charset="0"/>
                <a:ea typeface="MS Mincho" panose="02020609040205080304" pitchFamily="49" charset="-128"/>
                <a:cs typeface="Arial" panose="020B0604020202020204" pitchFamily="34" charset="0"/>
              </a:rPr>
              <a:t>Alte</a:t>
            </a:r>
            <a:r>
              <a:rPr lang="en-GB" sz="3000" dirty="0">
                <a:latin typeface="Arial" panose="020B0604020202020204" pitchFamily="34" charset="0"/>
                <a:ea typeface="MS Mincho" panose="02020609040205080304" pitchFamily="49" charset="-128"/>
                <a:cs typeface="Arial" panose="020B0604020202020204" pitchFamily="34" charset="0"/>
              </a:rPr>
              <a:t> C, et al.  A randomized study of iterative hypothesis testing in undergraduate psychiatric education.  </a:t>
            </a:r>
            <a:r>
              <a:rPr lang="en-GB" sz="3000" i="1" dirty="0" err="1">
                <a:latin typeface="Arial" panose="020B0604020202020204" pitchFamily="34" charset="0"/>
                <a:ea typeface="MS Mincho" panose="02020609040205080304" pitchFamily="49" charset="-128"/>
                <a:cs typeface="Arial" panose="020B0604020202020204" pitchFamily="34" charset="0"/>
              </a:rPr>
              <a:t>Acta</a:t>
            </a:r>
            <a:r>
              <a:rPr lang="en-GB" sz="3000" i="1" dirty="0">
                <a:latin typeface="Arial" panose="020B0604020202020204" pitchFamily="34" charset="0"/>
                <a:ea typeface="MS Mincho" panose="02020609040205080304" pitchFamily="49" charset="-128"/>
                <a:cs typeface="Arial" panose="020B0604020202020204" pitchFamily="34" charset="0"/>
              </a:rPr>
              <a:t> </a:t>
            </a:r>
            <a:r>
              <a:rPr lang="en-GB" sz="3000" i="1" dirty="0" err="1">
                <a:latin typeface="Arial" panose="020B0604020202020204" pitchFamily="34" charset="0"/>
                <a:ea typeface="MS Mincho" panose="02020609040205080304" pitchFamily="49" charset="-128"/>
                <a:cs typeface="Arial" panose="020B0604020202020204" pitchFamily="34" charset="0"/>
              </a:rPr>
              <a:t>Psychiatr</a:t>
            </a:r>
            <a:r>
              <a:rPr lang="en-GB" sz="3000" i="1" dirty="0">
                <a:latin typeface="Arial" panose="020B0604020202020204" pitchFamily="34" charset="0"/>
                <a:ea typeface="MS Mincho" panose="02020609040205080304" pitchFamily="49" charset="-128"/>
                <a:cs typeface="Arial" panose="020B0604020202020204" pitchFamily="34" charset="0"/>
              </a:rPr>
              <a:t> Scand</a:t>
            </a:r>
            <a:r>
              <a:rPr lang="en-GB" sz="3000" dirty="0">
                <a:latin typeface="Arial" panose="020B0604020202020204" pitchFamily="34" charset="0"/>
                <a:ea typeface="MS Mincho" panose="02020609040205080304" pitchFamily="49" charset="-128"/>
                <a:cs typeface="Arial" panose="020B0604020202020204" pitchFamily="34" charset="0"/>
              </a:rPr>
              <a:t>.  2010;122(4): 334-8.</a:t>
            </a:r>
            <a:endParaRPr lang="en-US" sz="3000" dirty="0">
              <a:latin typeface="Arial" panose="020B0604020202020204" pitchFamily="34" charset="0"/>
              <a:cs typeface="Arial" panose="020B0604020202020204" pitchFamily="34" charset="0"/>
            </a:endParaRPr>
          </a:p>
        </p:txBody>
      </p:sp>
      <p:pic>
        <p:nvPicPr>
          <p:cNvPr id="113" name="Gráfico 112">
            <a:extLst>
              <a:ext uri="{FF2B5EF4-FFF2-40B4-BE49-F238E27FC236}">
                <a16:creationId xmlns:a16="http://schemas.microsoft.com/office/drawing/2014/main" id="{93723462-DB11-4C2D-A80F-FCD8A89B51AB}"/>
              </a:ext>
            </a:extLst>
          </p:cNvPr>
          <p:cNvPicPr>
            <a:picLocks noChangeAspect="1"/>
          </p:cNvPicPr>
          <p:nvPr/>
        </p:nvPicPr>
        <p:blipFill>
          <a:blip r:embed="rId2">
            <a:extLst>
              <a:ext uri="{96DAC541-7B7A-43D3-8B79-37D633B846F1}">
                <asvg:svgBlip xmlns:asvg="http://schemas.microsoft.com/office/drawing/2016/SVG/main" r:embed="rId4"/>
              </a:ext>
            </a:extLst>
          </a:blip>
          <a:stretch>
            <a:fillRect/>
          </a:stretch>
        </p:blipFill>
        <p:spPr>
          <a:xfrm>
            <a:off x="39348200" y="22979212"/>
            <a:ext cx="7522605" cy="1122270"/>
          </a:xfrm>
          <a:prstGeom prst="rect">
            <a:avLst/>
          </a:prstGeom>
        </p:spPr>
      </p:pic>
      <p:sp>
        <p:nvSpPr>
          <p:cNvPr id="119" name="Rectángulo 118">
            <a:extLst>
              <a:ext uri="{FF2B5EF4-FFF2-40B4-BE49-F238E27FC236}">
                <a16:creationId xmlns:a16="http://schemas.microsoft.com/office/drawing/2014/main" id="{E56A4D24-9FF3-40B5-B533-36186F9411EC}"/>
              </a:ext>
            </a:extLst>
          </p:cNvPr>
          <p:cNvSpPr/>
          <p:nvPr/>
        </p:nvSpPr>
        <p:spPr>
          <a:xfrm>
            <a:off x="40003861" y="23078081"/>
            <a:ext cx="7522219" cy="923330"/>
          </a:xfrm>
          <a:prstGeom prst="rect">
            <a:avLst/>
          </a:prstGeom>
          <a:noFill/>
          <a:ln>
            <a:noFill/>
          </a:ln>
        </p:spPr>
        <p:txBody>
          <a:bodyPr wrap="square">
            <a:spAutoFit/>
          </a:bodyPr>
          <a:lstStyle/>
          <a:p>
            <a:r>
              <a:rPr lang="en-US" sz="5400" b="1" cap="all" dirty="0">
                <a:solidFill>
                  <a:schemeClr val="bg1"/>
                </a:solidFill>
                <a:latin typeface="Arial" panose="020B0604020202020204" pitchFamily="34" charset="0"/>
                <a:cs typeface="Arial" panose="020B0604020202020204" pitchFamily="34" charset="0"/>
              </a:rPr>
              <a:t>REFERENCES</a:t>
            </a:r>
            <a:endParaRPr lang="es-ES" dirty="0">
              <a:solidFill>
                <a:schemeClr val="bg1"/>
              </a:solidFill>
            </a:endParaRPr>
          </a:p>
        </p:txBody>
      </p:sp>
      <p:pic>
        <p:nvPicPr>
          <p:cNvPr id="47" name="Gráfico 46">
            <a:extLst>
              <a:ext uri="{FF2B5EF4-FFF2-40B4-BE49-F238E27FC236}">
                <a16:creationId xmlns:a16="http://schemas.microsoft.com/office/drawing/2014/main" id="{6C95193D-2355-4F3E-94F8-9F55172A41B6}"/>
              </a:ext>
            </a:extLst>
          </p:cNvPr>
          <p:cNvPicPr>
            <a:picLocks noChangeAspect="1"/>
          </p:cNvPicPr>
          <p:nvPr/>
        </p:nvPicPr>
        <p:blipFill>
          <a:blip r:embed="rId2">
            <a:extLst>
              <a:ext uri="{96DAC541-7B7A-43D3-8B79-37D633B846F1}">
                <asvg:svgBlip xmlns:asvg="http://schemas.microsoft.com/office/drawing/2016/SVG/main" r:embed="rId4"/>
              </a:ext>
            </a:extLst>
          </a:blip>
          <a:stretch>
            <a:fillRect/>
          </a:stretch>
        </p:blipFill>
        <p:spPr>
          <a:xfrm>
            <a:off x="23366017" y="8036734"/>
            <a:ext cx="9658602" cy="1144606"/>
          </a:xfrm>
          <a:prstGeom prst="rect">
            <a:avLst/>
          </a:prstGeom>
        </p:spPr>
      </p:pic>
      <p:sp>
        <p:nvSpPr>
          <p:cNvPr id="49" name="Rectángulo 48">
            <a:extLst>
              <a:ext uri="{FF2B5EF4-FFF2-40B4-BE49-F238E27FC236}">
                <a16:creationId xmlns:a16="http://schemas.microsoft.com/office/drawing/2014/main" id="{501EEF4B-C0C5-4956-BB49-D6A87971C1C9}"/>
              </a:ext>
            </a:extLst>
          </p:cNvPr>
          <p:cNvSpPr/>
          <p:nvPr/>
        </p:nvSpPr>
        <p:spPr>
          <a:xfrm>
            <a:off x="23945516" y="8203059"/>
            <a:ext cx="9656173" cy="923330"/>
          </a:xfrm>
          <a:prstGeom prst="rect">
            <a:avLst/>
          </a:prstGeom>
          <a:noFill/>
          <a:ln>
            <a:noFill/>
          </a:ln>
        </p:spPr>
        <p:txBody>
          <a:bodyPr wrap="square">
            <a:spAutoFit/>
          </a:bodyPr>
          <a:lstStyle/>
          <a:p>
            <a:r>
              <a:rPr lang="en-US" sz="5400" b="1" cap="all" dirty="0">
                <a:solidFill>
                  <a:schemeClr val="bg1"/>
                </a:solidFill>
                <a:latin typeface="Arial" panose="020B0604020202020204" pitchFamily="34" charset="0"/>
                <a:cs typeface="Arial" panose="020B0604020202020204" pitchFamily="34" charset="0"/>
              </a:rPr>
              <a:t>RESULTS</a:t>
            </a:r>
            <a:endParaRPr lang="es-ES" dirty="0">
              <a:solidFill>
                <a:schemeClr val="bg1"/>
              </a:solidFill>
            </a:endParaRPr>
          </a:p>
        </p:txBody>
      </p:sp>
      <p:pic>
        <p:nvPicPr>
          <p:cNvPr id="3" name="Imagen 2">
            <a:extLst>
              <a:ext uri="{FF2B5EF4-FFF2-40B4-BE49-F238E27FC236}">
                <a16:creationId xmlns:a16="http://schemas.microsoft.com/office/drawing/2014/main" id="{106DCEE1-288F-48B0-A24A-EC4EF2DC6F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4092" y="1772557"/>
            <a:ext cx="9958607" cy="3626964"/>
          </a:xfrm>
          <a:prstGeom prst="rect">
            <a:avLst/>
          </a:prstGeom>
        </p:spPr>
      </p:pic>
      <p:pic>
        <p:nvPicPr>
          <p:cNvPr id="1026" name="Picture 2">
            <a:extLst>
              <a:ext uri="{FF2B5EF4-FFF2-40B4-BE49-F238E27FC236}">
                <a16:creationId xmlns:a16="http://schemas.microsoft.com/office/drawing/2014/main" id="{CC4EC628-3D80-F541-A425-A1FDA41E940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474956" y="1105950"/>
            <a:ext cx="8786167" cy="271591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C085976-1855-8E41-BD0D-0B43BF4C6BF3}"/>
              </a:ext>
            </a:extLst>
          </p:cNvPr>
          <p:cNvSpPr>
            <a:spLocks noChangeArrowheads="1"/>
          </p:cNvSpPr>
          <p:nvPr/>
        </p:nvSpPr>
        <p:spPr bwMode="auto">
          <a:xfrm>
            <a:off x="0" y="0"/>
            <a:ext cx="503999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Simulation based learning is a teaching method that employed to produce a real-life clinical experience without going through the real event.(3, 4)</a:t>
            </a:r>
            <a:r>
              <a:rPr kumimoji="0" lang="en-GB" altLang="en-US" sz="4400" b="0" i="0" u="none" strike="noStrike" cap="none" normalizeH="0" baseline="0">
                <a:ln>
                  <a:noFill/>
                </a:ln>
                <a:solidFill>
                  <a:schemeClr val="tx1"/>
                </a:solidFill>
                <a:effectLst/>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pic>
        <p:nvPicPr>
          <p:cNvPr id="58" name="Picture 57">
            <a:extLst>
              <a:ext uri="{FF2B5EF4-FFF2-40B4-BE49-F238E27FC236}">
                <a16:creationId xmlns:a16="http://schemas.microsoft.com/office/drawing/2014/main" id="{A2014083-B5F5-7444-B3F7-5C908B31E3CE}"/>
              </a:ext>
            </a:extLst>
          </p:cNvPr>
          <p:cNvPicPr/>
          <p:nvPr/>
        </p:nvPicPr>
        <p:blipFill>
          <a:blip r:embed="rId7">
            <a:extLst>
              <a:ext uri="{28A0092B-C50C-407E-A947-70E740481C1C}">
                <a14:useLocalDpi xmlns:a14="http://schemas.microsoft.com/office/drawing/2010/main" val="0"/>
              </a:ext>
            </a:extLst>
          </a:blip>
          <a:stretch>
            <a:fillRect/>
          </a:stretch>
        </p:blipFill>
        <p:spPr>
          <a:xfrm>
            <a:off x="40252649" y="12932230"/>
            <a:ext cx="9177545" cy="7145566"/>
          </a:xfrm>
          <a:prstGeom prst="rect">
            <a:avLst/>
          </a:prstGeom>
        </p:spPr>
      </p:pic>
      <p:sp>
        <p:nvSpPr>
          <p:cNvPr id="59" name="Rectángulo 34">
            <a:extLst>
              <a:ext uri="{FF2B5EF4-FFF2-40B4-BE49-F238E27FC236}">
                <a16:creationId xmlns:a16="http://schemas.microsoft.com/office/drawing/2014/main" id="{3AAA02B4-1DF8-264C-AA30-7A7C9226D7D1}"/>
              </a:ext>
            </a:extLst>
          </p:cNvPr>
          <p:cNvSpPr/>
          <p:nvPr/>
        </p:nvSpPr>
        <p:spPr>
          <a:xfrm>
            <a:off x="23417922" y="13337489"/>
            <a:ext cx="16585939" cy="6740307"/>
          </a:xfrm>
          <a:prstGeom prst="rect">
            <a:avLst/>
          </a:prstGeom>
        </p:spPr>
        <p:txBody>
          <a:bodyPr wrap="square">
            <a:spAutoFit/>
          </a:bodyPr>
          <a:lstStyle/>
          <a:p>
            <a:pPr algn="just"/>
            <a:r>
              <a:rPr lang="en-GB" sz="3600" dirty="0">
                <a:latin typeface="Arial" panose="020B0604020202020204" pitchFamily="34" charset="0"/>
                <a:ea typeface="Times New Roman" panose="02020603050405020304" pitchFamily="18" charset="0"/>
                <a:cs typeface="Arial" panose="020B0604020202020204" pitchFamily="34" charset="0"/>
              </a:rPr>
              <a:t>Simulated patients and role-play are forms of simulation that build on the social context of learning, exploring values, attitudes and behaviours, as well as drawing on a range of educational theories, including experiential learning.  Kolb and Fry</a:t>
            </a:r>
            <a:r>
              <a:rPr lang="en-GB" sz="3600" baseline="30000" dirty="0">
                <a:latin typeface="Arial" panose="020B0604020202020204" pitchFamily="34" charset="0"/>
                <a:ea typeface="Times New Roman" panose="02020603050405020304" pitchFamily="18" charset="0"/>
                <a:cs typeface="Arial" panose="020B0604020202020204" pitchFamily="34" charset="0"/>
              </a:rPr>
              <a:t>(2) </a:t>
            </a:r>
            <a:r>
              <a:rPr lang="en-GB" sz="3600" dirty="0">
                <a:latin typeface="Arial" panose="020B0604020202020204" pitchFamily="34" charset="0"/>
                <a:ea typeface="Times New Roman" panose="02020603050405020304" pitchFamily="18" charset="0"/>
                <a:cs typeface="Arial" panose="020B0604020202020204" pitchFamily="34" charset="0"/>
              </a:rPr>
              <a:t>describe four learning environments in their theory of experiential learning</a:t>
            </a:r>
            <a:r>
              <a:rPr lang="en-GB" sz="3600" dirty="0">
                <a:latin typeface="Arial" panose="020B0604020202020204" pitchFamily="34" charset="0"/>
                <a:cs typeface="Arial" panose="020B0604020202020204" pitchFamily="34" charset="0"/>
              </a:rPr>
              <a:t>.  Despite its simplicity and ease of delivery, simple role-play teaching, which was found to only use stage 1 or 2 of Kolb’s learning cycle</a:t>
            </a:r>
            <a:r>
              <a:rPr lang="en-GB" sz="3600" baseline="30000" dirty="0">
                <a:latin typeface="Arial" panose="020B0604020202020204" pitchFamily="34" charset="0"/>
                <a:cs typeface="Arial" panose="020B0604020202020204" pitchFamily="34" charset="0"/>
              </a:rPr>
              <a:t>(3)</a:t>
            </a:r>
            <a:r>
              <a:rPr lang="en-GB" sz="3600" dirty="0">
                <a:latin typeface="Arial" panose="020B0604020202020204" pitchFamily="34" charset="0"/>
                <a:cs typeface="Arial" panose="020B0604020202020204" pitchFamily="34" charset="0"/>
              </a:rPr>
              <a:t>, has limitations for learning, experience, and engagement over other simulation pedagogy.  Studies show that well-designed, multi-faceted simulated patients, using an experienced and authentic actor, yielded greater educational benefit to students.  One study by Khal et al.</a:t>
            </a:r>
            <a:r>
              <a:rPr lang="en-GB" sz="3600" baseline="30000" dirty="0">
                <a:latin typeface="Arial" panose="020B0604020202020204" pitchFamily="34" charset="0"/>
                <a:cs typeface="Arial" panose="020B0604020202020204" pitchFamily="34" charset="0"/>
              </a:rPr>
              <a:t>(4) </a:t>
            </a:r>
            <a:r>
              <a:rPr lang="en-GB" sz="3600" dirty="0">
                <a:latin typeface="Arial" panose="020B0604020202020204" pitchFamily="34" charset="0"/>
                <a:cs typeface="Arial" panose="020B0604020202020204" pitchFamily="34" charset="0"/>
              </a:rPr>
              <a:t>used iterative hypothesis testing via small group teaching, case analysis, simulated patient use and reflective feedback, demonstrating significant educational gain.</a:t>
            </a:r>
            <a:endParaRPr lang="en-CA" sz="3600" i="1" dirty="0">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B6A40259-22D0-1049-BE33-A663F4FB2912}"/>
              </a:ext>
            </a:extLst>
          </p:cNvPr>
          <p:cNvSpPr/>
          <p:nvPr/>
        </p:nvSpPr>
        <p:spPr>
          <a:xfrm>
            <a:off x="23417922" y="20129572"/>
            <a:ext cx="25643722" cy="1754326"/>
          </a:xfrm>
          <a:prstGeom prst="rect">
            <a:avLst/>
          </a:prstGeom>
        </p:spPr>
        <p:txBody>
          <a:bodyPr wrap="square">
            <a:spAutoFit/>
          </a:bodyPr>
          <a:lstStyle/>
          <a:p>
            <a:pPr algn="just"/>
            <a:r>
              <a:rPr lang="en-GB" sz="3600" dirty="0">
                <a:latin typeface="Arial" panose="020B0604020202020204" pitchFamily="34" charset="0"/>
                <a:cs typeface="Arial" panose="020B0604020202020204" pitchFamily="34" charset="0"/>
              </a:rPr>
              <a:t>With other specialities moving forward and implementing innovative and modern simulation practice, it raises the question of whether the focus in psychiatry should still be on developing high quality simulated patient teaching, or shifted to novel teaching methods.  Our review found limited studies using virtual and / or augmented reality and high-fidelity simulation. </a:t>
            </a:r>
            <a:endParaRPr lang="en-US" sz="3600" dirty="0"/>
          </a:p>
        </p:txBody>
      </p:sp>
    </p:spTree>
    <p:extLst>
      <p:ext uri="{BB962C8B-B14F-4D97-AF65-F5344CB8AC3E}">
        <p14:creationId xmlns:p14="http://schemas.microsoft.com/office/powerpoint/2010/main" val="156600141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694</TotalTime>
  <Words>991</Words>
  <Application>Microsoft Macintosh PowerPoint</Application>
  <PresentationFormat>Custom</PresentationFormat>
  <Paragraphs>35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Tema de Office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Leticia Gómez Aguado</dc:creator>
  <cp:lastModifiedBy>Alex Challinor</cp:lastModifiedBy>
  <cp:revision>88</cp:revision>
  <cp:lastPrinted>2021-04-19T11:04:12Z</cp:lastPrinted>
  <dcterms:created xsi:type="dcterms:W3CDTF">2021-04-14T13:13:01Z</dcterms:created>
  <dcterms:modified xsi:type="dcterms:W3CDTF">2021-05-09T19:56:44Z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0da21d83-f658-4df6-a084-0adc2f4e6aaa</vt:lpwstr>
  </property>
</Properties>
</file>