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65" r:id="rId3"/>
    <p:sldId id="277" r:id="rId4"/>
    <p:sldId id="278" r:id="rId5"/>
    <p:sldId id="259" r:id="rId6"/>
    <p:sldId id="285" r:id="rId7"/>
    <p:sldId id="263" r:id="rId8"/>
    <p:sldId id="268" r:id="rId9"/>
    <p:sldId id="294" r:id="rId10"/>
    <p:sldId id="292" r:id="rId11"/>
    <p:sldId id="293" r:id="rId12"/>
    <p:sldId id="282" r:id="rId13"/>
    <p:sldId id="270" r:id="rId14"/>
    <p:sldId id="287" r:id="rId15"/>
    <p:sldId id="288" r:id="rId16"/>
    <p:sldId id="284" r:id="rId17"/>
    <p:sldId id="286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F64646-57EF-4EE4-BC74-55D8DCFC1066}">
          <p14:sldIdLst>
            <p14:sldId id="264"/>
            <p14:sldId id="265"/>
            <p14:sldId id="277"/>
            <p14:sldId id="278"/>
            <p14:sldId id="259"/>
            <p14:sldId id="285"/>
            <p14:sldId id="263"/>
            <p14:sldId id="268"/>
            <p14:sldId id="294"/>
            <p14:sldId id="292"/>
            <p14:sldId id="293"/>
            <p14:sldId id="282"/>
            <p14:sldId id="270"/>
            <p14:sldId id="287"/>
            <p14:sldId id="288"/>
          </p14:sldIdLst>
        </p14:section>
        <p14:section name="Untitled Section" id="{1C7BC904-BD65-44AB-A5DF-B6D6E27A7995}">
          <p14:sldIdLst>
            <p14:sldId id="284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rrell, Belinda" initials="TB" lastIdx="1" clrIdx="0">
    <p:extLst>
      <p:ext uri="{19B8F6BF-5375-455C-9EA6-DF929625EA0E}">
        <p15:presenceInfo xmlns:p15="http://schemas.microsoft.com/office/powerpoint/2012/main" userId="S-1-5-21-137024685-2204166116-4157399963-2139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 dirty="0">
                <a:solidFill>
                  <a:schemeClr val="tx1"/>
                </a:solidFill>
              </a:rPr>
              <a:t>Household</a:t>
            </a:r>
            <a:r>
              <a:rPr lang="en-GB" sz="2400" b="1" baseline="0" dirty="0">
                <a:solidFill>
                  <a:schemeClr val="tx1"/>
                </a:solidFill>
              </a:rPr>
              <a:t> Pathway Star Assessment </a:t>
            </a:r>
            <a:endParaRPr lang="en-GB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7119583887289566"/>
          <c:y val="6.9225451733067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306118531685914"/>
          <c:y val="0.28954542140565764"/>
          <c:w val="0.28055510350554352"/>
          <c:h val="0.49019211140274133"/>
        </c:manualLayout>
      </c:layout>
      <c:radarChart>
        <c:radarStyle val="marker"/>
        <c:varyColors val="0"/>
        <c:ser>
          <c:idx val="0"/>
          <c:order val="0"/>
          <c:tx>
            <c:strRef>
              <c:f>Sheet1!$B$483</c:f>
              <c:strCache>
                <c:ptCount val="1"/>
                <c:pt idx="0">
                  <c:v>First Star (April 2018)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Sheet1!$C$482:$J$482</c:f>
              <c:strCache>
                <c:ptCount val="8"/>
                <c:pt idx="0">
                  <c:v>Skills</c:v>
                </c:pt>
                <c:pt idx="1">
                  <c:v>Stability</c:v>
                </c:pt>
                <c:pt idx="2">
                  <c:v>Money</c:v>
                </c:pt>
                <c:pt idx="3">
                  <c:v>Physical Health</c:v>
                </c:pt>
                <c:pt idx="4">
                  <c:v>Emotional Well-being</c:v>
                </c:pt>
                <c:pt idx="5">
                  <c:v>Family</c:v>
                </c:pt>
                <c:pt idx="6">
                  <c:v>Social Networks</c:v>
                </c:pt>
                <c:pt idx="7">
                  <c:v>Aspiration &amp; Motivation</c:v>
                </c:pt>
              </c:strCache>
            </c:strRef>
          </c:cat>
          <c:val>
            <c:numRef>
              <c:f>Sheet1!$C$483:$J$483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2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9F-40B0-86E0-81792BF641F7}"/>
            </c:ext>
          </c:extLst>
        </c:ser>
        <c:ser>
          <c:idx val="1"/>
          <c:order val="1"/>
          <c:tx>
            <c:strRef>
              <c:f>Sheet1!$B$484</c:f>
              <c:strCache>
                <c:ptCount val="1"/>
                <c:pt idx="0">
                  <c:v>Final Star (April 2019)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Sheet1!$C$482:$J$482</c:f>
              <c:strCache>
                <c:ptCount val="8"/>
                <c:pt idx="0">
                  <c:v>Skills</c:v>
                </c:pt>
                <c:pt idx="1">
                  <c:v>Stability</c:v>
                </c:pt>
                <c:pt idx="2">
                  <c:v>Money</c:v>
                </c:pt>
                <c:pt idx="3">
                  <c:v>Physical Health</c:v>
                </c:pt>
                <c:pt idx="4">
                  <c:v>Emotional Well-being</c:v>
                </c:pt>
                <c:pt idx="5">
                  <c:v>Family</c:v>
                </c:pt>
                <c:pt idx="6">
                  <c:v>Social Networks</c:v>
                </c:pt>
                <c:pt idx="7">
                  <c:v>Aspiration &amp; Motivation</c:v>
                </c:pt>
              </c:strCache>
            </c:strRef>
          </c:cat>
          <c:val>
            <c:numRef>
              <c:f>Sheet1!$C$484:$J$484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9F-40B0-86E0-81792BF64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5928880"/>
        <c:axId val="1734106304"/>
      </c:radarChart>
      <c:catAx>
        <c:axId val="165592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106304"/>
        <c:crosses val="autoZero"/>
        <c:auto val="1"/>
        <c:lblAlgn val="ctr"/>
        <c:lblOffset val="100"/>
        <c:noMultiLvlLbl val="0"/>
      </c:catAx>
      <c:valAx>
        <c:axId val="173410630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592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2689899716537747"/>
          <c:w val="0.15563817548877579"/>
          <c:h val="0.5040514727325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D3E49-2C62-4909-B593-252BC5D12BAE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2D30F269-F862-45EB-A6FC-2383EF4F9BAE}">
      <dgm:prSet phldrT="[Text]" custT="1"/>
      <dgm:spPr>
        <a:xfrm>
          <a:off x="1242400" y="41874"/>
          <a:ext cx="1522524" cy="1522524"/>
        </a:xfrm>
        <a:solidFill>
          <a:srgbClr val="C0504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GB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Household approach</a:t>
          </a:r>
        </a:p>
        <a:p>
          <a:pPr algn="ctr"/>
          <a:r>
            <a:rPr lang="en-GB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(Troubled Families</a:t>
          </a:r>
          <a:r>
            <a:rPr lang="en-GB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</a:t>
          </a:r>
        </a:p>
      </dgm:t>
    </dgm:pt>
    <dgm:pt modelId="{36AA5724-739C-4FEE-A049-973F49A83D74}" type="parTrans" cxnId="{62F73F53-A610-4613-94EC-6E38D20F1233}">
      <dgm:prSet/>
      <dgm:spPr/>
      <dgm:t>
        <a:bodyPr/>
        <a:lstStyle/>
        <a:p>
          <a:pPr algn="ctr"/>
          <a:endParaRPr lang="en-GB"/>
        </a:p>
      </dgm:t>
    </dgm:pt>
    <dgm:pt modelId="{03B3A2D0-20F8-4ABA-AFA8-84E1A517B07A}" type="sibTrans" cxnId="{62F73F53-A610-4613-94EC-6E38D20F1233}">
      <dgm:prSet/>
      <dgm:spPr/>
      <dgm:t>
        <a:bodyPr/>
        <a:lstStyle/>
        <a:p>
          <a:pPr algn="ctr"/>
          <a:endParaRPr lang="en-GB"/>
        </a:p>
      </dgm:t>
    </dgm:pt>
    <dgm:pt modelId="{7D003AAD-4EB2-4994-A40E-171B9F7AFCB8}">
      <dgm:prSet phldrT="[Text]" custT="1"/>
      <dgm:spPr>
        <a:xfrm>
          <a:off x="1822655" y="1025166"/>
          <a:ext cx="1522524" cy="1522524"/>
        </a:xfrm>
        <a:solidFill>
          <a:srgbClr val="9BBB59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GB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Personal budgets </a:t>
          </a:r>
        </a:p>
        <a:p>
          <a:pPr algn="ctr"/>
          <a:r>
            <a:rPr lang="en-GB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(Youth Employment Gateway)</a:t>
          </a:r>
        </a:p>
      </dgm:t>
    </dgm:pt>
    <dgm:pt modelId="{D2CA42B6-3EA1-45BD-A194-5F94EF2AACE8}" type="parTrans" cxnId="{9520158F-646F-43B7-A4D2-C34BED65D77F}">
      <dgm:prSet/>
      <dgm:spPr/>
      <dgm:t>
        <a:bodyPr/>
        <a:lstStyle/>
        <a:p>
          <a:pPr algn="ctr"/>
          <a:endParaRPr lang="en-GB"/>
        </a:p>
      </dgm:t>
    </dgm:pt>
    <dgm:pt modelId="{514D29DF-305D-4E87-A6E6-DF3EFE6DE9B9}" type="sibTrans" cxnId="{9520158F-646F-43B7-A4D2-C34BED65D77F}">
      <dgm:prSet/>
      <dgm:spPr/>
      <dgm:t>
        <a:bodyPr/>
        <a:lstStyle/>
        <a:p>
          <a:pPr algn="ctr"/>
          <a:endParaRPr lang="en-GB"/>
        </a:p>
      </dgm:t>
    </dgm:pt>
    <dgm:pt modelId="{63E9E220-0568-4D06-AC7A-79F901AB898C}">
      <dgm:prSet phldrT="[Text]" custT="1"/>
      <dgm:spPr>
        <a:xfrm>
          <a:off x="711552" y="1027039"/>
          <a:ext cx="1522524" cy="1522524"/>
        </a:xfrm>
        <a:solidFill>
          <a:srgbClr val="8064A2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GB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Keyworker support</a:t>
          </a:r>
        </a:p>
        <a:p>
          <a:pPr algn="ctr"/>
          <a:r>
            <a:rPr lang="en-GB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(Working Well)</a:t>
          </a:r>
        </a:p>
      </dgm:t>
    </dgm:pt>
    <dgm:pt modelId="{441ACE8F-6C7D-459E-A626-7D4D7D51849E}" type="parTrans" cxnId="{46EE3089-9258-4715-B064-030324437AEA}">
      <dgm:prSet/>
      <dgm:spPr/>
      <dgm:t>
        <a:bodyPr/>
        <a:lstStyle/>
        <a:p>
          <a:pPr algn="ctr"/>
          <a:endParaRPr lang="en-GB"/>
        </a:p>
      </dgm:t>
    </dgm:pt>
    <dgm:pt modelId="{E749FDB6-2AF8-4BD5-BE61-2C264C2337B8}" type="sibTrans" cxnId="{46EE3089-9258-4715-B064-030324437AEA}">
      <dgm:prSet/>
      <dgm:spPr/>
      <dgm:t>
        <a:bodyPr/>
        <a:lstStyle/>
        <a:p>
          <a:pPr algn="ctr"/>
          <a:endParaRPr lang="en-GB"/>
        </a:p>
      </dgm:t>
    </dgm:pt>
    <dgm:pt modelId="{763D4D57-D021-4BC4-8180-438DF59F71DA}" type="pres">
      <dgm:prSet presAssocID="{1FED3E49-2C62-4909-B593-252BC5D12BAE}" presName="compositeShape" presStyleCnt="0">
        <dgm:presLayoutVars>
          <dgm:chMax val="7"/>
          <dgm:dir/>
          <dgm:resizeHandles val="exact"/>
        </dgm:presLayoutVars>
      </dgm:prSet>
      <dgm:spPr/>
    </dgm:pt>
    <dgm:pt modelId="{87307DC5-3198-4375-AEAA-CF217A0CC3F5}" type="pres">
      <dgm:prSet presAssocID="{2D30F269-F862-45EB-A6FC-2383EF4F9BAE}" presName="circ1" presStyleLbl="vennNode1" presStyleIdx="0" presStyleCnt="3" custLinFactNeighborX="-2028" custLinFactNeighborY="-2083"/>
      <dgm:spPr>
        <a:prstGeom prst="ellipse">
          <a:avLst/>
        </a:prstGeom>
      </dgm:spPr>
    </dgm:pt>
    <dgm:pt modelId="{B20323F7-9478-4D3D-8F8B-5F3B0487C68E}" type="pres">
      <dgm:prSet presAssocID="{2D30F269-F862-45EB-A6FC-2383EF4F9BA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086E291-5ACF-4327-9BA6-CE3F1DAF111F}" type="pres">
      <dgm:prSet presAssocID="{7D003AAD-4EB2-4994-A40E-171B9F7AFCB8}" presName="circ2" presStyleLbl="vennNode1" presStyleIdx="1" presStyleCnt="3"/>
      <dgm:spPr>
        <a:prstGeom prst="ellipse">
          <a:avLst/>
        </a:prstGeom>
      </dgm:spPr>
    </dgm:pt>
    <dgm:pt modelId="{B59651EF-9040-4E01-8FDF-56F54C137A54}" type="pres">
      <dgm:prSet presAssocID="{7D003AAD-4EB2-4994-A40E-171B9F7AFC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5FA77B6-DBC8-40B4-A3AD-E3BCE2C9FA9D}" type="pres">
      <dgm:prSet presAssocID="{63E9E220-0568-4D06-AC7A-79F901AB898C}" presName="circ3" presStyleLbl="vennNode1" presStyleIdx="2" presStyleCnt="3" custLinFactNeighborX="-811" custLinFactNeighborY="123"/>
      <dgm:spPr>
        <a:prstGeom prst="ellipse">
          <a:avLst/>
        </a:prstGeom>
      </dgm:spPr>
    </dgm:pt>
    <dgm:pt modelId="{A47DBDE8-9FEF-495A-8D92-CE27F81B5DAA}" type="pres">
      <dgm:prSet presAssocID="{63E9E220-0568-4D06-AC7A-79F901AB898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D8A5500-453E-4F9B-9D60-35853B695EE2}" type="presOf" srcId="{63E9E220-0568-4D06-AC7A-79F901AB898C}" destId="{A47DBDE8-9FEF-495A-8D92-CE27F81B5DAA}" srcOrd="1" destOrd="0" presId="urn:microsoft.com/office/officeart/2005/8/layout/venn1"/>
    <dgm:cxn modelId="{80AB6016-E3C4-4A8E-ACF9-1FDB8E6C546B}" type="presOf" srcId="{2D30F269-F862-45EB-A6FC-2383EF4F9BAE}" destId="{B20323F7-9478-4D3D-8F8B-5F3B0487C68E}" srcOrd="1" destOrd="0" presId="urn:microsoft.com/office/officeart/2005/8/layout/venn1"/>
    <dgm:cxn modelId="{789C5226-9095-4F07-A785-70274475F97E}" type="presOf" srcId="{1FED3E49-2C62-4909-B593-252BC5D12BAE}" destId="{763D4D57-D021-4BC4-8180-438DF59F71DA}" srcOrd="0" destOrd="0" presId="urn:microsoft.com/office/officeart/2005/8/layout/venn1"/>
    <dgm:cxn modelId="{E8C4DF35-8D6B-4A2C-B9BC-522EB79233C8}" type="presOf" srcId="{7D003AAD-4EB2-4994-A40E-171B9F7AFCB8}" destId="{B086E291-5ACF-4327-9BA6-CE3F1DAF111F}" srcOrd="0" destOrd="0" presId="urn:microsoft.com/office/officeart/2005/8/layout/venn1"/>
    <dgm:cxn modelId="{62F73F53-A610-4613-94EC-6E38D20F1233}" srcId="{1FED3E49-2C62-4909-B593-252BC5D12BAE}" destId="{2D30F269-F862-45EB-A6FC-2383EF4F9BAE}" srcOrd="0" destOrd="0" parTransId="{36AA5724-739C-4FEE-A049-973F49A83D74}" sibTransId="{03B3A2D0-20F8-4ABA-AFA8-84E1A517B07A}"/>
    <dgm:cxn modelId="{46EE3089-9258-4715-B064-030324437AEA}" srcId="{1FED3E49-2C62-4909-B593-252BC5D12BAE}" destId="{63E9E220-0568-4D06-AC7A-79F901AB898C}" srcOrd="2" destOrd="0" parTransId="{441ACE8F-6C7D-459E-A626-7D4D7D51849E}" sibTransId="{E749FDB6-2AF8-4BD5-BE61-2C264C2337B8}"/>
    <dgm:cxn modelId="{9520158F-646F-43B7-A4D2-C34BED65D77F}" srcId="{1FED3E49-2C62-4909-B593-252BC5D12BAE}" destId="{7D003AAD-4EB2-4994-A40E-171B9F7AFCB8}" srcOrd="1" destOrd="0" parTransId="{D2CA42B6-3EA1-45BD-A194-5F94EF2AACE8}" sibTransId="{514D29DF-305D-4E87-A6E6-DF3EFE6DE9B9}"/>
    <dgm:cxn modelId="{868AC695-1362-40DF-B205-CDAE49033A36}" type="presOf" srcId="{63E9E220-0568-4D06-AC7A-79F901AB898C}" destId="{55FA77B6-DBC8-40B4-A3AD-E3BCE2C9FA9D}" srcOrd="0" destOrd="0" presId="urn:microsoft.com/office/officeart/2005/8/layout/venn1"/>
    <dgm:cxn modelId="{6C76AAA1-099B-4B5A-8492-519368D00101}" type="presOf" srcId="{2D30F269-F862-45EB-A6FC-2383EF4F9BAE}" destId="{87307DC5-3198-4375-AEAA-CF217A0CC3F5}" srcOrd="0" destOrd="0" presId="urn:microsoft.com/office/officeart/2005/8/layout/venn1"/>
    <dgm:cxn modelId="{3AEAD5FF-2BC0-41FE-BABD-01AF6A90E66F}" type="presOf" srcId="{7D003AAD-4EB2-4994-A40E-171B9F7AFCB8}" destId="{B59651EF-9040-4E01-8FDF-56F54C137A54}" srcOrd="1" destOrd="0" presId="urn:microsoft.com/office/officeart/2005/8/layout/venn1"/>
    <dgm:cxn modelId="{50A29066-E449-44C8-85DF-96BE434ABB8A}" type="presParOf" srcId="{763D4D57-D021-4BC4-8180-438DF59F71DA}" destId="{87307DC5-3198-4375-AEAA-CF217A0CC3F5}" srcOrd="0" destOrd="0" presId="urn:microsoft.com/office/officeart/2005/8/layout/venn1"/>
    <dgm:cxn modelId="{4D25A9BD-86A9-4158-9B31-B369D407DF7A}" type="presParOf" srcId="{763D4D57-D021-4BC4-8180-438DF59F71DA}" destId="{B20323F7-9478-4D3D-8F8B-5F3B0487C68E}" srcOrd="1" destOrd="0" presId="urn:microsoft.com/office/officeart/2005/8/layout/venn1"/>
    <dgm:cxn modelId="{676AE077-DF59-44AF-8693-FB2623A98A21}" type="presParOf" srcId="{763D4D57-D021-4BC4-8180-438DF59F71DA}" destId="{B086E291-5ACF-4327-9BA6-CE3F1DAF111F}" srcOrd="2" destOrd="0" presId="urn:microsoft.com/office/officeart/2005/8/layout/venn1"/>
    <dgm:cxn modelId="{99956CAC-7657-4D9B-A56F-D2C3CB118247}" type="presParOf" srcId="{763D4D57-D021-4BC4-8180-438DF59F71DA}" destId="{B59651EF-9040-4E01-8FDF-56F54C137A54}" srcOrd="3" destOrd="0" presId="urn:microsoft.com/office/officeart/2005/8/layout/venn1"/>
    <dgm:cxn modelId="{E23E162B-D308-403A-9506-58417A7AC50D}" type="presParOf" srcId="{763D4D57-D021-4BC4-8180-438DF59F71DA}" destId="{55FA77B6-DBC8-40B4-A3AD-E3BCE2C9FA9D}" srcOrd="4" destOrd="0" presId="urn:microsoft.com/office/officeart/2005/8/layout/venn1"/>
    <dgm:cxn modelId="{EED7C204-7E80-4865-97D8-0622A7B03EF8}" type="presParOf" srcId="{763D4D57-D021-4BC4-8180-438DF59F71DA}" destId="{A47DBDE8-9FEF-495A-8D92-CE27F81B5DA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1A7550-31A6-4D99-A66D-503D67CB7FB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FF74146-3EAC-434C-B158-F0C631680858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b="1">
              <a:solidFill>
                <a:srgbClr val="7030A0"/>
              </a:solidFill>
            </a:rPr>
            <a:t>HiW Client</a:t>
          </a:r>
        </a:p>
      </dgm:t>
    </dgm:pt>
    <dgm:pt modelId="{A21A3D6B-4456-4428-AFE9-BA9037812906}" type="parTrans" cxnId="{AAECB740-918A-4900-8A4B-659B462EB6B0}">
      <dgm:prSet/>
      <dgm:spPr/>
      <dgm:t>
        <a:bodyPr/>
        <a:lstStyle/>
        <a:p>
          <a:endParaRPr lang="en-GB"/>
        </a:p>
      </dgm:t>
    </dgm:pt>
    <dgm:pt modelId="{BEDE5DF4-D9E9-41BF-86D2-44BD957C9197}" type="sibTrans" cxnId="{AAECB740-918A-4900-8A4B-659B462EB6B0}">
      <dgm:prSet/>
      <dgm:spPr/>
      <dgm:t>
        <a:bodyPr/>
        <a:lstStyle/>
        <a:p>
          <a:endParaRPr lang="en-GB"/>
        </a:p>
      </dgm:t>
    </dgm:pt>
    <dgm:pt modelId="{3A889D35-AF57-47B8-9898-3B370F3ED429}">
      <dgm:prSet phldrT="[Text]"/>
      <dgm:spPr>
        <a:noFill/>
        <a:ln w="19050">
          <a:solidFill>
            <a:srgbClr val="7030A0"/>
          </a:solidFill>
        </a:ln>
      </dgm:spPr>
      <dgm:t>
        <a:bodyPr/>
        <a:lstStyle/>
        <a:p>
          <a:r>
            <a:rPr lang="en-GB">
              <a:solidFill>
                <a:srgbClr val="7030A0"/>
              </a:solidFill>
            </a:rPr>
            <a:t>Long Term Unemployed  = 19 years </a:t>
          </a:r>
        </a:p>
      </dgm:t>
    </dgm:pt>
    <dgm:pt modelId="{72F57A56-2EF5-44A0-A0F1-F3EF89ECFA3F}" type="parTrans" cxnId="{484B76D8-F932-4E6F-BF9F-557481B6C734}">
      <dgm:prSet/>
      <dgm:spPr/>
      <dgm:t>
        <a:bodyPr/>
        <a:lstStyle/>
        <a:p>
          <a:endParaRPr lang="en-GB"/>
        </a:p>
      </dgm:t>
    </dgm:pt>
    <dgm:pt modelId="{134D7D07-CE8F-4575-891C-5A4E938F58E4}" type="sibTrans" cxnId="{484B76D8-F932-4E6F-BF9F-557481B6C734}">
      <dgm:prSet/>
      <dgm:spPr/>
      <dgm:t>
        <a:bodyPr/>
        <a:lstStyle/>
        <a:p>
          <a:endParaRPr lang="en-GB"/>
        </a:p>
      </dgm:t>
    </dgm:pt>
    <dgm:pt modelId="{DC68B5E0-E3E7-4447-B7D9-C4879E7E4411}">
      <dgm:prSet phldrT="[Text]"/>
      <dgm:spPr>
        <a:noFill/>
        <a:ln>
          <a:solidFill>
            <a:srgbClr val="7030A0"/>
          </a:solidFill>
        </a:ln>
      </dgm:spPr>
      <dgm:t>
        <a:bodyPr/>
        <a:lstStyle/>
        <a:p>
          <a:pPr algn="l"/>
          <a:r>
            <a:rPr lang="en-GB" dirty="0">
              <a:solidFill>
                <a:srgbClr val="7030A0"/>
              </a:solidFill>
            </a:rPr>
            <a:t>Poor physical and emotional health </a:t>
          </a:r>
        </a:p>
      </dgm:t>
    </dgm:pt>
    <dgm:pt modelId="{44F27A44-BD35-4DAF-B32D-114380A24357}" type="parTrans" cxnId="{BC8C0898-53EF-439D-8402-8A2B22542886}">
      <dgm:prSet/>
      <dgm:spPr/>
      <dgm:t>
        <a:bodyPr/>
        <a:lstStyle/>
        <a:p>
          <a:endParaRPr lang="en-GB"/>
        </a:p>
      </dgm:t>
    </dgm:pt>
    <dgm:pt modelId="{BF32AE20-1C84-4138-A14E-DD4201838D60}" type="sibTrans" cxnId="{BC8C0898-53EF-439D-8402-8A2B22542886}">
      <dgm:prSet/>
      <dgm:spPr/>
      <dgm:t>
        <a:bodyPr/>
        <a:lstStyle/>
        <a:p>
          <a:endParaRPr lang="en-GB"/>
        </a:p>
      </dgm:t>
    </dgm:pt>
    <dgm:pt modelId="{9D301A5F-646A-4563-9F4C-426E1804FE13}">
      <dgm:prSet phldrT="[Text]"/>
      <dgm:spPr>
        <a:noFill/>
        <a:ln w="19050">
          <a:solidFill>
            <a:srgbClr val="7030A0"/>
          </a:solidFill>
        </a:ln>
      </dgm:spPr>
      <dgm:t>
        <a:bodyPr/>
        <a:lstStyle/>
        <a:p>
          <a:r>
            <a:rPr lang="en-GB">
              <a:solidFill>
                <a:srgbClr val="7030A0"/>
              </a:solidFill>
            </a:rPr>
            <a:t>Socially Isolated</a:t>
          </a:r>
        </a:p>
      </dgm:t>
    </dgm:pt>
    <dgm:pt modelId="{4CA208F0-E8BE-4C29-B365-D322769BBCF6}" type="parTrans" cxnId="{8A1F7C7C-D4D1-408E-9004-EC18E4A482E0}">
      <dgm:prSet/>
      <dgm:spPr/>
      <dgm:t>
        <a:bodyPr/>
        <a:lstStyle/>
        <a:p>
          <a:endParaRPr lang="en-GB"/>
        </a:p>
      </dgm:t>
    </dgm:pt>
    <dgm:pt modelId="{ED2A3391-C02F-49BA-8B9B-5C26A486AD46}" type="sibTrans" cxnId="{8A1F7C7C-D4D1-408E-9004-EC18E4A482E0}">
      <dgm:prSet/>
      <dgm:spPr/>
      <dgm:t>
        <a:bodyPr/>
        <a:lstStyle/>
        <a:p>
          <a:endParaRPr lang="en-GB"/>
        </a:p>
      </dgm:t>
    </dgm:pt>
    <dgm:pt modelId="{73511E0D-7164-45F1-AE99-F471488A004C}">
      <dgm:prSet phldrT="[Text]"/>
      <dgm:spPr>
        <a:noFill/>
        <a:ln w="19050">
          <a:solidFill>
            <a:srgbClr val="7030A0"/>
          </a:solidFill>
        </a:ln>
      </dgm:spPr>
      <dgm:t>
        <a:bodyPr/>
        <a:lstStyle/>
        <a:p>
          <a:r>
            <a:rPr lang="en-GB">
              <a:solidFill>
                <a:srgbClr val="7030A0"/>
              </a:solidFill>
            </a:rPr>
            <a:t>Multiple debts &amp; risk of eviction</a:t>
          </a:r>
        </a:p>
      </dgm:t>
    </dgm:pt>
    <dgm:pt modelId="{35BC9A42-B296-4E68-8F90-5BD58B7C02FC}" type="parTrans" cxnId="{A25E1043-0C34-4A32-BD2C-E5EF384232E4}">
      <dgm:prSet/>
      <dgm:spPr/>
      <dgm:t>
        <a:bodyPr/>
        <a:lstStyle/>
        <a:p>
          <a:endParaRPr lang="en-GB"/>
        </a:p>
      </dgm:t>
    </dgm:pt>
    <dgm:pt modelId="{F4288CAB-3FA4-41BB-ADF4-C8F9B913B2F4}" type="sibTrans" cxnId="{A25E1043-0C34-4A32-BD2C-E5EF384232E4}">
      <dgm:prSet/>
      <dgm:spPr/>
      <dgm:t>
        <a:bodyPr/>
        <a:lstStyle/>
        <a:p>
          <a:endParaRPr lang="en-GB"/>
        </a:p>
      </dgm:t>
    </dgm:pt>
    <dgm:pt modelId="{4A64A8A9-E4CF-442D-9FF7-E52E3C867B28}" type="pres">
      <dgm:prSet presAssocID="{1D1A7550-31A6-4D99-A66D-503D67CB7FB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03E139C-EB88-43FE-892B-2805A385230D}" type="pres">
      <dgm:prSet presAssocID="{1D1A7550-31A6-4D99-A66D-503D67CB7FB3}" presName="matrix" presStyleCnt="0"/>
      <dgm:spPr/>
    </dgm:pt>
    <dgm:pt modelId="{32A2D38B-7120-4E70-9F1E-C8843AF120B1}" type="pres">
      <dgm:prSet presAssocID="{1D1A7550-31A6-4D99-A66D-503D67CB7FB3}" presName="tile1" presStyleLbl="node1" presStyleIdx="0" presStyleCnt="4"/>
      <dgm:spPr/>
    </dgm:pt>
    <dgm:pt modelId="{72BDEB7A-1945-4705-9C28-9A2F909FA55C}" type="pres">
      <dgm:prSet presAssocID="{1D1A7550-31A6-4D99-A66D-503D67CB7FB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D23FCCE-22F3-406B-A7AB-ED5985F32C67}" type="pres">
      <dgm:prSet presAssocID="{1D1A7550-31A6-4D99-A66D-503D67CB7FB3}" presName="tile2" presStyleLbl="node1" presStyleIdx="1" presStyleCnt="4"/>
      <dgm:spPr/>
    </dgm:pt>
    <dgm:pt modelId="{5DE8EBCC-A743-4C33-8577-81384E18520D}" type="pres">
      <dgm:prSet presAssocID="{1D1A7550-31A6-4D99-A66D-503D67CB7FB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8B4179E-BFE5-46A3-8673-4C85B8956557}" type="pres">
      <dgm:prSet presAssocID="{1D1A7550-31A6-4D99-A66D-503D67CB7FB3}" presName="tile3" presStyleLbl="node1" presStyleIdx="2" presStyleCnt="4"/>
      <dgm:spPr/>
    </dgm:pt>
    <dgm:pt modelId="{9FA152B7-5745-4204-A709-133C86EFDD72}" type="pres">
      <dgm:prSet presAssocID="{1D1A7550-31A6-4D99-A66D-503D67CB7FB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EF04862-6047-48B4-B21B-40E6195EC5F2}" type="pres">
      <dgm:prSet presAssocID="{1D1A7550-31A6-4D99-A66D-503D67CB7FB3}" presName="tile4" presStyleLbl="node1" presStyleIdx="3" presStyleCnt="4"/>
      <dgm:spPr/>
    </dgm:pt>
    <dgm:pt modelId="{6FDAA212-BB7C-44A9-8C3B-FA1983505E2C}" type="pres">
      <dgm:prSet presAssocID="{1D1A7550-31A6-4D99-A66D-503D67CB7FB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4F306A0-2FD9-4ABA-8B12-D7524A21ABD2}" type="pres">
      <dgm:prSet presAssocID="{1D1A7550-31A6-4D99-A66D-503D67CB7FB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AFB03B22-1C80-444C-9F00-ECA3CE9A7E27}" type="presOf" srcId="{DC68B5E0-E3E7-4447-B7D9-C4879E7E4411}" destId="{4D23FCCE-22F3-406B-A7AB-ED5985F32C67}" srcOrd="0" destOrd="0" presId="urn:microsoft.com/office/officeart/2005/8/layout/matrix1"/>
    <dgm:cxn modelId="{5E225B23-E867-4C88-808B-93B4F3095D0D}" type="presOf" srcId="{73511E0D-7164-45F1-AE99-F471488A004C}" destId="{1EF04862-6047-48B4-B21B-40E6195EC5F2}" srcOrd="0" destOrd="0" presId="urn:microsoft.com/office/officeart/2005/8/layout/matrix1"/>
    <dgm:cxn modelId="{AAECB740-918A-4900-8A4B-659B462EB6B0}" srcId="{1D1A7550-31A6-4D99-A66D-503D67CB7FB3}" destId="{7FF74146-3EAC-434C-B158-F0C631680858}" srcOrd="0" destOrd="0" parTransId="{A21A3D6B-4456-4428-AFE9-BA9037812906}" sibTransId="{BEDE5DF4-D9E9-41BF-86D2-44BD957C9197}"/>
    <dgm:cxn modelId="{A25E1043-0C34-4A32-BD2C-E5EF384232E4}" srcId="{7FF74146-3EAC-434C-B158-F0C631680858}" destId="{73511E0D-7164-45F1-AE99-F471488A004C}" srcOrd="3" destOrd="0" parTransId="{35BC9A42-B296-4E68-8F90-5BD58B7C02FC}" sibTransId="{F4288CAB-3FA4-41BB-ADF4-C8F9B913B2F4}"/>
    <dgm:cxn modelId="{7B5F6E4D-F41D-4EF1-BF41-6E87B4ADF915}" type="presOf" srcId="{1D1A7550-31A6-4D99-A66D-503D67CB7FB3}" destId="{4A64A8A9-E4CF-442D-9FF7-E52E3C867B28}" srcOrd="0" destOrd="0" presId="urn:microsoft.com/office/officeart/2005/8/layout/matrix1"/>
    <dgm:cxn modelId="{6A884370-E533-4496-A811-FBB4A4B94D1E}" type="presOf" srcId="{DC68B5E0-E3E7-4447-B7D9-C4879E7E4411}" destId="{5DE8EBCC-A743-4C33-8577-81384E18520D}" srcOrd="1" destOrd="0" presId="urn:microsoft.com/office/officeart/2005/8/layout/matrix1"/>
    <dgm:cxn modelId="{657A7D7A-F458-4846-973D-2B21AF17B104}" type="presOf" srcId="{7FF74146-3EAC-434C-B158-F0C631680858}" destId="{54F306A0-2FD9-4ABA-8B12-D7524A21ABD2}" srcOrd="0" destOrd="0" presId="urn:microsoft.com/office/officeart/2005/8/layout/matrix1"/>
    <dgm:cxn modelId="{8A1F7C7C-D4D1-408E-9004-EC18E4A482E0}" srcId="{7FF74146-3EAC-434C-B158-F0C631680858}" destId="{9D301A5F-646A-4563-9F4C-426E1804FE13}" srcOrd="2" destOrd="0" parTransId="{4CA208F0-E8BE-4C29-B365-D322769BBCF6}" sibTransId="{ED2A3391-C02F-49BA-8B9B-5C26A486AD46}"/>
    <dgm:cxn modelId="{BC8C0898-53EF-439D-8402-8A2B22542886}" srcId="{7FF74146-3EAC-434C-B158-F0C631680858}" destId="{DC68B5E0-E3E7-4447-B7D9-C4879E7E4411}" srcOrd="1" destOrd="0" parTransId="{44F27A44-BD35-4DAF-B32D-114380A24357}" sibTransId="{BF32AE20-1C84-4138-A14E-DD4201838D60}"/>
    <dgm:cxn modelId="{BB8E169B-FC39-47F8-A9B9-1100544075E7}" type="presOf" srcId="{73511E0D-7164-45F1-AE99-F471488A004C}" destId="{6FDAA212-BB7C-44A9-8C3B-FA1983505E2C}" srcOrd="1" destOrd="0" presId="urn:microsoft.com/office/officeart/2005/8/layout/matrix1"/>
    <dgm:cxn modelId="{048CA2AF-FB2D-480D-83C8-0F79D1B0782C}" type="presOf" srcId="{9D301A5F-646A-4563-9F4C-426E1804FE13}" destId="{9FA152B7-5745-4204-A709-133C86EFDD72}" srcOrd="1" destOrd="0" presId="urn:microsoft.com/office/officeart/2005/8/layout/matrix1"/>
    <dgm:cxn modelId="{323F54B6-B9F2-4EA8-BA0C-57C83A4B93E5}" type="presOf" srcId="{3A889D35-AF57-47B8-9898-3B370F3ED429}" destId="{32A2D38B-7120-4E70-9F1E-C8843AF120B1}" srcOrd="0" destOrd="0" presId="urn:microsoft.com/office/officeart/2005/8/layout/matrix1"/>
    <dgm:cxn modelId="{0FC985BC-3DF4-4852-BEFD-F2BE31B0B626}" type="presOf" srcId="{3A889D35-AF57-47B8-9898-3B370F3ED429}" destId="{72BDEB7A-1945-4705-9C28-9A2F909FA55C}" srcOrd="1" destOrd="0" presId="urn:microsoft.com/office/officeart/2005/8/layout/matrix1"/>
    <dgm:cxn modelId="{484B76D8-F932-4E6F-BF9F-557481B6C734}" srcId="{7FF74146-3EAC-434C-B158-F0C631680858}" destId="{3A889D35-AF57-47B8-9898-3B370F3ED429}" srcOrd="0" destOrd="0" parTransId="{72F57A56-2EF5-44A0-A0F1-F3EF89ECFA3F}" sibTransId="{134D7D07-CE8F-4575-891C-5A4E938F58E4}"/>
    <dgm:cxn modelId="{249A8BED-2BBB-4091-80B1-48E205F98F87}" type="presOf" srcId="{9D301A5F-646A-4563-9F4C-426E1804FE13}" destId="{08B4179E-BFE5-46A3-8673-4C85B8956557}" srcOrd="0" destOrd="0" presId="urn:microsoft.com/office/officeart/2005/8/layout/matrix1"/>
    <dgm:cxn modelId="{30F9C52A-BD58-4F82-AEF7-0DE28F986928}" type="presParOf" srcId="{4A64A8A9-E4CF-442D-9FF7-E52E3C867B28}" destId="{703E139C-EB88-43FE-892B-2805A385230D}" srcOrd="0" destOrd="0" presId="urn:microsoft.com/office/officeart/2005/8/layout/matrix1"/>
    <dgm:cxn modelId="{8AF35F45-A4EC-4EF1-A288-A8F679CF161D}" type="presParOf" srcId="{703E139C-EB88-43FE-892B-2805A385230D}" destId="{32A2D38B-7120-4E70-9F1E-C8843AF120B1}" srcOrd="0" destOrd="0" presId="urn:microsoft.com/office/officeart/2005/8/layout/matrix1"/>
    <dgm:cxn modelId="{63F416C5-B85E-47B7-AD2F-6E4B7DE84A6F}" type="presParOf" srcId="{703E139C-EB88-43FE-892B-2805A385230D}" destId="{72BDEB7A-1945-4705-9C28-9A2F909FA55C}" srcOrd="1" destOrd="0" presId="urn:microsoft.com/office/officeart/2005/8/layout/matrix1"/>
    <dgm:cxn modelId="{B7F80ADF-1AFF-4A32-8A8D-058445CBF7C0}" type="presParOf" srcId="{703E139C-EB88-43FE-892B-2805A385230D}" destId="{4D23FCCE-22F3-406B-A7AB-ED5985F32C67}" srcOrd="2" destOrd="0" presId="urn:microsoft.com/office/officeart/2005/8/layout/matrix1"/>
    <dgm:cxn modelId="{4DC0DE3A-BAFB-42C0-A8FD-9A7A2BD8E731}" type="presParOf" srcId="{703E139C-EB88-43FE-892B-2805A385230D}" destId="{5DE8EBCC-A743-4C33-8577-81384E18520D}" srcOrd="3" destOrd="0" presId="urn:microsoft.com/office/officeart/2005/8/layout/matrix1"/>
    <dgm:cxn modelId="{31208EC6-FCF8-4B69-AA29-34A784779619}" type="presParOf" srcId="{703E139C-EB88-43FE-892B-2805A385230D}" destId="{08B4179E-BFE5-46A3-8673-4C85B8956557}" srcOrd="4" destOrd="0" presId="urn:microsoft.com/office/officeart/2005/8/layout/matrix1"/>
    <dgm:cxn modelId="{3C3C6285-8862-4C34-ABF9-7BB2085AD7EE}" type="presParOf" srcId="{703E139C-EB88-43FE-892B-2805A385230D}" destId="{9FA152B7-5745-4204-A709-133C86EFDD72}" srcOrd="5" destOrd="0" presId="urn:microsoft.com/office/officeart/2005/8/layout/matrix1"/>
    <dgm:cxn modelId="{AF7D436E-3ECA-43F4-B203-6D9690119446}" type="presParOf" srcId="{703E139C-EB88-43FE-892B-2805A385230D}" destId="{1EF04862-6047-48B4-B21B-40E6195EC5F2}" srcOrd="6" destOrd="0" presId="urn:microsoft.com/office/officeart/2005/8/layout/matrix1"/>
    <dgm:cxn modelId="{9ECB477D-DF9E-446D-8328-6097380CCC41}" type="presParOf" srcId="{703E139C-EB88-43FE-892B-2805A385230D}" destId="{6FDAA212-BB7C-44A9-8C3B-FA1983505E2C}" srcOrd="7" destOrd="0" presId="urn:microsoft.com/office/officeart/2005/8/layout/matrix1"/>
    <dgm:cxn modelId="{0D37FCC5-7816-4869-B962-113F0958A44F}" type="presParOf" srcId="{4A64A8A9-E4CF-442D-9FF7-E52E3C867B28}" destId="{54F306A0-2FD9-4ABA-8B12-D7524A21ABD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07DC5-3198-4375-AEAA-CF217A0CC3F5}">
      <dsp:nvSpPr>
        <dsp:cNvPr id="0" name=""/>
        <dsp:cNvSpPr/>
      </dsp:nvSpPr>
      <dsp:spPr>
        <a:xfrm>
          <a:off x="911811" y="68333"/>
          <a:ext cx="2484535" cy="2484535"/>
        </a:xfrm>
        <a:prstGeom prst="ellipse">
          <a:avLst/>
        </a:prstGeom>
        <a:solidFill>
          <a:srgbClr val="C0504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Household approach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(Troubled Families</a:t>
          </a:r>
          <a:r>
            <a:rPr lang="en-GB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</a:t>
          </a:r>
        </a:p>
      </dsp:txBody>
      <dsp:txXfrm>
        <a:off x="1243083" y="503126"/>
        <a:ext cx="1821992" cy="1118040"/>
      </dsp:txXfrm>
    </dsp:sp>
    <dsp:sp modelId="{B086E291-5ACF-4327-9BA6-CE3F1DAF111F}">
      <dsp:nvSpPr>
        <dsp:cNvPr id="0" name=""/>
        <dsp:cNvSpPr/>
      </dsp:nvSpPr>
      <dsp:spPr>
        <a:xfrm>
          <a:off x="1858701" y="1672920"/>
          <a:ext cx="2484535" cy="2484535"/>
        </a:xfrm>
        <a:prstGeom prst="ellipse">
          <a:avLst/>
        </a:prstGeom>
        <a:solidFill>
          <a:srgbClr val="9BBB59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Personal budgets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(Youth Employment Gateway)</a:t>
          </a:r>
        </a:p>
      </dsp:txBody>
      <dsp:txXfrm>
        <a:off x="2618555" y="2314758"/>
        <a:ext cx="1490721" cy="1366494"/>
      </dsp:txXfrm>
    </dsp:sp>
    <dsp:sp modelId="{55FA77B6-DBC8-40B4-A3AD-E3BCE2C9FA9D}">
      <dsp:nvSpPr>
        <dsp:cNvPr id="0" name=""/>
        <dsp:cNvSpPr/>
      </dsp:nvSpPr>
      <dsp:spPr>
        <a:xfrm>
          <a:off x="45545" y="1675976"/>
          <a:ext cx="2484535" cy="2484535"/>
        </a:xfrm>
        <a:prstGeom prst="ellipse">
          <a:avLst/>
        </a:prstGeom>
        <a:solidFill>
          <a:srgbClr val="8064A2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Keyworker support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(Working Well)</a:t>
          </a:r>
        </a:p>
      </dsp:txBody>
      <dsp:txXfrm>
        <a:off x="279505" y="2317814"/>
        <a:ext cx="1490721" cy="1366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2D38B-7120-4E70-9F1E-C8843AF120B1}">
      <dsp:nvSpPr>
        <dsp:cNvPr id="0" name=""/>
        <dsp:cNvSpPr/>
      </dsp:nvSpPr>
      <dsp:spPr>
        <a:xfrm rot="16200000">
          <a:off x="279399" y="-279399"/>
          <a:ext cx="1539875" cy="2098675"/>
        </a:xfrm>
        <a:prstGeom prst="round1Rect">
          <a:avLst/>
        </a:pr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rgbClr val="7030A0"/>
              </a:solidFill>
            </a:rPr>
            <a:t>Long Term Unemployed  = 19 years </a:t>
          </a:r>
        </a:p>
      </dsp:txBody>
      <dsp:txXfrm rot="5400000">
        <a:off x="0" y="0"/>
        <a:ext cx="2098675" cy="1154906"/>
      </dsp:txXfrm>
    </dsp:sp>
    <dsp:sp modelId="{4D23FCCE-22F3-406B-A7AB-ED5985F32C67}">
      <dsp:nvSpPr>
        <dsp:cNvPr id="0" name=""/>
        <dsp:cNvSpPr/>
      </dsp:nvSpPr>
      <dsp:spPr>
        <a:xfrm>
          <a:off x="2098675" y="0"/>
          <a:ext cx="2098675" cy="1539875"/>
        </a:xfrm>
        <a:prstGeom prst="round1Rect">
          <a:avLst/>
        </a:prstGeom>
        <a:noFill/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rgbClr val="7030A0"/>
              </a:solidFill>
            </a:rPr>
            <a:t>Poor physical and emotional health </a:t>
          </a:r>
        </a:p>
      </dsp:txBody>
      <dsp:txXfrm>
        <a:off x="2098675" y="0"/>
        <a:ext cx="2098675" cy="1154906"/>
      </dsp:txXfrm>
    </dsp:sp>
    <dsp:sp modelId="{08B4179E-BFE5-46A3-8673-4C85B8956557}">
      <dsp:nvSpPr>
        <dsp:cNvPr id="0" name=""/>
        <dsp:cNvSpPr/>
      </dsp:nvSpPr>
      <dsp:spPr>
        <a:xfrm rot="10800000">
          <a:off x="0" y="1539875"/>
          <a:ext cx="2098675" cy="1539875"/>
        </a:xfrm>
        <a:prstGeom prst="round1Rect">
          <a:avLst/>
        </a:pr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rgbClr val="7030A0"/>
              </a:solidFill>
            </a:rPr>
            <a:t>Socially Isolated</a:t>
          </a:r>
        </a:p>
      </dsp:txBody>
      <dsp:txXfrm rot="10800000">
        <a:off x="0" y="1924843"/>
        <a:ext cx="2098675" cy="1154906"/>
      </dsp:txXfrm>
    </dsp:sp>
    <dsp:sp modelId="{1EF04862-6047-48B4-B21B-40E6195EC5F2}">
      <dsp:nvSpPr>
        <dsp:cNvPr id="0" name=""/>
        <dsp:cNvSpPr/>
      </dsp:nvSpPr>
      <dsp:spPr>
        <a:xfrm rot="5400000">
          <a:off x="2378075" y="1260475"/>
          <a:ext cx="1539875" cy="2098675"/>
        </a:xfrm>
        <a:prstGeom prst="round1Rect">
          <a:avLst/>
        </a:pr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rgbClr val="7030A0"/>
              </a:solidFill>
            </a:rPr>
            <a:t>Multiple debts &amp; risk of eviction</a:t>
          </a:r>
        </a:p>
      </dsp:txBody>
      <dsp:txXfrm rot="-5400000">
        <a:off x="2098675" y="1924843"/>
        <a:ext cx="2098675" cy="1154906"/>
      </dsp:txXfrm>
    </dsp:sp>
    <dsp:sp modelId="{54F306A0-2FD9-4ABA-8B12-D7524A21ABD2}">
      <dsp:nvSpPr>
        <dsp:cNvPr id="0" name=""/>
        <dsp:cNvSpPr/>
      </dsp:nvSpPr>
      <dsp:spPr>
        <a:xfrm>
          <a:off x="1469072" y="1154906"/>
          <a:ext cx="1259205" cy="76993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>
              <a:solidFill>
                <a:srgbClr val="7030A0"/>
              </a:solidFill>
            </a:rPr>
            <a:t>HiW Client</a:t>
          </a:r>
        </a:p>
      </dsp:txBody>
      <dsp:txXfrm>
        <a:off x="1506657" y="1192491"/>
        <a:ext cx="1184035" cy="694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359D3-6EC0-4AB9-8228-38EAFD1260CF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8A7BE-EDC1-4FDC-A324-7A4B56A16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49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08143-F03B-3845-913C-7317676B48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96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C9DC-A99B-414E-9FFC-B136BEDC2AA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08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B019-39A3-44FC-9BA8-8C07D0A854FE}" type="slidenum">
              <a:rPr lang="en-IE" smtClean="0"/>
              <a:pPr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063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C9DC-A99B-414E-9FFC-B136BEDC2AA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4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C9DC-A99B-414E-9FFC-B136BEDC2AA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589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C9DC-A99B-414E-9FFC-B136BEDC2AA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31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C9DC-A99B-414E-9FFC-B136BEDC2AA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54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C9DC-A99B-414E-9FFC-B136BEDC2AA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04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C9DC-A99B-414E-9FFC-B136BEDC2AA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933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C9DC-A99B-414E-9FFC-B136BEDC2AA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262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C9DC-A99B-414E-9FFC-B136BEDC2AA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97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09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49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38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5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51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4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47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29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65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ED2A4-F3E5-4442-BCBE-752D6DECDB91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35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mailto:tyrrellb@liverpool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.jpg"/>
          <p:cNvPicPr>
            <a:picLocks noChangeAspect="1"/>
          </p:cNvPicPr>
          <p:nvPr/>
        </p:nvPicPr>
        <p:blipFill>
          <a:blip r:embed="rId3" cstate="print"/>
          <a:srcRect r="57419" b="6026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84735" y="2463801"/>
            <a:ext cx="8454629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27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4735" y="2566989"/>
            <a:ext cx="8848184" cy="1724023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IE" sz="1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endParaRPr lang="en-IE" sz="1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en-IE" sz="1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endParaRPr lang="en-IE" sz="1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endParaRPr lang="en-IE" sz="1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en-IE" sz="1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endParaRPr lang="en-IE" sz="4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52650" y="11310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endParaRPr lang="en-IE" sz="45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8007" y="795077"/>
            <a:ext cx="915598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Arial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chemeClr val="bg1"/>
                </a:solidFill>
              </a:rPr>
              <a:t>Liverpool City Region Households into Work: Overcoming Complex Barriers to the Labour Market</a:t>
            </a:r>
            <a:endParaRPr lang="en-GB" sz="3200" b="1" dirty="0">
              <a:solidFill>
                <a:schemeClr val="bg1"/>
              </a:solidFill>
              <a:ea typeface="Arial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chemeClr val="bg1"/>
                </a:solidFill>
                <a:cs typeface="Arial" panose="020B0604020202020204" pitchFamily="34" charset="0"/>
              </a:rPr>
              <a:t>Presentation to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chemeClr val="bg1"/>
                </a:solidFill>
              </a:rPr>
              <a:t>DWP Areas of Research Interest Teams Event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chemeClr val="bg1"/>
                </a:solidFill>
              </a:rPr>
              <a:t>  22nd </a:t>
            </a:r>
            <a:r>
              <a:rPr lang="en-GB" sz="3200" b="1" dirty="0">
                <a:solidFill>
                  <a:schemeClr val="bg1"/>
                </a:solidFill>
              </a:rPr>
              <a:t>November 2021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E" sz="9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03" y="4586748"/>
            <a:ext cx="11960097" cy="22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8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HiW Client Group Charactistics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8736"/>
            <a:ext cx="5833864" cy="49971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2100" dirty="0">
              <a:latin typeface="Arial" charset="0"/>
              <a:cs typeface="Arial" charset="0"/>
            </a:endParaRPr>
          </a:p>
          <a:p>
            <a:pPr lvl="1"/>
            <a:endParaRPr lang="en-GB" sz="2100" dirty="0"/>
          </a:p>
          <a:p>
            <a:pPr marL="0" indent="0">
              <a:buNone/>
            </a:pPr>
            <a:r>
              <a:rPr lang="en-GB" sz="2100" dirty="0"/>
              <a:t> 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44E23B-13DC-4F0C-8768-DCB61FC68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100127"/>
              </p:ext>
            </p:extLst>
          </p:nvPr>
        </p:nvGraphicFramePr>
        <p:xfrm>
          <a:off x="671328" y="1999590"/>
          <a:ext cx="5833863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2695781">
                  <a:extLst>
                    <a:ext uri="{9D8B030D-6E8A-4147-A177-3AD203B41FA5}">
                      <a16:colId xmlns:a16="http://schemas.microsoft.com/office/drawing/2014/main" val="2277715528"/>
                    </a:ext>
                  </a:extLst>
                </a:gridCol>
                <a:gridCol w="666358">
                  <a:extLst>
                    <a:ext uri="{9D8B030D-6E8A-4147-A177-3AD203B41FA5}">
                      <a16:colId xmlns:a16="http://schemas.microsoft.com/office/drawing/2014/main" val="3243418373"/>
                    </a:ext>
                  </a:extLst>
                </a:gridCol>
                <a:gridCol w="1855084">
                  <a:extLst>
                    <a:ext uri="{9D8B030D-6E8A-4147-A177-3AD203B41FA5}">
                      <a16:colId xmlns:a16="http://schemas.microsoft.com/office/drawing/2014/main" val="55325177"/>
                    </a:ext>
                  </a:extLst>
                </a:gridCol>
                <a:gridCol w="616640">
                  <a:extLst>
                    <a:ext uri="{9D8B030D-6E8A-4147-A177-3AD203B41FA5}">
                      <a16:colId xmlns:a16="http://schemas.microsoft.com/office/drawing/2014/main" val="2528875904"/>
                    </a:ext>
                  </a:extLst>
                </a:gridCol>
              </a:tblGrid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Support Need</a:t>
                      </a:r>
                      <a:endParaRPr lang="en-GB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GB" sz="1400" b="1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Support Need</a:t>
                      </a:r>
                      <a:endParaRPr lang="en-GB" sz="1400" b="1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GB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021358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Mental health issues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Drug misuse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459165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Parent (with children under 18)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Problem drinking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167788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 care responsibilities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Sensory impairment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315430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Lone parent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 is not first language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009459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Chronic health condition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Care leaver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775342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Victim of domestic abuse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community sentence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921847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Homeless/temporarily housed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Teenage parent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79106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disability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Refugee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462111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disability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Ex-armed forces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445712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Ex-offender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Asylum seeker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541365"/>
                  </a:ext>
                </a:extLst>
              </a:tr>
              <a:tr h="4155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in education, training or work (NEET)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79432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3D48E7-184F-4FB1-B4FD-FCCFAC213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48363"/>
              </p:ext>
            </p:extLst>
          </p:nvPr>
        </p:nvGraphicFramePr>
        <p:xfrm>
          <a:off x="8418817" y="1999590"/>
          <a:ext cx="2934983" cy="3051624"/>
        </p:xfrm>
        <a:graphic>
          <a:graphicData uri="http://schemas.openxmlformats.org/drawingml/2006/table">
            <a:tbl>
              <a:tblPr firstRow="1" bandRow="1"/>
              <a:tblGrid>
                <a:gridCol w="1391207">
                  <a:extLst>
                    <a:ext uri="{9D8B030D-6E8A-4147-A177-3AD203B41FA5}">
                      <a16:colId xmlns:a16="http://schemas.microsoft.com/office/drawing/2014/main" val="694522865"/>
                    </a:ext>
                  </a:extLst>
                </a:gridCol>
                <a:gridCol w="1543776">
                  <a:extLst>
                    <a:ext uri="{9D8B030D-6E8A-4147-A177-3AD203B41FA5}">
                      <a16:colId xmlns:a16="http://schemas.microsoft.com/office/drawing/2014/main" val="1908297283"/>
                    </a:ext>
                  </a:extLst>
                </a:gridCol>
              </a:tblGrid>
              <a:tr h="15176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band</a:t>
                      </a:r>
                      <a:endParaRPr lang="en-GB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</a:t>
                      </a:r>
                      <a:endParaRPr lang="en-GB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953733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0-6 months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14507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6-12 months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291293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12-18 months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215899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18-24 months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377932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24-36 months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234983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More than 36 months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383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Never employed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04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Unknown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9339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315E734-94EE-4091-BF5B-768EF940B589}"/>
              </a:ext>
            </a:extLst>
          </p:cNvPr>
          <p:cNvSpPr/>
          <p:nvPr/>
        </p:nvSpPr>
        <p:spPr>
          <a:xfrm>
            <a:off x="8274649" y="1542844"/>
            <a:ext cx="2923942" cy="3479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Time Spent out of Employment</a:t>
            </a:r>
            <a:endParaRPr lang="en-GB" sz="16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A88B5C-09FE-42F5-B8D0-4C26E371AF0A}"/>
              </a:ext>
            </a:extLst>
          </p:cNvPr>
          <p:cNvSpPr/>
          <p:nvPr/>
        </p:nvSpPr>
        <p:spPr>
          <a:xfrm>
            <a:off x="788807" y="1508688"/>
            <a:ext cx="34240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7030A0"/>
                </a:solidFill>
              </a:rPr>
              <a:t>Self-reported support needs of Clients</a:t>
            </a:r>
            <a:endParaRPr lang="en-GB" sz="1600" b="1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532131-44EB-4CE0-B7C5-8DCCE3632C05}"/>
              </a:ext>
            </a:extLst>
          </p:cNvPr>
          <p:cNvSpPr/>
          <p:nvPr/>
        </p:nvSpPr>
        <p:spPr>
          <a:xfrm>
            <a:off x="4800454" y="6077550"/>
            <a:ext cx="738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Figures provided from whole programme CRM. N=1,606 at 31</a:t>
            </a:r>
            <a:r>
              <a:rPr lang="en-GB" i="1" baseline="30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March 2020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6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HiW Pilot Programme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8736"/>
            <a:ext cx="5833864" cy="49971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2100" dirty="0">
              <a:latin typeface="Arial" charset="0"/>
              <a:cs typeface="Arial" charset="0"/>
            </a:endParaRPr>
          </a:p>
          <a:p>
            <a:pPr lvl="1"/>
            <a:endParaRPr lang="en-GB" sz="2100" dirty="0"/>
          </a:p>
          <a:p>
            <a:pPr marL="0" indent="0">
              <a:buNone/>
            </a:pPr>
            <a:r>
              <a:rPr lang="en-GB" sz="2100" dirty="0"/>
              <a:t> 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57068F4-E300-41A4-B218-A549D245D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289178"/>
              </p:ext>
            </p:extLst>
          </p:nvPr>
        </p:nvGraphicFramePr>
        <p:xfrm>
          <a:off x="1204594" y="2120459"/>
          <a:ext cx="7350125" cy="3339465"/>
        </p:xfrm>
        <a:graphic>
          <a:graphicData uri="http://schemas.openxmlformats.org/drawingml/2006/table">
            <a:tbl>
              <a:tblPr firstRow="1" firstCol="1" bandRow="1"/>
              <a:tblGrid>
                <a:gridCol w="5197973">
                  <a:extLst>
                    <a:ext uri="{9D8B030D-6E8A-4147-A177-3AD203B41FA5}">
                      <a16:colId xmlns:a16="http://schemas.microsoft.com/office/drawing/2014/main" val="2081898300"/>
                    </a:ext>
                  </a:extLst>
                </a:gridCol>
                <a:gridCol w="994054">
                  <a:extLst>
                    <a:ext uri="{9D8B030D-6E8A-4147-A177-3AD203B41FA5}">
                      <a16:colId xmlns:a16="http://schemas.microsoft.com/office/drawing/2014/main" val="1590782409"/>
                    </a:ext>
                  </a:extLst>
                </a:gridCol>
                <a:gridCol w="1158098">
                  <a:extLst>
                    <a:ext uri="{9D8B030D-6E8A-4147-A177-3AD203B41FA5}">
                      <a16:colId xmlns:a16="http://schemas.microsoft.com/office/drawing/2014/main" val="2065237633"/>
                    </a:ext>
                  </a:extLst>
                </a:gridCol>
              </a:tblGrid>
              <a:tr h="576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2 Target (March 2020)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Actual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(March 2020)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383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Households who have started on the programme</a:t>
                      </a:r>
                      <a:endParaRPr lang="en-GB" sz="18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GB" sz="18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1,062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878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Households where individuals have completed at least one agreed activity</a:t>
                      </a:r>
                      <a:endParaRPr lang="en-GB" sz="18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851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439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making significant improvements / moving close to work</a:t>
                      </a:r>
                      <a:endParaRPr lang="en-GB" sz="18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GB" sz="18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722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704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Moved into employment (16 hours per week for 4 weeks)</a:t>
                      </a:r>
                      <a:endParaRPr lang="en-GB" sz="18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GB" sz="18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88231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DCFF3BE-9BE8-496B-8347-B628AB5E7589}"/>
              </a:ext>
            </a:extLst>
          </p:cNvPr>
          <p:cNvSpPr/>
          <p:nvPr/>
        </p:nvSpPr>
        <p:spPr>
          <a:xfrm>
            <a:off x="1204594" y="1538345"/>
            <a:ext cx="604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Performance Summary at conclusion of the pilot  March 2020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03015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Relational Welfare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204796"/>
            <a:ext cx="10515600" cy="551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Core Principles of a Relational Welfare State</a:t>
            </a:r>
          </a:p>
          <a:p>
            <a:pPr marL="0" lvl="0" indent="0">
              <a:buNone/>
            </a:pPr>
            <a:endParaRPr lang="en-I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From needs to capabilities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From means testing to open to all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From a financial to a resource focus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From centralised institutions to distributed networks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From individual to social networks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Hilary Cottam – Radical Help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Households into Work Programme embodies at least four of these core principles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4392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28650" y="46182"/>
            <a:ext cx="10515600" cy="132556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GB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Households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8736"/>
            <a:ext cx="4712855" cy="49971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2100" dirty="0">
              <a:latin typeface="Arial" charset="0"/>
              <a:cs typeface="Arial" charset="0"/>
            </a:endParaRPr>
          </a:p>
          <a:p>
            <a:pPr lvl="1"/>
            <a:endParaRPr lang="en-GB" sz="2100" dirty="0"/>
          </a:p>
          <a:p>
            <a:pPr marL="0" indent="0">
              <a:buNone/>
            </a:pPr>
            <a:r>
              <a:rPr lang="en-GB" sz="2100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650" y="1262716"/>
            <a:ext cx="4562186" cy="473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Household Profile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Two People in Household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Annual income less than £5,999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Household Level of debt £500-£900 (At risk of eviction)</a:t>
            </a:r>
          </a:p>
          <a:p>
            <a:endParaRPr lang="en-GB" sz="2000" b="1" dirty="0"/>
          </a:p>
          <a:p>
            <a:r>
              <a:rPr lang="en-GB" sz="2000" b="1" dirty="0"/>
              <a:t>Primary Householder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Female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Aged 45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Previous employment &gt;36 months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Not worked continuously for &gt;20 years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In receipt of Universal Credit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Highest Level of Qualification: Level 1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Joined </a:t>
            </a:r>
            <a:r>
              <a:rPr lang="en-GB" sz="2000" dirty="0" err="1"/>
              <a:t>HiW</a:t>
            </a:r>
            <a:r>
              <a:rPr lang="en-GB" sz="2000" dirty="0"/>
              <a:t>: April 2018</a:t>
            </a:r>
          </a:p>
          <a:p>
            <a:pPr lvl="0">
              <a:lnSpc>
                <a:spcPct val="120000"/>
              </a:lnSpc>
              <a:defRPr/>
            </a:pPr>
            <a:endParaRPr lang="en-GB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934371"/>
              </p:ext>
            </p:extLst>
          </p:nvPr>
        </p:nvGraphicFramePr>
        <p:xfrm>
          <a:off x="5828145" y="941102"/>
          <a:ext cx="6142182" cy="555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6323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HIW Interventions: Worked Example 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ABC931-96C2-442B-884B-3FA72367F5F0}"/>
              </a:ext>
            </a:extLst>
          </p:cNvPr>
          <p:cNvGrpSpPr/>
          <p:nvPr/>
        </p:nvGrpSpPr>
        <p:grpSpPr>
          <a:xfrm>
            <a:off x="973101" y="1568909"/>
            <a:ext cx="9850651" cy="4134247"/>
            <a:chOff x="1470941" y="1132029"/>
            <a:chExt cx="9850651" cy="4134247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5F5599A1-903D-41EE-8F1F-29C6632E49C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12984941"/>
                </p:ext>
              </p:extLst>
            </p:nvPr>
          </p:nvGraphicFramePr>
          <p:xfrm>
            <a:off x="1470941" y="2002247"/>
            <a:ext cx="4197350" cy="30797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F35E59-7755-4FD9-9292-E961AC909981}"/>
                </a:ext>
              </a:extLst>
            </p:cNvPr>
            <p:cNvGrpSpPr/>
            <p:nvPr/>
          </p:nvGrpSpPr>
          <p:grpSpPr>
            <a:xfrm>
              <a:off x="6096000" y="1938615"/>
              <a:ext cx="2287603" cy="3327661"/>
              <a:chOff x="0" y="0"/>
              <a:chExt cx="1835150" cy="3092450"/>
            </a:xfrm>
            <a:solidFill>
              <a:schemeClr val="bg1"/>
            </a:solidFill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E625CE8-606C-418A-AC0E-71A32F482C67}"/>
                  </a:ext>
                </a:extLst>
              </p:cNvPr>
              <p:cNvSpPr/>
              <p:nvPr/>
            </p:nvSpPr>
            <p:spPr>
              <a:xfrm>
                <a:off x="0" y="0"/>
                <a:ext cx="1835150" cy="3092450"/>
              </a:xfrm>
              <a:prstGeom prst="round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8" name="Text Box 3">
                <a:extLst>
                  <a:ext uri="{FF2B5EF4-FFF2-40B4-BE49-F238E27FC236}">
                    <a16:creationId xmlns:a16="http://schemas.microsoft.com/office/drawing/2014/main" id="{0B6C3D82-B54F-4E9A-AAC2-2842921A2D10}"/>
                  </a:ext>
                </a:extLst>
              </p:cNvPr>
              <p:cNvSpPr txBox="1"/>
              <p:nvPr/>
            </p:nvSpPr>
            <p:spPr>
              <a:xfrm>
                <a:off x="25400" y="192730"/>
                <a:ext cx="1746706" cy="2558062"/>
              </a:xfrm>
              <a:prstGeom prst="rect">
                <a:avLst/>
              </a:prstGeom>
              <a:grp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sz="14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1:1 Employment Advocate Support</a:t>
                </a:r>
                <a:endParaRPr lang="en-GB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sz="14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Rent arrears payment plan</a:t>
                </a:r>
                <a:endParaRPr lang="en-GB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sz="14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Debt Relief Order</a:t>
                </a:r>
                <a:endParaRPr lang="en-GB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sz="14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Established routine</a:t>
                </a:r>
                <a:endParaRPr lang="en-GB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sz="14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Connected client to services  and community organisations</a:t>
                </a:r>
                <a:endParaRPr lang="en-GB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sz="14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Accredited training</a:t>
                </a:r>
                <a:endParaRPr lang="en-GB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sz="14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Secured voluntary work placement</a:t>
                </a:r>
                <a:endParaRPr lang="en-GB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2286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3826381-AFD5-4024-89D2-60D7A469DA67}"/>
                </a:ext>
              </a:extLst>
            </p:cNvPr>
            <p:cNvGrpSpPr/>
            <p:nvPr/>
          </p:nvGrpSpPr>
          <p:grpSpPr>
            <a:xfrm>
              <a:off x="9033988" y="1878292"/>
              <a:ext cx="2287604" cy="3327660"/>
              <a:chOff x="0" y="0"/>
              <a:chExt cx="1835150" cy="3092450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9615237-4A7E-4C80-809E-8D7CD9650E1B}"/>
                  </a:ext>
                </a:extLst>
              </p:cNvPr>
              <p:cNvSpPr/>
              <p:nvPr/>
            </p:nvSpPr>
            <p:spPr>
              <a:xfrm>
                <a:off x="0" y="0"/>
                <a:ext cx="1835150" cy="3092450"/>
              </a:xfrm>
              <a:prstGeom prst="roundRect">
                <a:avLst/>
              </a:prstGeom>
              <a:noFill/>
              <a:ln w="127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" name="Text Box 5">
                <a:extLst>
                  <a:ext uri="{FF2B5EF4-FFF2-40B4-BE49-F238E27FC236}">
                    <a16:creationId xmlns:a16="http://schemas.microsoft.com/office/drawing/2014/main" id="{BDB54FD3-1568-434A-B8DE-18B0EA4E389B}"/>
                  </a:ext>
                </a:extLst>
              </p:cNvPr>
              <p:cNvSpPr txBox="1"/>
              <p:nvPr/>
            </p:nvSpPr>
            <p:spPr>
              <a:xfrm>
                <a:off x="63500" y="208060"/>
                <a:ext cx="1718713" cy="217170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sz="14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Secured tenancy</a:t>
                </a:r>
                <a:endParaRPr lang="en-GB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sz="14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Improved confidence</a:t>
                </a:r>
                <a:endParaRPr lang="en-GB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sz="14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Reduced dependence upon statutory services </a:t>
                </a:r>
                <a:endParaRPr lang="en-GB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sz="14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Improved physical and emotional health </a:t>
                </a:r>
                <a:endParaRPr lang="en-GB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sz="14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Enhanced knowledge and skills</a:t>
                </a:r>
                <a:endParaRPr lang="en-GB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sz="14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Gained employment</a:t>
                </a:r>
                <a:endParaRPr lang="en-GB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1200" b="1" dirty="0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1" name="Equals 10">
              <a:extLst>
                <a:ext uri="{FF2B5EF4-FFF2-40B4-BE49-F238E27FC236}">
                  <a16:creationId xmlns:a16="http://schemas.microsoft.com/office/drawing/2014/main" id="{CDF82B4E-B636-4BC0-9325-08DA83148B32}"/>
                </a:ext>
              </a:extLst>
            </p:cNvPr>
            <p:cNvSpPr/>
            <p:nvPr/>
          </p:nvSpPr>
          <p:spPr>
            <a:xfrm>
              <a:off x="8462759" y="3270616"/>
              <a:ext cx="558800" cy="438150"/>
            </a:xfrm>
            <a:prstGeom prst="mathEqual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741C1D-B6BC-4629-A7FF-0790692EEECD}"/>
                </a:ext>
              </a:extLst>
            </p:cNvPr>
            <p:cNvSpPr txBox="1"/>
            <p:nvPr/>
          </p:nvSpPr>
          <p:spPr>
            <a:xfrm>
              <a:off x="2216811" y="1165616"/>
              <a:ext cx="27056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7030A0"/>
                  </a:solidFill>
                </a:rPr>
                <a:t>Client circumstances Prior </a:t>
              </a:r>
            </a:p>
            <a:p>
              <a:pPr algn="ctr"/>
              <a:r>
                <a:rPr lang="en-GB" b="1" dirty="0">
                  <a:solidFill>
                    <a:srgbClr val="7030A0"/>
                  </a:solidFill>
                </a:rPr>
                <a:t>to joining programme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40B468-D56E-4F33-B96B-88C17C423355}"/>
                </a:ext>
              </a:extLst>
            </p:cNvPr>
            <p:cNvSpPr txBox="1"/>
            <p:nvPr/>
          </p:nvSpPr>
          <p:spPr>
            <a:xfrm>
              <a:off x="6093127" y="1132029"/>
              <a:ext cx="22118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7030A0"/>
                  </a:solidFill>
                </a:rPr>
                <a:t>Household into Work</a:t>
              </a:r>
            </a:p>
            <a:p>
              <a:pPr algn="ctr"/>
              <a:r>
                <a:rPr lang="en-GB" b="1" dirty="0">
                  <a:solidFill>
                    <a:srgbClr val="7030A0"/>
                  </a:solidFill>
                </a:rPr>
                <a:t>Interventions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619C6D-E8D3-4F56-8098-153A0FF46C21}"/>
                </a:ext>
              </a:extLst>
            </p:cNvPr>
            <p:cNvSpPr txBox="1"/>
            <p:nvPr/>
          </p:nvSpPr>
          <p:spPr>
            <a:xfrm>
              <a:off x="9601029" y="1187936"/>
              <a:ext cx="1153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7030A0"/>
                  </a:solidFill>
                </a:rPr>
                <a:t>Outcomes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9699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744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from Interim 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9307"/>
            <a:ext cx="10862188" cy="4738804"/>
          </a:xfrm>
        </p:spPr>
        <p:txBody>
          <a:bodyPr>
            <a:normAutofit/>
          </a:bodyPr>
          <a:lstStyle/>
          <a:p>
            <a:r>
              <a:rPr lang="en-GB" dirty="0"/>
              <a:t>HiW offers a whole system approach that puts outcomes at the centre instead of a focus on specific organisations.</a:t>
            </a:r>
          </a:p>
          <a:p>
            <a:r>
              <a:rPr lang="en-GB" dirty="0"/>
              <a:t>Wrap around support which responds to individuals needs, is required to enable progression and transition into the labour market </a:t>
            </a:r>
          </a:p>
          <a:p>
            <a:r>
              <a:rPr lang="en-GB" dirty="0"/>
              <a:t>HiW combines practical application with a systemic perspective to provide bespoke packages for residents as part of a pathway towards employment</a:t>
            </a:r>
          </a:p>
          <a:p>
            <a:r>
              <a:rPr lang="en-GB" dirty="0"/>
              <a:t>Offering tailored person centred support  gave individuals an opportunity to reflect upon and enhance their capabilities. Supporting the embedding of outcomes and improving personal resilience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463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744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9307"/>
            <a:ext cx="10862188" cy="4738804"/>
          </a:xfrm>
        </p:spPr>
        <p:txBody>
          <a:bodyPr>
            <a:normAutofit/>
          </a:bodyPr>
          <a:lstStyle/>
          <a:p>
            <a:r>
              <a:rPr lang="en-GB" dirty="0"/>
              <a:t>Devolution of DWP budget to the City Region helped to unlock innovation</a:t>
            </a:r>
          </a:p>
          <a:p>
            <a:r>
              <a:rPr lang="en-GB" dirty="0"/>
              <a:t>Being non sanction lead enabled clients to over come anxiety associated with trying to enter the labour market </a:t>
            </a:r>
          </a:p>
          <a:p>
            <a:r>
              <a:rPr lang="en-GB" dirty="0"/>
              <a:t>Place matters – knowledge and experience of working in a particular locality is a key determinant of what works when dealing with complexity</a:t>
            </a:r>
          </a:p>
          <a:p>
            <a:r>
              <a:rPr lang="en-GB" dirty="0"/>
              <a:t>Investment in locally tailored solutions can make a vital contribution towards levelling up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2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.jpg"/>
          <p:cNvPicPr>
            <a:picLocks noChangeAspect="1"/>
          </p:cNvPicPr>
          <p:nvPr/>
        </p:nvPicPr>
        <p:blipFill>
          <a:blip r:embed="rId3" cstate="print"/>
          <a:srcRect r="57419" b="60261"/>
          <a:stretch>
            <a:fillRect/>
          </a:stretch>
        </p:blipFill>
        <p:spPr>
          <a:xfrm>
            <a:off x="-86627" y="-183482"/>
            <a:ext cx="12278627" cy="7041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87610"/>
          </a:xfrm>
        </p:spPr>
        <p:txBody>
          <a:bodyPr>
            <a:normAutofit fontScale="90000"/>
          </a:bodyPr>
          <a:lstStyle/>
          <a:p>
            <a:r>
              <a:rPr lang="en-GB" sz="3800" dirty="0">
                <a:solidFill>
                  <a:schemeClr val="bg1"/>
                </a:solidFill>
              </a:rPr>
              <a:t> </a:t>
            </a:r>
            <a:br>
              <a:rPr lang="en-GB" sz="3800" dirty="0">
                <a:solidFill>
                  <a:schemeClr val="bg1"/>
                </a:solidFill>
              </a:rPr>
            </a:br>
            <a:endParaRPr lang="en-GB" sz="38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06905" y="365127"/>
            <a:ext cx="8843347" cy="860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Information</a:t>
            </a:r>
            <a:endParaRPr lang="en-GB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06905" y="1209596"/>
            <a:ext cx="923756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Belinda Tyrrell, Research Associate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tyrrellb@liverpool.ac.uk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11" y="4580790"/>
            <a:ext cx="11961389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2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are going to talk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9865093" cy="4285743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Liverpool City Region context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place based approach to welfare interventions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Households into Work programme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Findings from the interim evaluation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Concluding thoughts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2100" dirty="0">
              <a:latin typeface="Arial" charset="0"/>
              <a:cs typeface="Arial" charset="0"/>
            </a:endParaRPr>
          </a:p>
          <a:p>
            <a:pPr lvl="1"/>
            <a:endParaRPr lang="en-GB" sz="2100" dirty="0"/>
          </a:p>
          <a:p>
            <a:pPr marL="0" indent="0">
              <a:buNone/>
            </a:pPr>
            <a:r>
              <a:rPr lang="en-GB" sz="21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297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Liverpool City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0" y="1320854"/>
            <a:ext cx="5235944" cy="489761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2.0m residents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£32bn economy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49,000 businesses, of which 99% are SMEs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969,000 working age population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691,000 residents in employment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c.130,000 residents claiming out of work benefits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3" y="1320854"/>
            <a:ext cx="4864592" cy="489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0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365"/>
            <a:ext cx="4619324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of Multiple Deprivation (2019)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8146" y="840147"/>
            <a:ext cx="2410691" cy="375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38199" y="1824433"/>
            <a:ext cx="471557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Liverpool City Region ranked as the most deprived of 38 LEP areas on the Income, Employment and Health Deprivation and Disability domains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Ranked 1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on Employment deprivation domain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Knowsley (3) and Liverpool (4) ranked in the top 10 most deprived Council areas 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1408" r="2122" b="18472"/>
          <a:stretch/>
        </p:blipFill>
        <p:spPr>
          <a:xfrm>
            <a:off x="6165760" y="425350"/>
            <a:ext cx="5131162" cy="614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4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72788" y="0"/>
            <a:ext cx="10463640" cy="1325563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Place Based Approach to Reform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788" y="1107834"/>
            <a:ext cx="11172404" cy="2272675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History of collaborative working across the 6 Local Authority areas in the design and delivery of programmes for people facing multiple employability barriers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Our devolution agreement recognised effective public service reform is critical in developing the systems needed to deliver a step change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Strong focus on inclusive economy in post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recovery plan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2100" dirty="0">
              <a:latin typeface="Arial" charset="0"/>
              <a:cs typeface="Arial" charset="0"/>
            </a:endParaRPr>
          </a:p>
          <a:p>
            <a:pPr lvl="1"/>
            <a:endParaRPr lang="en-GB" sz="2100" dirty="0"/>
          </a:p>
          <a:p>
            <a:pPr marL="0" indent="0">
              <a:buNone/>
            </a:pPr>
            <a:r>
              <a:rPr lang="en-GB" sz="2100" dirty="0"/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87" y="3586512"/>
            <a:ext cx="2340241" cy="3141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79" y="3586512"/>
            <a:ext cx="2319794" cy="3149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42" y="4375821"/>
            <a:ext cx="1875000" cy="1863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87C9E4-9FF8-4FFF-B1AB-C5F03E552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2849" y="3380509"/>
            <a:ext cx="2324070" cy="32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3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2284" y="92652"/>
            <a:ext cx="10462764" cy="1325563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Achieving System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08" y="1899480"/>
            <a:ext cx="6316408" cy="2849502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Start with a coalition of the willing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Involve service users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Constancy of purpose …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… but with a degree of flexibility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Stability of leadership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736" y="1912061"/>
            <a:ext cx="2957219" cy="382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1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41145" y="110836"/>
            <a:ext cx="10612655" cy="1325563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HiW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949" y="1236002"/>
            <a:ext cx="5833864" cy="5395803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Drivers:</a:t>
            </a: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Mainstream interventions had not tackled the multiple causes of welfare dependency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Combined Authority, 6 Local Authorities and DWP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800 households, £1,000 personal budget, 26 Employment Advocates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Outcomes/Targets: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600 positive outcomes, 500 significant improvements/moving closer to work and 20% of Households where an individual has moved into work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Funding: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£4.6m over 2 years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2100" dirty="0">
              <a:latin typeface="Arial" charset="0"/>
              <a:cs typeface="Arial" charset="0"/>
            </a:endParaRPr>
          </a:p>
          <a:p>
            <a:pPr lvl="1"/>
            <a:endParaRPr lang="en-GB" sz="2100" dirty="0"/>
          </a:p>
          <a:p>
            <a:pPr marL="0" indent="0">
              <a:buNone/>
            </a:pPr>
            <a:r>
              <a:rPr lang="en-GB" sz="2100" dirty="0"/>
              <a:t> 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2144697"/>
              </p:ext>
            </p:extLst>
          </p:nvPr>
        </p:nvGraphicFramePr>
        <p:xfrm>
          <a:off x="7269023" y="1236002"/>
          <a:ext cx="4408932" cy="4277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439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 err="1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HiW</a:t>
            </a:r>
            <a:r>
              <a:rPr lang="en-GB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8736"/>
            <a:ext cx="5833864" cy="49971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2100" dirty="0">
              <a:latin typeface="Arial" charset="0"/>
              <a:cs typeface="Arial" charset="0"/>
            </a:endParaRPr>
          </a:p>
          <a:p>
            <a:pPr lvl="1"/>
            <a:endParaRPr lang="en-GB" sz="2100" dirty="0"/>
          </a:p>
          <a:p>
            <a:pPr marL="0" indent="0">
              <a:buNone/>
            </a:pPr>
            <a:r>
              <a:rPr lang="en-GB" sz="2100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650" y="1262716"/>
            <a:ext cx="1086391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Launched in February 2018,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HiW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is delivered by a team of 26 Employment Advocates locally based across the City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Aims to identify and work with Households where two or more adults are out of work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Unlike more traditional programmes which focus on developing an individual’s progress through skills based interventions to ensure they are work ready, HIW embodies a holistic approach to intervention based on Household issues, providing 1:1 tailored support over a 12 month period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Engagement on the programme is focussed on the Pathways Star and action plans set around 8 themed Star points (on a scale of 1 to 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team build upon existing relationships with service providers including Jobcentre Plus, NHS and third sector organisations, to deliver outcomes for those involved on the programme</a:t>
            </a:r>
          </a:p>
          <a:p>
            <a:r>
              <a:rPr lang="en-GB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8531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99436" y="199281"/>
            <a:ext cx="10515600" cy="10033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HiW in context with other provision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650" y="1262716"/>
            <a:ext cx="10863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55FD25-90FD-41DB-8AFE-95CEDBF8C5C4}"/>
              </a:ext>
            </a:extLst>
          </p:cNvPr>
          <p:cNvGrpSpPr/>
          <p:nvPr/>
        </p:nvGrpSpPr>
        <p:grpSpPr>
          <a:xfrm>
            <a:off x="628650" y="1627773"/>
            <a:ext cx="10190479" cy="4825999"/>
            <a:chOff x="0" y="0"/>
            <a:chExt cx="6174105" cy="30620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8A806CB-7DD8-4488-8290-7E59EB540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7"/>
            <a:stretch/>
          </p:blipFill>
          <p:spPr bwMode="auto">
            <a:xfrm>
              <a:off x="0" y="60385"/>
              <a:ext cx="6174105" cy="30016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AF6CA8-4AB0-4BE5-B5BF-1CA7DD553776}"/>
                </a:ext>
              </a:extLst>
            </p:cNvPr>
            <p:cNvSpPr/>
            <p:nvPr/>
          </p:nvSpPr>
          <p:spPr>
            <a:xfrm>
              <a:off x="0" y="0"/>
              <a:ext cx="2441276" cy="146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98ADB3F-21C2-4193-A818-17B522114E72}"/>
              </a:ext>
            </a:extLst>
          </p:cNvPr>
          <p:cNvSpPr/>
          <p:nvPr/>
        </p:nvSpPr>
        <p:spPr>
          <a:xfrm>
            <a:off x="699436" y="1166108"/>
            <a:ext cx="7144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 Activation Programmes in Liverpool City Region (August 2020)  </a:t>
            </a:r>
            <a:b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91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1111</Words>
  <Application>Microsoft Office PowerPoint</Application>
  <PresentationFormat>Widescreen</PresentationFormat>
  <Paragraphs>259</Paragraphs>
  <Slides>17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What we are going to talk about</vt:lpstr>
      <vt:lpstr>Liverpool City Region</vt:lpstr>
      <vt:lpstr>Index of Multiple Deprivation (2019)</vt:lpstr>
      <vt:lpstr>A Place Based Approach to Reform </vt:lpstr>
      <vt:lpstr>Achieving System Change</vt:lpstr>
      <vt:lpstr>HiW Case Study</vt:lpstr>
      <vt:lpstr>HiW Approach</vt:lpstr>
      <vt:lpstr>HiW in context with other provision</vt:lpstr>
      <vt:lpstr>HiW Client Group Charactistics </vt:lpstr>
      <vt:lpstr>HiW Pilot Programme Performance</vt:lpstr>
      <vt:lpstr>Relational Welfare </vt:lpstr>
      <vt:lpstr>Households Journey</vt:lpstr>
      <vt:lpstr>HIW Interventions: Worked Example </vt:lpstr>
      <vt:lpstr>Findings from Interim Evaluation </vt:lpstr>
      <vt:lpstr>Concluding Thoughts</vt:lpstr>
      <vt:lpstr>  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Jarvis, Susan</dc:creator>
  <cp:lastModifiedBy>Tyrrell, Belinda</cp:lastModifiedBy>
  <cp:revision>141</cp:revision>
  <cp:lastPrinted>2019-11-18T16:34:20Z</cp:lastPrinted>
  <dcterms:created xsi:type="dcterms:W3CDTF">2019-11-14T14:43:21Z</dcterms:created>
  <dcterms:modified xsi:type="dcterms:W3CDTF">2021-12-06T16:10:59Z</dcterms:modified>
</cp:coreProperties>
</file>