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1" r:id="rId2"/>
    <p:sldMasterId id="2147483734" r:id="rId3"/>
    <p:sldMasterId id="2147483708" r:id="rId4"/>
  </p:sldMasterIdLst>
  <p:notesMasterIdLst>
    <p:notesMasterId r:id="rId12"/>
  </p:notesMasterIdLst>
  <p:sldIdLst>
    <p:sldId id="267" r:id="rId5"/>
    <p:sldId id="282" r:id="rId6"/>
    <p:sldId id="278" r:id="rId7"/>
    <p:sldId id="294" r:id="rId8"/>
    <p:sldId id="279" r:id="rId9"/>
    <p:sldId id="272"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B7C"/>
    <a:srgbClr val="64AEC9"/>
    <a:srgbClr val="446266"/>
    <a:srgbClr val="36958B"/>
    <a:srgbClr val="9D64A1"/>
    <a:srgbClr val="9BE5FF"/>
    <a:srgbClr val="BE9A54"/>
    <a:srgbClr val="ABB39E"/>
    <a:srgbClr val="273B34"/>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68719" autoAdjust="0"/>
  </p:normalViewPr>
  <p:slideViewPr>
    <p:cSldViewPr snapToGrid="0" snapToObjects="1">
      <p:cViewPr varScale="1">
        <p:scale>
          <a:sx n="59" d="100"/>
          <a:sy n="59" d="100"/>
        </p:scale>
        <p:origin x="1349"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5391-04ED-6A4C-95B4-15F843E349C0}"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3851C-C6B8-6243-8DBE-E6CA957DDF9F}" type="slidenum">
              <a:rPr lang="en-US" smtClean="0"/>
              <a:t>‹#›</a:t>
            </a:fld>
            <a:endParaRPr lang="en-US"/>
          </a:p>
        </p:txBody>
      </p:sp>
    </p:spTree>
    <p:extLst>
      <p:ext uri="{BB962C8B-B14F-4D97-AF65-F5344CB8AC3E}">
        <p14:creationId xmlns:p14="http://schemas.microsoft.com/office/powerpoint/2010/main" val="60810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latin typeface="Arial" panose="020B0604020202020204" pitchFamily="34" charset="0"/>
                <a:cs typeface="Arial" panose="020B0604020202020204" pitchFamily="34" charset="0"/>
              </a:rPr>
              <a:t>Image: CW (CMO), BJ (PM), PV (GCSA)</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UK good at science, thinks itself good at using science in policy-making. So why didn’t it do better against Covid-19?</a:t>
            </a:r>
          </a:p>
        </p:txBody>
      </p:sp>
      <p:sp>
        <p:nvSpPr>
          <p:cNvPr id="4" name="Slide Number Placeholder 3"/>
          <p:cNvSpPr>
            <a:spLocks noGrp="1"/>
          </p:cNvSpPr>
          <p:nvPr>
            <p:ph type="sldNum" sz="quarter" idx="10"/>
          </p:nvPr>
        </p:nvSpPr>
        <p:spPr/>
        <p:txBody>
          <a:bodyPr/>
          <a:lstStyle/>
          <a:p>
            <a:fld id="{D363851C-C6B8-6243-8DBE-E6CA957DDF9F}" type="slidenum">
              <a:rPr lang="en-US" smtClean="0"/>
              <a:t>1</a:t>
            </a:fld>
            <a:endParaRPr lang="en-US"/>
          </a:p>
        </p:txBody>
      </p:sp>
    </p:spTree>
    <p:extLst>
      <p:ext uri="{BB962C8B-B14F-4D97-AF65-F5344CB8AC3E}">
        <p14:creationId xmlns:p14="http://schemas.microsoft.com/office/powerpoint/2010/main" val="284944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Using scientific advisers as a shield, and as a scapegoat for unpopular political decisions </a:t>
            </a:r>
          </a:p>
        </p:txBody>
      </p:sp>
      <p:sp>
        <p:nvSpPr>
          <p:cNvPr id="4" name="Slide Number Placeholder 3"/>
          <p:cNvSpPr>
            <a:spLocks noGrp="1"/>
          </p:cNvSpPr>
          <p:nvPr>
            <p:ph type="sldNum" sz="quarter" idx="5"/>
          </p:nvPr>
        </p:nvSpPr>
        <p:spPr/>
        <p:txBody>
          <a:bodyPr/>
          <a:lstStyle/>
          <a:p>
            <a:fld id="{D363851C-C6B8-6243-8DBE-E6CA957DDF9F}" type="slidenum">
              <a:rPr lang="en-US" smtClean="0"/>
              <a:t>3</a:t>
            </a:fld>
            <a:endParaRPr lang="en-US"/>
          </a:p>
        </p:txBody>
      </p:sp>
    </p:spTree>
    <p:extLst>
      <p:ext uri="{BB962C8B-B14F-4D97-AF65-F5344CB8AC3E}">
        <p14:creationId xmlns:p14="http://schemas.microsoft.com/office/powerpoint/2010/main" val="373978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pressing scientists to back political choices that their knowledge didn’t justify</a:t>
            </a:r>
          </a:p>
        </p:txBody>
      </p:sp>
      <p:sp>
        <p:nvSpPr>
          <p:cNvPr id="4" name="Slide Number Placeholder 3"/>
          <p:cNvSpPr>
            <a:spLocks noGrp="1"/>
          </p:cNvSpPr>
          <p:nvPr>
            <p:ph type="sldNum" sz="quarter" idx="5"/>
          </p:nvPr>
        </p:nvSpPr>
        <p:spPr/>
        <p:txBody>
          <a:bodyPr/>
          <a:lstStyle/>
          <a:p>
            <a:fld id="{D363851C-C6B8-6243-8DBE-E6CA957DDF9F}" type="slidenum">
              <a:rPr lang="en-US" smtClean="0"/>
              <a:t>5</a:t>
            </a:fld>
            <a:endParaRPr lang="en-US"/>
          </a:p>
        </p:txBody>
      </p:sp>
    </p:spTree>
    <p:extLst>
      <p:ext uri="{BB962C8B-B14F-4D97-AF65-F5344CB8AC3E}">
        <p14:creationId xmlns:p14="http://schemas.microsoft.com/office/powerpoint/2010/main" val="296154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63851C-C6B8-6243-8DBE-E6CA957DDF9F}" type="slidenum">
              <a:rPr lang="en-US" smtClean="0"/>
              <a:t>6</a:t>
            </a:fld>
            <a:endParaRPr lang="en-US"/>
          </a:p>
        </p:txBody>
      </p:sp>
    </p:spTree>
    <p:extLst>
      <p:ext uri="{BB962C8B-B14F-4D97-AF65-F5344CB8AC3E}">
        <p14:creationId xmlns:p14="http://schemas.microsoft.com/office/powerpoint/2010/main" val="37022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13896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454"/>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9" y="3610303"/>
            <a:ext cx="3930648" cy="22507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57B38B3-13B5-004E-989D-87424C1254F7}"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91203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03389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a:xfrm>
            <a:off x="838200" y="1923393"/>
            <a:ext cx="7734300" cy="42535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514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7B38B3-13B5-004E-989D-87424C1254F7}" type="datetimeFigureOut">
              <a:rPr lang="en-US" smtClean="0"/>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09676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76261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46980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374273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7B38B3-13B5-004E-989D-87424C1254F7}"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005913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7B38B3-13B5-004E-989D-87424C1254F7}" type="datetimeFigureOut">
              <a:rPr lang="en-US" smtClean="0"/>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825035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7B38B3-13B5-004E-989D-87424C1254F7}" type="datetimeFigureOut">
              <a:rPr lang="en-US" smtClean="0"/>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41602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471" y="533333"/>
            <a:ext cx="3118657" cy="801627"/>
          </a:xfrm>
          <a:prstGeom prst="rect">
            <a:avLst/>
          </a:prstGeom>
        </p:spPr>
      </p:pic>
    </p:spTree>
    <p:extLst>
      <p:ext uri="{BB962C8B-B14F-4D97-AF65-F5344CB8AC3E}">
        <p14:creationId xmlns:p14="http://schemas.microsoft.com/office/powerpoint/2010/main" val="7057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8950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75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B38B3-13B5-004E-989D-87424C1254F7}"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2948310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B38B3-13B5-004E-989D-87424C1254F7}"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686376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60539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740255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184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539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085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25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7B38B3-13B5-004E-989D-87424C1254F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38735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180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956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3818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014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90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348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965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750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097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16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7B38B3-13B5-004E-989D-87424C1254F7}"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199188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357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22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93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707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029863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610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421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42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71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7B38B3-13B5-004E-989D-87424C1254F7}" type="datetimeFigureOut">
              <a:rPr lang="en-US" smtClean="0"/>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63075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7B38B3-13B5-004E-989D-87424C1254F7}" type="datetimeFigureOut">
              <a:rPr lang="en-US" smtClean="0"/>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14237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36803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93899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688"/>
            <a:ext cx="3932237" cy="1600200"/>
          </a:xfrm>
        </p:spPr>
        <p:txBody>
          <a:bodyPr anchor="b">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594538"/>
            <a:ext cx="3932237" cy="2274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57B38B3-13B5-004E-989D-87424C1254F7}"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E2015-5B0A-B64E-A4F8-D9CE8B659446}" type="slidenum">
              <a:rPr lang="en-US" smtClean="0"/>
              <a:t>‹#›</a:t>
            </a:fld>
            <a:endParaRPr lang="en-US"/>
          </a:p>
        </p:txBody>
      </p:sp>
    </p:spTree>
    <p:extLst>
      <p:ext uri="{BB962C8B-B14F-4D97-AF65-F5344CB8AC3E}">
        <p14:creationId xmlns:p14="http://schemas.microsoft.com/office/powerpoint/2010/main" val="152860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2B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4952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3433707"/>
            <a:ext cx="10515600" cy="27148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B38B3-13B5-004E-989D-87424C1254F7}" type="datetimeFigureOut">
              <a:rPr lang="en-US" smtClean="0"/>
              <a:t>11/11/2021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E2015-5B0A-B64E-A4F8-D9CE8B659446}" type="slidenum">
              <a:rPr lang="en-US" smtClean="0"/>
              <a:t>‹#›</a:t>
            </a:fld>
            <a:endParaRPr lang="en-US"/>
          </a:p>
        </p:txBody>
      </p:sp>
      <p:pic>
        <p:nvPicPr>
          <p:cNvPr id="8" name="Content Placeholder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0471" y="533333"/>
            <a:ext cx="3118657" cy="801627"/>
          </a:xfrm>
          <a:prstGeom prst="rect">
            <a:avLst/>
          </a:prstGeom>
        </p:spPr>
      </p:pic>
    </p:spTree>
    <p:extLst>
      <p:ext uri="{BB962C8B-B14F-4D97-AF65-F5344CB8AC3E}">
        <p14:creationId xmlns:p14="http://schemas.microsoft.com/office/powerpoint/2010/main" val="536007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0" r:id="rId8"/>
    <p:sldLayoutId id="2147483656" r:id="rId9"/>
    <p:sldLayoutId id="2147483657" r:id="rId10"/>
    <p:sldLayoutId id="2147483658" r:id="rId11"/>
    <p:sldLayoutId id="2147483659" r:id="rId12"/>
    <p:sldLayoutId id="2147483760" r:id="rId13"/>
  </p:sldLayoutIdLst>
  <p:txStyles>
    <p:titleStyle>
      <a:lvl1pPr algn="l" defTabSz="914400" rtl="0" eaLnBrk="1" latinLnBrk="0" hangingPunct="1">
        <a:lnSpc>
          <a:spcPct val="90000"/>
        </a:lnSpc>
        <a:spcBef>
          <a:spcPct val="0"/>
        </a:spcBef>
        <a:buNone/>
        <a:defRPr sz="36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B2B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B38B3-13B5-004E-989D-87424C1254F7}" type="datetimeFigureOut">
              <a:rPr lang="en-US" smtClean="0"/>
              <a:t>11/11/2021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E2015-5B0A-B64E-A4F8-D9CE8B659446}" type="slidenum">
              <a:rPr lang="en-US" smtClean="0"/>
              <a:t>‹#›</a:t>
            </a:fld>
            <a:endParaRPr lang="en-US"/>
          </a:p>
        </p:txBody>
      </p:sp>
    </p:spTree>
    <p:extLst>
      <p:ext uri="{BB962C8B-B14F-4D97-AF65-F5344CB8AC3E}">
        <p14:creationId xmlns:p14="http://schemas.microsoft.com/office/powerpoint/2010/main" val="106920930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36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B2B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08792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36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B2B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7B38B3-13B5-004E-989D-87424C1254F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E2015-5B0A-B64E-A4F8-D9CE8B6594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7533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600" b="1"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2B7C"/>
        </a:solidFill>
        <a:effectLst/>
      </p:bgPr>
    </p:bg>
    <p:spTree>
      <p:nvGrpSpPr>
        <p:cNvPr id="1" name=""/>
        <p:cNvGrpSpPr/>
        <p:nvPr/>
      </p:nvGrpSpPr>
      <p:grpSpPr>
        <a:xfrm>
          <a:off x="0" y="0"/>
          <a:ext cx="0" cy="0"/>
          <a:chOff x="0" y="0"/>
          <a:chExt cx="0" cy="0"/>
        </a:xfrm>
      </p:grpSpPr>
      <p:sp>
        <p:nvSpPr>
          <p:cNvPr id="3" name="Title 2"/>
          <p:cNvSpPr txBox="1">
            <a:spLocks noGrp="1"/>
          </p:cNvSpPr>
          <p:nvPr>
            <p:ph type="title"/>
          </p:nvPr>
        </p:nvSpPr>
        <p:spPr>
          <a:xfrm>
            <a:off x="838200" y="1586127"/>
            <a:ext cx="10515600" cy="1188530"/>
          </a:xfrm>
          <a:prstGeom prst="rect">
            <a:avLst/>
          </a:prstGeom>
          <a:noFill/>
        </p:spPr>
        <p:txBody>
          <a:bodyPr wrap="square" rtlCol="0">
            <a:spAutoFit/>
          </a:bodyPr>
          <a:lstStyle/>
          <a:p>
            <a:pPr>
              <a:lnSpc>
                <a:spcPct val="115000"/>
              </a:lnSpc>
              <a:spcAft>
                <a:spcPts val="1000"/>
              </a:spcAft>
            </a:pPr>
            <a:r>
              <a:rPr lang="en-GB" sz="3200" b="1" dirty="0">
                <a:effectLst/>
                <a:latin typeface="Calibri" panose="020F0502020204030204" pitchFamily="34" charset="0"/>
                <a:ea typeface="Calibri" panose="020F0502020204030204" pitchFamily="34" charset="0"/>
              </a:rPr>
              <a:t>Scientific advice and COVID-19 policy making in the UK: an oral history study</a:t>
            </a:r>
            <a:endParaRPr lang="en-GB" sz="3200" dirty="0">
              <a:effectLst/>
              <a:latin typeface="Arial" panose="020B0604020202020204" pitchFamily="34" charset="0"/>
              <a:ea typeface="Calibri" panose="020F0502020204030204" pitchFamily="34" charset="0"/>
            </a:endParaRPr>
          </a:p>
        </p:txBody>
      </p:sp>
      <p:pic>
        <p:nvPicPr>
          <p:cNvPr id="6" name="Content Placeholder 5" descr="A picture containing person, indoor, people, standing&#10;&#10;Description automatically generated">
            <a:extLst>
              <a:ext uri="{FF2B5EF4-FFF2-40B4-BE49-F238E27FC236}">
                <a16:creationId xmlns:a16="http://schemas.microsoft.com/office/drawing/2014/main" id="{C348B390-7527-4124-8694-856DBFA02FC0}"/>
              </a:ext>
            </a:extLst>
          </p:cNvPr>
          <p:cNvPicPr>
            <a:picLocks noGrp="1" noChangeAspect="1"/>
          </p:cNvPicPr>
          <p:nvPr>
            <p:ph idx="1"/>
          </p:nvPr>
        </p:nvPicPr>
        <p:blipFill>
          <a:blip r:embed="rId3"/>
          <a:stretch>
            <a:fillRect/>
          </a:stretch>
        </p:blipFill>
        <p:spPr>
          <a:xfrm>
            <a:off x="1055334" y="2870869"/>
            <a:ext cx="5088784" cy="3386240"/>
          </a:xfrm>
        </p:spPr>
      </p:pic>
      <p:sp>
        <p:nvSpPr>
          <p:cNvPr id="4" name="TextBox 3"/>
          <p:cNvSpPr txBox="1"/>
          <p:nvPr/>
        </p:nvSpPr>
        <p:spPr>
          <a:xfrm>
            <a:off x="6361252" y="2869548"/>
            <a:ext cx="5215230" cy="1877437"/>
          </a:xfrm>
          <a:prstGeom prst="rect">
            <a:avLst/>
          </a:prstGeom>
          <a:noFill/>
        </p:spPr>
        <p:txBody>
          <a:bodyPr wrap="square" rtlCol="0">
            <a:spAutoFit/>
          </a:bodyPr>
          <a:lstStyle/>
          <a:p>
            <a:pPr algn="just"/>
            <a:endParaRPr lang="en-GB" sz="1600" dirty="0">
              <a:solidFill>
                <a:schemeClr val="bg1"/>
              </a:solidFill>
              <a:latin typeface="Arial" charset="0"/>
              <a:ea typeface="Arial" charset="0"/>
              <a:cs typeface="Arial" charset="0"/>
            </a:endParaRPr>
          </a:p>
          <a:p>
            <a:r>
              <a:rPr lang="en-GB" sz="2000" dirty="0">
                <a:solidFill>
                  <a:schemeClr val="bg1"/>
                </a:solidFill>
                <a:latin typeface="Arial" charset="0"/>
                <a:ea typeface="Arial" charset="0"/>
                <a:cs typeface="Arial" charset="0"/>
              </a:rPr>
              <a:t>Lancet Public Health Science, 26 November 2021</a:t>
            </a:r>
          </a:p>
          <a:p>
            <a:endParaRPr lang="en-GB" sz="2000" dirty="0">
              <a:solidFill>
                <a:schemeClr val="bg1"/>
              </a:solidFill>
              <a:latin typeface="Arial" charset="0"/>
              <a:ea typeface="Arial" charset="0"/>
              <a:cs typeface="Arial" charset="0"/>
            </a:endParaRPr>
          </a:p>
          <a:p>
            <a:r>
              <a:rPr lang="en-GB" sz="2000" dirty="0">
                <a:solidFill>
                  <a:schemeClr val="bg1"/>
                </a:solidFill>
                <a:latin typeface="Arial" charset="0"/>
                <a:ea typeface="Arial" charset="0"/>
                <a:cs typeface="Arial" charset="0"/>
              </a:rPr>
              <a:t>Paul Atkinson, Hayley </a:t>
            </a:r>
            <a:r>
              <a:rPr lang="en-GB" sz="2000" dirty="0" err="1">
                <a:solidFill>
                  <a:schemeClr val="bg1"/>
                </a:solidFill>
                <a:latin typeface="Arial" charset="0"/>
                <a:ea typeface="Arial" charset="0"/>
                <a:cs typeface="Arial" charset="0"/>
              </a:rPr>
              <a:t>Mableson</a:t>
            </a:r>
            <a:r>
              <a:rPr lang="en-GB" sz="2000" dirty="0">
                <a:solidFill>
                  <a:schemeClr val="bg1"/>
                </a:solidFill>
                <a:latin typeface="Arial" charset="0"/>
                <a:ea typeface="Arial" charset="0"/>
                <a:cs typeface="Arial" charset="0"/>
              </a:rPr>
              <a:t>, Sally Sheard</a:t>
            </a:r>
          </a:p>
        </p:txBody>
      </p:sp>
    </p:spTree>
    <p:extLst>
      <p:ext uri="{BB962C8B-B14F-4D97-AF65-F5344CB8AC3E}">
        <p14:creationId xmlns:p14="http://schemas.microsoft.com/office/powerpoint/2010/main" val="172623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5417-AD7A-4234-B57F-1FE0FD3A5EE6}"/>
              </a:ext>
            </a:extLst>
          </p:cNvPr>
          <p:cNvSpPr>
            <a:spLocks noGrp="1"/>
          </p:cNvSpPr>
          <p:nvPr>
            <p:ph type="title"/>
          </p:nvPr>
        </p:nvSpPr>
        <p:spPr/>
        <p:txBody>
          <a:bodyPr/>
          <a:lstStyle/>
          <a:p>
            <a:r>
              <a:rPr lang="en-GB" dirty="0"/>
              <a:t>Seeking a policy goal </a:t>
            </a:r>
          </a:p>
        </p:txBody>
      </p:sp>
      <p:sp>
        <p:nvSpPr>
          <p:cNvPr id="3" name="Content Placeholder 2">
            <a:extLst>
              <a:ext uri="{FF2B5EF4-FFF2-40B4-BE49-F238E27FC236}">
                <a16:creationId xmlns:a16="http://schemas.microsoft.com/office/drawing/2014/main" id="{7F57F288-A429-4F61-A176-2AC2595F12A9}"/>
              </a:ext>
            </a:extLst>
          </p:cNvPr>
          <p:cNvSpPr>
            <a:spLocks noGrp="1"/>
          </p:cNvSpPr>
          <p:nvPr>
            <p:ph idx="1"/>
          </p:nvPr>
        </p:nvSpPr>
        <p:spPr>
          <a:xfrm>
            <a:off x="838200" y="2860766"/>
            <a:ext cx="10515600" cy="3287785"/>
          </a:xfrm>
        </p:spPr>
        <p:txBody>
          <a:bodyPr>
            <a:normAutofit fontScale="85000" lnSpcReduction="20000"/>
          </a:bodyPr>
          <a:lstStyle/>
          <a:p>
            <a:pPr marL="0" indent="0">
              <a:buNone/>
            </a:pPr>
            <a:endParaRPr lang="en-GB" dirty="0"/>
          </a:p>
          <a:p>
            <a:pPr marL="0" indent="0">
              <a:buNone/>
            </a:pPr>
            <a:r>
              <a:rPr lang="en-GB" sz="2800" dirty="0">
                <a:effectLst/>
                <a:latin typeface="Arial" panose="020B0604020202020204" pitchFamily="34" charset="0"/>
                <a:ea typeface="Calibri" panose="020F0502020204030204" pitchFamily="34" charset="0"/>
              </a:rPr>
              <a:t>‘policy makers would ‘say, “what should we do?” And [scientists] say “well what do you want to achieve?” And we just go round and round in circles’</a:t>
            </a:r>
          </a:p>
          <a:p>
            <a:pPr marL="0" indent="0">
              <a:buNone/>
            </a:pPr>
            <a:endParaRPr lang="en-GB" sz="2800" dirty="0">
              <a:ea typeface="Calibri" panose="020F0502020204030204" pitchFamily="34" charset="0"/>
            </a:endParaRPr>
          </a:p>
          <a:p>
            <a:pPr marL="0" indent="0">
              <a:buNone/>
            </a:pPr>
            <a:r>
              <a:rPr lang="en-GB" sz="2800" dirty="0">
                <a:effectLst/>
                <a:latin typeface="Arial" panose="020B0604020202020204" pitchFamily="34" charset="0"/>
                <a:ea typeface="Calibri" panose="020F0502020204030204" pitchFamily="34" charset="0"/>
              </a:rPr>
              <a:t>‘we can’t advise what the best next step is, because that is contingent on what the overall plan is, and there isn’t one. So it makes it quite hard for us to do our job in terms of scientific advice.’ </a:t>
            </a:r>
          </a:p>
          <a:p>
            <a:pPr marL="0" indent="0">
              <a:buNone/>
            </a:pPr>
            <a:endParaRPr lang="en-GB" sz="2800" dirty="0">
              <a:cs typeface="Times New Roman" panose="02020603050405020304" pitchFamily="18" charset="0"/>
            </a:endParaRPr>
          </a:p>
          <a:p>
            <a:pPr marL="0" indent="0">
              <a:buNone/>
            </a:pPr>
            <a:r>
              <a:rPr lang="en-GB" sz="2800" dirty="0">
                <a:cs typeface="Times New Roman" panose="02020603050405020304" pitchFamily="18" charset="0"/>
              </a:rPr>
              <a:t>[Scientific adviser 4]</a:t>
            </a:r>
            <a:endParaRPr lang="en-GB" sz="28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2470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003B-F23D-4BEA-BF97-2DF977448325}"/>
              </a:ext>
            </a:extLst>
          </p:cNvPr>
          <p:cNvSpPr>
            <a:spLocks noGrp="1"/>
          </p:cNvSpPr>
          <p:nvPr>
            <p:ph type="title"/>
          </p:nvPr>
        </p:nvSpPr>
        <p:spPr>
          <a:xfrm>
            <a:off x="838200" y="1492766"/>
            <a:ext cx="10515600" cy="1015304"/>
          </a:xfrm>
        </p:spPr>
        <p:txBody>
          <a:bodyPr/>
          <a:lstStyle/>
          <a:p>
            <a:r>
              <a:rPr lang="en-GB" dirty="0"/>
              <a:t>Scientists don’t want to set policy</a:t>
            </a:r>
          </a:p>
        </p:txBody>
      </p:sp>
      <p:sp>
        <p:nvSpPr>
          <p:cNvPr id="3" name="Content Placeholder 2">
            <a:extLst>
              <a:ext uri="{FF2B5EF4-FFF2-40B4-BE49-F238E27FC236}">
                <a16:creationId xmlns:a16="http://schemas.microsoft.com/office/drawing/2014/main" id="{1FB556E4-049C-4537-B7B7-32362BC30EF8}"/>
              </a:ext>
            </a:extLst>
          </p:cNvPr>
          <p:cNvSpPr>
            <a:spLocks noGrp="1"/>
          </p:cNvSpPr>
          <p:nvPr>
            <p:ph sz="half" idx="1"/>
          </p:nvPr>
        </p:nvSpPr>
        <p:spPr>
          <a:xfrm>
            <a:off x="838200" y="2508069"/>
            <a:ext cx="10515600" cy="3668894"/>
          </a:xfrm>
        </p:spPr>
        <p:txBody>
          <a:bodyPr>
            <a:normAutofit fontScale="92500" lnSpcReduction="10000"/>
          </a:bodyPr>
          <a:lstStyle/>
          <a:p>
            <a:pPr marL="0" indent="0">
              <a:buNone/>
            </a:pPr>
            <a:r>
              <a:rPr lang="en-GB" sz="2400" dirty="0"/>
              <a:t>‘</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nervous that … these are policy decisions and we are not taking them as scientists </a:t>
            </a:r>
          </a:p>
          <a:p>
            <a:pPr marL="0" indent="0">
              <a:buNone/>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‘it would be unfair if we were blamed for policies that didn’t follow the science, or based on scientific uncertainty were implemented and didn’t have the desired effect. </a:t>
            </a:r>
          </a:p>
          <a:p>
            <a:pPr marL="0" indent="0">
              <a:buNone/>
            </a:pP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‘we are giving the scientific advice but we are not making policy and sometimes that is a little bit blurred’</a:t>
            </a:r>
          </a:p>
          <a:p>
            <a:pPr marL="0" indent="0">
              <a:buNone/>
            </a:pPr>
            <a:endParaRPr lang="en-GB" sz="2400" dirty="0">
              <a:cs typeface="Times New Roman" panose="02020603050405020304" pitchFamily="18" charset="0"/>
            </a:endParaRPr>
          </a:p>
          <a:p>
            <a:pPr marL="0" indent="0">
              <a:buNone/>
            </a:pPr>
            <a:r>
              <a:rPr lang="en-GB" sz="2400" dirty="0">
                <a:cs typeface="Times New Roman" panose="02020603050405020304" pitchFamily="18" charset="0"/>
              </a:rPr>
              <a:t>[Scientific adviser 3]</a:t>
            </a:r>
            <a:endParaRPr lang="en-GB" sz="2400" dirty="0"/>
          </a:p>
        </p:txBody>
      </p:sp>
    </p:spTree>
    <p:extLst>
      <p:ext uri="{BB962C8B-B14F-4D97-AF65-F5344CB8AC3E}">
        <p14:creationId xmlns:p14="http://schemas.microsoft.com/office/powerpoint/2010/main" val="322284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5B0B6A-1754-45C7-9771-8A1BAA4BD4F1}"/>
              </a:ext>
            </a:extLst>
          </p:cNvPr>
          <p:cNvSpPr>
            <a:spLocks noGrp="1"/>
          </p:cNvSpPr>
          <p:nvPr>
            <p:ph type="title"/>
          </p:nvPr>
        </p:nvSpPr>
        <p:spPr>
          <a:xfrm>
            <a:off x="938213" y="1874328"/>
            <a:ext cx="10515600" cy="823913"/>
          </a:xfrm>
        </p:spPr>
        <p:txBody>
          <a:bodyPr>
            <a:normAutofit/>
          </a:bodyPr>
          <a:lstStyle/>
          <a:p>
            <a:r>
              <a:rPr lang="en-GB" sz="3100" dirty="0"/>
              <a:t>Levels of </a:t>
            </a:r>
            <a:r>
              <a:rPr lang="en-GB" sz="3100"/>
              <a:t>scientific advice</a:t>
            </a:r>
            <a:endParaRPr lang="en-GB" dirty="0"/>
          </a:p>
        </p:txBody>
      </p:sp>
      <p:sp>
        <p:nvSpPr>
          <p:cNvPr id="7" name="Text Placeholder 6">
            <a:extLst>
              <a:ext uri="{FF2B5EF4-FFF2-40B4-BE49-F238E27FC236}">
                <a16:creationId xmlns:a16="http://schemas.microsoft.com/office/drawing/2014/main" id="{0C39C4CB-B80C-482D-9274-C2C02AEDA634}"/>
              </a:ext>
            </a:extLst>
          </p:cNvPr>
          <p:cNvSpPr>
            <a:spLocks noGrp="1"/>
          </p:cNvSpPr>
          <p:nvPr>
            <p:ph type="body" idx="1"/>
          </p:nvPr>
        </p:nvSpPr>
        <p:spPr>
          <a:xfrm>
            <a:off x="900113" y="2388270"/>
            <a:ext cx="5157787" cy="823912"/>
          </a:xfrm>
        </p:spPr>
        <p:txBody>
          <a:bodyPr/>
          <a:lstStyle/>
          <a:p>
            <a:r>
              <a:rPr lang="en-GB" dirty="0"/>
              <a:t>Minimal guidance</a:t>
            </a:r>
          </a:p>
        </p:txBody>
      </p:sp>
      <p:sp>
        <p:nvSpPr>
          <p:cNvPr id="3" name="Content Placeholder 2">
            <a:extLst>
              <a:ext uri="{FF2B5EF4-FFF2-40B4-BE49-F238E27FC236}">
                <a16:creationId xmlns:a16="http://schemas.microsoft.com/office/drawing/2014/main" id="{766F81FB-A978-4CD9-BB8B-9D1103946144}"/>
              </a:ext>
            </a:extLst>
          </p:cNvPr>
          <p:cNvSpPr>
            <a:spLocks noGrp="1"/>
          </p:cNvSpPr>
          <p:nvPr>
            <p:ph sz="half" idx="2"/>
          </p:nvPr>
        </p:nvSpPr>
        <p:spPr>
          <a:xfrm>
            <a:off x="862014" y="3212182"/>
            <a:ext cx="5157787" cy="2901426"/>
          </a:xfrm>
        </p:spPr>
        <p:txBody>
          <a:bodyPr>
            <a:normAutofit fontScale="92500" lnSpcReduction="20000"/>
          </a:bodyPr>
          <a:lstStyle/>
          <a:p>
            <a:pPr marL="0" indent="0">
              <a:buNone/>
            </a:pPr>
            <a:endParaRPr lang="en-GB" dirty="0"/>
          </a:p>
          <a:p>
            <a:pPr marL="0" indent="0">
              <a:buNone/>
            </a:pPr>
            <a:r>
              <a:rPr lang="en-GB" sz="2400" dirty="0"/>
              <a:t>Deal with uncertainty </a:t>
            </a:r>
          </a:p>
          <a:p>
            <a:pPr marL="0" indent="0">
              <a:buNone/>
            </a:pPr>
            <a:endParaRPr lang="en-GB" sz="2400" dirty="0"/>
          </a:p>
          <a:p>
            <a:pPr marL="0" indent="0">
              <a:buNone/>
            </a:pPr>
            <a:r>
              <a:rPr lang="en-GB" sz="2400" dirty="0" err="1"/>
              <a:t>eg</a:t>
            </a:r>
            <a:r>
              <a:rPr lang="en-GB" sz="2400" dirty="0"/>
              <a:t> use surveillance to estimate infection rate, what are likely impacts of different interventions?</a:t>
            </a:r>
          </a:p>
          <a:p>
            <a:pPr marL="0" indent="0">
              <a:buNone/>
            </a:pPr>
            <a:endParaRPr lang="en-GB" sz="2400" dirty="0"/>
          </a:p>
          <a:p>
            <a:pPr marL="0" indent="0">
              <a:buNone/>
            </a:pPr>
            <a:r>
              <a:rPr lang="en-GB" sz="2400" dirty="0"/>
              <a:t>(Cairney 2021)</a:t>
            </a:r>
          </a:p>
        </p:txBody>
      </p:sp>
      <p:sp>
        <p:nvSpPr>
          <p:cNvPr id="8" name="Text Placeholder 7">
            <a:extLst>
              <a:ext uri="{FF2B5EF4-FFF2-40B4-BE49-F238E27FC236}">
                <a16:creationId xmlns:a16="http://schemas.microsoft.com/office/drawing/2014/main" id="{37F0C220-11E6-434E-B887-F76F0B2250BC}"/>
              </a:ext>
            </a:extLst>
          </p:cNvPr>
          <p:cNvSpPr>
            <a:spLocks noGrp="1"/>
          </p:cNvSpPr>
          <p:nvPr>
            <p:ph type="body" sz="quarter" idx="3"/>
          </p:nvPr>
        </p:nvSpPr>
        <p:spPr>
          <a:xfrm>
            <a:off x="6019801" y="2388270"/>
            <a:ext cx="5183188" cy="823912"/>
          </a:xfrm>
        </p:spPr>
        <p:txBody>
          <a:bodyPr/>
          <a:lstStyle/>
          <a:p>
            <a:r>
              <a:rPr lang="en-GB" dirty="0"/>
              <a:t>Maximal guidance</a:t>
            </a:r>
          </a:p>
        </p:txBody>
      </p:sp>
      <p:sp>
        <p:nvSpPr>
          <p:cNvPr id="9" name="Content Placeholder 8">
            <a:extLst>
              <a:ext uri="{FF2B5EF4-FFF2-40B4-BE49-F238E27FC236}">
                <a16:creationId xmlns:a16="http://schemas.microsoft.com/office/drawing/2014/main" id="{ED1B476B-2F9F-4953-9E83-E1C29955C11A}"/>
              </a:ext>
            </a:extLst>
          </p:cNvPr>
          <p:cNvSpPr>
            <a:spLocks noGrp="1"/>
          </p:cNvSpPr>
          <p:nvPr>
            <p:ph sz="quarter" idx="4"/>
          </p:nvPr>
        </p:nvSpPr>
        <p:spPr>
          <a:xfrm>
            <a:off x="6019801" y="3212182"/>
            <a:ext cx="5183188" cy="2972447"/>
          </a:xfrm>
        </p:spPr>
        <p:txBody>
          <a:bodyPr>
            <a:normAutofit fontScale="92500" lnSpcReduction="20000"/>
          </a:bodyPr>
          <a:lstStyle/>
          <a:p>
            <a:pPr marL="0" indent="0">
              <a:buNone/>
            </a:pPr>
            <a:endParaRPr lang="en-GB" dirty="0"/>
          </a:p>
          <a:p>
            <a:pPr marL="0" indent="0">
              <a:buNone/>
            </a:pPr>
            <a:r>
              <a:rPr lang="en-GB" sz="2400" dirty="0"/>
              <a:t>Deal with ambiguity</a:t>
            </a:r>
          </a:p>
          <a:p>
            <a:pPr marL="0" indent="0">
              <a:buNone/>
            </a:pPr>
            <a:endParaRPr lang="en-GB" sz="2400" dirty="0"/>
          </a:p>
          <a:p>
            <a:pPr marL="0" indent="0">
              <a:buNone/>
            </a:pPr>
            <a:r>
              <a:rPr lang="en-GB" sz="2400" dirty="0" err="1"/>
              <a:t>eg</a:t>
            </a:r>
            <a:r>
              <a:rPr lang="en-GB" sz="2400" dirty="0"/>
              <a:t> how to define and try to solve the problem: how urgent, what is the role of the state, who should state intervention benefit most?</a:t>
            </a:r>
          </a:p>
        </p:txBody>
      </p:sp>
    </p:spTree>
    <p:extLst>
      <p:ext uri="{BB962C8B-B14F-4D97-AF65-F5344CB8AC3E}">
        <p14:creationId xmlns:p14="http://schemas.microsoft.com/office/powerpoint/2010/main" val="219774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003B-F23D-4BEA-BF97-2DF977448325}"/>
              </a:ext>
            </a:extLst>
          </p:cNvPr>
          <p:cNvSpPr>
            <a:spLocks noGrp="1"/>
          </p:cNvSpPr>
          <p:nvPr>
            <p:ph type="title"/>
          </p:nvPr>
        </p:nvSpPr>
        <p:spPr>
          <a:xfrm>
            <a:off x="838200" y="1492766"/>
            <a:ext cx="10515600" cy="1015304"/>
          </a:xfrm>
        </p:spPr>
        <p:txBody>
          <a:bodyPr>
            <a:noAutofit/>
          </a:bodyPr>
          <a:lstStyle/>
          <a:p>
            <a:r>
              <a:rPr lang="en-GB" dirty="0"/>
              <a:t>Scientific evidence is combined with other policy inputs</a:t>
            </a:r>
          </a:p>
        </p:txBody>
      </p:sp>
      <p:sp>
        <p:nvSpPr>
          <p:cNvPr id="3" name="Content Placeholder 2">
            <a:extLst>
              <a:ext uri="{FF2B5EF4-FFF2-40B4-BE49-F238E27FC236}">
                <a16:creationId xmlns:a16="http://schemas.microsoft.com/office/drawing/2014/main" id="{1FB556E4-049C-4537-B7B7-32362BC30EF8}"/>
              </a:ext>
            </a:extLst>
          </p:cNvPr>
          <p:cNvSpPr>
            <a:spLocks noGrp="1"/>
          </p:cNvSpPr>
          <p:nvPr>
            <p:ph sz="half" idx="1"/>
          </p:nvPr>
        </p:nvSpPr>
        <p:spPr>
          <a:xfrm>
            <a:off x="838200" y="2508068"/>
            <a:ext cx="10515600" cy="4349931"/>
          </a:xfrm>
        </p:spPr>
        <p:txBody>
          <a:bodyPr>
            <a:normAutofit fontScale="85000" lnSpcReduction="20000"/>
          </a:bodyPr>
          <a:lstStyle/>
          <a:p>
            <a:pPr marL="0" indent="0">
              <a:buNone/>
            </a:pPr>
            <a:endParaRPr lang="en-GB" sz="2400" dirty="0">
              <a:cs typeface="Times New Roman" panose="02020603050405020304" pitchFamily="18" charset="0"/>
            </a:endParaRPr>
          </a:p>
          <a:p>
            <a:pPr marL="0" indent="0">
              <a:buNone/>
            </a:pPr>
            <a:r>
              <a:rPr lang="en-GB" sz="3100" dirty="0">
                <a:cs typeface="Times New Roman" panose="02020603050405020304" pitchFamily="18" charset="0"/>
              </a:rPr>
              <a:t>(Face masks for the public)</a:t>
            </a:r>
          </a:p>
          <a:p>
            <a:pPr marL="0" indent="0">
              <a:buNone/>
            </a:pPr>
            <a:r>
              <a:rPr lang="en-GB" sz="3100" dirty="0">
                <a:cs typeface="Times New Roman" panose="02020603050405020304" pitchFamily="18" charset="0"/>
              </a:rPr>
              <a:t>‘we can say what the evidence is, … but then we are pushed to give recommendations, … we have to push back … try to avoid giving a recommendation … that is … a political choice, because there are much wider concerns, like diverting masks from healthcare workers, or risk compensation. … many of these are not scientific, but they are important considerations</a:t>
            </a:r>
          </a:p>
          <a:p>
            <a:pPr marL="0" indent="0">
              <a:buNone/>
            </a:pPr>
            <a:r>
              <a:rPr lang="en-GB" sz="3100" dirty="0">
                <a:cs typeface="Times New Roman" panose="02020603050405020304" pitchFamily="18" charset="0"/>
              </a:rPr>
              <a:t>‘we should interpret the science and give the best estimates of what the science is telling us, but the decision and all of the other evidence is a policy decision’</a:t>
            </a:r>
          </a:p>
          <a:p>
            <a:pPr marL="0" indent="0">
              <a:buNone/>
            </a:pPr>
            <a:endParaRPr lang="en-GB" sz="3100" dirty="0">
              <a:cs typeface="Times New Roman" panose="02020603050405020304" pitchFamily="18" charset="0"/>
            </a:endParaRPr>
          </a:p>
          <a:p>
            <a:pPr marL="0" indent="0">
              <a:buNone/>
            </a:pPr>
            <a:r>
              <a:rPr lang="en-GB" sz="3100" dirty="0">
                <a:cs typeface="Times New Roman" panose="02020603050405020304" pitchFamily="18" charset="0"/>
              </a:rPr>
              <a:t>[Scientific adviser 3]</a:t>
            </a:r>
            <a:endParaRPr lang="en-GB" sz="3100" dirty="0"/>
          </a:p>
        </p:txBody>
      </p:sp>
    </p:spTree>
    <p:extLst>
      <p:ext uri="{BB962C8B-B14F-4D97-AF65-F5344CB8AC3E}">
        <p14:creationId xmlns:p14="http://schemas.microsoft.com/office/powerpoint/2010/main" val="212251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598AD-BEA9-4D11-94A7-1FD54DE60C74}"/>
              </a:ext>
            </a:extLst>
          </p:cNvPr>
          <p:cNvSpPr>
            <a:spLocks noGrp="1"/>
          </p:cNvSpPr>
          <p:nvPr>
            <p:ph sz="half" idx="1"/>
          </p:nvPr>
        </p:nvSpPr>
        <p:spPr/>
        <p:txBody>
          <a:bodyPr/>
          <a:lstStyle/>
          <a:p>
            <a:pPr marL="0" indent="0">
              <a:buNone/>
            </a:pPr>
            <a:r>
              <a:rPr lang="en-GB" sz="3600" dirty="0"/>
              <a:t>‘Following the Science’?</a:t>
            </a:r>
          </a:p>
          <a:p>
            <a:pPr marL="0" indent="0">
              <a:buNone/>
            </a:pPr>
            <a:r>
              <a:rPr lang="en-GB" sz="3600" dirty="0"/>
              <a:t>No:</a:t>
            </a:r>
          </a:p>
          <a:p>
            <a:pPr marL="0" indent="0">
              <a:buNone/>
            </a:pPr>
            <a:endParaRPr lang="en-GB" sz="2400" dirty="0"/>
          </a:p>
          <a:p>
            <a:pPr marL="457200" indent="-457200">
              <a:buFont typeface="+mj-lt"/>
              <a:buAutoNum type="arabicPeriod"/>
            </a:pPr>
            <a:r>
              <a:rPr lang="en-GB" sz="2400" dirty="0"/>
              <a:t>Not providing a policy goal in good time</a:t>
            </a:r>
          </a:p>
          <a:p>
            <a:pPr marL="457200" indent="-457200">
              <a:buFont typeface="+mj-lt"/>
              <a:buAutoNum type="arabicPeriod"/>
            </a:pPr>
            <a:r>
              <a:rPr lang="en-GB" sz="2400" dirty="0"/>
              <a:t>Trying to get reluctant scientists to decide policy</a:t>
            </a:r>
          </a:p>
          <a:p>
            <a:pPr marL="457200" indent="-457200">
              <a:buFont typeface="+mj-lt"/>
              <a:buAutoNum type="arabicPeriod"/>
            </a:pPr>
            <a:r>
              <a:rPr lang="en-GB" sz="2400" dirty="0"/>
              <a:t>Using science as one input to a confidential policy process</a:t>
            </a:r>
          </a:p>
          <a:p>
            <a:pPr marL="0" indent="0">
              <a:buNone/>
            </a:pPr>
            <a:endParaRPr lang="en-GB" sz="2000" dirty="0"/>
          </a:p>
        </p:txBody>
      </p:sp>
      <p:pic>
        <p:nvPicPr>
          <p:cNvPr id="6" name="Content Placeholder 5" descr="Graphical user interface, website&#10;&#10;Description automatically generated">
            <a:extLst>
              <a:ext uri="{FF2B5EF4-FFF2-40B4-BE49-F238E27FC236}">
                <a16:creationId xmlns:a16="http://schemas.microsoft.com/office/drawing/2014/main" id="{A82FC747-D1F7-4382-9230-BADA682739BE}"/>
              </a:ext>
            </a:extLst>
          </p:cNvPr>
          <p:cNvPicPr>
            <a:picLocks noGrp="1" noChangeAspect="1"/>
          </p:cNvPicPr>
          <p:nvPr>
            <p:ph sz="half" idx="2"/>
          </p:nvPr>
        </p:nvPicPr>
        <p:blipFill>
          <a:blip r:embed="rId3"/>
          <a:stretch>
            <a:fillRect/>
          </a:stretch>
        </p:blipFill>
        <p:spPr>
          <a:xfrm>
            <a:off x="6216335" y="1825625"/>
            <a:ext cx="5093329" cy="4351338"/>
          </a:xfrm>
        </p:spPr>
      </p:pic>
    </p:spTree>
    <p:extLst>
      <p:ext uri="{BB962C8B-B14F-4D97-AF65-F5344CB8AC3E}">
        <p14:creationId xmlns:p14="http://schemas.microsoft.com/office/powerpoint/2010/main" val="36893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46333-DDB1-408A-B3C9-D9A8A2210DF8}"/>
              </a:ext>
            </a:extLst>
          </p:cNvPr>
          <p:cNvSpPr>
            <a:spLocks noGrp="1"/>
          </p:cNvSpPr>
          <p:nvPr>
            <p:ph type="title"/>
          </p:nvPr>
        </p:nvSpPr>
        <p:spPr>
          <a:xfrm>
            <a:off x="838200" y="1649520"/>
            <a:ext cx="10515600" cy="440537"/>
          </a:xfrm>
        </p:spPr>
        <p:txBody>
          <a:bodyPr>
            <a:normAutofit fontScale="90000"/>
          </a:bodyPr>
          <a:lstStyle/>
          <a:p>
            <a:r>
              <a:rPr lang="en-GB" dirty="0"/>
              <a:t>References</a:t>
            </a:r>
          </a:p>
        </p:txBody>
      </p:sp>
      <p:sp>
        <p:nvSpPr>
          <p:cNvPr id="3" name="Content Placeholder 2">
            <a:extLst>
              <a:ext uri="{FF2B5EF4-FFF2-40B4-BE49-F238E27FC236}">
                <a16:creationId xmlns:a16="http://schemas.microsoft.com/office/drawing/2014/main" id="{88995630-82D2-46F6-B65A-3002C949697F}"/>
              </a:ext>
            </a:extLst>
          </p:cNvPr>
          <p:cNvSpPr>
            <a:spLocks noGrp="1"/>
          </p:cNvSpPr>
          <p:nvPr>
            <p:ph idx="1"/>
          </p:nvPr>
        </p:nvSpPr>
        <p:spPr>
          <a:xfrm>
            <a:off x="838200" y="2403566"/>
            <a:ext cx="10515600" cy="3744985"/>
          </a:xfrm>
        </p:spPr>
        <p:txBody>
          <a:bodyPr>
            <a:noAutofit/>
          </a:bodyPr>
          <a:lstStyle/>
          <a:p>
            <a:pPr marL="0" indent="0">
              <a:buNone/>
            </a:pPr>
            <a:r>
              <a:rPr lang="en-GB" sz="1900" dirty="0"/>
              <a:t>Atkinson (2020) blogs.lse.ac.uk/</a:t>
            </a:r>
            <a:r>
              <a:rPr lang="en-GB" sz="1900" dirty="0" err="1"/>
              <a:t>politicsandpolicy</a:t>
            </a:r>
            <a:r>
              <a:rPr lang="en-GB" sz="1900" dirty="0"/>
              <a:t>/what-science-can-and-cannot-do/</a:t>
            </a:r>
          </a:p>
          <a:p>
            <a:pPr marL="0" indent="0">
              <a:buNone/>
            </a:pPr>
            <a:r>
              <a:rPr lang="en-GB" sz="1900" dirty="0"/>
              <a:t>Atkinson et al (2020) Understanding the policy dynamics of COVID-19 in the UK, </a:t>
            </a:r>
            <a:r>
              <a:rPr lang="en-GB" sz="1900" i="1" dirty="0"/>
              <a:t>Social Science and Medicine</a:t>
            </a:r>
            <a:endParaRPr lang="en-GB" sz="1900" dirty="0"/>
          </a:p>
          <a:p>
            <a:pPr marL="0" indent="0">
              <a:buNone/>
            </a:pPr>
            <a:r>
              <a:rPr lang="en-GB" sz="1900" dirty="0" err="1"/>
              <a:t>Berridge</a:t>
            </a:r>
            <a:r>
              <a:rPr lang="en-GB" sz="1900" dirty="0"/>
              <a:t> (2010) Hidden from history?: Oral history and the history of health policy, </a:t>
            </a:r>
            <a:r>
              <a:rPr lang="en-GB" sz="1900" i="1" dirty="0"/>
              <a:t>Oral History</a:t>
            </a:r>
            <a:endParaRPr lang="en-GB" sz="1900" dirty="0"/>
          </a:p>
          <a:p>
            <a:pPr marL="0" indent="0">
              <a:buNone/>
            </a:pPr>
            <a:r>
              <a:rPr lang="en-GB" sz="1900" dirty="0"/>
              <a:t>Cairney (2021) The UK Government’s COVID-19 Policy: What Does “Guided by the Science” Mean in Practice? </a:t>
            </a:r>
            <a:r>
              <a:rPr lang="en-GB" sz="1900" i="1" dirty="0"/>
              <a:t>Frontiers in Political Science</a:t>
            </a:r>
            <a:endParaRPr lang="en-GB" sz="1900" dirty="0"/>
          </a:p>
          <a:p>
            <a:pPr marL="0" indent="0">
              <a:lnSpc>
                <a:spcPct val="107000"/>
              </a:lnSpc>
              <a:spcAft>
                <a:spcPts val="800"/>
              </a:spcAft>
              <a:buNone/>
            </a:pPr>
            <a:r>
              <a:rPr lang="en-GB" sz="1900" dirty="0">
                <a:effectLst/>
                <a:latin typeface="Arial" panose="020B0604020202020204" pitchFamily="34" charset="0"/>
                <a:ea typeface="Calibri" panose="020F0502020204030204" pitchFamily="34" charset="0"/>
              </a:rPr>
              <a:t>Haddon, C., </a:t>
            </a:r>
            <a:r>
              <a:rPr lang="en-GB" sz="1900" dirty="0" err="1">
                <a:effectLst/>
                <a:latin typeface="Arial" panose="020B0604020202020204" pitchFamily="34" charset="0"/>
                <a:ea typeface="Calibri" panose="020F0502020204030204" pitchFamily="34" charset="0"/>
              </a:rPr>
              <a:t>Sasse</a:t>
            </a:r>
            <a:r>
              <a:rPr lang="en-GB" sz="1900" dirty="0">
                <a:effectLst/>
                <a:latin typeface="Arial" panose="020B0604020202020204" pitchFamily="34" charset="0"/>
                <a:ea typeface="Calibri" panose="020F0502020204030204" pitchFamily="34" charset="0"/>
              </a:rPr>
              <a:t>, T., Nice, A. (2020) </a:t>
            </a:r>
            <a:r>
              <a:rPr lang="en-GB" sz="1900" i="1" dirty="0">
                <a:effectLst/>
                <a:latin typeface="Arial" panose="020B0604020202020204" pitchFamily="34" charset="0"/>
                <a:ea typeface="Calibri" panose="020F0502020204030204" pitchFamily="34" charset="0"/>
              </a:rPr>
              <a:t>‘Science advice in a crisis’,</a:t>
            </a:r>
            <a:r>
              <a:rPr lang="en-GB" sz="1900" dirty="0">
                <a:effectLst/>
                <a:latin typeface="Arial" panose="020B0604020202020204" pitchFamily="34" charset="0"/>
                <a:ea typeface="Calibri" panose="020F0502020204030204" pitchFamily="34" charset="0"/>
              </a:rPr>
              <a:t> London: Institute for Government</a:t>
            </a:r>
            <a:endParaRPr lang="en-GB" sz="1900" dirty="0"/>
          </a:p>
          <a:p>
            <a:pPr marL="0" indent="0">
              <a:buNone/>
            </a:pPr>
            <a:r>
              <a:rPr lang="en-GB" sz="1900" dirty="0"/>
              <a:t>Smith (2021) Open Letter: Top five ethical lessons of COVID-19 that the world must learn, </a:t>
            </a:r>
            <a:r>
              <a:rPr lang="en-GB" sz="1900" i="1" dirty="0" err="1"/>
              <a:t>Wellcome</a:t>
            </a:r>
            <a:r>
              <a:rPr lang="en-GB" sz="1900" i="1" dirty="0"/>
              <a:t> Open Research</a:t>
            </a:r>
            <a:endParaRPr lang="en-GB" sz="1900" dirty="0"/>
          </a:p>
          <a:p>
            <a:pPr marL="0" indent="0">
              <a:buNone/>
            </a:pPr>
            <a:r>
              <a:rPr lang="en-GB" sz="1900" dirty="0" err="1"/>
              <a:t>Weible</a:t>
            </a:r>
            <a:r>
              <a:rPr lang="en-GB" sz="1900" dirty="0"/>
              <a:t> et al (2020) COVID-19 and the policy sciences: initial reactions and perspectives, </a:t>
            </a:r>
            <a:r>
              <a:rPr lang="en-GB" sz="1900" i="1" dirty="0"/>
              <a:t>Policy Sciences</a:t>
            </a:r>
            <a:endParaRPr lang="en-GB" sz="1900" dirty="0"/>
          </a:p>
        </p:txBody>
      </p:sp>
    </p:spTree>
    <p:extLst>
      <p:ext uri="{BB962C8B-B14F-4D97-AF65-F5344CB8AC3E}">
        <p14:creationId xmlns:p14="http://schemas.microsoft.com/office/powerpoint/2010/main" val="3454492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DA569C-7A81-0D43-8490-07A5198C573D}" vid="{29F43398-5CEA-8F45-8F73-53C0FB2437DE}"/>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DA569C-7A81-0D43-8490-07A5198C573D}" vid="{29F43398-5CEA-8F45-8F73-53C0FB2437DE}"/>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DA569C-7A81-0D43-8490-07A5198C573D}" vid="{29F43398-5CEA-8F45-8F73-53C0FB2437DE}"/>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DA569C-7A81-0D43-8490-07A5198C573D}" vid="{29F43398-5CEA-8F45-8F73-53C0FB2437D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3582</TotalTime>
  <Words>642</Words>
  <Application>Microsoft Office PowerPoint</Application>
  <PresentationFormat>Widescreen</PresentationFormat>
  <Paragraphs>63</Paragraphs>
  <Slides>7</Slides>
  <Notes>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Arial Black</vt:lpstr>
      <vt:lpstr>Calibri</vt:lpstr>
      <vt:lpstr>Office Theme</vt:lpstr>
      <vt:lpstr>6_Office Theme</vt:lpstr>
      <vt:lpstr>7_Office Theme</vt:lpstr>
      <vt:lpstr>5_Office Theme</vt:lpstr>
      <vt:lpstr>Scientific advice and COVID-19 policy making in the UK: an oral history study</vt:lpstr>
      <vt:lpstr>Seeking a policy goal </vt:lpstr>
      <vt:lpstr>Scientists don’t want to set policy</vt:lpstr>
      <vt:lpstr>Levels of scientific advice</vt:lpstr>
      <vt:lpstr>Scientific evidence is combined with other policy inputs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Killaheene, Oliver</dc:creator>
  <cp:lastModifiedBy>Paul Atkinson</cp:lastModifiedBy>
  <cp:revision>191</cp:revision>
  <dcterms:created xsi:type="dcterms:W3CDTF">2018-01-29T11:21:05Z</dcterms:created>
  <dcterms:modified xsi:type="dcterms:W3CDTF">2021-11-11T16:13:05Z</dcterms:modified>
</cp:coreProperties>
</file>