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052A3-742D-4CE5-3AAA-06CD1F8900E6}" v="2" dt="2022-05-16T09:20:42.980"/>
    <p1510:client id="{416ECA5C-5157-E62C-F8DA-3E9F089D534E}" v="10" dt="2022-05-04T16:02:33.384"/>
    <p1510:client id="{46EDA00E-BBC4-C264-CAA4-E74F0011D6BF}" v="10" dt="2022-05-04T16:59:29.770"/>
    <p1510:client id="{5257EECF-F33E-4305-85C4-4A2162A8B60E}" v="832" dt="2022-05-04T11:06:39.577"/>
    <p1510:client id="{C7ECFFD6-BFCB-6752-7629-0EC6FFFCE8A8}" v="570" dt="2022-05-19T15:14:3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726" y="-2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6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5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0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6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4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9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3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liverpool.ac.uk/health-sciences" TargetMode="External"/><Relationship Id="rId7" Type="http://schemas.openxmlformats.org/officeDocument/2006/relationships/hyperlink" Target="https://www.england.nhs.uk/publication/we-are-the-nhs-people-plan-for-2020-21-action-for-us-al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e.nhs.uk/our-work/allied-health-professions/helping-ensure-essential-supply-ahps/placement-expansion-innovation/current-placement-expectations-ahp-regulators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hcpc-uk.org/standards/standards-of-proficiency/occupational-therapists/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vikkibb@liverpool.ac.uk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373002-0978-1F1F-C345-4AB9DFC74192}"/>
              </a:ext>
            </a:extLst>
          </p:cNvPr>
          <p:cNvSpPr/>
          <p:nvPr/>
        </p:nvSpPr>
        <p:spPr>
          <a:xfrm>
            <a:off x="30025313" y="5567653"/>
            <a:ext cx="13487102" cy="24727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844A5FD-E80C-2AFB-C647-17538E74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6" y="1045278"/>
            <a:ext cx="12731858" cy="3054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D7316-0FC1-8F95-1FE3-3F3139A86184}"/>
              </a:ext>
            </a:extLst>
          </p:cNvPr>
          <p:cNvSpPr txBox="1"/>
          <p:nvPr/>
        </p:nvSpPr>
        <p:spPr>
          <a:xfrm>
            <a:off x="13504324" y="759491"/>
            <a:ext cx="29588386" cy="4265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3291532"/>
            <a:r>
              <a:rPr lang="en-GB" sz="8640" b="1" dirty="0">
                <a:solidFill>
                  <a:srgbClr val="002060"/>
                </a:solidFill>
                <a:latin typeface="Calibri" panose="020F0502020204030204"/>
                <a:ea typeface="+mn-lt"/>
                <a:cs typeface="Calibri" panose="020F0502020204030204"/>
              </a:rPr>
              <a:t>Experiences of Physiotherapy and Occupational Therapy Undergraduates of Blended Practice-based Learning. </a:t>
            </a:r>
            <a:r>
              <a:rPr lang="en-GB" sz="8640" dirty="0">
                <a:solidFill>
                  <a:srgbClr val="002060"/>
                </a:solidFill>
                <a:latin typeface="Calibri" panose="020F0502020204030204"/>
                <a:ea typeface="+mn-lt"/>
                <a:cs typeface="Calibri" panose="020F0502020204030204"/>
              </a:rPr>
              <a:t> </a:t>
            </a:r>
            <a:endParaRPr lang="en-GB" sz="8640" b="1" dirty="0">
              <a:solidFill>
                <a:srgbClr val="00206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algn="ctr" defTabSz="3291532"/>
            <a:r>
              <a:rPr lang="en-GB" sz="5039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ea typeface="+mn-lt"/>
                <a:cs typeface="Calibri" panose="020F0502020204030204"/>
              </a:rPr>
              <a:t>Barnes-Brown, V; Edge, C; Deaves, A; Orton, H;  Prescott, D; Sharp, J (2022) </a:t>
            </a:r>
          </a:p>
          <a:p>
            <a:pPr algn="ctr" defTabSz="3291532"/>
            <a:r>
              <a:rPr lang="en-GB" sz="324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www.liverpool.ac.uk/health-sciences</a:t>
            </a:r>
            <a:r>
              <a:rPr lang="en-GB" sz="324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/>
                <a:cs typeface="Calibri"/>
              </a:rPr>
              <a:t>  </a:t>
            </a:r>
            <a:r>
              <a:rPr lang="en-GB" sz="2881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/>
                <a:cs typeface="Calibri"/>
                <a:hlinkClick r:id="rId4"/>
              </a:rPr>
              <a:t>vikkibb@liverpool.ac.uk</a:t>
            </a:r>
            <a:r>
              <a:rPr lang="en-GB" sz="2881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/>
                <a:cs typeface="Calibri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51589-EF11-E7D4-BEAA-A56BA900529E}"/>
              </a:ext>
            </a:extLst>
          </p:cNvPr>
          <p:cNvSpPr/>
          <p:nvPr/>
        </p:nvSpPr>
        <p:spPr>
          <a:xfrm>
            <a:off x="517486" y="5515407"/>
            <a:ext cx="13982010" cy="26777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9184" tIns="164592" rIns="329184" bIns="164592" rtlCol="0" anchor="ctr"/>
          <a:lstStyle/>
          <a:p>
            <a:pPr defTabSz="3291532"/>
            <a:endParaRPr lang="en-GB" sz="5039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5039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srgbClr val="00000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24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24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36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ACEB6-47B4-C142-8477-BBF164A74164}"/>
              </a:ext>
            </a:extLst>
          </p:cNvPr>
          <p:cNvSpPr/>
          <p:nvPr/>
        </p:nvSpPr>
        <p:spPr>
          <a:xfrm>
            <a:off x="14928847" y="5567653"/>
            <a:ext cx="14789154" cy="24727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defTabSz="3291532"/>
            <a:endParaRPr lang="en-GB" sz="5760" b="1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endParaRPr lang="en-GB" sz="5760" b="1">
              <a:solidFill>
                <a:srgbClr val="203864"/>
              </a:solidFill>
              <a:latin typeface="Calibri"/>
              <a:ea typeface="Calibri"/>
              <a:cs typeface="Segoe UI"/>
            </a:endParaRPr>
          </a:p>
          <a:p>
            <a:pPr defTabSz="3291532"/>
            <a:endParaRPr lang="en-GB" sz="5760" b="1">
              <a:solidFill>
                <a:srgbClr val="203864"/>
              </a:solidFill>
              <a:latin typeface="Calibri"/>
              <a:ea typeface="Calibri"/>
              <a:cs typeface="Segoe UI"/>
            </a:endParaRPr>
          </a:p>
          <a:p>
            <a:pPr defTabSz="3291532"/>
            <a:endParaRPr lang="en-GB" sz="5760" b="1">
              <a:solidFill>
                <a:srgbClr val="203864"/>
              </a:solidFill>
              <a:latin typeface="Calibri"/>
              <a:ea typeface="Calibri"/>
              <a:cs typeface="Segoe UI"/>
            </a:endParaRPr>
          </a:p>
          <a:p>
            <a:pPr defTabSz="3291532"/>
            <a:endParaRPr lang="en-US" sz="5760">
              <a:solidFill>
                <a:srgbClr val="FFFFFF"/>
              </a:solidFill>
              <a:latin typeface="Calibri"/>
              <a:ea typeface="Calibr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defTabSz="3291532"/>
            <a:endParaRPr lang="en-GB" sz="3600">
              <a:solidFill>
                <a:prstClr val="black"/>
              </a:solidFill>
              <a:latin typeface="Calibri"/>
              <a:ea typeface="Calibri" panose="020F0502020204030204"/>
              <a:cs typeface="Segoe UI"/>
            </a:endParaRPr>
          </a:p>
          <a:p>
            <a:pPr defTabSz="3291532"/>
            <a:endParaRPr lang="en-GB" sz="3240" i="1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r>
              <a:rPr lang="en-GB" sz="6480">
                <a:solidFill>
                  <a:prstClr val="white"/>
                </a:solidFill>
                <a:latin typeface="Calibri"/>
                <a:ea typeface="Calibri" panose="020F0502020204030204"/>
                <a:cs typeface="Segoe UI"/>
              </a:rPr>
              <a:t>​​</a:t>
            </a:r>
            <a:endParaRPr lang="en-GB" sz="6480" b="1">
              <a:solidFill>
                <a:srgbClr val="4472C4">
                  <a:lumMod val="5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72EAD-7216-2A4D-CFB3-765450DB41D2}"/>
              </a:ext>
            </a:extLst>
          </p:cNvPr>
          <p:cNvSpPr/>
          <p:nvPr/>
        </p:nvSpPr>
        <p:spPr>
          <a:xfrm>
            <a:off x="14928847" y="30584274"/>
            <a:ext cx="28583568" cy="1713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defTabSz="3291532"/>
            <a:endParaRPr lang="en-GB" sz="2000" b="1" dirty="0">
              <a:solidFill>
                <a:srgbClr val="4472C4"/>
              </a:solidFill>
              <a:latin typeface="Calibri"/>
            </a:endParaRPr>
          </a:p>
          <a:p>
            <a:pPr defTabSz="3291532"/>
            <a:r>
              <a:rPr lang="en-GB" sz="2000" b="1" dirty="0">
                <a:solidFill>
                  <a:srgbClr val="002060"/>
                </a:solidFill>
                <a:latin typeface="Calibri"/>
              </a:rPr>
              <a:t>References</a:t>
            </a:r>
            <a:endParaRPr lang="en-GB" sz="2000" dirty="0">
              <a:solidFill>
                <a:srgbClr val="002060"/>
              </a:solidFill>
              <a:latin typeface="Calibri" panose="020F0502020204030204"/>
              <a:cs typeface="Calibri"/>
            </a:endParaRPr>
          </a:p>
          <a:p>
            <a:pPr defTabSz="3291532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Barrett EM Belton A and Alpine LM (2019) 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Supervision models in physiotherapy practice education: student and practice educator evaluations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Physiotherapy Theory and Practice,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 37(11), 1-14.; Beveridge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 J Pentland D (2020) 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A mapping review of models of practice education in allied health and social care professions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. British Journal of Occupational Therapy,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 83(8), 488-513.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Accessed on 04.05.22; HCPC (2013) 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The standards of proficiency for occupational therapists. 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Available at: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https://www.hcpc-uk.org/standards/standards-of-proficiency/occupational-therapists/.</a:t>
            </a:r>
            <a:r>
              <a:rPr lang="en-GB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Accessed on 18.05.22; Health Education England (2020)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 Current placement expectations of AHP regulators and professional bodies. Available at: 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https://www.hee.nhs.uk/our-work/allied-health-professions/helping-ensure-essential-supply-ahps/placement-expansion-innovation/current-placement-expectations-ahp-regulators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. Accessed on 04.05.22;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 Martin M Morris J Moore A Sadlo G Crouch V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(2004)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 Evaluating Practice Education Models in Occupational Therapy: Comparing 1:1, 2:1 and 3:1 placements. British Journal of Occupational Therapy,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67(5), 192-200. Accessed on 04.05.22;NHS England (2020) 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We are the NHS: People Plan for 2020/21 – action for us all.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Available at: 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https://www.england.nhs.uk/publication/we-are-the-nhs-people-plan-for-2020-21-action-for-us-all/</a:t>
            </a:r>
            <a:r>
              <a:rPr lang="en-GB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 Accessed  on 04.05.22.</a:t>
            </a:r>
            <a:endParaRPr lang="en-GB" dirty="0">
              <a:solidFill>
                <a:schemeClr val="tx1"/>
              </a:solidFill>
              <a:ea typeface="+mn-lt"/>
              <a:cs typeface="+mn-lt"/>
            </a:endParaRPr>
          </a:p>
          <a:p>
            <a:pPr defTabSz="3291532"/>
            <a:endParaRPr lang="en-GB" sz="1000" dirty="0">
              <a:solidFill>
                <a:schemeClr val="tx1"/>
              </a:solidFill>
              <a:ea typeface="+mn-lt"/>
              <a:cs typeface="+mn-lt"/>
            </a:endParaRPr>
          </a:p>
          <a:p>
            <a:pPr defTabSz="3291532"/>
            <a:endParaRPr lang="en-GB" sz="2000" dirty="0">
              <a:latin typeface="Calibri" panose="020F0502020204030204"/>
              <a:ea typeface="+mn-lt"/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3D18-F188-65DD-1FB8-E0C9C2FB760A}"/>
              </a:ext>
            </a:extLst>
          </p:cNvPr>
          <p:cNvGrpSpPr/>
          <p:nvPr/>
        </p:nvGrpSpPr>
        <p:grpSpPr>
          <a:xfrm>
            <a:off x="827562" y="12170354"/>
            <a:ext cx="13541260" cy="3438851"/>
            <a:chOff x="603133" y="12757104"/>
            <a:chExt cx="9340472" cy="2372046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E9608FA3-3B4E-02F1-9B72-4A7E43D4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4038" y="12757104"/>
              <a:ext cx="4689567" cy="2372046"/>
            </a:xfrm>
            <a:prstGeom prst="rect">
              <a:avLst/>
            </a:prstGeom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1DC1D6BF-FA1E-09E9-3A2A-F4C73E1D9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133" y="12757104"/>
              <a:ext cx="4620263" cy="2372046"/>
            </a:xfrm>
            <a:prstGeom prst="rect">
              <a:avLst/>
            </a:prstGeom>
          </p:spPr>
        </p:pic>
      </p:grpSp>
      <p:sp>
        <p:nvSpPr>
          <p:cNvPr id="742" name="TextBox 741">
            <a:extLst>
              <a:ext uri="{FF2B5EF4-FFF2-40B4-BE49-F238E27FC236}">
                <a16:creationId xmlns:a16="http://schemas.microsoft.com/office/drawing/2014/main" id="{CCE3C3E3-2853-0912-6753-591FA32C76BC}"/>
              </a:ext>
            </a:extLst>
          </p:cNvPr>
          <p:cNvSpPr txBox="1"/>
          <p:nvPr/>
        </p:nvSpPr>
        <p:spPr>
          <a:xfrm>
            <a:off x="622326" y="5515407"/>
            <a:ext cx="13999209" cy="13221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291532"/>
            <a:r>
              <a:rPr lang="en-GB" sz="7200" b="1" dirty="0">
                <a:solidFill>
                  <a:srgbClr val="002060"/>
                </a:solidFill>
                <a:latin typeface="Calibri" panose="020F0502020204030204"/>
                <a:ea typeface="Calibri"/>
                <a:cs typeface="Calibri"/>
              </a:rPr>
              <a:t>Context</a:t>
            </a:r>
            <a:endParaRPr lang="en-GB" sz="7200" dirty="0">
              <a:solidFill>
                <a:srgbClr val="002060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>
              <a:spcBef>
                <a:spcPts val="600"/>
              </a:spcBef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Securing sufficient practice-based learning opportunities for health care students is long-standing, well documented and international issue (Martin et al 2004, Beveridge and Pentland 2020). </a:t>
            </a:r>
          </a:p>
          <a:p>
            <a:pPr defTabSz="3291532">
              <a:spcBef>
                <a:spcPts val="600"/>
              </a:spcBef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Increasing Allied Health Professional learners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on healthcare programmes and the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COVID-19 pandemic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have highlighted the need for radical change and innovative ways of working to address 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placement capacity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.  This increase is in response to the requirement for health care provision closer to home (NHS England, 2020)  and is accompanied by a shift in the provision of practice-based learning placements from acute NHS Trusts to community, domiciliary, primary and social care settings (HEE, 2020).  </a:t>
            </a: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4059" dirty="0">
              <a:solidFill>
                <a:prstClr val="black"/>
              </a:solidFill>
              <a:latin typeface="Calibri" panose="020F0502020204030204"/>
              <a:ea typeface="+mn-lt"/>
              <a:cs typeface="Calibri"/>
            </a:endParaRPr>
          </a:p>
          <a:p>
            <a:pPr defTabSz="3291532"/>
            <a:endParaRPr lang="en-GB" sz="32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The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blended practice-based placements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 (BLPs), were implemented in partnership with clinical collaboration across 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Cheshire and Merseyside region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for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physiotherapy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(PT) and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occupational therapy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(OT) learners. Ethical approval was granted, by the University of Liverpool Research Ethics Committee, to pilot and fully evaluate this placement model. </a:t>
            </a:r>
            <a:endParaRPr lang="en-GB" sz="32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0A1EA27C-63A8-3CF5-59D3-FB9271C1850D}"/>
              </a:ext>
            </a:extLst>
          </p:cNvPr>
          <p:cNvSpPr txBox="1"/>
          <p:nvPr/>
        </p:nvSpPr>
        <p:spPr>
          <a:xfrm>
            <a:off x="661393" y="25336259"/>
            <a:ext cx="13817547" cy="636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291532"/>
            <a:r>
              <a:rPr lang="en-GB" sz="7200" b="1" dirty="0">
                <a:solidFill>
                  <a:srgbClr val="002060"/>
                </a:solidFill>
                <a:latin typeface="Calibri" panose="020F0502020204030204"/>
                <a:ea typeface="Calibri"/>
                <a:cs typeface="Calibri"/>
              </a:rPr>
              <a:t>Method</a:t>
            </a:r>
            <a:endParaRPr lang="en-GB" sz="324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3291532"/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A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convenience sample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was utilised: PT &amp; OT learners who completed a blended practice-based learning placement were eligible to participate. </a:t>
            </a:r>
          </a:p>
          <a:p>
            <a:pPr defTabSz="3291532"/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Both </a:t>
            </a:r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quantitative 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and </a:t>
            </a:r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qualitative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 methods were employed in the research. The questionnaires were devised from existing literature (Barrett, Belton and Alpine, 2019). Responses were scored on a Likert scale 1-5</a:t>
            </a:r>
          </a:p>
          <a:p>
            <a:pPr defTabSz="3291532"/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The quantitative data were analysed using descriptive statistics (Statistical Package for the Social Sciences (SPSS) 27 software). </a:t>
            </a:r>
          </a:p>
          <a:p>
            <a:pPr defTabSz="3291532"/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Profession specific focus groups also took place on-line and recordings were transcribed verbatim by an experienced qualitative research transcriber. Thematic analysis using NIVIVO 12 was used to analyse the qualitative data.</a:t>
            </a:r>
            <a:endParaRPr lang="en-US" sz="32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D37751-2847-684A-3C27-BAFCF5152AFF}"/>
              </a:ext>
            </a:extLst>
          </p:cNvPr>
          <p:cNvSpPr txBox="1"/>
          <p:nvPr/>
        </p:nvSpPr>
        <p:spPr>
          <a:xfrm>
            <a:off x="30086332" y="5409352"/>
            <a:ext cx="13365063" cy="24954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291532"/>
            <a:r>
              <a:rPr lang="en-GB" sz="7200" b="1" dirty="0">
                <a:solidFill>
                  <a:srgbClr val="002060"/>
                </a:solidFill>
                <a:latin typeface="Calibri" panose="020F0502020204030204"/>
                <a:ea typeface="+mn-lt"/>
                <a:cs typeface="Calibri" panose="020F0502020204030204"/>
              </a:rPr>
              <a:t>Discussion</a:t>
            </a:r>
          </a:p>
          <a:p>
            <a:pPr defTabSz="3291532"/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Table 1 shows 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here was a majority of positive agreement with the statements within the questionnaire, indicating that the placement were well received by the participants and that generally the placement experience had a positive outcome.</a:t>
            </a:r>
          </a:p>
          <a:p>
            <a:pPr defTabSz="3291532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Four themes were identified from the thematic analysis;</a:t>
            </a:r>
          </a:p>
          <a:p>
            <a:pPr defTabSz="3291744"/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Enablers 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for learners included support (from educators and academic staff), the type of project and placement speciality. </a:t>
            </a:r>
          </a:p>
          <a:p>
            <a:pPr defTabSz="3291532"/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Barriers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 for learners included the type and length of project not being </a:t>
            </a:r>
            <a:endParaRPr lang="en-US" sz="60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cs typeface="Calibri"/>
            </a:endParaRPr>
          </a:p>
          <a:p>
            <a:pPr defTabSz="3291532"/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comparable to their peers, limited clinical time and continuity with patients.</a:t>
            </a:r>
          </a:p>
          <a:p>
            <a:pPr defTabSz="3291532"/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New skill acquisition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 included adaptability and delegation skills, the ability to influence change in patient care and improved clinical reasoning. </a:t>
            </a:r>
          </a:p>
          <a:p>
            <a:pPr defTabSz="3291532"/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Calibri"/>
                <a:cs typeface="Calibri"/>
              </a:rPr>
              <a:t>Manage Expectations 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Calibri"/>
                <a:cs typeface="Calibri"/>
              </a:rPr>
              <a:t>of learners, to prepare them for the experience, </a:t>
            </a:r>
          </a:p>
          <a:p>
            <a:pPr defTabSz="3291532"/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Calibri"/>
                <a:cs typeface="Calibri"/>
              </a:rPr>
              <a:t>enhance communication and provide more guidance on the types of projects they could complete.</a:t>
            </a: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  <a:p>
            <a:pPr defTabSz="3291532"/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Conclusion</a:t>
            </a:r>
            <a:endParaRPr lang="en-GB" sz="7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pPr algn="just" defTabSz="3291532"/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Over </a:t>
            </a:r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11,800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 clinical hours have been saved by delivering BLPs, allowing learners to continue to progress on clinical programmes without having a gap in their studies. Without this innovation, </a:t>
            </a:r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Fifty-seven 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second- and third-year occupational therapy and physiotherapy students would have to extend their programmes of study to achieve the required 1000 clinical hours, to be registerable with their professional bodies. </a:t>
            </a:r>
          </a:p>
          <a:p>
            <a:pPr algn="just" defTabSz="3291532"/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Fifty-seven 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service improvement projects have been completed within partner organisations, to influence patient care and efficiency of staff working. </a:t>
            </a:r>
          </a:p>
          <a:p>
            <a:pPr algn="just" defTabSz="3291532"/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This placement model allows the development of </a:t>
            </a:r>
            <a:r>
              <a:rPr lang="en-GB" sz="3200" dirty="0">
                <a:ea typeface="+mn-lt"/>
                <a:cs typeface="+mn-lt"/>
              </a:rPr>
              <a:t>abilities and skills as core competencies related to their role as a newly qualified AHP’s standards of proficiency (HCPC 2013).</a:t>
            </a:r>
            <a:endParaRPr lang="en-GB" sz="32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algn="just" defTabSz="3291532"/>
            <a:endParaRPr lang="en-GB" sz="14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algn="just" defTabSz="3291532"/>
            <a:r>
              <a:rPr lang="en-GB" sz="6600" b="1" dirty="0">
                <a:solidFill>
                  <a:srgbClr val="002060"/>
                </a:solidFill>
                <a:latin typeface="Calibri" panose="020F0502020204030204"/>
                <a:ea typeface="+mn-lt"/>
                <a:cs typeface="Calibri" panose="020F0502020204030204"/>
              </a:rPr>
              <a:t>Recommendations</a:t>
            </a:r>
          </a:p>
          <a:p>
            <a:pPr marL="457200" indent="-457200" algn="just" defTabSz="3291532">
              <a:buFont typeface="Arial"/>
              <a:buChar char="•"/>
            </a:pPr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Alternative placement models are required to meet ongoing capacity demands.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 This work adds to the growing body of placement related literature. </a:t>
            </a:r>
          </a:p>
          <a:p>
            <a:pPr marL="457200" indent="-457200" algn="just" defTabSz="3291532">
              <a:buFont typeface="Arial"/>
              <a:buChar char="•"/>
            </a:pP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Projects based within the </a:t>
            </a:r>
            <a:r>
              <a:rPr lang="en-GB" sz="3200" b="1" dirty="0">
                <a:latin typeface="Calibri" panose="020F0502020204030204"/>
                <a:ea typeface="+mn-lt"/>
                <a:cs typeface="Calibri" panose="020F0502020204030204"/>
              </a:rPr>
              <a:t>Quality Improvement Framework </a:t>
            </a:r>
            <a:r>
              <a:rPr lang="en-GB" sz="3200" dirty="0">
                <a:latin typeface="Calibri" panose="020F0502020204030204"/>
                <a:ea typeface="+mn-lt"/>
                <a:cs typeface="Calibri" panose="020F0502020204030204"/>
              </a:rPr>
              <a:t>provide impact for both Learner, Educator and Healthcare Services.</a:t>
            </a:r>
          </a:p>
          <a:p>
            <a:pPr marL="457200" indent="-457200" algn="just" defTabSz="3291532">
              <a:buFont typeface="Arial"/>
              <a:buChar char="•"/>
            </a:pPr>
            <a:r>
              <a:rPr lang="en-GB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Development of resources and guidance support documents </a:t>
            </a:r>
            <a:r>
              <a:rPr lang="en-GB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+mn-lt"/>
                <a:cs typeface="Calibri" panose="020F0502020204030204"/>
              </a:rPr>
              <a:t>for both educator and learner to ensure engagement and positive outcomes for all stake holders.</a:t>
            </a:r>
            <a:endParaRPr lang="en-GB" sz="3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C3E5D1C3-A630-B890-AD41-14F85FEDA262}"/>
              </a:ext>
            </a:extLst>
          </p:cNvPr>
          <p:cNvSpPr/>
          <p:nvPr/>
        </p:nvSpPr>
        <p:spPr>
          <a:xfrm>
            <a:off x="750979" y="21567209"/>
            <a:ext cx="13515023" cy="34388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91532"/>
            <a:r>
              <a:rPr lang="en-GB" sz="4639" b="1" dirty="0">
                <a:solidFill>
                  <a:prstClr val="white"/>
                </a:solidFill>
                <a:latin typeface="Calibri"/>
              </a:rPr>
              <a:t>Research Aim: </a:t>
            </a:r>
          </a:p>
          <a:p>
            <a:pPr algn="ctr" defTabSz="3291532"/>
            <a:r>
              <a:rPr lang="en-GB" sz="4639" b="1" dirty="0">
                <a:solidFill>
                  <a:prstClr val="white"/>
                </a:solidFill>
                <a:latin typeface="Calibri"/>
              </a:rPr>
              <a:t>To ascertain the experiences of the newly introduced blended placement-based learning for second year occupational therapy and physiotherapy learners.</a:t>
            </a:r>
            <a:endParaRPr lang="en-GB" sz="4639" b="1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76" name="TextBox 1">
            <a:extLst>
              <a:ext uri="{FF2B5EF4-FFF2-40B4-BE49-F238E27FC236}">
                <a16:creationId xmlns:a16="http://schemas.microsoft.com/office/drawing/2014/main" id="{D653A0EC-5B11-D754-0B8C-F89413733D71}"/>
              </a:ext>
            </a:extLst>
          </p:cNvPr>
          <p:cNvSpPr txBox="1"/>
          <p:nvPr/>
        </p:nvSpPr>
        <p:spPr>
          <a:xfrm>
            <a:off x="15024974" y="16953047"/>
            <a:ext cx="14261679" cy="6032421"/>
          </a:xfrm>
          <a:prstGeom prst="rect">
            <a:avLst/>
          </a:prstGeom>
          <a:noFill/>
        </p:spPr>
        <p:txBody>
          <a:bodyPr rot="0" spcFirstLastPara="0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3291744"/>
            <a:r>
              <a:rPr lang="en-GB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Thematic Analysis  </a:t>
            </a:r>
          </a:p>
          <a:p>
            <a:pPr marL="0" lvl="1" defTabSz="3291744"/>
            <a:endParaRPr lang="en-GB" sz="4800" b="1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0" lvl="1" defTabSz="3291744"/>
            <a:endParaRPr lang="en-GB" sz="3200" b="1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0" lvl="1" defTabSz="3291744"/>
            <a:endParaRPr lang="en-GB" sz="4800" b="1" dirty="0">
              <a:solidFill>
                <a:srgbClr val="002060"/>
              </a:solidFill>
              <a:latin typeface="Calibri" panose="020F0502020204030204"/>
              <a:cs typeface="Calibri" panose="020F0502020204030204"/>
            </a:endParaRPr>
          </a:p>
          <a:p>
            <a:pPr marL="0" lvl="1" defTabSz="3291744"/>
            <a:endParaRPr lang="en-GB" sz="324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3291744"/>
            <a:endParaRPr lang="en-GB" sz="3240" i="1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3291744"/>
            <a:endParaRPr lang="en-GB" sz="3240" i="1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3291744"/>
            <a:endParaRPr lang="en-GB" sz="3240" i="1" dirty="0">
              <a:solidFill>
                <a:srgbClr val="000000"/>
              </a:solidFill>
              <a:latin typeface="Calibri" panose="020F0502020204030204"/>
            </a:endParaRPr>
          </a:p>
          <a:p>
            <a:pPr defTabSz="3291744"/>
            <a:endParaRPr lang="en-GB" sz="3240" b="1" dirty="0">
              <a:solidFill>
                <a:srgbClr val="0D0D0D"/>
              </a:solidFill>
              <a:latin typeface="Calibri" panose="020F0502020204030204"/>
              <a:cs typeface="Calibri" panose="020F0502020204030204"/>
            </a:endParaRPr>
          </a:p>
          <a:p>
            <a:pPr defTabSz="3291744"/>
            <a:endParaRPr lang="en-GB" sz="324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EC3599-382A-4781-514C-2E1E8CEDEC06}"/>
              </a:ext>
            </a:extLst>
          </p:cNvPr>
          <p:cNvGrpSpPr/>
          <p:nvPr/>
        </p:nvGrpSpPr>
        <p:grpSpPr>
          <a:xfrm>
            <a:off x="1158801" y="18901608"/>
            <a:ext cx="12699377" cy="2335402"/>
            <a:chOff x="1148752" y="19135080"/>
            <a:chExt cx="12699377" cy="23354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02B45B-AE9E-1559-0C07-F4828F1FC94B}"/>
                </a:ext>
              </a:extLst>
            </p:cNvPr>
            <p:cNvSpPr/>
            <p:nvPr/>
          </p:nvSpPr>
          <p:spPr>
            <a:xfrm>
              <a:off x="1148752" y="19135080"/>
              <a:ext cx="6011894" cy="233540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/>
                <a:t>Blended practice-based learning placement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1DB2195-D628-6BFD-40D2-8D7AA6CDE501}"/>
                </a:ext>
              </a:extLst>
            </p:cNvPr>
            <p:cNvSpPr/>
            <p:nvPr/>
          </p:nvSpPr>
          <p:spPr>
            <a:xfrm>
              <a:off x="8088129" y="19252218"/>
              <a:ext cx="5760000" cy="7704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/>
                <a:t>Clinical Experience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D3B149-E63A-6A91-6A14-D3F06ADF4152}"/>
                </a:ext>
              </a:extLst>
            </p:cNvPr>
            <p:cNvSpPr/>
            <p:nvPr/>
          </p:nvSpPr>
          <p:spPr>
            <a:xfrm>
              <a:off x="8088129" y="20620885"/>
              <a:ext cx="5760000" cy="77042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/>
                <a:t>Project Activity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2BEFCC-5329-A440-EAC1-789F3EF321E8}"/>
                </a:ext>
              </a:extLst>
            </p:cNvPr>
            <p:cNvSpPr txBox="1"/>
            <p:nvPr/>
          </p:nvSpPr>
          <p:spPr>
            <a:xfrm>
              <a:off x="7218283" y="19407879"/>
              <a:ext cx="8074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dirty="0">
                  <a:solidFill>
                    <a:srgbClr val="002060"/>
                  </a:solidFill>
                </a:rPr>
                <a:t>=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6267B1-74DB-C54E-20F3-675CBA533759}"/>
                </a:ext>
              </a:extLst>
            </p:cNvPr>
            <p:cNvSpPr txBox="1"/>
            <p:nvPr/>
          </p:nvSpPr>
          <p:spPr>
            <a:xfrm>
              <a:off x="10564409" y="19513316"/>
              <a:ext cx="8074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dirty="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3AF600-6968-83C1-3C3B-B4C7BF29CDD7}"/>
              </a:ext>
            </a:extLst>
          </p:cNvPr>
          <p:cNvGrpSpPr/>
          <p:nvPr/>
        </p:nvGrpSpPr>
        <p:grpSpPr>
          <a:xfrm>
            <a:off x="15024974" y="5567653"/>
            <a:ext cx="14693027" cy="11427890"/>
            <a:chOff x="15024974" y="5567653"/>
            <a:chExt cx="14693027" cy="10818596"/>
          </a:xfrm>
        </p:grpSpPr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BB1998EA-5492-876D-021C-F6B6467C02FB}"/>
                </a:ext>
              </a:extLst>
            </p:cNvPr>
            <p:cNvSpPr txBox="1"/>
            <p:nvPr/>
          </p:nvSpPr>
          <p:spPr>
            <a:xfrm>
              <a:off x="15024974" y="5567653"/>
              <a:ext cx="14693027" cy="31947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3291532"/>
              <a:r>
                <a:rPr lang="en-GB" sz="7200" b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Results</a:t>
              </a:r>
            </a:p>
            <a:p>
              <a:pPr defTabSz="3291532"/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Response Rate: 49% (n= 28; PT 78%; OT 22%)</a:t>
              </a:r>
            </a:p>
            <a:p>
              <a:pPr defTabSz="3291532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3291532"/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Table 1: Sample of the percentage agreement with the quality of placement experience questionnaire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0840C3-CCEE-3B62-00B2-CC8FA09E1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65967" y="8669285"/>
              <a:ext cx="14533410" cy="7716964"/>
            </a:xfrm>
            <a:prstGeom prst="rect">
              <a:avLst/>
            </a:prstGeom>
          </p:spPr>
        </p:pic>
      </p:grpSp>
      <p:pic>
        <p:nvPicPr>
          <p:cNvPr id="704" name="Picture 703" descr="A group of people in graduation gowns and caps&#10;&#10;Description automatically generated with low confidence">
            <a:extLst>
              <a:ext uri="{FF2B5EF4-FFF2-40B4-BE49-F238E27FC236}">
                <a16:creationId xmlns:a16="http://schemas.microsoft.com/office/drawing/2014/main" id="{6B3838A2-D187-15FD-D51A-20C92FD33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742" y="13666648"/>
            <a:ext cx="12768417" cy="404869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B3BF692-E7A4-FA68-8668-D2CA41A57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822" y="18097001"/>
            <a:ext cx="14261679" cy="119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7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13" ma:contentTypeDescription="Create a new document." ma:contentTypeScope="" ma:versionID="d50080eb7abd9128e9f04e54de0816f6">
  <xsd:schema xmlns:xsd="http://www.w3.org/2001/XMLSchema" xmlns:xs="http://www.w3.org/2001/XMLSchema" xmlns:p="http://schemas.microsoft.com/office/2006/metadata/properties" xmlns:ns3="2c0728d4-b628-46ac-beb8-1847ad0e6c02" xmlns:ns4="2c43926a-b248-4fb5-8692-7f03bd5c687b" targetNamespace="http://schemas.microsoft.com/office/2006/metadata/properties" ma:root="true" ma:fieldsID="7e8d117f93978cc9eb48a25d647bc490" ns3:_="" ns4:_="">
    <xsd:import namespace="2c0728d4-b628-46ac-beb8-1847ad0e6c02"/>
    <xsd:import namespace="2c43926a-b248-4fb5-8692-7f03bd5c68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26a-b248-4fb5-8692-7f03bd5c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D8FEEE-FF04-4114-870B-1B0A575D8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2c43926a-b248-4fb5-8692-7f03bd5c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F72017-0474-47B1-83A7-B8D5EC6F3BB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c0728d4-b628-46ac-beb8-1847ad0e6c02"/>
    <ds:schemaRef ds:uri="2c43926a-b248-4fb5-8692-7f03bd5c687b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C55CFA-1FCC-4BA5-BAD5-B1891DD28A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1651</Words>
  <Application>Microsoft Office PowerPoint</Application>
  <PresentationFormat>Custom</PresentationFormat>
  <Paragraphs>246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Deaves, Amanda</dc:creator>
  <cp:lastModifiedBy>Deaves, Amanda</cp:lastModifiedBy>
  <cp:revision>161</cp:revision>
  <dcterms:created xsi:type="dcterms:W3CDTF">2022-05-03T16:48:43Z</dcterms:created>
  <dcterms:modified xsi:type="dcterms:W3CDTF">2022-06-13T15:25:04Z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