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66" autoAdjust="0"/>
  </p:normalViewPr>
  <p:slideViewPr>
    <p:cSldViewPr snapToGrid="0">
      <p:cViewPr varScale="1">
        <p:scale>
          <a:sx n="73" d="100"/>
          <a:sy n="73"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08ECA-500A-4F4B-B731-0756D95CB80B}" type="doc">
      <dgm:prSet loTypeId="urn:microsoft.com/office/officeart/2011/layout/HexagonRadial" loCatId="cycle" qsTypeId="urn:microsoft.com/office/officeart/2005/8/quickstyle/3d7" qsCatId="3D" csTypeId="urn:microsoft.com/office/officeart/2005/8/colors/accent1_2" csCatId="accent1" phldr="1"/>
      <dgm:spPr/>
      <dgm:t>
        <a:bodyPr/>
        <a:lstStyle/>
        <a:p>
          <a:endParaRPr lang="en-GB"/>
        </a:p>
      </dgm:t>
    </dgm:pt>
    <dgm:pt modelId="{19D936DD-92DA-49CF-9FA8-03E5D18B4FD1}">
      <dgm:prSet phldrT="[Text]"/>
      <dgm:spPr/>
      <dgm:t>
        <a:bodyPr/>
        <a:lstStyle/>
        <a:p>
          <a:r>
            <a:rPr lang="en-GB" dirty="0"/>
            <a:t>Students</a:t>
          </a:r>
        </a:p>
      </dgm:t>
    </dgm:pt>
    <dgm:pt modelId="{EEA552E1-6EF1-4BEF-B715-820272A2AAB4}" type="parTrans" cxnId="{9B28868E-0946-472D-9235-FD76C82EF7B7}">
      <dgm:prSet/>
      <dgm:spPr/>
      <dgm:t>
        <a:bodyPr/>
        <a:lstStyle/>
        <a:p>
          <a:endParaRPr lang="en-GB"/>
        </a:p>
      </dgm:t>
    </dgm:pt>
    <dgm:pt modelId="{B6D3544F-7288-4A1F-88CB-A8D8742781C0}" type="sibTrans" cxnId="{9B28868E-0946-472D-9235-FD76C82EF7B7}">
      <dgm:prSet/>
      <dgm:spPr/>
      <dgm:t>
        <a:bodyPr/>
        <a:lstStyle/>
        <a:p>
          <a:endParaRPr lang="en-GB"/>
        </a:p>
      </dgm:t>
    </dgm:pt>
    <dgm:pt modelId="{D8C65970-8BB0-4E42-AD51-078A3E5ED1BC}">
      <dgm:prSet phldrT="[Text]"/>
      <dgm:spPr/>
      <dgm:t>
        <a:bodyPr/>
        <a:lstStyle/>
        <a:p>
          <a:r>
            <a:rPr lang="en-GB" dirty="0"/>
            <a:t>Safety &amp; Contracts</a:t>
          </a:r>
        </a:p>
      </dgm:t>
    </dgm:pt>
    <dgm:pt modelId="{368403A4-1B8C-46F2-A9AB-B56711535B37}" type="parTrans" cxnId="{E18E59C4-1C40-4E02-8F9B-73F3AF3B11DC}">
      <dgm:prSet/>
      <dgm:spPr/>
      <dgm:t>
        <a:bodyPr/>
        <a:lstStyle/>
        <a:p>
          <a:endParaRPr lang="en-GB"/>
        </a:p>
      </dgm:t>
    </dgm:pt>
    <dgm:pt modelId="{4FB4056D-7290-47C0-85C9-C91A7CECD342}" type="sibTrans" cxnId="{E18E59C4-1C40-4E02-8F9B-73F3AF3B11DC}">
      <dgm:prSet/>
      <dgm:spPr/>
      <dgm:t>
        <a:bodyPr/>
        <a:lstStyle/>
        <a:p>
          <a:endParaRPr lang="en-GB"/>
        </a:p>
      </dgm:t>
    </dgm:pt>
    <dgm:pt modelId="{8C62D6B7-18EA-4314-8550-FDD41BF38AD8}">
      <dgm:prSet phldrT="[Text]"/>
      <dgm:spPr/>
      <dgm:t>
        <a:bodyPr/>
        <a:lstStyle/>
        <a:p>
          <a:r>
            <a:rPr lang="en-GB" dirty="0"/>
            <a:t>PEF Hosts</a:t>
          </a:r>
        </a:p>
      </dgm:t>
    </dgm:pt>
    <dgm:pt modelId="{9A45A3C8-0D5C-46BA-B192-E48B0E2F2DAA}" type="parTrans" cxnId="{2A7B2450-6933-4510-8AE3-672F465D8F3C}">
      <dgm:prSet/>
      <dgm:spPr/>
      <dgm:t>
        <a:bodyPr/>
        <a:lstStyle/>
        <a:p>
          <a:endParaRPr lang="en-GB"/>
        </a:p>
      </dgm:t>
    </dgm:pt>
    <dgm:pt modelId="{B5C2A975-A379-40BA-99A0-4568B3A39EAB}" type="sibTrans" cxnId="{2A7B2450-6933-4510-8AE3-672F465D8F3C}">
      <dgm:prSet/>
      <dgm:spPr/>
      <dgm:t>
        <a:bodyPr/>
        <a:lstStyle/>
        <a:p>
          <a:endParaRPr lang="en-GB"/>
        </a:p>
      </dgm:t>
    </dgm:pt>
    <dgm:pt modelId="{DB7AD4BD-5576-43EB-9C54-E5590D7BD35B}">
      <dgm:prSet phldrT="[Text]"/>
      <dgm:spPr/>
      <dgm:t>
        <a:bodyPr/>
        <a:lstStyle/>
        <a:p>
          <a:r>
            <a:rPr lang="en-GB" dirty="0"/>
            <a:t>ICS</a:t>
          </a:r>
        </a:p>
      </dgm:t>
    </dgm:pt>
    <dgm:pt modelId="{1DF09BA8-4A8F-40F0-B495-FEE4127554CF}" type="parTrans" cxnId="{28A0EB6D-A144-4734-887D-BC098C701F5B}">
      <dgm:prSet/>
      <dgm:spPr/>
      <dgm:t>
        <a:bodyPr/>
        <a:lstStyle/>
        <a:p>
          <a:endParaRPr lang="en-GB"/>
        </a:p>
      </dgm:t>
    </dgm:pt>
    <dgm:pt modelId="{6D360355-22D4-4E37-B0DE-6F58750C448E}" type="sibTrans" cxnId="{28A0EB6D-A144-4734-887D-BC098C701F5B}">
      <dgm:prSet/>
      <dgm:spPr/>
      <dgm:t>
        <a:bodyPr/>
        <a:lstStyle/>
        <a:p>
          <a:endParaRPr lang="en-GB"/>
        </a:p>
      </dgm:t>
    </dgm:pt>
    <dgm:pt modelId="{02CF82C0-56DF-4C95-B9BC-BB77B606183D}">
      <dgm:prSet phldrT="[Text]"/>
      <dgm:spPr/>
      <dgm:t>
        <a:bodyPr/>
        <a:lstStyle/>
        <a:p>
          <a:r>
            <a:rPr lang="en-GB" dirty="0"/>
            <a:t>Data Sharing </a:t>
          </a:r>
        </a:p>
      </dgm:t>
    </dgm:pt>
    <dgm:pt modelId="{08D46FE5-9597-4725-9F98-7199AFE29E0A}" type="parTrans" cxnId="{D01A4EF6-8622-4E20-9D67-DB64C6BA98DE}">
      <dgm:prSet/>
      <dgm:spPr/>
      <dgm:t>
        <a:bodyPr/>
        <a:lstStyle/>
        <a:p>
          <a:endParaRPr lang="en-GB"/>
        </a:p>
      </dgm:t>
    </dgm:pt>
    <dgm:pt modelId="{702F8BC1-CA93-451D-9271-AC9188B1C69C}" type="sibTrans" cxnId="{D01A4EF6-8622-4E20-9D67-DB64C6BA98DE}">
      <dgm:prSet/>
      <dgm:spPr/>
      <dgm:t>
        <a:bodyPr/>
        <a:lstStyle/>
        <a:p>
          <a:endParaRPr lang="en-GB"/>
        </a:p>
      </dgm:t>
    </dgm:pt>
    <dgm:pt modelId="{1533D4FE-4357-4573-8F1E-32586987C024}">
      <dgm:prSet phldrT="[Text]"/>
      <dgm:spPr/>
      <dgm:t>
        <a:bodyPr/>
        <a:lstStyle/>
        <a:p>
          <a:r>
            <a:rPr lang="en-GB" dirty="0"/>
            <a:t>HEE</a:t>
          </a:r>
        </a:p>
      </dgm:t>
    </dgm:pt>
    <dgm:pt modelId="{608326C4-1C9B-4939-89DB-9F3204243CD5}" type="parTrans" cxnId="{E14F3955-C759-4AD4-9CEC-D847DF4879AA}">
      <dgm:prSet/>
      <dgm:spPr/>
      <dgm:t>
        <a:bodyPr/>
        <a:lstStyle/>
        <a:p>
          <a:endParaRPr lang="en-GB"/>
        </a:p>
      </dgm:t>
    </dgm:pt>
    <dgm:pt modelId="{E906C65C-05CA-4814-A066-961B8431F03C}" type="sibTrans" cxnId="{E14F3955-C759-4AD4-9CEC-D847DF4879AA}">
      <dgm:prSet/>
      <dgm:spPr/>
      <dgm:t>
        <a:bodyPr/>
        <a:lstStyle/>
        <a:p>
          <a:endParaRPr lang="en-GB"/>
        </a:p>
      </dgm:t>
    </dgm:pt>
    <dgm:pt modelId="{F3245567-6B11-4355-A236-FEEBC285F994}">
      <dgm:prSet phldrT="[Text]"/>
      <dgm:spPr/>
      <dgm:t>
        <a:bodyPr/>
        <a:lstStyle/>
        <a:p>
          <a:r>
            <a:rPr lang="en-GB" dirty="0"/>
            <a:t>HEIs </a:t>
          </a:r>
        </a:p>
      </dgm:t>
    </dgm:pt>
    <dgm:pt modelId="{B70538AE-DF0B-4AA0-A0BA-E096453164FD}" type="parTrans" cxnId="{41291E34-81CF-4FD0-8B01-F92889335BE6}">
      <dgm:prSet/>
      <dgm:spPr/>
      <dgm:t>
        <a:bodyPr/>
        <a:lstStyle/>
        <a:p>
          <a:endParaRPr lang="en-GB"/>
        </a:p>
      </dgm:t>
    </dgm:pt>
    <dgm:pt modelId="{91DAA269-4FE0-4FA9-BC8A-39CFF1A3A355}" type="sibTrans" cxnId="{41291E34-81CF-4FD0-8B01-F92889335BE6}">
      <dgm:prSet/>
      <dgm:spPr/>
      <dgm:t>
        <a:bodyPr/>
        <a:lstStyle/>
        <a:p>
          <a:endParaRPr lang="en-GB"/>
        </a:p>
      </dgm:t>
    </dgm:pt>
    <dgm:pt modelId="{1EFD00DB-D8AB-49CF-8FD2-47F95C58A129}" type="pres">
      <dgm:prSet presAssocID="{6EF08ECA-500A-4F4B-B731-0756D95CB80B}" presName="Name0" presStyleCnt="0">
        <dgm:presLayoutVars>
          <dgm:chMax val="1"/>
          <dgm:chPref val="1"/>
          <dgm:dir/>
          <dgm:animOne val="branch"/>
          <dgm:animLvl val="lvl"/>
        </dgm:presLayoutVars>
      </dgm:prSet>
      <dgm:spPr/>
    </dgm:pt>
    <dgm:pt modelId="{32FDC2C6-91CF-488D-B623-B79CF6FBBF6E}" type="pres">
      <dgm:prSet presAssocID="{19D936DD-92DA-49CF-9FA8-03E5D18B4FD1}" presName="Parent" presStyleLbl="node0" presStyleIdx="0" presStyleCnt="1">
        <dgm:presLayoutVars>
          <dgm:chMax val="6"/>
          <dgm:chPref val="6"/>
        </dgm:presLayoutVars>
      </dgm:prSet>
      <dgm:spPr/>
    </dgm:pt>
    <dgm:pt modelId="{A6C9B530-6940-4933-B474-534456D669C6}" type="pres">
      <dgm:prSet presAssocID="{D8C65970-8BB0-4E42-AD51-078A3E5ED1BC}" presName="Accent1" presStyleCnt="0"/>
      <dgm:spPr/>
    </dgm:pt>
    <dgm:pt modelId="{EECB6C2A-33C3-4920-96FC-373E87BA7EAB}" type="pres">
      <dgm:prSet presAssocID="{D8C65970-8BB0-4E42-AD51-078A3E5ED1BC}" presName="Accent" presStyleLbl="bgShp" presStyleIdx="0" presStyleCnt="6"/>
      <dgm:spPr/>
    </dgm:pt>
    <dgm:pt modelId="{C9DEB63D-9136-454F-BAE7-9B0A2E030787}" type="pres">
      <dgm:prSet presAssocID="{D8C65970-8BB0-4E42-AD51-078A3E5ED1BC}" presName="Child1" presStyleLbl="node1" presStyleIdx="0" presStyleCnt="6">
        <dgm:presLayoutVars>
          <dgm:chMax val="0"/>
          <dgm:chPref val="0"/>
          <dgm:bulletEnabled val="1"/>
        </dgm:presLayoutVars>
      </dgm:prSet>
      <dgm:spPr/>
    </dgm:pt>
    <dgm:pt modelId="{B0E4A015-8488-4479-9E96-7602DB992DE8}" type="pres">
      <dgm:prSet presAssocID="{8C62D6B7-18EA-4314-8550-FDD41BF38AD8}" presName="Accent2" presStyleCnt="0"/>
      <dgm:spPr/>
    </dgm:pt>
    <dgm:pt modelId="{0640AAFC-925D-4267-81C8-A981B1101A94}" type="pres">
      <dgm:prSet presAssocID="{8C62D6B7-18EA-4314-8550-FDD41BF38AD8}" presName="Accent" presStyleLbl="bgShp" presStyleIdx="1" presStyleCnt="6"/>
      <dgm:spPr/>
    </dgm:pt>
    <dgm:pt modelId="{84EA3999-5E71-48B0-B199-60E157839661}" type="pres">
      <dgm:prSet presAssocID="{8C62D6B7-18EA-4314-8550-FDD41BF38AD8}" presName="Child2" presStyleLbl="node1" presStyleIdx="1" presStyleCnt="6">
        <dgm:presLayoutVars>
          <dgm:chMax val="0"/>
          <dgm:chPref val="0"/>
          <dgm:bulletEnabled val="1"/>
        </dgm:presLayoutVars>
      </dgm:prSet>
      <dgm:spPr/>
    </dgm:pt>
    <dgm:pt modelId="{5123011F-D9CF-482E-BDF7-1D42EDD9A34F}" type="pres">
      <dgm:prSet presAssocID="{DB7AD4BD-5576-43EB-9C54-E5590D7BD35B}" presName="Accent3" presStyleCnt="0"/>
      <dgm:spPr/>
    </dgm:pt>
    <dgm:pt modelId="{0A091E19-1D03-494C-8AAF-051191EDD580}" type="pres">
      <dgm:prSet presAssocID="{DB7AD4BD-5576-43EB-9C54-E5590D7BD35B}" presName="Accent" presStyleLbl="bgShp" presStyleIdx="2" presStyleCnt="6"/>
      <dgm:spPr/>
    </dgm:pt>
    <dgm:pt modelId="{9FCF9004-84B9-4F4E-A360-781395E60B0B}" type="pres">
      <dgm:prSet presAssocID="{DB7AD4BD-5576-43EB-9C54-E5590D7BD35B}" presName="Child3" presStyleLbl="node1" presStyleIdx="2" presStyleCnt="6">
        <dgm:presLayoutVars>
          <dgm:chMax val="0"/>
          <dgm:chPref val="0"/>
          <dgm:bulletEnabled val="1"/>
        </dgm:presLayoutVars>
      </dgm:prSet>
      <dgm:spPr/>
    </dgm:pt>
    <dgm:pt modelId="{5C37817E-43DE-47CE-A91C-A173F020A5F3}" type="pres">
      <dgm:prSet presAssocID="{02CF82C0-56DF-4C95-B9BC-BB77B606183D}" presName="Accent4" presStyleCnt="0"/>
      <dgm:spPr/>
    </dgm:pt>
    <dgm:pt modelId="{68DA7624-6BA5-4F67-A817-7D6094F5FAE2}" type="pres">
      <dgm:prSet presAssocID="{02CF82C0-56DF-4C95-B9BC-BB77B606183D}" presName="Accent" presStyleLbl="bgShp" presStyleIdx="3" presStyleCnt="6"/>
      <dgm:spPr/>
    </dgm:pt>
    <dgm:pt modelId="{3F95A4F9-43EC-4FB2-A2B4-D5C06AE8EE2A}" type="pres">
      <dgm:prSet presAssocID="{02CF82C0-56DF-4C95-B9BC-BB77B606183D}" presName="Child4" presStyleLbl="node1" presStyleIdx="3" presStyleCnt="6">
        <dgm:presLayoutVars>
          <dgm:chMax val="0"/>
          <dgm:chPref val="0"/>
          <dgm:bulletEnabled val="1"/>
        </dgm:presLayoutVars>
      </dgm:prSet>
      <dgm:spPr/>
    </dgm:pt>
    <dgm:pt modelId="{A605E360-C957-4E1B-900B-3B7382705E37}" type="pres">
      <dgm:prSet presAssocID="{1533D4FE-4357-4573-8F1E-32586987C024}" presName="Accent5" presStyleCnt="0"/>
      <dgm:spPr/>
    </dgm:pt>
    <dgm:pt modelId="{F83286AD-87F7-434C-B7B0-7A05A0223895}" type="pres">
      <dgm:prSet presAssocID="{1533D4FE-4357-4573-8F1E-32586987C024}" presName="Accent" presStyleLbl="bgShp" presStyleIdx="4" presStyleCnt="6"/>
      <dgm:spPr/>
    </dgm:pt>
    <dgm:pt modelId="{AFF453AA-221E-4CFC-A6C5-C12EFA2443E0}" type="pres">
      <dgm:prSet presAssocID="{1533D4FE-4357-4573-8F1E-32586987C024}" presName="Child5" presStyleLbl="node1" presStyleIdx="4" presStyleCnt="6">
        <dgm:presLayoutVars>
          <dgm:chMax val="0"/>
          <dgm:chPref val="0"/>
          <dgm:bulletEnabled val="1"/>
        </dgm:presLayoutVars>
      </dgm:prSet>
      <dgm:spPr/>
    </dgm:pt>
    <dgm:pt modelId="{B409C9F0-7DCE-425A-B4B0-513F07E03803}" type="pres">
      <dgm:prSet presAssocID="{F3245567-6B11-4355-A236-FEEBC285F994}" presName="Accent6" presStyleCnt="0"/>
      <dgm:spPr/>
    </dgm:pt>
    <dgm:pt modelId="{E4648582-F4BF-4F02-B1CF-68ECBD341933}" type="pres">
      <dgm:prSet presAssocID="{F3245567-6B11-4355-A236-FEEBC285F994}" presName="Accent" presStyleLbl="bgShp" presStyleIdx="5" presStyleCnt="6"/>
      <dgm:spPr/>
    </dgm:pt>
    <dgm:pt modelId="{8A64C55E-9011-4841-81E5-B544D8BCAEAF}" type="pres">
      <dgm:prSet presAssocID="{F3245567-6B11-4355-A236-FEEBC285F994}" presName="Child6" presStyleLbl="node1" presStyleIdx="5" presStyleCnt="6">
        <dgm:presLayoutVars>
          <dgm:chMax val="0"/>
          <dgm:chPref val="0"/>
          <dgm:bulletEnabled val="1"/>
        </dgm:presLayoutVars>
      </dgm:prSet>
      <dgm:spPr/>
    </dgm:pt>
  </dgm:ptLst>
  <dgm:cxnLst>
    <dgm:cxn modelId="{840DF11D-E16C-4365-B2F5-2CC0E7F8B6C3}" type="presOf" srcId="{F3245567-6B11-4355-A236-FEEBC285F994}" destId="{8A64C55E-9011-4841-81E5-B544D8BCAEAF}" srcOrd="0" destOrd="0" presId="urn:microsoft.com/office/officeart/2011/layout/HexagonRadial"/>
    <dgm:cxn modelId="{A5A64D28-AB96-4C24-8956-3ECE14F237A3}" type="presOf" srcId="{8C62D6B7-18EA-4314-8550-FDD41BF38AD8}" destId="{84EA3999-5E71-48B0-B199-60E157839661}" srcOrd="0" destOrd="0" presId="urn:microsoft.com/office/officeart/2011/layout/HexagonRadial"/>
    <dgm:cxn modelId="{41291E34-81CF-4FD0-8B01-F92889335BE6}" srcId="{19D936DD-92DA-49CF-9FA8-03E5D18B4FD1}" destId="{F3245567-6B11-4355-A236-FEEBC285F994}" srcOrd="5" destOrd="0" parTransId="{B70538AE-DF0B-4AA0-A0BA-E096453164FD}" sibTransId="{91DAA269-4FE0-4FA9-BC8A-39CFF1A3A355}"/>
    <dgm:cxn modelId="{A6C18638-BD8C-4788-B2D3-36476AA9E8A1}" type="presOf" srcId="{6EF08ECA-500A-4F4B-B731-0756D95CB80B}" destId="{1EFD00DB-D8AB-49CF-8FD2-47F95C58A129}" srcOrd="0" destOrd="0" presId="urn:microsoft.com/office/officeart/2011/layout/HexagonRadial"/>
    <dgm:cxn modelId="{3C53B338-3CCA-4D80-9376-25E32711A421}" type="presOf" srcId="{D8C65970-8BB0-4E42-AD51-078A3E5ED1BC}" destId="{C9DEB63D-9136-454F-BAE7-9B0A2E030787}" srcOrd="0" destOrd="0" presId="urn:microsoft.com/office/officeart/2011/layout/HexagonRadial"/>
    <dgm:cxn modelId="{28A0EB6D-A144-4734-887D-BC098C701F5B}" srcId="{19D936DD-92DA-49CF-9FA8-03E5D18B4FD1}" destId="{DB7AD4BD-5576-43EB-9C54-E5590D7BD35B}" srcOrd="2" destOrd="0" parTransId="{1DF09BA8-4A8F-40F0-B495-FEE4127554CF}" sibTransId="{6D360355-22D4-4E37-B0DE-6F58750C448E}"/>
    <dgm:cxn modelId="{2A7B2450-6933-4510-8AE3-672F465D8F3C}" srcId="{19D936DD-92DA-49CF-9FA8-03E5D18B4FD1}" destId="{8C62D6B7-18EA-4314-8550-FDD41BF38AD8}" srcOrd="1" destOrd="0" parTransId="{9A45A3C8-0D5C-46BA-B192-E48B0E2F2DAA}" sibTransId="{B5C2A975-A379-40BA-99A0-4568B3A39EAB}"/>
    <dgm:cxn modelId="{E14F3955-C759-4AD4-9CEC-D847DF4879AA}" srcId="{19D936DD-92DA-49CF-9FA8-03E5D18B4FD1}" destId="{1533D4FE-4357-4573-8F1E-32586987C024}" srcOrd="4" destOrd="0" parTransId="{608326C4-1C9B-4939-89DB-9F3204243CD5}" sibTransId="{E906C65C-05CA-4814-A066-961B8431F03C}"/>
    <dgm:cxn modelId="{43C7B485-B696-4111-B140-1D7B6D3647ED}" type="presOf" srcId="{1533D4FE-4357-4573-8F1E-32586987C024}" destId="{AFF453AA-221E-4CFC-A6C5-C12EFA2443E0}" srcOrd="0" destOrd="0" presId="urn:microsoft.com/office/officeart/2011/layout/HexagonRadial"/>
    <dgm:cxn modelId="{9B28868E-0946-472D-9235-FD76C82EF7B7}" srcId="{6EF08ECA-500A-4F4B-B731-0756D95CB80B}" destId="{19D936DD-92DA-49CF-9FA8-03E5D18B4FD1}" srcOrd="0" destOrd="0" parTransId="{EEA552E1-6EF1-4BEF-B715-820272A2AAB4}" sibTransId="{B6D3544F-7288-4A1F-88CB-A8D8742781C0}"/>
    <dgm:cxn modelId="{5F4205B2-2D0A-4C1F-ADC6-C9CE442A1F4F}" type="presOf" srcId="{02CF82C0-56DF-4C95-B9BC-BB77B606183D}" destId="{3F95A4F9-43EC-4FB2-A2B4-D5C06AE8EE2A}" srcOrd="0" destOrd="0" presId="urn:microsoft.com/office/officeart/2011/layout/HexagonRadial"/>
    <dgm:cxn modelId="{E18E59C4-1C40-4E02-8F9B-73F3AF3B11DC}" srcId="{19D936DD-92DA-49CF-9FA8-03E5D18B4FD1}" destId="{D8C65970-8BB0-4E42-AD51-078A3E5ED1BC}" srcOrd="0" destOrd="0" parTransId="{368403A4-1B8C-46F2-A9AB-B56711535B37}" sibTransId="{4FB4056D-7290-47C0-85C9-C91A7CECD342}"/>
    <dgm:cxn modelId="{5473D1C4-17BE-4A84-8837-AAFC04B36671}" type="presOf" srcId="{19D936DD-92DA-49CF-9FA8-03E5D18B4FD1}" destId="{32FDC2C6-91CF-488D-B623-B79CF6FBBF6E}" srcOrd="0" destOrd="0" presId="urn:microsoft.com/office/officeart/2011/layout/HexagonRadial"/>
    <dgm:cxn modelId="{42FBC2E6-028F-43C7-AAF3-175BB7220A1E}" type="presOf" srcId="{DB7AD4BD-5576-43EB-9C54-E5590D7BD35B}" destId="{9FCF9004-84B9-4F4E-A360-781395E60B0B}" srcOrd="0" destOrd="0" presId="urn:microsoft.com/office/officeart/2011/layout/HexagonRadial"/>
    <dgm:cxn modelId="{D01A4EF6-8622-4E20-9D67-DB64C6BA98DE}" srcId="{19D936DD-92DA-49CF-9FA8-03E5D18B4FD1}" destId="{02CF82C0-56DF-4C95-B9BC-BB77B606183D}" srcOrd="3" destOrd="0" parTransId="{08D46FE5-9597-4725-9F98-7199AFE29E0A}" sibTransId="{702F8BC1-CA93-451D-9271-AC9188B1C69C}"/>
    <dgm:cxn modelId="{4E3E0856-08D1-4E97-AA93-273AB90DBD84}" type="presParOf" srcId="{1EFD00DB-D8AB-49CF-8FD2-47F95C58A129}" destId="{32FDC2C6-91CF-488D-B623-B79CF6FBBF6E}" srcOrd="0" destOrd="0" presId="urn:microsoft.com/office/officeart/2011/layout/HexagonRadial"/>
    <dgm:cxn modelId="{86DF524D-17EF-4981-9729-ED5BAADCFB6F}" type="presParOf" srcId="{1EFD00DB-D8AB-49CF-8FD2-47F95C58A129}" destId="{A6C9B530-6940-4933-B474-534456D669C6}" srcOrd="1" destOrd="0" presId="urn:microsoft.com/office/officeart/2011/layout/HexagonRadial"/>
    <dgm:cxn modelId="{D45D869F-9EBC-46C5-AA5A-A455A875CFF7}" type="presParOf" srcId="{A6C9B530-6940-4933-B474-534456D669C6}" destId="{EECB6C2A-33C3-4920-96FC-373E87BA7EAB}" srcOrd="0" destOrd="0" presId="urn:microsoft.com/office/officeart/2011/layout/HexagonRadial"/>
    <dgm:cxn modelId="{5961BFBE-860F-4D41-9CF3-6FA0E9AA8814}" type="presParOf" srcId="{1EFD00DB-D8AB-49CF-8FD2-47F95C58A129}" destId="{C9DEB63D-9136-454F-BAE7-9B0A2E030787}" srcOrd="2" destOrd="0" presId="urn:microsoft.com/office/officeart/2011/layout/HexagonRadial"/>
    <dgm:cxn modelId="{29FB30E4-7027-4601-B7E0-1306C5D76AC9}" type="presParOf" srcId="{1EFD00DB-D8AB-49CF-8FD2-47F95C58A129}" destId="{B0E4A015-8488-4479-9E96-7602DB992DE8}" srcOrd="3" destOrd="0" presId="urn:microsoft.com/office/officeart/2011/layout/HexagonRadial"/>
    <dgm:cxn modelId="{C4A22296-D991-4321-83C0-D3E168E269F0}" type="presParOf" srcId="{B0E4A015-8488-4479-9E96-7602DB992DE8}" destId="{0640AAFC-925D-4267-81C8-A981B1101A94}" srcOrd="0" destOrd="0" presId="urn:microsoft.com/office/officeart/2011/layout/HexagonRadial"/>
    <dgm:cxn modelId="{E25DC514-1B32-4631-B1C5-30C966C9DAE6}" type="presParOf" srcId="{1EFD00DB-D8AB-49CF-8FD2-47F95C58A129}" destId="{84EA3999-5E71-48B0-B199-60E157839661}" srcOrd="4" destOrd="0" presId="urn:microsoft.com/office/officeart/2011/layout/HexagonRadial"/>
    <dgm:cxn modelId="{D0FFB31F-1A9B-4B6C-A6C2-302737E8CF07}" type="presParOf" srcId="{1EFD00DB-D8AB-49CF-8FD2-47F95C58A129}" destId="{5123011F-D9CF-482E-BDF7-1D42EDD9A34F}" srcOrd="5" destOrd="0" presId="urn:microsoft.com/office/officeart/2011/layout/HexagonRadial"/>
    <dgm:cxn modelId="{A0DA51D9-4DCA-48B9-BC92-26F36CACE2AE}" type="presParOf" srcId="{5123011F-D9CF-482E-BDF7-1D42EDD9A34F}" destId="{0A091E19-1D03-494C-8AAF-051191EDD580}" srcOrd="0" destOrd="0" presId="urn:microsoft.com/office/officeart/2011/layout/HexagonRadial"/>
    <dgm:cxn modelId="{18576F2D-BF91-40EB-B34C-CD701FC97ADD}" type="presParOf" srcId="{1EFD00DB-D8AB-49CF-8FD2-47F95C58A129}" destId="{9FCF9004-84B9-4F4E-A360-781395E60B0B}" srcOrd="6" destOrd="0" presId="urn:microsoft.com/office/officeart/2011/layout/HexagonRadial"/>
    <dgm:cxn modelId="{8992A81B-B5BE-4DF3-8EB2-D13C7BDAA19C}" type="presParOf" srcId="{1EFD00DB-D8AB-49CF-8FD2-47F95C58A129}" destId="{5C37817E-43DE-47CE-A91C-A173F020A5F3}" srcOrd="7" destOrd="0" presId="urn:microsoft.com/office/officeart/2011/layout/HexagonRadial"/>
    <dgm:cxn modelId="{C41050D4-2F8B-4D71-B9EB-AD6E91460E87}" type="presParOf" srcId="{5C37817E-43DE-47CE-A91C-A173F020A5F3}" destId="{68DA7624-6BA5-4F67-A817-7D6094F5FAE2}" srcOrd="0" destOrd="0" presId="urn:microsoft.com/office/officeart/2011/layout/HexagonRadial"/>
    <dgm:cxn modelId="{E5EAAC02-C465-4713-BC18-045C39738494}" type="presParOf" srcId="{1EFD00DB-D8AB-49CF-8FD2-47F95C58A129}" destId="{3F95A4F9-43EC-4FB2-A2B4-D5C06AE8EE2A}" srcOrd="8" destOrd="0" presId="urn:microsoft.com/office/officeart/2011/layout/HexagonRadial"/>
    <dgm:cxn modelId="{F7C6D7EC-87A4-442B-B08E-598B767B7B9D}" type="presParOf" srcId="{1EFD00DB-D8AB-49CF-8FD2-47F95C58A129}" destId="{A605E360-C957-4E1B-900B-3B7382705E37}" srcOrd="9" destOrd="0" presId="urn:microsoft.com/office/officeart/2011/layout/HexagonRadial"/>
    <dgm:cxn modelId="{2A654795-33CD-4873-9086-F43D74405CF3}" type="presParOf" srcId="{A605E360-C957-4E1B-900B-3B7382705E37}" destId="{F83286AD-87F7-434C-B7B0-7A05A0223895}" srcOrd="0" destOrd="0" presId="urn:microsoft.com/office/officeart/2011/layout/HexagonRadial"/>
    <dgm:cxn modelId="{5FD44D52-E29D-4ED9-82C7-95BEF0552A69}" type="presParOf" srcId="{1EFD00DB-D8AB-49CF-8FD2-47F95C58A129}" destId="{AFF453AA-221E-4CFC-A6C5-C12EFA2443E0}" srcOrd="10" destOrd="0" presId="urn:microsoft.com/office/officeart/2011/layout/HexagonRadial"/>
    <dgm:cxn modelId="{751826C8-F893-4970-8D29-DAB9821ABA5D}" type="presParOf" srcId="{1EFD00DB-D8AB-49CF-8FD2-47F95C58A129}" destId="{B409C9F0-7DCE-425A-B4B0-513F07E03803}" srcOrd="11" destOrd="0" presId="urn:microsoft.com/office/officeart/2011/layout/HexagonRadial"/>
    <dgm:cxn modelId="{8E928C00-5A48-4236-A146-C0E439FF0B71}" type="presParOf" srcId="{B409C9F0-7DCE-425A-B4B0-513F07E03803}" destId="{E4648582-F4BF-4F02-B1CF-68ECBD341933}" srcOrd="0" destOrd="0" presId="urn:microsoft.com/office/officeart/2011/layout/HexagonRadial"/>
    <dgm:cxn modelId="{344A592C-A9A5-42D7-A168-F57F143AF989}" type="presParOf" srcId="{1EFD00DB-D8AB-49CF-8FD2-47F95C58A129}" destId="{8A64C55E-9011-4841-81E5-B544D8BCAEAF}" srcOrd="12" destOrd="0" presId="urn:microsoft.com/office/officeart/2011/layout/HexagonRadial"/>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DC2C6-91CF-488D-B623-B79CF6FBBF6E}">
      <dsp:nvSpPr>
        <dsp:cNvPr id="0" name=""/>
        <dsp:cNvSpPr/>
      </dsp:nvSpPr>
      <dsp:spPr>
        <a:xfrm>
          <a:off x="4580702" y="1560078"/>
          <a:ext cx="1982927" cy="1715312"/>
        </a:xfrm>
        <a:prstGeom prst="hexagon">
          <a:avLst>
            <a:gd name="adj" fmla="val 28570"/>
            <a:gd name="vf" fmla="val 11547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Students</a:t>
          </a:r>
        </a:p>
      </dsp:txBody>
      <dsp:txXfrm>
        <a:off x="4909301" y="1844329"/>
        <a:ext cx="1325729" cy="1146810"/>
      </dsp:txXfrm>
    </dsp:sp>
    <dsp:sp modelId="{0640AAFC-925D-4267-81C8-A981B1101A94}">
      <dsp:nvSpPr>
        <dsp:cNvPr id="0" name=""/>
        <dsp:cNvSpPr/>
      </dsp:nvSpPr>
      <dsp:spPr>
        <a:xfrm>
          <a:off x="5822396" y="739417"/>
          <a:ext cx="748152" cy="644632"/>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9DEB63D-9136-454F-BAE7-9B0A2E030787}">
      <dsp:nvSpPr>
        <dsp:cNvPr id="0" name=""/>
        <dsp:cNvSpPr/>
      </dsp:nvSpPr>
      <dsp:spPr>
        <a:xfrm>
          <a:off x="4763358" y="0"/>
          <a:ext cx="1624995" cy="1405811"/>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Safety &amp; Contracts</a:t>
          </a:r>
        </a:p>
      </dsp:txBody>
      <dsp:txXfrm>
        <a:off x="5032654" y="232973"/>
        <a:ext cx="1086403" cy="939865"/>
      </dsp:txXfrm>
    </dsp:sp>
    <dsp:sp modelId="{0A091E19-1D03-494C-8AAF-051191EDD580}">
      <dsp:nvSpPr>
        <dsp:cNvPr id="0" name=""/>
        <dsp:cNvSpPr/>
      </dsp:nvSpPr>
      <dsp:spPr>
        <a:xfrm>
          <a:off x="6695548" y="1944537"/>
          <a:ext cx="748152" cy="644632"/>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84EA3999-5E71-48B0-B199-60E157839661}">
      <dsp:nvSpPr>
        <dsp:cNvPr id="0" name=""/>
        <dsp:cNvSpPr/>
      </dsp:nvSpPr>
      <dsp:spPr>
        <a:xfrm>
          <a:off x="6253668" y="864668"/>
          <a:ext cx="1624995" cy="1405811"/>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PEF Hosts</a:t>
          </a:r>
        </a:p>
      </dsp:txBody>
      <dsp:txXfrm>
        <a:off x="6522964" y="1097641"/>
        <a:ext cx="1086403" cy="939865"/>
      </dsp:txXfrm>
    </dsp:sp>
    <dsp:sp modelId="{68DA7624-6BA5-4F67-A817-7D6094F5FAE2}">
      <dsp:nvSpPr>
        <dsp:cNvPr id="0" name=""/>
        <dsp:cNvSpPr/>
      </dsp:nvSpPr>
      <dsp:spPr>
        <a:xfrm>
          <a:off x="6089000" y="3304890"/>
          <a:ext cx="748152" cy="644632"/>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9FCF9004-84B9-4F4E-A360-781395E60B0B}">
      <dsp:nvSpPr>
        <dsp:cNvPr id="0" name=""/>
        <dsp:cNvSpPr/>
      </dsp:nvSpPr>
      <dsp:spPr>
        <a:xfrm>
          <a:off x="6253668" y="2564506"/>
          <a:ext cx="1624995" cy="1405811"/>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ICS</a:t>
          </a:r>
        </a:p>
      </dsp:txBody>
      <dsp:txXfrm>
        <a:off x="6522964" y="2797479"/>
        <a:ext cx="1086403" cy="939865"/>
      </dsp:txXfrm>
    </dsp:sp>
    <dsp:sp modelId="{F83286AD-87F7-434C-B7B0-7A05A0223895}">
      <dsp:nvSpPr>
        <dsp:cNvPr id="0" name=""/>
        <dsp:cNvSpPr/>
      </dsp:nvSpPr>
      <dsp:spPr>
        <a:xfrm>
          <a:off x="4584392" y="3446100"/>
          <a:ext cx="748152" cy="644632"/>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F95A4F9-43EC-4FB2-A2B4-D5C06AE8EE2A}">
      <dsp:nvSpPr>
        <dsp:cNvPr id="0" name=""/>
        <dsp:cNvSpPr/>
      </dsp:nvSpPr>
      <dsp:spPr>
        <a:xfrm>
          <a:off x="4763358" y="3430142"/>
          <a:ext cx="1624995" cy="1405811"/>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Data Sharing </a:t>
          </a:r>
        </a:p>
      </dsp:txBody>
      <dsp:txXfrm>
        <a:off x="5032654" y="3663115"/>
        <a:ext cx="1086403" cy="939865"/>
      </dsp:txXfrm>
    </dsp:sp>
    <dsp:sp modelId="{E4648582-F4BF-4F02-B1CF-68ECBD341933}">
      <dsp:nvSpPr>
        <dsp:cNvPr id="0" name=""/>
        <dsp:cNvSpPr/>
      </dsp:nvSpPr>
      <dsp:spPr>
        <a:xfrm>
          <a:off x="3696941" y="2241464"/>
          <a:ext cx="748152" cy="644632"/>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AFF453AA-221E-4CFC-A6C5-C12EFA2443E0}">
      <dsp:nvSpPr>
        <dsp:cNvPr id="0" name=""/>
        <dsp:cNvSpPr/>
      </dsp:nvSpPr>
      <dsp:spPr>
        <a:xfrm>
          <a:off x="3266130" y="2565473"/>
          <a:ext cx="1624995" cy="1405811"/>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HEE</a:t>
          </a:r>
        </a:p>
      </dsp:txBody>
      <dsp:txXfrm>
        <a:off x="3535426" y="2798446"/>
        <a:ext cx="1086403" cy="939865"/>
      </dsp:txXfrm>
    </dsp:sp>
    <dsp:sp modelId="{8A64C55E-9011-4841-81E5-B544D8BCAEAF}">
      <dsp:nvSpPr>
        <dsp:cNvPr id="0" name=""/>
        <dsp:cNvSpPr/>
      </dsp:nvSpPr>
      <dsp:spPr>
        <a:xfrm>
          <a:off x="3266130" y="862734"/>
          <a:ext cx="1624995" cy="1405811"/>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HEIs </a:t>
          </a:r>
        </a:p>
      </dsp:txBody>
      <dsp:txXfrm>
        <a:off x="3535426" y="1095707"/>
        <a:ext cx="1086403" cy="939865"/>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63147-55CA-4A5E-98AA-65D61F12584C}" type="datetimeFigureOut">
              <a:rPr lang="en-GB" smtClean="0"/>
              <a:t>01/06/2022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0AEAF-3E07-467C-B43A-632B05D588A0}" type="slidenum">
              <a:rPr lang="en-GB" smtClean="0"/>
              <a:t>‹#›</a:t>
            </a:fld>
            <a:endParaRPr lang="en-GB"/>
          </a:p>
        </p:txBody>
      </p:sp>
    </p:spTree>
    <p:extLst>
      <p:ext uri="{BB962C8B-B14F-4D97-AF65-F5344CB8AC3E}">
        <p14:creationId xmlns:p14="http://schemas.microsoft.com/office/powerpoint/2010/main" val="163285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fosters pre-registration students to gain knowledge and skills through opportunities beyond the realms of the NHS.  Exposing students to the cultural, situational and behavioural needs of people, allowing for communication skills to be gained, while recognising health inequalities and working with partners to implement an asset-based approach which is not illness focused. </a:t>
            </a:r>
          </a:p>
          <a:p>
            <a:endParaRPr lang="en-GB" dirty="0"/>
          </a:p>
        </p:txBody>
      </p:sp>
      <p:sp>
        <p:nvSpPr>
          <p:cNvPr id="4" name="Slide Number Placeholder 3"/>
          <p:cNvSpPr>
            <a:spLocks noGrp="1"/>
          </p:cNvSpPr>
          <p:nvPr>
            <p:ph type="sldNum" sz="quarter" idx="5"/>
          </p:nvPr>
        </p:nvSpPr>
        <p:spPr/>
        <p:txBody>
          <a:bodyPr/>
          <a:lstStyle/>
          <a:p>
            <a:fld id="{5110AEAF-3E07-467C-B43A-632B05D588A0}" type="slidenum">
              <a:rPr lang="en-GB" smtClean="0"/>
              <a:t>2</a:t>
            </a:fld>
            <a:endParaRPr lang="en-GB"/>
          </a:p>
        </p:txBody>
      </p:sp>
    </p:spTree>
    <p:extLst>
      <p:ext uri="{BB962C8B-B14F-4D97-AF65-F5344CB8AC3E}">
        <p14:creationId xmlns:p14="http://schemas.microsoft.com/office/powerpoint/2010/main" val="12503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Garamond" panose="02020404030301010803" pitchFamily="18" charset="0"/>
                <a:ea typeface="Calibri" panose="020F0502020204030204" pitchFamily="34" charset="0"/>
              </a:rPr>
              <a:t>Our project’s collective method of working has enabled us to develop innovative new ways of working. Hence, where it might have been expected that many PIVOs would have closed as a result of the new regulations, our collaborative practice has instead promoted a growth in PIVO uptake, in addition to generating successful new models such as long-arm supervision. </a:t>
            </a:r>
            <a:endParaRPr lang="en-GB" sz="1200" dirty="0">
              <a:effectLst/>
              <a:latin typeface="Calibri" panose="020F0502020204030204" pitchFamily="34" charset="0"/>
              <a:ea typeface="Calibri" panose="020F0502020204030204" pitchFamily="34" charset="0"/>
            </a:endParaRPr>
          </a:p>
          <a:p>
            <a:r>
              <a:rPr lang="en-GB" sz="1200" dirty="0">
                <a:effectLst/>
                <a:latin typeface="Garamond" panose="02020404030301010803" pitchFamily="18" charset="0"/>
                <a:ea typeface="Calibri" panose="020F0502020204030204" pitchFamily="34" charset="0"/>
              </a:rPr>
              <a:t>The impact is tangible; to date we have recruited 2 PEFs; filled 2 admin posts; fully opened 21 brand new PIVOs; and are close to opening a further 72.</a:t>
            </a:r>
            <a:endParaRPr lang="en-GB" dirty="0"/>
          </a:p>
        </p:txBody>
      </p:sp>
      <p:sp>
        <p:nvSpPr>
          <p:cNvPr id="4" name="Slide Number Placeholder 3"/>
          <p:cNvSpPr>
            <a:spLocks noGrp="1"/>
          </p:cNvSpPr>
          <p:nvPr>
            <p:ph type="sldNum" sz="quarter" idx="5"/>
          </p:nvPr>
        </p:nvSpPr>
        <p:spPr/>
        <p:txBody>
          <a:bodyPr/>
          <a:lstStyle/>
          <a:p>
            <a:fld id="{5110AEAF-3E07-467C-B43A-632B05D588A0}" type="slidenum">
              <a:rPr lang="en-GB" smtClean="0"/>
              <a:t>3</a:t>
            </a:fld>
            <a:endParaRPr lang="en-GB"/>
          </a:p>
        </p:txBody>
      </p:sp>
    </p:spTree>
    <p:extLst>
      <p:ext uri="{BB962C8B-B14F-4D97-AF65-F5344CB8AC3E}">
        <p14:creationId xmlns:p14="http://schemas.microsoft.com/office/powerpoint/2010/main" val="346848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2019 Health Education England (HEE) launched the Clinical Placement Expansion Programme (CPEP).  This project is designed to support growth in Nursing, Midwifery, Physiotherapy, Occupational Therapy and other Allied Health Professional fields; in line with the ambitions of the governments Long-Term Plan for the National Health Service (NHS).  The Interim People Plan also identified the need to significantly increase the numbers of trained Allied Health Professionals working in the NHS.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vital that opportunities are provided to enhance the future workforce by increasing, not only capacity for student placements within the NHS, but with our primary care settings, such as private, independent and voluntary organisations (PIVO).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PIVO placement areas will foster new experiences for students to understand the wider determinants of health, by enabling them to gain confidence around communication, partnership working by being exposed to areas that differ from the traditional ward based placements, this will enhance their learning, by providing holistic care in a number of setting, allowing students to gain the knowledge and skills required to achieve key competencies set by the Nursing and Midwifery Council (NMC, 2018) and Allied Health Professionals bodies, in order to register in their chosen profession.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5110AEAF-3E07-467C-B43A-632B05D588A0}" type="slidenum">
              <a:rPr lang="en-GB" smtClean="0"/>
              <a:t>4</a:t>
            </a:fld>
            <a:endParaRPr lang="en-GB"/>
          </a:p>
        </p:txBody>
      </p:sp>
    </p:spTree>
    <p:extLst>
      <p:ext uri="{BB962C8B-B14F-4D97-AF65-F5344CB8AC3E}">
        <p14:creationId xmlns:p14="http://schemas.microsoft.com/office/powerpoint/2010/main" val="214141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Garamond" panose="02020404030301010803" pitchFamily="18" charset="0"/>
              </a:rPr>
              <a:t>The unprecedented intensity and frequency of the meetings where all four HEIs came together provided the basis for cementing this valuable partnership. In the early days of the pandemic, the partnership consisted of weekly collaboration meetings in addition to online offshoots. Commitment to this collaborative ethic enabled processes and procedures to be aligned across Cheshire &amp; Merseyside. The partnership continues to date, ensuring our learners have a consistent approach to practice learning, and our scope and vision continue to grow. We continue to make joint decisions and issue shared guidance to support our students and practice staff so they can better care for our community and patients, further growing our vital profession</a:t>
            </a:r>
          </a:p>
          <a:p>
            <a:endParaRPr lang="en-GB" sz="1200" dirty="0">
              <a:latin typeface="Garamond" panose="02020404030301010803" pitchFamily="18" charset="0"/>
            </a:endParaRPr>
          </a:p>
          <a:p>
            <a:r>
              <a:rPr lang="en-GB" dirty="0"/>
              <a:t>IT/Data sharing </a:t>
            </a:r>
          </a:p>
          <a:p>
            <a:r>
              <a:rPr lang="en-GB" dirty="0"/>
              <a:t>Who hosts the posts?</a:t>
            </a:r>
          </a:p>
          <a:p>
            <a:r>
              <a:rPr lang="en-GB" dirty="0"/>
              <a:t>ICS Focus </a:t>
            </a:r>
          </a:p>
          <a:p>
            <a:r>
              <a:rPr lang="en-GB" dirty="0"/>
              <a:t>Safety </a:t>
            </a:r>
          </a:p>
          <a:p>
            <a:r>
              <a:rPr lang="en-GB" dirty="0"/>
              <a:t>Cheshire and Merseyside within the </a:t>
            </a:r>
            <a:r>
              <a:rPr lang="en-GB" dirty="0" err="1"/>
              <a:t>NorthWest</a:t>
            </a:r>
            <a:r>
              <a:rPr lang="en-GB" dirty="0"/>
              <a:t> </a:t>
            </a:r>
          </a:p>
          <a:p>
            <a:endParaRPr lang="en-GB" dirty="0"/>
          </a:p>
        </p:txBody>
      </p:sp>
      <p:sp>
        <p:nvSpPr>
          <p:cNvPr id="4" name="Slide Number Placeholder 3"/>
          <p:cNvSpPr>
            <a:spLocks noGrp="1"/>
          </p:cNvSpPr>
          <p:nvPr>
            <p:ph type="sldNum" sz="quarter" idx="5"/>
          </p:nvPr>
        </p:nvSpPr>
        <p:spPr/>
        <p:txBody>
          <a:bodyPr/>
          <a:lstStyle/>
          <a:p>
            <a:fld id="{5110AEAF-3E07-467C-B43A-632B05D588A0}" type="slidenum">
              <a:rPr lang="en-GB" smtClean="0"/>
              <a:t>5</a:t>
            </a:fld>
            <a:endParaRPr lang="en-GB"/>
          </a:p>
        </p:txBody>
      </p:sp>
    </p:spTree>
    <p:extLst>
      <p:ext uri="{BB962C8B-B14F-4D97-AF65-F5344CB8AC3E}">
        <p14:creationId xmlns:p14="http://schemas.microsoft.com/office/powerpoint/2010/main" val="32431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8FD10-F9BC-4A14-834B-727D5A4719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DAFAE1-AA5B-4A40-8B59-15F323075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2F49FF-3F12-487E-AE0B-60342A2EC66E}"/>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5" name="Footer Placeholder 4">
            <a:extLst>
              <a:ext uri="{FF2B5EF4-FFF2-40B4-BE49-F238E27FC236}">
                <a16:creationId xmlns:a16="http://schemas.microsoft.com/office/drawing/2014/main" id="{0F4944BC-BA20-4CBB-9CC3-38247DBAF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46CA21-F72A-4BFD-A125-DDE96549FB61}"/>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209608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40399-10C5-44B3-814C-C44F11FCE7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3CFD24-1E46-45D0-8DF3-D711DCA341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EA8B03-5939-40E4-83F1-F60B5A8AEC42}"/>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5" name="Footer Placeholder 4">
            <a:extLst>
              <a:ext uri="{FF2B5EF4-FFF2-40B4-BE49-F238E27FC236}">
                <a16:creationId xmlns:a16="http://schemas.microsoft.com/office/drawing/2014/main" id="{48FBB173-BAB3-42F1-AE3E-2CC78F4C0C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98EE51-D83B-42A0-9983-16D63EA60D3F}"/>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140863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3A3AE0-1DA6-4FF5-B294-AF385CCDD8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6D6EFF-23E0-4D0B-9963-7E33F2E60B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745371-B866-483E-8507-F7CCC46ADD0A}"/>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5" name="Footer Placeholder 4">
            <a:extLst>
              <a:ext uri="{FF2B5EF4-FFF2-40B4-BE49-F238E27FC236}">
                <a16:creationId xmlns:a16="http://schemas.microsoft.com/office/drawing/2014/main" id="{20F92662-9518-4D87-8741-21F8565014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1F51AA-DA22-43CF-A813-EEA28A0D6458}"/>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243327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7EEF-B125-4E4E-95BB-F99C2BA459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5749E8-91CB-4426-A573-9E8FC6FEA1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557DA-CC59-49F5-B575-FA4F0982375D}"/>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5" name="Footer Placeholder 4">
            <a:extLst>
              <a:ext uri="{FF2B5EF4-FFF2-40B4-BE49-F238E27FC236}">
                <a16:creationId xmlns:a16="http://schemas.microsoft.com/office/drawing/2014/main" id="{465BAF48-B7B0-44BB-A3C0-F05190A60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A8A40D-10CD-4ACA-99CA-BBF277A739CF}"/>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150688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F725-4530-44A1-AFC3-EE7FBB4F7B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94A363-9485-4B81-B275-C8A8E4CEB6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4F365-195B-4BD4-A41D-0DA2B424EA5C}"/>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5" name="Footer Placeholder 4">
            <a:extLst>
              <a:ext uri="{FF2B5EF4-FFF2-40B4-BE49-F238E27FC236}">
                <a16:creationId xmlns:a16="http://schemas.microsoft.com/office/drawing/2014/main" id="{6310AA1D-407C-49B2-B102-7F86AFCD48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F8AD2-29CD-4601-8D7A-B1DA0453E2B6}"/>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151436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2E2D-3A32-4E0C-92A1-F30B50134F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DF4301-A497-4A2C-A7FA-5E386F9257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E5CC1A-1575-4E7A-9310-47EC2293EA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F9444B-8866-40E3-954D-8F67C0F20D50}"/>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6" name="Footer Placeholder 5">
            <a:extLst>
              <a:ext uri="{FF2B5EF4-FFF2-40B4-BE49-F238E27FC236}">
                <a16:creationId xmlns:a16="http://schemas.microsoft.com/office/drawing/2014/main" id="{9BBA2AC7-D1B2-460F-A417-CEFDCB737B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29BE9C-4309-4FB8-9C0A-9010B7C4AA0A}"/>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191723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30109-2126-4458-97C8-1249CF99E2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C6C246-0A19-4045-9539-74A85E515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4A985-B47B-4AAB-9D70-79B8972CD0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2C8690-BD12-4D19-B9CC-02006E851D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F243AC-A235-4463-8042-9D79096636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3E91F6-B70C-45E3-B290-CACCE525F563}"/>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8" name="Footer Placeholder 7">
            <a:extLst>
              <a:ext uri="{FF2B5EF4-FFF2-40B4-BE49-F238E27FC236}">
                <a16:creationId xmlns:a16="http://schemas.microsoft.com/office/drawing/2014/main" id="{2F4942B8-B623-4A79-BAB3-A666AD22E4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0049FA-5953-4043-87E2-C40892DE643F}"/>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3314892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944E6-CB3D-4C37-8B7C-3EE8B102AD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3EA415-69BF-4975-91B8-CAFD4B5BF017}"/>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4" name="Footer Placeholder 3">
            <a:extLst>
              <a:ext uri="{FF2B5EF4-FFF2-40B4-BE49-F238E27FC236}">
                <a16:creationId xmlns:a16="http://schemas.microsoft.com/office/drawing/2014/main" id="{0F1D5B51-8871-4564-9A53-50D8BCDA80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370558-FEB5-450D-B0F3-97D5FAD32E98}"/>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72067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A8507-2245-4860-A381-88B1D965EB3A}"/>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3" name="Footer Placeholder 2">
            <a:extLst>
              <a:ext uri="{FF2B5EF4-FFF2-40B4-BE49-F238E27FC236}">
                <a16:creationId xmlns:a16="http://schemas.microsoft.com/office/drawing/2014/main" id="{3E24B92A-DE62-4C96-83EE-78B813580C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9C9277-EAB2-41D1-A2C7-BC76DD8C60B2}"/>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9039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81B5-B802-4170-B8DC-3A06B32F2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2FC1CCA-5216-407D-91DC-EF7873D6C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B96115-BF98-4C2F-B5FC-77A96BB53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690677-7C3E-4FBC-B48A-45C47D97DECD}"/>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6" name="Footer Placeholder 5">
            <a:extLst>
              <a:ext uri="{FF2B5EF4-FFF2-40B4-BE49-F238E27FC236}">
                <a16:creationId xmlns:a16="http://schemas.microsoft.com/office/drawing/2014/main" id="{1966A627-7FA4-4FC6-AF84-564251D337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5608F5-AB76-4551-A884-938693580669}"/>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219695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695D-947B-453B-8F5C-192809B2B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8157EC-33FC-4AB9-999E-09A98A5CD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23A945-6969-4DB6-B5E6-0BFEC4489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044DB-1127-484B-9A4B-DBC31929843F}"/>
              </a:ext>
            </a:extLst>
          </p:cNvPr>
          <p:cNvSpPr>
            <a:spLocks noGrp="1"/>
          </p:cNvSpPr>
          <p:nvPr>
            <p:ph type="dt" sz="half" idx="10"/>
          </p:nvPr>
        </p:nvSpPr>
        <p:spPr/>
        <p:txBody>
          <a:bodyPr/>
          <a:lstStyle/>
          <a:p>
            <a:fld id="{1658C4F8-24F7-4F40-98D2-2C81C7DB379F}" type="datetimeFigureOut">
              <a:rPr lang="en-GB" smtClean="0"/>
              <a:t>01/06/2022</a:t>
            </a:fld>
            <a:endParaRPr lang="en-GB"/>
          </a:p>
        </p:txBody>
      </p:sp>
      <p:sp>
        <p:nvSpPr>
          <p:cNvPr id="6" name="Footer Placeholder 5">
            <a:extLst>
              <a:ext uri="{FF2B5EF4-FFF2-40B4-BE49-F238E27FC236}">
                <a16:creationId xmlns:a16="http://schemas.microsoft.com/office/drawing/2014/main" id="{4FEAEEA4-D21B-4963-97B2-907FAE58BA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AF50EB-D2D8-406D-9AE8-E5311277F6D4}"/>
              </a:ext>
            </a:extLst>
          </p:cNvPr>
          <p:cNvSpPr>
            <a:spLocks noGrp="1"/>
          </p:cNvSpPr>
          <p:nvPr>
            <p:ph type="sldNum" sz="quarter" idx="12"/>
          </p:nvPr>
        </p:nvSpPr>
        <p:spPr/>
        <p:txBody>
          <a:bodyPr/>
          <a:lstStyle/>
          <a:p>
            <a:fld id="{6CFC715C-461C-4531-A932-89DC064FA3A9}" type="slidenum">
              <a:rPr lang="en-GB" smtClean="0"/>
              <a:t>‹#›</a:t>
            </a:fld>
            <a:endParaRPr lang="en-GB"/>
          </a:p>
        </p:txBody>
      </p:sp>
    </p:spTree>
    <p:extLst>
      <p:ext uri="{BB962C8B-B14F-4D97-AF65-F5344CB8AC3E}">
        <p14:creationId xmlns:p14="http://schemas.microsoft.com/office/powerpoint/2010/main" val="971529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E7DC03-BE06-40DB-8735-F416F3C76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A06158-43A7-4040-BE1D-BBCF86586A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9CCA69-4347-4746-B061-BF4C5EC8AE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8C4F8-24F7-4F40-98D2-2C81C7DB379F}" type="datetimeFigureOut">
              <a:rPr lang="en-GB" smtClean="0"/>
              <a:t>01/06/2022</a:t>
            </a:fld>
            <a:endParaRPr lang="en-GB"/>
          </a:p>
        </p:txBody>
      </p:sp>
      <p:sp>
        <p:nvSpPr>
          <p:cNvPr id="5" name="Footer Placeholder 4">
            <a:extLst>
              <a:ext uri="{FF2B5EF4-FFF2-40B4-BE49-F238E27FC236}">
                <a16:creationId xmlns:a16="http://schemas.microsoft.com/office/drawing/2014/main" id="{8E9F1E32-9B00-4A8E-8AD8-4EABDC6F0D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146140-33F5-46FD-BF2E-F7AE8FA7B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C715C-461C-4531-A932-89DC064FA3A9}" type="slidenum">
              <a:rPr lang="en-GB" smtClean="0"/>
              <a:t>‹#›</a:t>
            </a:fld>
            <a:endParaRPr lang="en-GB"/>
          </a:p>
        </p:txBody>
      </p:sp>
    </p:spTree>
    <p:extLst>
      <p:ext uri="{BB962C8B-B14F-4D97-AF65-F5344CB8AC3E}">
        <p14:creationId xmlns:p14="http://schemas.microsoft.com/office/powerpoint/2010/main" val="92985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diagramColors" Target="../diagrams/colors1.xml"/><Relationship Id="rId3" Type="http://schemas.openxmlformats.org/officeDocument/2006/relationships/image" Target="../media/image11.jpg"/><Relationship Id="rId7" Type="http://schemas.openxmlformats.org/officeDocument/2006/relationships/image" Target="../media/image5.png"/><Relationship Id="rId12"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diagramLayout" Target="../diagrams/layout1.xml"/><Relationship Id="rId5" Type="http://schemas.openxmlformats.org/officeDocument/2006/relationships/image" Target="../media/image3.png"/><Relationship Id="rId10" Type="http://schemas.openxmlformats.org/officeDocument/2006/relationships/diagramData" Target="../diagrams/data1.xml"/><Relationship Id="rId4" Type="http://schemas.openxmlformats.org/officeDocument/2006/relationships/image" Target="../media/image2.png"/><Relationship Id="rId9" Type="http://schemas.openxmlformats.org/officeDocument/2006/relationships/image" Target="../media/image13.png"/><Relationship Id="rId14"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EB751FA-A7A9-4146-8DB1-BBF86651499F}"/>
              </a:ext>
            </a:extLst>
          </p:cNvPr>
          <p:cNvGrpSpPr>
            <a:grpSpLocks noChangeAspect="1"/>
          </p:cNvGrpSpPr>
          <p:nvPr/>
        </p:nvGrpSpPr>
        <p:grpSpPr>
          <a:xfrm>
            <a:off x="2823704" y="105244"/>
            <a:ext cx="5784708" cy="745148"/>
            <a:chOff x="385958" y="2760636"/>
            <a:chExt cx="20629199" cy="2657318"/>
          </a:xfrm>
        </p:grpSpPr>
        <p:sp>
          <p:nvSpPr>
            <p:cNvPr id="6" name="TextBox 5">
              <a:extLst>
                <a:ext uri="{FF2B5EF4-FFF2-40B4-BE49-F238E27FC236}">
                  <a16:creationId xmlns:a16="http://schemas.microsoft.com/office/drawing/2014/main" id="{167E1D03-0298-49C2-B783-E004C4F7ACB2}"/>
                </a:ext>
              </a:extLst>
            </p:cNvPr>
            <p:cNvSpPr txBox="1"/>
            <p:nvPr/>
          </p:nvSpPr>
          <p:spPr>
            <a:xfrm>
              <a:off x="385958" y="2760636"/>
              <a:ext cx="20629199" cy="265731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184017" tIns="92009" rIns="184017" bIns="92009" rtlCol="0">
              <a:spAutoFit/>
            </a:bodyPr>
            <a:lstStyle/>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p:txBody>
        </p:sp>
        <p:pic>
          <p:nvPicPr>
            <p:cNvPr id="7" name="Picture 2" descr="Edge Hill University Connect">
              <a:extLst>
                <a:ext uri="{FF2B5EF4-FFF2-40B4-BE49-F238E27FC236}">
                  <a16:creationId xmlns:a16="http://schemas.microsoft.com/office/drawing/2014/main" id="{A15EED9D-DA3E-450B-B38A-8ACF92AAA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32" y="3214583"/>
              <a:ext cx="3471855" cy="1962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248CDE1-3536-4AA8-BED4-8281B9B8C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951" y="3355222"/>
              <a:ext cx="5130800" cy="1549400"/>
            </a:xfrm>
            <a:prstGeom prst="rect">
              <a:avLst/>
            </a:prstGeom>
          </p:spPr>
        </p:pic>
        <p:pic>
          <p:nvPicPr>
            <p:cNvPr id="9" name="Picture 8">
              <a:extLst>
                <a:ext uri="{FF2B5EF4-FFF2-40B4-BE49-F238E27FC236}">
                  <a16:creationId xmlns:a16="http://schemas.microsoft.com/office/drawing/2014/main" id="{79970C72-E093-44A8-9936-455D35A67E2C}"/>
                </a:ext>
                <a:ext uri="{C183D7F6-B498-43B3-948B-1728B52AA6E4}">
                  <adec:decorative xmlns:adec="http://schemas.microsoft.com/office/drawing/2017/decorative" val="1"/>
                </a:ext>
              </a:extLst>
            </p:cNvPr>
            <p:cNvPicPr>
              <a:picLocks noChangeAspect="1"/>
            </p:cNvPicPr>
            <p:nvPr/>
          </p:nvPicPr>
          <p:blipFill>
            <a:blip r:embed="rId5" cstate="print"/>
            <a:stretch>
              <a:fillRect/>
            </a:stretch>
          </p:blipFill>
          <p:spPr>
            <a:xfrm>
              <a:off x="10417655" y="3355222"/>
              <a:ext cx="4357124" cy="1749030"/>
            </a:xfrm>
            <a:prstGeom prst="rect">
              <a:avLst/>
            </a:prstGeom>
          </p:spPr>
        </p:pic>
        <p:pic>
          <p:nvPicPr>
            <p:cNvPr id="10" name="Picture 4" descr="The University of Liverpool">
              <a:extLst>
                <a:ext uri="{FF2B5EF4-FFF2-40B4-BE49-F238E27FC236}">
                  <a16:creationId xmlns:a16="http://schemas.microsoft.com/office/drawing/2014/main" id="{FE7F0C7F-C25F-41ED-AC99-246C9784D0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43327" y="3481137"/>
              <a:ext cx="5001866" cy="1270137"/>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D5602167-44C9-49D2-97EF-9EF6ACC8CB8F}"/>
              </a:ext>
            </a:extLst>
          </p:cNvPr>
          <p:cNvSpPr txBox="1"/>
          <p:nvPr/>
        </p:nvSpPr>
        <p:spPr>
          <a:xfrm>
            <a:off x="3284427" y="1163273"/>
            <a:ext cx="4934514" cy="646331"/>
          </a:xfrm>
          <a:prstGeom prst="rect">
            <a:avLst/>
          </a:prstGeom>
          <a:noFill/>
        </p:spPr>
        <p:txBody>
          <a:bodyPr wrap="square" rtlCol="0">
            <a:spAutoFit/>
          </a:bodyPr>
          <a:lstStyle/>
          <a:p>
            <a:endParaRPr lang="en-GB" dirty="0">
              <a:latin typeface="Garamond" panose="02020404030301010803" pitchFamily="18" charset="0"/>
            </a:endParaRPr>
          </a:p>
          <a:p>
            <a:endParaRPr lang="en-GB" dirty="0"/>
          </a:p>
        </p:txBody>
      </p:sp>
      <p:sp>
        <p:nvSpPr>
          <p:cNvPr id="2" name="Rectangle 1">
            <a:extLst>
              <a:ext uri="{FF2B5EF4-FFF2-40B4-BE49-F238E27FC236}">
                <a16:creationId xmlns:a16="http://schemas.microsoft.com/office/drawing/2014/main" id="{0756FECC-0B4F-0BFD-B462-70DC5BABF640}"/>
              </a:ext>
            </a:extLst>
          </p:cNvPr>
          <p:cNvSpPr>
            <a:spLocks noChangeArrowheads="1"/>
          </p:cNvSpPr>
          <p:nvPr/>
        </p:nvSpPr>
        <p:spPr bwMode="auto">
          <a:xfrm>
            <a:off x="774160" y="1439466"/>
            <a:ext cx="1028839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400" b="0" i="0" u="none" strike="noStrike" cap="none" normalizeH="0" baseline="0" dirty="0">
                <a:ln>
                  <a:noFill/>
                </a:ln>
                <a:solidFill>
                  <a:srgbClr val="444444"/>
                </a:solidFill>
                <a:effectLst/>
                <a:latin typeface="Arial" panose="020B0604020202020204" pitchFamily="34" charset="0"/>
                <a:ea typeface="Calibri" panose="020F0502020204030204" pitchFamily="34" charset="0"/>
                <a:cs typeface="Arial" panose="020B0604020202020204" pitchFamily="34" charset="0"/>
              </a:rPr>
              <a:t>Four for the Price of One: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4400" b="0" i="0" u="none" strike="noStrike" cap="none" normalizeH="0" baseline="0" dirty="0">
              <a:ln>
                <a:noFill/>
              </a:ln>
              <a:solidFill>
                <a:srgbClr val="444444"/>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4400" b="0" i="0" u="none" strike="noStrike" cap="none" normalizeH="0" baseline="0" dirty="0">
                <a:ln>
                  <a:noFill/>
                </a:ln>
                <a:solidFill>
                  <a:srgbClr val="444444"/>
                </a:solidFill>
                <a:effectLst/>
                <a:latin typeface="Arial" panose="020B0604020202020204" pitchFamily="34" charset="0"/>
                <a:ea typeface="Calibri" panose="020F0502020204030204" pitchFamily="34" charset="0"/>
                <a:cs typeface="Arial" panose="020B0604020202020204" pitchFamily="34" charset="0"/>
              </a:rPr>
              <a:t>Supporting PIVO and Primary Care </a:t>
            </a:r>
          </a:p>
          <a:p>
            <a:pPr marL="0" marR="0" lvl="0" indent="0" algn="ctr" defTabSz="914400" rtl="0" eaLnBrk="0" fontAlgn="base" latinLnBrk="0" hangingPunct="0">
              <a:lnSpc>
                <a:spcPct val="100000"/>
              </a:lnSpc>
              <a:spcBef>
                <a:spcPct val="0"/>
              </a:spcBef>
              <a:spcAft>
                <a:spcPct val="0"/>
              </a:spcAft>
              <a:buClrTx/>
              <a:buSzTx/>
              <a:buFontTx/>
              <a:buNone/>
              <a:tabLst/>
            </a:pPr>
            <a:r>
              <a:rPr lang="en-GB" altLang="en-US" sz="4400" dirty="0">
                <a:solidFill>
                  <a:srgbClr val="444444"/>
                </a:solidFill>
                <a:latin typeface="Arial" panose="020B0604020202020204" pitchFamily="34" charset="0"/>
                <a:ea typeface="Calibri" panose="020F0502020204030204" pitchFamily="34" charset="0"/>
                <a:cs typeface="Arial" panose="020B0604020202020204" pitchFamily="34" charset="0"/>
              </a:rPr>
              <a:t>P</a:t>
            </a:r>
            <a:r>
              <a:rPr kumimoji="0" lang="en-GB" altLang="en-US" sz="4400" b="0" i="0" u="none" strike="noStrike" cap="none" normalizeH="0" baseline="0" dirty="0">
                <a:ln>
                  <a:noFill/>
                </a:ln>
                <a:solidFill>
                  <a:srgbClr val="444444"/>
                </a:solidFill>
                <a:effectLst/>
                <a:latin typeface="Arial" panose="020B0604020202020204" pitchFamily="34" charset="0"/>
                <a:ea typeface="Calibri" panose="020F0502020204030204" pitchFamily="34" charset="0"/>
                <a:cs typeface="Arial" panose="020B0604020202020204" pitchFamily="34" charset="0"/>
              </a:rPr>
              <a:t>lacements in Cheshire and Merseyside</a:t>
            </a: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400" dirty="0">
              <a:solidFill>
                <a:srgbClr val="444444"/>
              </a:solidFill>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rgbClr val="444444"/>
                </a:solidFill>
                <a:effectLst/>
                <a:latin typeface="Arial" panose="020B0604020202020204" pitchFamily="34" charset="0"/>
                <a:ea typeface="Calibri" panose="020F0502020204030204" pitchFamily="34" charset="0"/>
                <a:cs typeface="Arial" panose="020B0604020202020204" pitchFamily="34" charset="0"/>
              </a:rPr>
              <a:t>HEE Education Conference </a:t>
            </a:r>
            <a:r>
              <a:rPr kumimoji="0" lang="en-GB" altLang="en-US" sz="2400" b="0" i="0" u="none" strike="noStrike" cap="none" normalizeH="0" baseline="0" dirty="0" err="1">
                <a:ln>
                  <a:noFill/>
                </a:ln>
                <a:solidFill>
                  <a:srgbClr val="444444"/>
                </a:solidFill>
                <a:effectLst/>
                <a:latin typeface="Arial" panose="020B0604020202020204" pitchFamily="34" charset="0"/>
                <a:ea typeface="Calibri" panose="020F0502020204030204" pitchFamily="34" charset="0"/>
                <a:cs typeface="Arial" panose="020B0604020202020204" pitchFamily="34" charset="0"/>
              </a:rPr>
              <a:t>NorthWest</a:t>
            </a:r>
            <a:r>
              <a:rPr kumimoji="0" lang="en-GB" altLang="en-US" sz="2400" b="0" i="0" u="none" strike="noStrike" cap="none" normalizeH="0" baseline="0" dirty="0">
                <a:ln>
                  <a:noFill/>
                </a:ln>
                <a:solidFill>
                  <a:schemeClr val="tx1"/>
                </a:solidFill>
                <a:effectLst/>
                <a:latin typeface="Arial" panose="020B0604020202020204" pitchFamily="34" charset="0"/>
              </a:rPr>
              <a:t> </a:t>
            </a:r>
          </a:p>
        </p:txBody>
      </p:sp>
      <p:pic>
        <p:nvPicPr>
          <p:cNvPr id="3" name="Picture 2">
            <a:extLst>
              <a:ext uri="{FF2B5EF4-FFF2-40B4-BE49-F238E27FC236}">
                <a16:creationId xmlns:a16="http://schemas.microsoft.com/office/drawing/2014/main" id="{BE45A3A1-1BD0-0F95-1882-E5B632CBF690}"/>
              </a:ext>
            </a:extLst>
          </p:cNvPr>
          <p:cNvPicPr>
            <a:picLocks noChangeAspect="1"/>
          </p:cNvPicPr>
          <p:nvPr/>
        </p:nvPicPr>
        <p:blipFill>
          <a:blip r:embed="rId7"/>
          <a:stretch>
            <a:fillRect/>
          </a:stretch>
        </p:blipFill>
        <p:spPr>
          <a:xfrm>
            <a:off x="3409320" y="5567969"/>
            <a:ext cx="3995057" cy="918863"/>
          </a:xfrm>
          <a:prstGeom prst="rect">
            <a:avLst/>
          </a:prstGeom>
        </p:spPr>
      </p:pic>
    </p:spTree>
    <p:extLst>
      <p:ext uri="{BB962C8B-B14F-4D97-AF65-F5344CB8AC3E}">
        <p14:creationId xmlns:p14="http://schemas.microsoft.com/office/powerpoint/2010/main" val="39245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7428467-112A-4A71-BB7C-9261D3092ECD}"/>
              </a:ext>
            </a:extLst>
          </p:cNvPr>
          <p:cNvGrpSpPr>
            <a:grpSpLocks noChangeAspect="1"/>
          </p:cNvGrpSpPr>
          <p:nvPr/>
        </p:nvGrpSpPr>
        <p:grpSpPr>
          <a:xfrm>
            <a:off x="2823704" y="105244"/>
            <a:ext cx="5784708" cy="745148"/>
            <a:chOff x="385958" y="2760636"/>
            <a:chExt cx="20629199" cy="2657318"/>
          </a:xfrm>
        </p:grpSpPr>
        <p:sp>
          <p:nvSpPr>
            <p:cNvPr id="5" name="TextBox 4">
              <a:extLst>
                <a:ext uri="{FF2B5EF4-FFF2-40B4-BE49-F238E27FC236}">
                  <a16:creationId xmlns:a16="http://schemas.microsoft.com/office/drawing/2014/main" id="{46557EE3-DB4B-4B18-8FFD-1D33E0C0AD8B}"/>
                </a:ext>
              </a:extLst>
            </p:cNvPr>
            <p:cNvSpPr txBox="1"/>
            <p:nvPr/>
          </p:nvSpPr>
          <p:spPr>
            <a:xfrm>
              <a:off x="385958" y="2760636"/>
              <a:ext cx="20629199" cy="265731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184017" tIns="92009" rIns="184017" bIns="92009" rtlCol="0">
              <a:spAutoFit/>
            </a:bodyPr>
            <a:lstStyle/>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p:txBody>
        </p:sp>
        <p:pic>
          <p:nvPicPr>
            <p:cNvPr id="6" name="Picture 2" descr="Edge Hill University Connect">
              <a:extLst>
                <a:ext uri="{FF2B5EF4-FFF2-40B4-BE49-F238E27FC236}">
                  <a16:creationId xmlns:a16="http://schemas.microsoft.com/office/drawing/2014/main" id="{67F9163D-EF37-493D-A970-DD007CF16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2" y="3214583"/>
              <a:ext cx="3471855" cy="1962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6213F53-669C-4671-9D37-A00B1E8D85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951" y="3355222"/>
              <a:ext cx="5130800" cy="1549400"/>
            </a:xfrm>
            <a:prstGeom prst="rect">
              <a:avLst/>
            </a:prstGeom>
          </p:spPr>
        </p:pic>
        <p:pic>
          <p:nvPicPr>
            <p:cNvPr id="8" name="Picture 7">
              <a:extLst>
                <a:ext uri="{FF2B5EF4-FFF2-40B4-BE49-F238E27FC236}">
                  <a16:creationId xmlns:a16="http://schemas.microsoft.com/office/drawing/2014/main" id="{74517B52-192B-427C-B6F4-CA99AF944673}"/>
                </a:ext>
                <a:ext uri="{C183D7F6-B498-43B3-948B-1728B52AA6E4}">
                  <adec:decorative xmlns:adec="http://schemas.microsoft.com/office/drawing/2017/decorative" val="1"/>
                </a:ext>
              </a:extLst>
            </p:cNvPr>
            <p:cNvPicPr>
              <a:picLocks noChangeAspect="1"/>
            </p:cNvPicPr>
            <p:nvPr/>
          </p:nvPicPr>
          <p:blipFill>
            <a:blip r:embed="rId6" cstate="print"/>
            <a:stretch>
              <a:fillRect/>
            </a:stretch>
          </p:blipFill>
          <p:spPr>
            <a:xfrm>
              <a:off x="10417655" y="3355222"/>
              <a:ext cx="4357124" cy="1749030"/>
            </a:xfrm>
            <a:prstGeom prst="rect">
              <a:avLst/>
            </a:prstGeom>
          </p:spPr>
        </p:pic>
        <p:pic>
          <p:nvPicPr>
            <p:cNvPr id="9" name="Picture 4" descr="The University of Liverpool">
              <a:extLst>
                <a:ext uri="{FF2B5EF4-FFF2-40B4-BE49-F238E27FC236}">
                  <a16:creationId xmlns:a16="http://schemas.microsoft.com/office/drawing/2014/main" id="{F9C3B7D8-98F9-4574-BDA3-C860493FF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43327" y="3481137"/>
              <a:ext cx="5001866" cy="127013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C3B824CF-E5CA-EBF4-1F41-7BB650EE23FF}"/>
              </a:ext>
            </a:extLst>
          </p:cNvPr>
          <p:cNvSpPr txBox="1"/>
          <p:nvPr/>
        </p:nvSpPr>
        <p:spPr>
          <a:xfrm>
            <a:off x="95003" y="1052429"/>
            <a:ext cx="11982202" cy="5755422"/>
          </a:xfrm>
          <a:prstGeom prst="rect">
            <a:avLst/>
          </a:prstGeom>
          <a:noFill/>
        </p:spPr>
        <p:txBody>
          <a:bodyPr wrap="square">
            <a:spAutoFit/>
          </a:bodyPr>
          <a:lstStyle/>
          <a:p>
            <a:r>
              <a:rPr lang="en-GB" sz="3200" b="1" dirty="0">
                <a:latin typeface="Arial" panose="020B0604020202020204" pitchFamily="34" charset="0"/>
                <a:ea typeface="Calibri" panose="020F0502020204030204" pitchFamily="34" charset="0"/>
                <a:cs typeface="Arial" panose="020B0604020202020204" pitchFamily="34" charset="0"/>
              </a:rPr>
              <a:t>Where have all the social care placements gone ?</a:t>
            </a:r>
          </a:p>
          <a:p>
            <a:endParaRPr lang="en-GB" sz="2800" dirty="0">
              <a:latin typeface="Arial" panose="020B0604020202020204" pitchFamily="34" charset="0"/>
              <a:ea typeface="Calibri" panose="020F0502020204030204" pitchFamily="34" charset="0"/>
              <a:cs typeface="Arial" panose="020B0604020202020204" pitchFamily="34" charset="0"/>
            </a:endParaRPr>
          </a:p>
          <a:p>
            <a:r>
              <a:rPr lang="en-GB" sz="2800" dirty="0">
                <a:effectLst/>
                <a:latin typeface="Arial" panose="020B0604020202020204" pitchFamily="34" charset="0"/>
                <a:ea typeface="Calibri" panose="020F0502020204030204" pitchFamily="34" charset="0"/>
                <a:cs typeface="Arial" panose="020B0604020202020204" pitchFamily="34" charset="0"/>
              </a:rPr>
              <a:t>NMC Standards for Student Supervision and Assessment (2018) introduced restrictive new criteria for the supervision and assessment of practice placements – loss of placements </a:t>
            </a:r>
          </a:p>
          <a:p>
            <a:endParaRPr lang="en-GB" sz="2800" dirty="0">
              <a:latin typeface="Arial" panose="020B0604020202020204" pitchFamily="34" charset="0"/>
              <a:ea typeface="Calibri" panose="020F0502020204030204" pitchFamily="34" charset="0"/>
              <a:cs typeface="Arial" panose="020B0604020202020204" pitchFamily="34" charset="0"/>
            </a:endParaRPr>
          </a:p>
          <a:p>
            <a:r>
              <a:rPr lang="en-GB" sz="2800" dirty="0">
                <a:effectLst/>
                <a:latin typeface="Arial" panose="020B0604020202020204" pitchFamily="34" charset="0"/>
                <a:ea typeface="Calibri" panose="020F0502020204030204" pitchFamily="34" charset="0"/>
                <a:cs typeface="Arial" panose="020B0604020202020204" pitchFamily="34" charset="0"/>
              </a:rPr>
              <a:t>Pandemic impact </a:t>
            </a:r>
          </a:p>
          <a:p>
            <a:endParaRPr lang="en-GB" sz="2800" dirty="0">
              <a:latin typeface="Arial" panose="020B0604020202020204" pitchFamily="34" charset="0"/>
              <a:ea typeface="Calibri" panose="020F0502020204030204" pitchFamily="34" charset="0"/>
              <a:cs typeface="Arial" panose="020B0604020202020204" pitchFamily="34" charset="0"/>
            </a:endParaRPr>
          </a:p>
          <a:p>
            <a:r>
              <a:rPr lang="en-GB" sz="2800" dirty="0">
                <a:effectLst/>
                <a:latin typeface="Arial" panose="020B0604020202020204" pitchFamily="34" charset="0"/>
                <a:ea typeface="Calibri" panose="020F0502020204030204" pitchFamily="34" charset="0"/>
                <a:cs typeface="Arial" panose="020B0604020202020204" pitchFamily="34" charset="0"/>
              </a:rPr>
              <a:t>Care Home sector hit hard </a:t>
            </a:r>
          </a:p>
          <a:p>
            <a:endParaRPr lang="en-GB" sz="2800" dirty="0">
              <a:latin typeface="Arial" panose="020B0604020202020204" pitchFamily="34" charset="0"/>
              <a:ea typeface="Calibri" panose="020F0502020204030204" pitchFamily="34" charset="0"/>
              <a:cs typeface="Arial" panose="020B0604020202020204" pitchFamily="34" charset="0"/>
            </a:endParaRPr>
          </a:p>
          <a:p>
            <a:r>
              <a:rPr lang="en-GB" sz="2800" dirty="0">
                <a:effectLst/>
                <a:latin typeface="Arial" panose="020B0604020202020204" pitchFamily="34" charset="0"/>
                <a:ea typeface="Calibri" panose="020F0502020204030204" pitchFamily="34" charset="0"/>
                <a:cs typeface="Arial" panose="020B0604020202020204" pitchFamily="34" charset="0"/>
              </a:rPr>
              <a:t>Challenges in Primary Care </a:t>
            </a:r>
          </a:p>
          <a:p>
            <a:endParaRPr lang="en-GB" sz="2800" dirty="0">
              <a:latin typeface="Arial" panose="020B0604020202020204" pitchFamily="34" charset="0"/>
              <a:ea typeface="Calibri" panose="020F0502020204030204" pitchFamily="34" charset="0"/>
              <a:cs typeface="Arial" panose="020B0604020202020204" pitchFamily="34" charset="0"/>
            </a:endParaRPr>
          </a:p>
          <a:p>
            <a:r>
              <a:rPr lang="en-GB" sz="2800" dirty="0">
                <a:effectLst/>
                <a:latin typeface="Arial" panose="020B0604020202020204" pitchFamily="34" charset="0"/>
                <a:ea typeface="Calibri" panose="020F0502020204030204" pitchFamily="34" charset="0"/>
                <a:cs typeface="Arial" panose="020B0604020202020204" pitchFamily="34" charset="0"/>
              </a:rPr>
              <a:t>Placements for Allied Health Professionals</a:t>
            </a:r>
            <a:endParaRPr lang="en-GB"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39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t="-9000" b="-9000"/>
          </a:stretch>
        </a:blip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25B25D8-4E7F-CC19-F267-49F509C1BF31}"/>
              </a:ext>
            </a:extLst>
          </p:cNvPr>
          <p:cNvPicPr>
            <a:picLocks noGrp="1" noChangeAspect="1"/>
          </p:cNvPicPr>
          <p:nvPr>
            <p:ph sz="half" idx="1"/>
          </p:nvPr>
        </p:nvPicPr>
        <p:blipFill>
          <a:blip r:embed="rId4"/>
          <a:stretch>
            <a:fillRect/>
          </a:stretch>
        </p:blipFill>
        <p:spPr>
          <a:xfrm>
            <a:off x="7041228" y="4140926"/>
            <a:ext cx="5150772" cy="2717074"/>
          </a:xfrm>
          <a:prstGeom prst="rect">
            <a:avLst/>
          </a:prstGeom>
        </p:spPr>
      </p:pic>
      <p:sp>
        <p:nvSpPr>
          <p:cNvPr id="11" name="Content Placeholder 10">
            <a:extLst>
              <a:ext uri="{FF2B5EF4-FFF2-40B4-BE49-F238E27FC236}">
                <a16:creationId xmlns:a16="http://schemas.microsoft.com/office/drawing/2014/main" id="{CFDBAC99-5DFD-E8F7-4C3A-60BA94EB835E}"/>
              </a:ext>
            </a:extLst>
          </p:cNvPr>
          <p:cNvSpPr>
            <a:spLocks noGrp="1"/>
          </p:cNvSpPr>
          <p:nvPr>
            <p:ph sz="half" idx="2"/>
          </p:nvPr>
        </p:nvSpPr>
        <p:spPr>
          <a:xfrm>
            <a:off x="322799" y="1149531"/>
            <a:ext cx="6313131" cy="5475931"/>
          </a:xfrm>
        </p:spPr>
        <p:txBody>
          <a:bodyPr>
            <a:normAutofit/>
          </a:bodyPr>
          <a:lstStyle/>
          <a:p>
            <a:endParaRPr lang="en-GB" dirty="0"/>
          </a:p>
          <a:p>
            <a:r>
              <a:rPr lang="en-GB" sz="3200" dirty="0">
                <a:latin typeface="Arial" panose="020B0604020202020204" pitchFamily="34" charset="0"/>
                <a:cs typeface="Arial" panose="020B0604020202020204" pitchFamily="34" charset="0"/>
              </a:rPr>
              <a:t>Investment from HEE and HEIs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Overcoming Standards with Supervision and Assessment Models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Safety and Governance </a:t>
            </a:r>
          </a:p>
          <a:p>
            <a:endParaRPr lang="en-GB"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Collaborative Partners </a:t>
            </a:r>
          </a:p>
        </p:txBody>
      </p:sp>
      <p:grpSp>
        <p:nvGrpSpPr>
          <p:cNvPr id="4" name="Group 3">
            <a:extLst>
              <a:ext uri="{FF2B5EF4-FFF2-40B4-BE49-F238E27FC236}">
                <a16:creationId xmlns:a16="http://schemas.microsoft.com/office/drawing/2014/main" id="{5D4CF6A7-495E-4CEA-8807-86FE819D9B4B}"/>
              </a:ext>
            </a:extLst>
          </p:cNvPr>
          <p:cNvGrpSpPr>
            <a:grpSpLocks noChangeAspect="1"/>
          </p:cNvGrpSpPr>
          <p:nvPr/>
        </p:nvGrpSpPr>
        <p:grpSpPr>
          <a:xfrm>
            <a:off x="2823704" y="105244"/>
            <a:ext cx="5784708" cy="745148"/>
            <a:chOff x="385958" y="2760636"/>
            <a:chExt cx="20629199" cy="2657318"/>
          </a:xfrm>
        </p:grpSpPr>
        <p:sp>
          <p:nvSpPr>
            <p:cNvPr id="5" name="TextBox 4">
              <a:extLst>
                <a:ext uri="{FF2B5EF4-FFF2-40B4-BE49-F238E27FC236}">
                  <a16:creationId xmlns:a16="http://schemas.microsoft.com/office/drawing/2014/main" id="{4AD7D5F9-E06D-4E63-8A73-B8CD59885CF1}"/>
                </a:ext>
              </a:extLst>
            </p:cNvPr>
            <p:cNvSpPr txBox="1"/>
            <p:nvPr/>
          </p:nvSpPr>
          <p:spPr>
            <a:xfrm>
              <a:off x="385958" y="2760636"/>
              <a:ext cx="20629199" cy="265731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184017" tIns="92009" rIns="184017" bIns="92009" rtlCol="0">
              <a:spAutoFit/>
            </a:bodyPr>
            <a:lstStyle/>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p:txBody>
        </p:sp>
        <p:pic>
          <p:nvPicPr>
            <p:cNvPr id="6" name="Picture 2" descr="Edge Hill University Connect">
              <a:extLst>
                <a:ext uri="{FF2B5EF4-FFF2-40B4-BE49-F238E27FC236}">
                  <a16:creationId xmlns:a16="http://schemas.microsoft.com/office/drawing/2014/main" id="{82430617-F963-4303-B9DB-38EF14419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32" y="3214583"/>
              <a:ext cx="3471855" cy="1962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A51F103-A6A4-428A-81C6-005D0C508D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4951" y="3355222"/>
              <a:ext cx="5130800" cy="1549400"/>
            </a:xfrm>
            <a:prstGeom prst="rect">
              <a:avLst/>
            </a:prstGeom>
          </p:spPr>
        </p:pic>
        <p:pic>
          <p:nvPicPr>
            <p:cNvPr id="8" name="Picture 7">
              <a:extLst>
                <a:ext uri="{FF2B5EF4-FFF2-40B4-BE49-F238E27FC236}">
                  <a16:creationId xmlns:a16="http://schemas.microsoft.com/office/drawing/2014/main" id="{1506FD7C-98A9-4E9C-B6AE-E7EE7F98D995}"/>
                </a:ext>
                <a:ext uri="{C183D7F6-B498-43B3-948B-1728B52AA6E4}">
                  <adec:decorative xmlns:adec="http://schemas.microsoft.com/office/drawing/2017/decorative" val="1"/>
                </a:ext>
              </a:extLst>
            </p:cNvPr>
            <p:cNvPicPr>
              <a:picLocks noChangeAspect="1"/>
            </p:cNvPicPr>
            <p:nvPr/>
          </p:nvPicPr>
          <p:blipFill>
            <a:blip r:embed="rId7" cstate="print"/>
            <a:stretch>
              <a:fillRect/>
            </a:stretch>
          </p:blipFill>
          <p:spPr>
            <a:xfrm>
              <a:off x="10417655" y="3355222"/>
              <a:ext cx="4357124" cy="1749030"/>
            </a:xfrm>
            <a:prstGeom prst="rect">
              <a:avLst/>
            </a:prstGeom>
          </p:spPr>
        </p:pic>
        <p:pic>
          <p:nvPicPr>
            <p:cNvPr id="9" name="Picture 4" descr="The University of Liverpool">
              <a:extLst>
                <a:ext uri="{FF2B5EF4-FFF2-40B4-BE49-F238E27FC236}">
                  <a16:creationId xmlns:a16="http://schemas.microsoft.com/office/drawing/2014/main" id="{70417AC0-5A10-453A-AC40-49293F6915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43327" y="3481137"/>
              <a:ext cx="5001866" cy="1270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257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7CA4-141F-4FF9-A737-3529027A492D}"/>
              </a:ext>
            </a:extLst>
          </p:cNvPr>
          <p:cNvSpPr>
            <a:spLocks noGrp="1"/>
          </p:cNvSpPr>
          <p:nvPr>
            <p:ph type="title"/>
          </p:nvPr>
        </p:nvSpPr>
        <p:spPr>
          <a:xfrm>
            <a:off x="213756" y="645594"/>
            <a:ext cx="11140044" cy="1325563"/>
          </a:xfrm>
        </p:spPr>
        <p:txBody>
          <a:bodyPr/>
          <a:lstStyle/>
          <a:p>
            <a:r>
              <a:rPr lang="en-GB" dirty="0">
                <a:latin typeface="Arial" panose="020B0604020202020204" pitchFamily="34" charset="0"/>
                <a:cs typeface="Arial" panose="020B0604020202020204" pitchFamily="34" charset="0"/>
              </a:rPr>
              <a:t>Practice Education Facilitators  </a:t>
            </a:r>
          </a:p>
        </p:txBody>
      </p:sp>
      <p:sp>
        <p:nvSpPr>
          <p:cNvPr id="3" name="Content Placeholder 2">
            <a:extLst>
              <a:ext uri="{FF2B5EF4-FFF2-40B4-BE49-F238E27FC236}">
                <a16:creationId xmlns:a16="http://schemas.microsoft.com/office/drawing/2014/main" id="{70B1CEA3-CEAE-4F44-9E5F-038C2873CC03}"/>
              </a:ext>
            </a:extLst>
          </p:cNvPr>
          <p:cNvSpPr>
            <a:spLocks noGrp="1"/>
          </p:cNvSpPr>
          <p:nvPr>
            <p:ph idx="1"/>
          </p:nvPr>
        </p:nvSpPr>
        <p:spPr>
          <a:xfrm>
            <a:off x="213756" y="1825624"/>
            <a:ext cx="11764488" cy="4927131"/>
          </a:xfrm>
        </p:spPr>
        <p:txBody>
          <a:bodyPr>
            <a:normAutofit fontScale="77500" lnSpcReduction="20000"/>
          </a:bodyPr>
          <a:lstStyle/>
          <a:p>
            <a:pPr marL="285750" indent="-285750" algn="l">
              <a:buFont typeface="Arial" panose="020B0604020202020204" pitchFamily="34" charset="0"/>
              <a:buChar char="•"/>
            </a:pPr>
            <a:r>
              <a:rPr lang="en-GB" sz="2800" b="0" i="0" dirty="0">
                <a:solidFill>
                  <a:srgbClr val="242424"/>
                </a:solidFill>
                <a:effectLst/>
                <a:latin typeface="Arial" panose="020B0604020202020204" pitchFamily="34" charset="0"/>
                <a:cs typeface="Arial" panose="020B0604020202020204" pitchFamily="34" charset="0"/>
              </a:rPr>
              <a:t>Hosted by University </a:t>
            </a:r>
          </a:p>
          <a:p>
            <a:pPr marL="0" indent="0" algn="l">
              <a:buNone/>
            </a:pPr>
            <a:endParaRPr lang="en-GB" sz="2800" b="0" i="0" dirty="0">
              <a:solidFill>
                <a:srgbClr val="242424"/>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800" b="0" i="0" dirty="0">
                <a:solidFill>
                  <a:srgbClr val="242424"/>
                </a:solidFill>
                <a:effectLst/>
                <a:latin typeface="Arial" panose="020B0604020202020204" pitchFamily="34" charset="0"/>
                <a:cs typeface="Arial" panose="020B0604020202020204" pitchFamily="34" charset="0"/>
              </a:rPr>
              <a:t>Support of </a:t>
            </a:r>
            <a:r>
              <a:rPr lang="en-GB" sz="2800" i="0" dirty="0">
                <a:solidFill>
                  <a:srgbClr val="242424"/>
                </a:solidFill>
                <a:effectLst/>
                <a:latin typeface="Arial" panose="020B0604020202020204" pitchFamily="34" charset="0"/>
                <a:cs typeface="Arial" panose="020B0604020202020204" pitchFamily="34" charset="0"/>
              </a:rPr>
              <a:t>all</a:t>
            </a:r>
            <a:r>
              <a:rPr lang="en-GB" sz="2800" b="0" i="0" dirty="0">
                <a:solidFill>
                  <a:srgbClr val="242424"/>
                </a:solidFill>
                <a:effectLst/>
                <a:latin typeface="Arial" panose="020B0604020202020204" pitchFamily="34" charset="0"/>
                <a:cs typeface="Arial" panose="020B0604020202020204" pitchFamily="34" charset="0"/>
              </a:rPr>
              <a:t> students while on their clinical placements to maximize student learning and support – </a:t>
            </a:r>
            <a:r>
              <a:rPr lang="en-GB" sz="2800" dirty="0">
                <a:solidFill>
                  <a:srgbClr val="242424"/>
                </a:solidFill>
                <a:latin typeface="Arial" panose="020B0604020202020204" pitchFamily="34" charset="0"/>
                <a:cs typeface="Arial" panose="020B0604020202020204" pitchFamily="34" charset="0"/>
              </a:rPr>
              <a:t>previously</a:t>
            </a:r>
            <a:r>
              <a:rPr lang="en-GB" sz="2800" b="0" i="0" dirty="0">
                <a:solidFill>
                  <a:srgbClr val="242424"/>
                </a:solidFill>
                <a:effectLst/>
                <a:latin typeface="Arial" panose="020B0604020202020204" pitchFamily="34" charset="0"/>
                <a:cs typeface="Arial" panose="020B0604020202020204" pitchFamily="34" charset="0"/>
              </a:rPr>
              <a:t> each HEI provided an academic as a link with no general oversight. </a:t>
            </a:r>
          </a:p>
          <a:p>
            <a:pPr marL="285750" indent="-285750" algn="l">
              <a:buFont typeface="Arial" panose="020B0604020202020204" pitchFamily="34" charset="0"/>
              <a:buChar char="•"/>
            </a:pPr>
            <a:endParaRPr lang="en-GB" sz="2800" b="0" i="0" dirty="0">
              <a:solidFill>
                <a:srgbClr val="242424"/>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800" b="0" i="0" dirty="0">
                <a:solidFill>
                  <a:srgbClr val="242424"/>
                </a:solidFill>
                <a:effectLst/>
                <a:latin typeface="Arial" panose="020B0604020202020204" pitchFamily="34" charset="0"/>
                <a:cs typeface="Arial" panose="020B0604020202020204" pitchFamily="34" charset="0"/>
              </a:rPr>
              <a:t>Close working with practice supervisors/practice assessors and other clinical staff to facilitate learning opportunities in the placement environment and training for them locally.</a:t>
            </a:r>
          </a:p>
          <a:p>
            <a:pPr marL="285750" indent="-285750" algn="l">
              <a:buFont typeface="Arial" panose="020B0604020202020204" pitchFamily="34" charset="0"/>
              <a:buChar char="•"/>
            </a:pPr>
            <a:endParaRPr lang="en-GB" sz="2800" b="0" i="0" dirty="0">
              <a:solidFill>
                <a:srgbClr val="242424"/>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800" b="0" i="0" dirty="0">
                <a:solidFill>
                  <a:srgbClr val="242424"/>
                </a:solidFill>
                <a:effectLst/>
                <a:latin typeface="Arial" panose="020B0604020202020204" pitchFamily="34" charset="0"/>
                <a:cs typeface="Arial" panose="020B0604020202020204" pitchFamily="34" charset="0"/>
              </a:rPr>
              <a:t>Oversight of Quality and Governance across all PIVOs to ensure students are getting fully supported in a safe and nurturing environment.</a:t>
            </a:r>
          </a:p>
          <a:p>
            <a:pPr marL="285750" indent="-285750" algn="l">
              <a:buFont typeface="Arial" panose="020B0604020202020204" pitchFamily="34" charset="0"/>
              <a:buChar char="•"/>
            </a:pPr>
            <a:endParaRPr lang="en-GB" sz="2800" b="0" i="0" dirty="0">
              <a:solidFill>
                <a:srgbClr val="242424"/>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800" b="0" i="0" dirty="0">
                <a:solidFill>
                  <a:srgbClr val="242424"/>
                </a:solidFill>
                <a:effectLst/>
                <a:latin typeface="Arial" panose="020B0604020202020204" pitchFamily="34" charset="0"/>
                <a:cs typeface="Arial" panose="020B0604020202020204" pitchFamily="34" charset="0"/>
              </a:rPr>
              <a:t>Facilitate new innovations to enhance placement quality and to scope, audit and open new placements for C&amp;M. </a:t>
            </a:r>
          </a:p>
          <a:p>
            <a:pPr marL="0" indent="0" algn="l">
              <a:buNone/>
            </a:pPr>
            <a:endParaRPr lang="en-GB" sz="2800" b="0" i="0" dirty="0">
              <a:solidFill>
                <a:srgbClr val="242424"/>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800" b="0" i="0" dirty="0">
                <a:solidFill>
                  <a:srgbClr val="242424"/>
                </a:solidFill>
                <a:effectLst/>
                <a:latin typeface="Arial" panose="020B0604020202020204" pitchFamily="34" charset="0"/>
                <a:cs typeface="Arial" panose="020B0604020202020204" pitchFamily="34" charset="0"/>
              </a:rPr>
              <a:t>To evaluate </a:t>
            </a:r>
            <a:r>
              <a:rPr lang="en-GB" sz="2800" dirty="0">
                <a:solidFill>
                  <a:srgbClr val="242424"/>
                </a:solidFill>
                <a:latin typeface="Arial" panose="020B0604020202020204" pitchFamily="34" charset="0"/>
                <a:cs typeface="Arial" panose="020B0604020202020204" pitchFamily="34" charset="0"/>
              </a:rPr>
              <a:t>and</a:t>
            </a:r>
            <a:r>
              <a:rPr lang="en-GB" sz="2800" b="0" i="0" dirty="0">
                <a:solidFill>
                  <a:srgbClr val="242424"/>
                </a:solidFill>
                <a:effectLst/>
                <a:latin typeface="Arial" panose="020B0604020202020204" pitchFamily="34" charset="0"/>
                <a:cs typeface="Arial" panose="020B0604020202020204" pitchFamily="34" charset="0"/>
              </a:rPr>
              <a:t> to ensure sustainability. </a:t>
            </a:r>
            <a:endParaRPr lang="en-GB"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27EDF58A-3D74-4917-B300-DE6551039B0E}"/>
              </a:ext>
            </a:extLst>
          </p:cNvPr>
          <p:cNvGrpSpPr>
            <a:grpSpLocks noChangeAspect="1"/>
          </p:cNvGrpSpPr>
          <p:nvPr/>
        </p:nvGrpSpPr>
        <p:grpSpPr>
          <a:xfrm>
            <a:off x="2823704" y="105244"/>
            <a:ext cx="5784708" cy="745148"/>
            <a:chOff x="385958" y="2760636"/>
            <a:chExt cx="20629199" cy="2657318"/>
          </a:xfrm>
        </p:grpSpPr>
        <p:sp>
          <p:nvSpPr>
            <p:cNvPr id="5" name="TextBox 4">
              <a:extLst>
                <a:ext uri="{FF2B5EF4-FFF2-40B4-BE49-F238E27FC236}">
                  <a16:creationId xmlns:a16="http://schemas.microsoft.com/office/drawing/2014/main" id="{32A22424-036D-4A46-8301-F2B8C55422A5}"/>
                </a:ext>
              </a:extLst>
            </p:cNvPr>
            <p:cNvSpPr txBox="1"/>
            <p:nvPr/>
          </p:nvSpPr>
          <p:spPr>
            <a:xfrm>
              <a:off x="385958" y="2760636"/>
              <a:ext cx="20629199" cy="265731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184017" tIns="92009" rIns="184017" bIns="92009" rtlCol="0">
              <a:spAutoFit/>
            </a:bodyPr>
            <a:lstStyle/>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p:txBody>
        </p:sp>
        <p:pic>
          <p:nvPicPr>
            <p:cNvPr id="6" name="Picture 2" descr="Edge Hill University Connect">
              <a:extLst>
                <a:ext uri="{FF2B5EF4-FFF2-40B4-BE49-F238E27FC236}">
                  <a16:creationId xmlns:a16="http://schemas.microsoft.com/office/drawing/2014/main" id="{27A6C9DF-2DB5-48CF-8193-2FEBBF139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2" y="3214583"/>
              <a:ext cx="3471855" cy="1962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34B2F92-FED2-4041-B492-75B61AAB8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951" y="3355222"/>
              <a:ext cx="5130800" cy="1549400"/>
            </a:xfrm>
            <a:prstGeom prst="rect">
              <a:avLst/>
            </a:prstGeom>
          </p:spPr>
        </p:pic>
        <p:pic>
          <p:nvPicPr>
            <p:cNvPr id="8" name="Picture 7">
              <a:extLst>
                <a:ext uri="{FF2B5EF4-FFF2-40B4-BE49-F238E27FC236}">
                  <a16:creationId xmlns:a16="http://schemas.microsoft.com/office/drawing/2014/main" id="{60120B02-B8DB-4159-9078-4CFE95CD2AD5}"/>
                </a:ext>
                <a:ext uri="{C183D7F6-B498-43B3-948B-1728B52AA6E4}">
                  <adec:decorative xmlns:adec="http://schemas.microsoft.com/office/drawing/2017/decorative" val="1"/>
                </a:ext>
              </a:extLst>
            </p:cNvPr>
            <p:cNvPicPr>
              <a:picLocks noChangeAspect="1"/>
            </p:cNvPicPr>
            <p:nvPr/>
          </p:nvPicPr>
          <p:blipFill>
            <a:blip r:embed="rId6" cstate="print"/>
            <a:stretch>
              <a:fillRect/>
            </a:stretch>
          </p:blipFill>
          <p:spPr>
            <a:xfrm>
              <a:off x="10417655" y="3355222"/>
              <a:ext cx="4357124" cy="1749030"/>
            </a:xfrm>
            <a:prstGeom prst="rect">
              <a:avLst/>
            </a:prstGeom>
          </p:spPr>
        </p:pic>
        <p:pic>
          <p:nvPicPr>
            <p:cNvPr id="9" name="Picture 4" descr="The University of Liverpool">
              <a:extLst>
                <a:ext uri="{FF2B5EF4-FFF2-40B4-BE49-F238E27FC236}">
                  <a16:creationId xmlns:a16="http://schemas.microsoft.com/office/drawing/2014/main" id="{093FC8CE-8BCF-4638-9CC2-9E4F1669D5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43327" y="3481137"/>
              <a:ext cx="5001866" cy="1270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6375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1000"/>
            <a:lum/>
          </a:blip>
          <a:srcRect/>
          <a:stretch>
            <a:fillRect l="-16000"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AB98-1385-467A-BE6A-99EB0802C851}"/>
              </a:ext>
            </a:extLst>
          </p:cNvPr>
          <p:cNvSpPr>
            <a:spLocks noGrp="1"/>
          </p:cNvSpPr>
          <p:nvPr>
            <p:ph type="title"/>
          </p:nvPr>
        </p:nvSpPr>
        <p:spPr>
          <a:xfrm>
            <a:off x="209006" y="663446"/>
            <a:ext cx="11144794" cy="1027242"/>
          </a:xfrm>
        </p:spPr>
        <p:txBody>
          <a:bodyPr/>
          <a:lstStyle/>
          <a:p>
            <a:r>
              <a:rPr lang="en-GB" dirty="0">
                <a:latin typeface="Arial" panose="020B0604020202020204" pitchFamily="34" charset="0"/>
                <a:cs typeface="Arial" panose="020B0604020202020204" pitchFamily="34" charset="0"/>
              </a:rPr>
              <a:t>Collaboration</a:t>
            </a:r>
            <a:r>
              <a:rPr lang="en-GB" dirty="0"/>
              <a:t> </a:t>
            </a:r>
          </a:p>
        </p:txBody>
      </p:sp>
      <p:grpSp>
        <p:nvGrpSpPr>
          <p:cNvPr id="4" name="Group 3">
            <a:extLst>
              <a:ext uri="{FF2B5EF4-FFF2-40B4-BE49-F238E27FC236}">
                <a16:creationId xmlns:a16="http://schemas.microsoft.com/office/drawing/2014/main" id="{5BCF28AB-C4C8-4D6E-8874-4AC3804B40E2}"/>
              </a:ext>
            </a:extLst>
          </p:cNvPr>
          <p:cNvGrpSpPr>
            <a:grpSpLocks noChangeAspect="1"/>
          </p:cNvGrpSpPr>
          <p:nvPr/>
        </p:nvGrpSpPr>
        <p:grpSpPr>
          <a:xfrm>
            <a:off x="2823704" y="105244"/>
            <a:ext cx="5784708" cy="745148"/>
            <a:chOff x="385958" y="2760636"/>
            <a:chExt cx="20629199" cy="2657318"/>
          </a:xfrm>
        </p:grpSpPr>
        <p:sp>
          <p:nvSpPr>
            <p:cNvPr id="5" name="TextBox 4">
              <a:extLst>
                <a:ext uri="{FF2B5EF4-FFF2-40B4-BE49-F238E27FC236}">
                  <a16:creationId xmlns:a16="http://schemas.microsoft.com/office/drawing/2014/main" id="{A2074E33-A877-4D89-B310-34DB5B521433}"/>
                </a:ext>
              </a:extLst>
            </p:cNvPr>
            <p:cNvSpPr txBox="1"/>
            <p:nvPr/>
          </p:nvSpPr>
          <p:spPr>
            <a:xfrm>
              <a:off x="385958" y="2760636"/>
              <a:ext cx="20629199" cy="265731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184017" tIns="92009" rIns="184017" bIns="92009" rtlCol="0">
              <a:spAutoFit/>
            </a:bodyPr>
            <a:lstStyle/>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p:txBody>
        </p:sp>
        <p:pic>
          <p:nvPicPr>
            <p:cNvPr id="6" name="Picture 2" descr="Edge Hill University Connect">
              <a:extLst>
                <a:ext uri="{FF2B5EF4-FFF2-40B4-BE49-F238E27FC236}">
                  <a16:creationId xmlns:a16="http://schemas.microsoft.com/office/drawing/2014/main" id="{A03F9EEC-CBC1-4295-AE68-78C3E6AF8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32" y="3214583"/>
              <a:ext cx="3471855" cy="1962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892DE9B-B981-4E38-A993-BDB3EE64B8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951" y="3355222"/>
              <a:ext cx="5130800" cy="1549400"/>
            </a:xfrm>
            <a:prstGeom prst="rect">
              <a:avLst/>
            </a:prstGeom>
          </p:spPr>
        </p:pic>
        <p:pic>
          <p:nvPicPr>
            <p:cNvPr id="8" name="Picture 7">
              <a:extLst>
                <a:ext uri="{FF2B5EF4-FFF2-40B4-BE49-F238E27FC236}">
                  <a16:creationId xmlns:a16="http://schemas.microsoft.com/office/drawing/2014/main" id="{BCFC7BF5-CA99-42F1-AF1E-95E18C495BB6}"/>
                </a:ext>
                <a:ext uri="{C183D7F6-B498-43B3-948B-1728B52AA6E4}">
                  <adec:decorative xmlns:adec="http://schemas.microsoft.com/office/drawing/2017/decorative" val="1"/>
                </a:ext>
              </a:extLst>
            </p:cNvPr>
            <p:cNvPicPr>
              <a:picLocks noChangeAspect="1"/>
            </p:cNvPicPr>
            <p:nvPr/>
          </p:nvPicPr>
          <p:blipFill>
            <a:blip r:embed="rId6" cstate="print"/>
            <a:stretch>
              <a:fillRect/>
            </a:stretch>
          </p:blipFill>
          <p:spPr>
            <a:xfrm>
              <a:off x="10417655" y="3355222"/>
              <a:ext cx="4357124" cy="1749030"/>
            </a:xfrm>
            <a:prstGeom prst="rect">
              <a:avLst/>
            </a:prstGeom>
          </p:spPr>
        </p:pic>
        <p:pic>
          <p:nvPicPr>
            <p:cNvPr id="9" name="Picture 4" descr="The University of Liverpool">
              <a:extLst>
                <a:ext uri="{FF2B5EF4-FFF2-40B4-BE49-F238E27FC236}">
                  <a16:creationId xmlns:a16="http://schemas.microsoft.com/office/drawing/2014/main" id="{2E2FADB6-17BA-4D5D-8691-C97660D282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43327" y="3481137"/>
              <a:ext cx="5001866" cy="1270137"/>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DEDA78E0-05D6-148F-48F6-26F4362DA22E}"/>
              </a:ext>
            </a:extLst>
          </p:cNvPr>
          <p:cNvPicPr>
            <a:picLocks noChangeAspect="1"/>
          </p:cNvPicPr>
          <p:nvPr/>
        </p:nvPicPr>
        <p:blipFill>
          <a:blip r:embed="rId8"/>
          <a:stretch>
            <a:fillRect/>
          </a:stretch>
        </p:blipFill>
        <p:spPr>
          <a:xfrm>
            <a:off x="1058" y="6305038"/>
            <a:ext cx="5715000" cy="561975"/>
          </a:xfrm>
          <a:prstGeom prst="rect">
            <a:avLst/>
          </a:prstGeom>
        </p:spPr>
      </p:pic>
      <p:pic>
        <p:nvPicPr>
          <p:cNvPr id="12" name="Picture 11">
            <a:extLst>
              <a:ext uri="{FF2B5EF4-FFF2-40B4-BE49-F238E27FC236}">
                <a16:creationId xmlns:a16="http://schemas.microsoft.com/office/drawing/2014/main" id="{3F2571DD-E153-E4D1-0113-1AE18D2B7C96}"/>
              </a:ext>
            </a:extLst>
          </p:cNvPr>
          <p:cNvPicPr>
            <a:picLocks noChangeAspect="1"/>
          </p:cNvPicPr>
          <p:nvPr/>
        </p:nvPicPr>
        <p:blipFill rotWithShape="1">
          <a:blip r:embed="rId9"/>
          <a:srcRect t="24320" b="25393"/>
          <a:stretch/>
        </p:blipFill>
        <p:spPr>
          <a:xfrm>
            <a:off x="0" y="5679748"/>
            <a:ext cx="3583588" cy="1178252"/>
          </a:xfrm>
          <a:prstGeom prst="rect">
            <a:avLst/>
          </a:prstGeom>
        </p:spPr>
      </p:pic>
      <p:graphicFrame>
        <p:nvGraphicFramePr>
          <p:cNvPr id="18" name="Content Placeholder 17">
            <a:extLst>
              <a:ext uri="{FF2B5EF4-FFF2-40B4-BE49-F238E27FC236}">
                <a16:creationId xmlns:a16="http://schemas.microsoft.com/office/drawing/2014/main" id="{F6889A43-EAD4-203E-B30D-CB256EDEDA66}"/>
              </a:ext>
            </a:extLst>
          </p:cNvPr>
          <p:cNvGraphicFramePr>
            <a:graphicFrameLocks noGrp="1"/>
          </p:cNvGraphicFramePr>
          <p:nvPr>
            <p:ph idx="1"/>
            <p:extLst>
              <p:ext uri="{D42A27DB-BD31-4B8C-83A1-F6EECF244321}">
                <p14:modId xmlns:p14="http://schemas.microsoft.com/office/powerpoint/2010/main" val="3482760106"/>
              </p:ext>
            </p:extLst>
          </p:nvPr>
        </p:nvGraphicFramePr>
        <p:xfrm>
          <a:off x="838200" y="1341009"/>
          <a:ext cx="11144794" cy="483595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9" name="Arrow: Left 18">
            <a:extLst>
              <a:ext uri="{FF2B5EF4-FFF2-40B4-BE49-F238E27FC236}">
                <a16:creationId xmlns:a16="http://schemas.microsoft.com/office/drawing/2014/main" id="{4E7D57D2-6965-8BC9-BB61-55F8C477D8A4}"/>
              </a:ext>
            </a:extLst>
          </p:cNvPr>
          <p:cNvSpPr/>
          <p:nvPr/>
        </p:nvSpPr>
        <p:spPr>
          <a:xfrm>
            <a:off x="391886" y="2650279"/>
            <a:ext cx="3997234" cy="8492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C&amp;M within </a:t>
            </a:r>
            <a:r>
              <a:rPr lang="en-GB" dirty="0" err="1"/>
              <a:t>NorthWest</a:t>
            </a:r>
            <a:endParaRPr lang="en-GB" dirty="0"/>
          </a:p>
        </p:txBody>
      </p:sp>
      <p:sp>
        <p:nvSpPr>
          <p:cNvPr id="20" name="Arrow: Right 19">
            <a:extLst>
              <a:ext uri="{FF2B5EF4-FFF2-40B4-BE49-F238E27FC236}">
                <a16:creationId xmlns:a16="http://schemas.microsoft.com/office/drawing/2014/main" id="{1B9129A0-B49E-1D79-9236-CE7C47027BF4}"/>
              </a:ext>
            </a:extLst>
          </p:cNvPr>
          <p:cNvSpPr/>
          <p:nvPr/>
        </p:nvSpPr>
        <p:spPr>
          <a:xfrm>
            <a:off x="8699852" y="4186453"/>
            <a:ext cx="3283142" cy="849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Governance and Funding </a:t>
            </a:r>
          </a:p>
        </p:txBody>
      </p:sp>
    </p:spTree>
    <p:extLst>
      <p:ext uri="{BB962C8B-B14F-4D97-AF65-F5344CB8AC3E}">
        <p14:creationId xmlns:p14="http://schemas.microsoft.com/office/powerpoint/2010/main" val="411946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ED09-3F11-4B7B-9326-C17A23E8E1C3}"/>
              </a:ext>
            </a:extLst>
          </p:cNvPr>
          <p:cNvSpPr>
            <a:spLocks noGrp="1"/>
          </p:cNvSpPr>
          <p:nvPr>
            <p:ph type="title"/>
          </p:nvPr>
        </p:nvSpPr>
        <p:spPr/>
        <p:txBody>
          <a:bodyPr>
            <a:normAutofit fontScale="90000"/>
          </a:bodyPr>
          <a:lstStyle/>
          <a:p>
            <a:pPr algn="ctr"/>
            <a:r>
              <a:rPr lang="en-GB" sz="5400" b="1" dirty="0">
                <a:latin typeface="Arial" panose="020B0604020202020204" pitchFamily="34" charset="0"/>
                <a:cs typeface="Arial" panose="020B0604020202020204" pitchFamily="34" charset="0"/>
              </a:rPr>
              <a:t>Sailing away into the future… </a:t>
            </a:r>
            <a:br>
              <a:rPr lang="en-GB" sz="5400" b="1" dirty="0">
                <a:latin typeface="Arial" panose="020B0604020202020204" pitchFamily="34" charset="0"/>
                <a:cs typeface="Arial" panose="020B0604020202020204" pitchFamily="34" charset="0"/>
              </a:rPr>
            </a:br>
            <a:r>
              <a:rPr lang="en-GB" sz="5400" b="1" dirty="0">
                <a:latin typeface="Arial" panose="020B0604020202020204" pitchFamily="34" charset="0"/>
                <a:cs typeface="Arial" panose="020B0604020202020204" pitchFamily="34" charset="0"/>
              </a:rPr>
              <a:t>Next Steps </a:t>
            </a:r>
          </a:p>
        </p:txBody>
      </p:sp>
      <p:grpSp>
        <p:nvGrpSpPr>
          <p:cNvPr id="4" name="Group 3">
            <a:extLst>
              <a:ext uri="{FF2B5EF4-FFF2-40B4-BE49-F238E27FC236}">
                <a16:creationId xmlns:a16="http://schemas.microsoft.com/office/drawing/2014/main" id="{9FE5CF11-0492-4C32-9113-DB627578F623}"/>
              </a:ext>
            </a:extLst>
          </p:cNvPr>
          <p:cNvGrpSpPr>
            <a:grpSpLocks noChangeAspect="1"/>
          </p:cNvGrpSpPr>
          <p:nvPr/>
        </p:nvGrpSpPr>
        <p:grpSpPr>
          <a:xfrm>
            <a:off x="2908371" y="5939326"/>
            <a:ext cx="5784708" cy="745148"/>
            <a:chOff x="385958" y="2760636"/>
            <a:chExt cx="20629199" cy="2657318"/>
          </a:xfrm>
        </p:grpSpPr>
        <p:sp>
          <p:nvSpPr>
            <p:cNvPr id="5" name="TextBox 4">
              <a:extLst>
                <a:ext uri="{FF2B5EF4-FFF2-40B4-BE49-F238E27FC236}">
                  <a16:creationId xmlns:a16="http://schemas.microsoft.com/office/drawing/2014/main" id="{07754BF5-7AFA-4602-80BE-FA9CB84640CE}"/>
                </a:ext>
              </a:extLst>
            </p:cNvPr>
            <p:cNvSpPr txBox="1"/>
            <p:nvPr/>
          </p:nvSpPr>
          <p:spPr>
            <a:xfrm>
              <a:off x="385958" y="2760636"/>
              <a:ext cx="20629199" cy="2657318"/>
            </a:xfrm>
            <a:prstGeom prst="round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wrap="square" lIns="184017" tIns="92009" rIns="184017" bIns="92009" rtlCol="0">
              <a:spAutoFit/>
            </a:bodyPr>
            <a:lstStyle/>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a:p>
              <a:pPr algn="ctr"/>
              <a:endParaRPr lang="en-GB" sz="3600" dirty="0">
                <a:latin typeface="Arial" pitchFamily="34" charset="0"/>
                <a:cs typeface="Arial" pitchFamily="34" charset="0"/>
              </a:endParaRPr>
            </a:p>
          </p:txBody>
        </p:sp>
        <p:pic>
          <p:nvPicPr>
            <p:cNvPr id="6" name="Picture 2" descr="Edge Hill University Connect">
              <a:extLst>
                <a:ext uri="{FF2B5EF4-FFF2-40B4-BE49-F238E27FC236}">
                  <a16:creationId xmlns:a16="http://schemas.microsoft.com/office/drawing/2014/main" id="{912B7CD5-1F60-4B8E-9C32-6ADB1F77E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32" y="3214583"/>
              <a:ext cx="3471855" cy="19623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B7C7434-4DFC-428F-88E9-3F457C427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4951" y="3355222"/>
              <a:ext cx="5130800" cy="1549400"/>
            </a:xfrm>
            <a:prstGeom prst="rect">
              <a:avLst/>
            </a:prstGeom>
          </p:spPr>
        </p:pic>
        <p:pic>
          <p:nvPicPr>
            <p:cNvPr id="8" name="Picture 7">
              <a:extLst>
                <a:ext uri="{FF2B5EF4-FFF2-40B4-BE49-F238E27FC236}">
                  <a16:creationId xmlns:a16="http://schemas.microsoft.com/office/drawing/2014/main" id="{2D3D0890-F086-46AE-81E7-C3C29232D75D}"/>
                </a:ext>
                <a:ext uri="{C183D7F6-B498-43B3-948B-1728B52AA6E4}">
                  <adec:decorative xmlns:adec="http://schemas.microsoft.com/office/drawing/2017/decorative" val="1"/>
                </a:ext>
              </a:extLst>
            </p:cNvPr>
            <p:cNvPicPr>
              <a:picLocks noChangeAspect="1"/>
            </p:cNvPicPr>
            <p:nvPr/>
          </p:nvPicPr>
          <p:blipFill>
            <a:blip r:embed="rId5" cstate="print"/>
            <a:stretch>
              <a:fillRect/>
            </a:stretch>
          </p:blipFill>
          <p:spPr>
            <a:xfrm>
              <a:off x="10417655" y="3355222"/>
              <a:ext cx="4357124" cy="1749030"/>
            </a:xfrm>
            <a:prstGeom prst="rect">
              <a:avLst/>
            </a:prstGeom>
          </p:spPr>
        </p:pic>
        <p:pic>
          <p:nvPicPr>
            <p:cNvPr id="9" name="Picture 4" descr="The University of Liverpool">
              <a:extLst>
                <a:ext uri="{FF2B5EF4-FFF2-40B4-BE49-F238E27FC236}">
                  <a16:creationId xmlns:a16="http://schemas.microsoft.com/office/drawing/2014/main" id="{FB98EBB1-2735-4663-9D73-97B7AC2C86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43327" y="3481137"/>
              <a:ext cx="5001866" cy="12701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63901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C67E-58A4-8AC6-C9E5-76C92974D412}"/>
              </a:ext>
            </a:extLst>
          </p:cNvPr>
          <p:cNvSpPr>
            <a:spLocks noGrp="1"/>
          </p:cNvSpPr>
          <p:nvPr>
            <p:ph type="title"/>
          </p:nvPr>
        </p:nvSpPr>
        <p:spPr>
          <a:xfrm>
            <a:off x="0" y="1"/>
            <a:ext cx="11353800" cy="849085"/>
          </a:xfrm>
        </p:spPr>
        <p:txBody>
          <a:bodyPr/>
          <a:lstStyle/>
          <a:p>
            <a:r>
              <a:rPr lang="en-GB" dirty="0"/>
              <a:t>Outputs </a:t>
            </a:r>
          </a:p>
        </p:txBody>
      </p:sp>
      <p:sp>
        <p:nvSpPr>
          <p:cNvPr id="3" name="Content Placeholder 2">
            <a:extLst>
              <a:ext uri="{FF2B5EF4-FFF2-40B4-BE49-F238E27FC236}">
                <a16:creationId xmlns:a16="http://schemas.microsoft.com/office/drawing/2014/main" id="{A8E12660-C279-EED2-8C14-DDA187359B57}"/>
              </a:ext>
            </a:extLst>
          </p:cNvPr>
          <p:cNvSpPr>
            <a:spLocks noGrp="1"/>
          </p:cNvSpPr>
          <p:nvPr>
            <p:ph idx="1"/>
          </p:nvPr>
        </p:nvSpPr>
        <p:spPr>
          <a:xfrm>
            <a:off x="130629" y="1058091"/>
            <a:ext cx="11965577" cy="5682342"/>
          </a:xfrm>
        </p:spPr>
        <p:txBody>
          <a:bodyPr>
            <a:normAutofit fontScale="85000" lnSpcReduction="10000"/>
          </a:bodyPr>
          <a:lstStyle/>
          <a:p>
            <a:pPr>
              <a:lnSpc>
                <a:spcPct val="110000"/>
              </a:lnSpc>
              <a:spcBef>
                <a:spcPts val="600"/>
              </a:spcBef>
              <a:spcAft>
                <a:spcPts val="1000"/>
              </a:spcAft>
            </a:pPr>
            <a:r>
              <a:rPr lang="en-US" sz="1800" dirty="0">
                <a:effectLst/>
                <a:latin typeface="Arial" panose="020B0604020202020204" pitchFamily="34" charset="0"/>
                <a:ea typeface="SimSun" panose="02010600030101010101" pitchFamily="2" charset="-122"/>
                <a:cs typeface="Arial" panose="020B0604020202020204" pitchFamily="34" charset="0"/>
              </a:rPr>
              <a:t>Williams, R. Knight, K.H. Arnold, M. Walker, C. (2022) </a:t>
            </a:r>
            <a:r>
              <a:rPr lang="en-US" sz="1800" u="sng" dirty="0">
                <a:effectLst/>
                <a:latin typeface="Arial" panose="020B0604020202020204" pitchFamily="34" charset="0"/>
                <a:ea typeface="SimSun" panose="02010600030101010101" pitchFamily="2" charset="-122"/>
                <a:cs typeface="Arial" panose="020B0604020202020204" pitchFamily="34" charset="0"/>
              </a:rPr>
              <a:t>“All for one and one for all” Collaboration within Cheshire and Merseyside – Practice Learning</a:t>
            </a:r>
            <a:r>
              <a:rPr lang="en-US" sz="1800" dirty="0">
                <a:effectLst/>
                <a:latin typeface="Arial" panose="020B0604020202020204" pitchFamily="34" charset="0"/>
                <a:ea typeface="SimSun" panose="02010600030101010101" pitchFamily="2" charset="-122"/>
                <a:cs typeface="Arial" panose="020B0604020202020204" pitchFamily="34" charset="0"/>
              </a:rPr>
              <a:t>.  </a:t>
            </a:r>
            <a:r>
              <a:rPr lang="en-US" sz="1800" kern="1800" dirty="0">
                <a:effectLst/>
                <a:latin typeface="Arial" panose="020B0604020202020204" pitchFamily="34" charset="0"/>
                <a:ea typeface="Times New Roman" panose="02020603050405020304" pitchFamily="18" charset="0"/>
                <a:cs typeface="Arial" panose="020B0604020202020204" pitchFamily="34" charset="0"/>
              </a:rPr>
              <a:t>RCN Education Forum Virtual Conference and Exhibition. </a:t>
            </a:r>
            <a:r>
              <a:rPr lang="en-US" sz="1800" dirty="0">
                <a:effectLst/>
                <a:latin typeface="Arial" panose="020B0604020202020204" pitchFamily="34" charset="0"/>
                <a:ea typeface="Times New Roman" panose="02020603050405020304" pitchFamily="18" charset="0"/>
                <a:cs typeface="Arial" panose="020B0604020202020204" pitchFamily="34" charset="0"/>
              </a:rPr>
              <a:t>Advancing equality, diversity and inclusion in nursing education.  Virtual.  Poster Presentation. 26/04/22</a:t>
            </a:r>
            <a:endParaRPr lang="en-GB" sz="1800" dirty="0">
              <a:effectLst/>
              <a:latin typeface="Arial" panose="020B0604020202020204" pitchFamily="34" charset="0"/>
              <a:ea typeface="SimSun" panose="02010600030101010101" pitchFamily="2" charset="-122"/>
              <a:cs typeface="Arial" panose="020B0604020202020204" pitchFamily="34" charset="0"/>
            </a:endParaRPr>
          </a:p>
          <a:p>
            <a:pPr>
              <a:lnSpc>
                <a:spcPct val="110000"/>
              </a:lnSpc>
              <a:spcBef>
                <a:spcPts val="600"/>
              </a:spcBef>
              <a:spcAft>
                <a:spcPts val="1000"/>
              </a:spcAft>
            </a:pPr>
            <a:r>
              <a:rPr lang="en-US" sz="1800" dirty="0">
                <a:effectLst/>
                <a:latin typeface="Arial" panose="020B0604020202020204" pitchFamily="34" charset="0"/>
                <a:ea typeface="SimSun" panose="02010600030101010101" pitchFamily="2" charset="-122"/>
                <a:cs typeface="Arial" panose="020B0604020202020204" pitchFamily="34" charset="0"/>
              </a:rPr>
              <a:t>Knight, K.H. Whaley, V. Bailey-McHale, R. Simpson, A. Hay, J. (2022) The Long-Arm Approach to Placement Supervision and Assessment.  </a:t>
            </a:r>
            <a:r>
              <a:rPr lang="en-US" sz="1800" u="sng" dirty="0">
                <a:effectLst/>
                <a:latin typeface="Arial" panose="020B0604020202020204" pitchFamily="34" charset="0"/>
                <a:ea typeface="SimSun" panose="02010600030101010101" pitchFamily="2" charset="-122"/>
                <a:cs typeface="Arial" panose="020B0604020202020204" pitchFamily="34" charset="0"/>
              </a:rPr>
              <a:t>British Journal of Nursing, 31 (4) 247.</a:t>
            </a:r>
            <a:r>
              <a:rPr lang="en-US" sz="1800" dirty="0">
                <a:effectLst/>
                <a:latin typeface="Arial" panose="020B0604020202020204" pitchFamily="34" charset="0"/>
                <a:ea typeface="SimSun" panose="02010600030101010101" pitchFamily="2" charset="-122"/>
                <a:cs typeface="Arial" panose="020B0604020202020204" pitchFamily="34" charset="0"/>
              </a:rPr>
              <a:t>  </a:t>
            </a:r>
          </a:p>
          <a:p>
            <a:pPr>
              <a:lnSpc>
                <a:spcPct val="110000"/>
              </a:lnSpc>
              <a:spcBef>
                <a:spcPts val="600"/>
              </a:spcBef>
              <a:spcAft>
                <a:spcPts val="1000"/>
              </a:spcAft>
            </a:pPr>
            <a:r>
              <a:rPr lang="en-US" sz="1800" dirty="0">
                <a:effectLst/>
                <a:latin typeface="Arial" panose="020B0604020202020204" pitchFamily="34" charset="0"/>
                <a:ea typeface="SimSun" panose="02010600030101010101" pitchFamily="2" charset="-122"/>
                <a:cs typeface="Arial" panose="020B0604020202020204" pitchFamily="34" charset="0"/>
              </a:rPr>
              <a:t>Walker, C. Knight, K.H. Williams, R. Hutchinson, T. Arnold, M, Shorney, L, Hay, J. (2022) </a:t>
            </a:r>
            <a:r>
              <a:rPr lang="en-US" sz="1800" u="sng" dirty="0">
                <a:effectLst/>
                <a:latin typeface="Arial" panose="020B0604020202020204" pitchFamily="34" charset="0"/>
                <a:ea typeface="SimSun" panose="02010600030101010101" pitchFamily="2" charset="-122"/>
                <a:cs typeface="Arial" panose="020B0604020202020204" pitchFamily="34" charset="0"/>
              </a:rPr>
              <a:t>Cheshire and Merseyside Higher Education Institutions Collaborating Throughout the Pandemic</a:t>
            </a:r>
            <a:r>
              <a:rPr lang="en-US" sz="1800" dirty="0">
                <a:effectLst/>
                <a:latin typeface="Arial" panose="020B0604020202020204" pitchFamily="34" charset="0"/>
                <a:ea typeface="SimSun" panose="02010600030101010101" pitchFamily="2" charset="-122"/>
                <a:cs typeface="Arial" panose="020B0604020202020204" pitchFamily="34" charset="0"/>
              </a:rPr>
              <a:t>.  Poster Presentation.  Cheshire and Merseyside Nursing Midwifery and Allied Health Professionals Sharing Best Practice Event. Wednesday 2</a:t>
            </a:r>
            <a:r>
              <a:rPr lang="en-US" sz="1800" baseline="30000" dirty="0">
                <a:effectLst/>
                <a:latin typeface="Arial" panose="020B0604020202020204" pitchFamily="34" charset="0"/>
                <a:ea typeface="SimSun" panose="02010600030101010101" pitchFamily="2" charset="-122"/>
                <a:cs typeface="Arial" panose="020B0604020202020204" pitchFamily="34" charset="0"/>
              </a:rPr>
              <a:t>nd</a:t>
            </a:r>
            <a:r>
              <a:rPr lang="en-US" sz="1800" dirty="0">
                <a:effectLst/>
                <a:latin typeface="Arial" panose="020B0604020202020204" pitchFamily="34" charset="0"/>
                <a:ea typeface="SimSun" panose="02010600030101010101" pitchFamily="2" charset="-122"/>
                <a:cs typeface="Arial" panose="020B0604020202020204" pitchFamily="34" charset="0"/>
              </a:rPr>
              <a:t> March 2022 St George’s Hall, St George's Place, Liverpool.</a:t>
            </a:r>
            <a:endParaRPr lang="en-GB" sz="1800" dirty="0">
              <a:effectLst/>
              <a:latin typeface="Arial" panose="020B0604020202020204" pitchFamily="34" charset="0"/>
              <a:ea typeface="SimSun" panose="02010600030101010101" pitchFamily="2" charset="-122"/>
              <a:cs typeface="Arial" panose="020B0604020202020204" pitchFamily="34" charset="0"/>
            </a:endParaRPr>
          </a:p>
          <a:p>
            <a:pPr>
              <a:lnSpc>
                <a:spcPct val="110000"/>
              </a:lnSpc>
              <a:spcBef>
                <a:spcPts val="600"/>
              </a:spcBef>
              <a:spcAft>
                <a:spcPts val="1000"/>
              </a:spcAft>
            </a:pPr>
            <a:r>
              <a:rPr lang="en-US" sz="1800" dirty="0">
                <a:effectLst/>
                <a:latin typeface="Arial" panose="020B0604020202020204" pitchFamily="34" charset="0"/>
                <a:ea typeface="SimSun" panose="02010600030101010101" pitchFamily="2" charset="-122"/>
                <a:cs typeface="Arial" panose="020B0604020202020204" pitchFamily="34" charset="0"/>
              </a:rPr>
              <a:t>Knight, K.H. Ridgway, V. Whaley, V, Bailey-McHale, R, O’Neill, Edgerley, J. Connor, A.  Caiger, L. Rive, M. Mitchell, D. Jones, G. Johnson-Whittle, P. Rooney, C. Devine, J, Hewins, R, Hay, J.  (2022) </a:t>
            </a:r>
            <a:r>
              <a:rPr lang="en-US" sz="1800" u="sng" dirty="0">
                <a:effectLst/>
                <a:latin typeface="Arial" panose="020B0604020202020204" pitchFamily="34" charset="0"/>
                <a:ea typeface="SimSun" panose="02010600030101010101" pitchFamily="2" charset="-122"/>
                <a:cs typeface="Arial" panose="020B0604020202020204" pitchFamily="34" charset="0"/>
              </a:rPr>
              <a:t>Contribution to Improving Health and Social Care Workforce – Using New Models of Practice Learning.</a:t>
            </a:r>
            <a:r>
              <a:rPr lang="en-US" sz="1800" dirty="0">
                <a:effectLst/>
                <a:latin typeface="Arial" panose="020B0604020202020204" pitchFamily="34" charset="0"/>
                <a:ea typeface="SimSun" panose="02010600030101010101" pitchFamily="2" charset="-122"/>
                <a:cs typeface="Arial" panose="020B0604020202020204" pitchFamily="34" charset="0"/>
              </a:rPr>
              <a:t> Poster Presentation.  Cheshire and Merseyside Nursing Midwifery and Allied Health Professionals Sharing Best Practice Event. Wednesday 2</a:t>
            </a:r>
            <a:r>
              <a:rPr lang="en-US" sz="1800" baseline="30000" dirty="0">
                <a:effectLst/>
                <a:latin typeface="Arial" panose="020B0604020202020204" pitchFamily="34" charset="0"/>
                <a:ea typeface="SimSun" panose="02010600030101010101" pitchFamily="2" charset="-122"/>
                <a:cs typeface="Arial" panose="020B0604020202020204" pitchFamily="34" charset="0"/>
              </a:rPr>
              <a:t>nd</a:t>
            </a:r>
            <a:r>
              <a:rPr lang="en-US" sz="1800" dirty="0">
                <a:effectLst/>
                <a:latin typeface="Arial" panose="020B0604020202020204" pitchFamily="34" charset="0"/>
                <a:ea typeface="SimSun" panose="02010600030101010101" pitchFamily="2" charset="-122"/>
                <a:cs typeface="Arial" panose="020B0604020202020204" pitchFamily="34" charset="0"/>
              </a:rPr>
              <a:t> March 2022 St George’s Hall, St George's Place, Liverpool.</a:t>
            </a:r>
            <a:endParaRPr lang="en-GB" sz="1800" dirty="0">
              <a:latin typeface="Arial" panose="020B0604020202020204" pitchFamily="34" charset="0"/>
              <a:cs typeface="Arial" panose="020B0604020202020204" pitchFamily="34" charset="0"/>
            </a:endParaRPr>
          </a:p>
          <a:p>
            <a:pPr>
              <a:lnSpc>
                <a:spcPct val="110000"/>
              </a:lnSpc>
              <a:spcBef>
                <a:spcPts val="600"/>
              </a:spcBef>
              <a:spcAft>
                <a:spcPts val="1000"/>
              </a:spcAft>
            </a:pPr>
            <a:r>
              <a:rPr lang="en-US" sz="1800" dirty="0">
                <a:effectLst/>
                <a:latin typeface="Arial" panose="020B0604020202020204" pitchFamily="34" charset="0"/>
                <a:ea typeface="SimSun" panose="02010600030101010101" pitchFamily="2" charset="-122"/>
                <a:cs typeface="Arial" panose="020B0604020202020204" pitchFamily="34" charset="0"/>
              </a:rPr>
              <a:t>Knight, K.H, Leigh, J, Whaley, V, Rabie, G, Matthews, M, Doyle, K. (2021) The Supervisor Conundrum.  </a:t>
            </a:r>
            <a:r>
              <a:rPr lang="en-US" sz="1800" u="sng" dirty="0">
                <a:effectLst/>
                <a:latin typeface="Arial" panose="020B0604020202020204" pitchFamily="34" charset="0"/>
                <a:ea typeface="SimSun" panose="02010600030101010101" pitchFamily="2" charset="-122"/>
                <a:cs typeface="Arial" panose="020B0604020202020204" pitchFamily="34" charset="0"/>
              </a:rPr>
              <a:t>British Journal of Nursing, 30(20) 1156. https://www.magonlinelibrary.com/doi/abs/10.12968/bjon.2021.30.20.1156</a:t>
            </a:r>
            <a:endParaRPr lang="en-GB" sz="1800" dirty="0">
              <a:effectLst/>
              <a:latin typeface="Arial" panose="020B0604020202020204" pitchFamily="34" charset="0"/>
              <a:ea typeface="SimSun" panose="02010600030101010101" pitchFamily="2" charset="-122"/>
              <a:cs typeface="Arial" panose="020B0604020202020204" pitchFamily="34" charset="0"/>
            </a:endParaRPr>
          </a:p>
          <a:p>
            <a:pPr>
              <a:spcAft>
                <a:spcPts val="750"/>
              </a:spcAft>
            </a:pPr>
            <a:r>
              <a:rPr lang="en-GB" sz="1800" dirty="0">
                <a:effectLst/>
                <a:latin typeface="Arial" panose="020B0604020202020204" pitchFamily="34" charset="0"/>
                <a:ea typeface="Corbel" panose="020B0503020204020204" pitchFamily="34" charset="0"/>
                <a:cs typeface="Arial" panose="020B0604020202020204" pitchFamily="34" charset="0"/>
              </a:rPr>
              <a:t>Knight, K.H. and Whaley, V. (2021) </a:t>
            </a:r>
            <a:r>
              <a:rPr lang="en-GB" sz="1800" u="sng" dirty="0">
                <a:effectLst/>
                <a:latin typeface="Arial" panose="020B0604020202020204" pitchFamily="34" charset="0"/>
                <a:ea typeface="Corbel" panose="020B0503020204020204" pitchFamily="34" charset="0"/>
                <a:cs typeface="Arial" panose="020B0604020202020204" pitchFamily="34" charset="0"/>
              </a:rPr>
              <a:t>Social Prescribing and Social Placement Placements – Preparation in the Curriculum .</a:t>
            </a:r>
            <a:r>
              <a:rPr lang="en-GB" sz="1800" dirty="0">
                <a:effectLst/>
                <a:latin typeface="Arial" panose="020B0604020202020204" pitchFamily="34" charset="0"/>
                <a:ea typeface="Corbel" panose="020B0503020204020204" pitchFamily="34" charset="0"/>
                <a:cs typeface="Arial" panose="020B0604020202020204" pitchFamily="34" charset="0"/>
              </a:rPr>
              <a:t>  </a:t>
            </a:r>
            <a:r>
              <a:rPr lang="en-US" sz="1800" dirty="0" err="1">
                <a:effectLst/>
                <a:latin typeface="Arial" panose="020B0604020202020204" pitchFamily="34" charset="0"/>
                <a:ea typeface="Corbel" panose="020B0503020204020204" pitchFamily="34" charset="0"/>
                <a:cs typeface="Arial" panose="020B0604020202020204" pitchFamily="34" charset="0"/>
              </a:rPr>
              <a:t>Personalised</a:t>
            </a:r>
            <a:r>
              <a:rPr lang="en-US" sz="1800" dirty="0">
                <a:effectLst/>
                <a:latin typeface="Arial" panose="020B0604020202020204" pitchFamily="34" charset="0"/>
                <a:ea typeface="Corbel" panose="020B0503020204020204" pitchFamily="34" charset="0"/>
                <a:cs typeface="Arial" panose="020B0604020202020204" pitchFamily="34" charset="0"/>
              </a:rPr>
              <a:t> Care Interprofessional Education (</a:t>
            </a:r>
            <a:r>
              <a:rPr lang="en-US" sz="1800" dirty="0" err="1">
                <a:effectLst/>
                <a:latin typeface="Arial" panose="020B0604020202020204" pitchFamily="34" charset="0"/>
                <a:ea typeface="Corbel" panose="020B0503020204020204" pitchFamily="34" charset="0"/>
                <a:cs typeface="Arial" panose="020B0604020202020204" pitchFamily="34" charset="0"/>
              </a:rPr>
              <a:t>PerCIE</a:t>
            </a:r>
            <a:r>
              <a:rPr lang="en-US" sz="1800" dirty="0">
                <a:effectLst/>
                <a:latin typeface="Arial" panose="020B0604020202020204" pitchFamily="34" charset="0"/>
                <a:ea typeface="Corbel" panose="020B0503020204020204" pitchFamily="34" charset="0"/>
                <a:cs typeface="Arial" panose="020B0604020202020204" pitchFamily="34" charset="0"/>
              </a:rPr>
              <a:t>) Framework Steering Group – Hosted University of Salford 08/12/21 Oral Presentation.</a:t>
            </a:r>
            <a:endParaRPr lang="en-GB" sz="18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endParaRPr>
          </a:p>
          <a:p>
            <a:pPr>
              <a:lnSpc>
                <a:spcPct val="115000"/>
              </a:lnSpc>
              <a:spcAft>
                <a:spcPts val="1000"/>
              </a:spcAft>
            </a:pPr>
            <a:r>
              <a:rPr lang="en-US" sz="18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Knight, K.H. Bailey-Mchale, B. and Jones, G. (2021) </a:t>
            </a:r>
            <a:r>
              <a:rPr lang="en-US" sz="1800" u="sng"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Student Placements: Models of practice, Supervision and Assessment.</a:t>
            </a:r>
            <a:r>
              <a:rPr lang="en-US" sz="18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rPr>
              <a:t>  Virtual People Summit Bitesize Series, Cheshire and Merseyside: Health and Care Partnership People Summit.  09/11/21.  Oral Presentation.  </a:t>
            </a:r>
            <a:endParaRPr lang="en-GB" sz="1800" dirty="0">
              <a:solidFill>
                <a:srgbClr val="000000"/>
              </a:solidFill>
              <a:effectLst/>
              <a:uFill>
                <a:solidFill>
                  <a:srgbClr val="000000"/>
                </a:solidFill>
              </a:uFill>
              <a:latin typeface="Arial" panose="020B060402020202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4102848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1205</Words>
  <Application>Microsoft Office PowerPoint</Application>
  <PresentationFormat>Widescreen</PresentationFormat>
  <Paragraphs>88</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Garamond</vt:lpstr>
      <vt:lpstr>Office Theme</vt:lpstr>
      <vt:lpstr>PowerPoint Presentation</vt:lpstr>
      <vt:lpstr>PowerPoint Presentation</vt:lpstr>
      <vt:lpstr>PowerPoint Presentation</vt:lpstr>
      <vt:lpstr>Practice Education Facilitators  </vt:lpstr>
      <vt:lpstr>Collaboration </vt:lpstr>
      <vt:lpstr>Sailing away into the future…  Next Steps </vt:lpstr>
      <vt:lpstr>Outputs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Hay</dc:creator>
  <cp:lastModifiedBy>Kate Knight</cp:lastModifiedBy>
  <cp:revision>12</cp:revision>
  <dcterms:created xsi:type="dcterms:W3CDTF">2022-05-23T14:14:23Z</dcterms:created>
  <dcterms:modified xsi:type="dcterms:W3CDTF">2022-06-01T11:42:47Z</dcterms:modified>
</cp:coreProperties>
</file>