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sldIdLst>
    <p:sldId id="258" r:id="rId5"/>
  </p:sldIdLst>
  <p:sldSz cx="30248225" cy="42775188"/>
  <p:notesSz cx="6858000" cy="9144000"/>
  <p:defaultTextStyle>
    <a:defPPr>
      <a:defRPr lang="en-US"/>
    </a:defPPr>
    <a:lvl1pPr marL="0" algn="l" defTabSz="2086212" rtl="0" eaLnBrk="1" latinLnBrk="0" hangingPunct="1">
      <a:defRPr sz="8200" kern="1200">
        <a:solidFill>
          <a:schemeClr val="tx1"/>
        </a:solidFill>
        <a:latin typeface="+mn-lt"/>
        <a:ea typeface="+mn-ea"/>
        <a:cs typeface="+mn-cs"/>
      </a:defRPr>
    </a:lvl1pPr>
    <a:lvl2pPr marL="2086212" algn="l" defTabSz="2086212" rtl="0" eaLnBrk="1" latinLnBrk="0" hangingPunct="1">
      <a:defRPr sz="8200" kern="1200">
        <a:solidFill>
          <a:schemeClr val="tx1"/>
        </a:solidFill>
        <a:latin typeface="+mn-lt"/>
        <a:ea typeface="+mn-ea"/>
        <a:cs typeface="+mn-cs"/>
      </a:defRPr>
    </a:lvl2pPr>
    <a:lvl3pPr marL="4172424" algn="l" defTabSz="2086212" rtl="0" eaLnBrk="1" latinLnBrk="0" hangingPunct="1">
      <a:defRPr sz="8200" kern="1200">
        <a:solidFill>
          <a:schemeClr val="tx1"/>
        </a:solidFill>
        <a:latin typeface="+mn-lt"/>
        <a:ea typeface="+mn-ea"/>
        <a:cs typeface="+mn-cs"/>
      </a:defRPr>
    </a:lvl3pPr>
    <a:lvl4pPr marL="6258635" algn="l" defTabSz="2086212" rtl="0" eaLnBrk="1" latinLnBrk="0" hangingPunct="1">
      <a:defRPr sz="8200" kern="1200">
        <a:solidFill>
          <a:schemeClr val="tx1"/>
        </a:solidFill>
        <a:latin typeface="+mn-lt"/>
        <a:ea typeface="+mn-ea"/>
        <a:cs typeface="+mn-cs"/>
      </a:defRPr>
    </a:lvl4pPr>
    <a:lvl5pPr marL="8344847" algn="l" defTabSz="2086212" rtl="0" eaLnBrk="1" latinLnBrk="0" hangingPunct="1">
      <a:defRPr sz="8200" kern="1200">
        <a:solidFill>
          <a:schemeClr val="tx1"/>
        </a:solidFill>
        <a:latin typeface="+mn-lt"/>
        <a:ea typeface="+mn-ea"/>
        <a:cs typeface="+mn-cs"/>
      </a:defRPr>
    </a:lvl5pPr>
    <a:lvl6pPr marL="10431059" algn="l" defTabSz="2086212" rtl="0" eaLnBrk="1" latinLnBrk="0" hangingPunct="1">
      <a:defRPr sz="8200" kern="1200">
        <a:solidFill>
          <a:schemeClr val="tx1"/>
        </a:solidFill>
        <a:latin typeface="+mn-lt"/>
        <a:ea typeface="+mn-ea"/>
        <a:cs typeface="+mn-cs"/>
      </a:defRPr>
    </a:lvl6pPr>
    <a:lvl7pPr marL="12517271" algn="l" defTabSz="2086212" rtl="0" eaLnBrk="1" latinLnBrk="0" hangingPunct="1">
      <a:defRPr sz="8200" kern="1200">
        <a:solidFill>
          <a:schemeClr val="tx1"/>
        </a:solidFill>
        <a:latin typeface="+mn-lt"/>
        <a:ea typeface="+mn-ea"/>
        <a:cs typeface="+mn-cs"/>
      </a:defRPr>
    </a:lvl7pPr>
    <a:lvl8pPr marL="14603483" algn="l" defTabSz="2086212" rtl="0" eaLnBrk="1" latinLnBrk="0" hangingPunct="1">
      <a:defRPr sz="8200" kern="1200">
        <a:solidFill>
          <a:schemeClr val="tx1"/>
        </a:solidFill>
        <a:latin typeface="+mn-lt"/>
        <a:ea typeface="+mn-ea"/>
        <a:cs typeface="+mn-cs"/>
      </a:defRPr>
    </a:lvl8pPr>
    <a:lvl9pPr marL="16689695" algn="l" defTabSz="2086212"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73">
          <p15:clr>
            <a:srgbClr val="A4A3A4"/>
          </p15:clr>
        </p15:guide>
        <p15:guide id="2" pos="9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55"/>
    <p:restoredTop sz="94718"/>
  </p:normalViewPr>
  <p:slideViewPr>
    <p:cSldViewPr snapToGrid="0" snapToObjects="1">
      <p:cViewPr varScale="1">
        <p:scale>
          <a:sx n="10" d="100"/>
          <a:sy n="10" d="100"/>
        </p:scale>
        <p:origin x="2140" y="16"/>
      </p:cViewPr>
      <p:guideLst>
        <p:guide orient="horz" pos="13473"/>
        <p:guide pos="952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guneetkukreja\Downloads\Sorted-%20Haptics%20Data%20(Grace's%20changes%202021-11-11)-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guneetkukreja\Downloads\Sorted-%20Haptics%20Data%20(Grace's%20changes%202021-11-11)-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guneetkukreja\Downloads\Sorted-%20Haptics%20Data%20(Grace's%20changes%202021-11-11)-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guneetkukreja\Downloads\Sorted-%20Haptics%20Data%20(Grace's%20changes%202021-11-11)-3.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Target</a:t>
            </a:r>
            <a:r>
              <a:rPr lang="en-GB" baseline="0"/>
              <a:t> scores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SUMMARY!$T$102</c:f>
              <c:strCache>
                <c:ptCount val="1"/>
                <c:pt idx="0">
                  <c:v>Min</c:v>
                </c:pt>
              </c:strCache>
            </c:strRef>
          </c:tx>
          <c:spPr>
            <a:noFill/>
            <a:ln>
              <a:noFill/>
            </a:ln>
            <a:effectLst/>
          </c:spPr>
          <c:invertIfNegative val="0"/>
          <c:cat>
            <c:strRef>
              <c:f>SUMMARY!$U$101:$W$101</c:f>
              <c:strCache>
                <c:ptCount val="3"/>
                <c:pt idx="0">
                  <c:v>BDS3</c:v>
                </c:pt>
                <c:pt idx="1">
                  <c:v>BDS4</c:v>
                </c:pt>
                <c:pt idx="2">
                  <c:v>BDS5</c:v>
                </c:pt>
              </c:strCache>
            </c:strRef>
          </c:cat>
          <c:val>
            <c:numRef>
              <c:f>SUMMARY!$U$102:$W$102</c:f>
              <c:numCache>
                <c:formatCode>General</c:formatCode>
                <c:ptCount val="3"/>
                <c:pt idx="0">
                  <c:v>96</c:v>
                </c:pt>
                <c:pt idx="1">
                  <c:v>96</c:v>
                </c:pt>
                <c:pt idx="2">
                  <c:v>96</c:v>
                </c:pt>
              </c:numCache>
            </c:numRef>
          </c:val>
          <c:extLst>
            <c:ext xmlns:c16="http://schemas.microsoft.com/office/drawing/2014/chart" uri="{C3380CC4-5D6E-409C-BE32-E72D297353CC}">
              <c16:uniqueId val="{00000000-B727-464D-96BD-F11D526DC398}"/>
            </c:ext>
          </c:extLst>
        </c:ser>
        <c:ser>
          <c:idx val="1"/>
          <c:order val="1"/>
          <c:tx>
            <c:strRef>
              <c:f>SUMMARY!$T$103</c:f>
              <c:strCache>
                <c:ptCount val="1"/>
                <c:pt idx="0">
                  <c:v>q1-min</c:v>
                </c:pt>
              </c:strCache>
            </c:strRef>
          </c:tx>
          <c:spPr>
            <a:noFill/>
            <a:ln>
              <a:noFill/>
            </a:ln>
            <a:effectLst/>
          </c:spPr>
          <c:invertIfNegative val="0"/>
          <c:errBars>
            <c:errBarType val="minus"/>
            <c:errValType val="percentage"/>
            <c:noEndCap val="1"/>
            <c:val val="100"/>
            <c:spPr>
              <a:noFill/>
              <a:ln w="9525" cap="flat" cmpd="sng" algn="ctr">
                <a:solidFill>
                  <a:schemeClr val="tx1">
                    <a:lumMod val="65000"/>
                    <a:lumOff val="35000"/>
                  </a:schemeClr>
                </a:solidFill>
                <a:round/>
              </a:ln>
              <a:effectLst/>
            </c:spPr>
          </c:errBars>
          <c:cat>
            <c:strRef>
              <c:f>SUMMARY!$U$101:$W$101</c:f>
              <c:strCache>
                <c:ptCount val="3"/>
                <c:pt idx="0">
                  <c:v>BDS3</c:v>
                </c:pt>
                <c:pt idx="1">
                  <c:v>BDS4</c:v>
                </c:pt>
                <c:pt idx="2">
                  <c:v>BDS5</c:v>
                </c:pt>
              </c:strCache>
            </c:strRef>
          </c:cat>
          <c:val>
            <c:numRef>
              <c:f>SUMMARY!$U$103:$W$103</c:f>
              <c:numCache>
                <c:formatCode>General</c:formatCode>
                <c:ptCount val="3"/>
                <c:pt idx="0">
                  <c:v>0.5984499999999997</c:v>
                </c:pt>
                <c:pt idx="1">
                  <c:v>2</c:v>
                </c:pt>
                <c:pt idx="2">
                  <c:v>2</c:v>
                </c:pt>
              </c:numCache>
            </c:numRef>
          </c:val>
          <c:extLst>
            <c:ext xmlns:c16="http://schemas.microsoft.com/office/drawing/2014/chart" uri="{C3380CC4-5D6E-409C-BE32-E72D297353CC}">
              <c16:uniqueId val="{00000001-B727-464D-96BD-F11D526DC398}"/>
            </c:ext>
          </c:extLst>
        </c:ser>
        <c:ser>
          <c:idx val="2"/>
          <c:order val="2"/>
          <c:tx>
            <c:strRef>
              <c:f>SUMMARY!$T$104</c:f>
              <c:strCache>
                <c:ptCount val="1"/>
                <c:pt idx="0">
                  <c:v>q2-q1</c:v>
                </c:pt>
              </c:strCache>
            </c:strRef>
          </c:tx>
          <c:spPr>
            <a:solidFill>
              <a:schemeClr val="accent1">
                <a:lumMod val="60000"/>
                <a:lumOff val="40000"/>
              </a:schemeClr>
            </a:solidFill>
            <a:ln>
              <a:solidFill>
                <a:schemeClr val="tx1"/>
              </a:solidFill>
            </a:ln>
            <a:effectLst/>
          </c:spPr>
          <c:invertIfNegative val="0"/>
          <c:cat>
            <c:strRef>
              <c:f>SUMMARY!$U$101:$W$101</c:f>
              <c:strCache>
                <c:ptCount val="3"/>
                <c:pt idx="0">
                  <c:v>BDS3</c:v>
                </c:pt>
                <c:pt idx="1">
                  <c:v>BDS4</c:v>
                </c:pt>
                <c:pt idx="2">
                  <c:v>BDS5</c:v>
                </c:pt>
              </c:strCache>
            </c:strRef>
          </c:cat>
          <c:val>
            <c:numRef>
              <c:f>SUMMARY!$U$104:$W$104</c:f>
              <c:numCache>
                <c:formatCode>General</c:formatCode>
                <c:ptCount val="3"/>
                <c:pt idx="0">
                  <c:v>1.3480500000000006</c:v>
                </c:pt>
                <c:pt idx="1">
                  <c:v>1</c:v>
                </c:pt>
                <c:pt idx="2">
                  <c:v>0.5</c:v>
                </c:pt>
              </c:numCache>
            </c:numRef>
          </c:val>
          <c:extLst>
            <c:ext xmlns:c16="http://schemas.microsoft.com/office/drawing/2014/chart" uri="{C3380CC4-5D6E-409C-BE32-E72D297353CC}">
              <c16:uniqueId val="{00000002-B727-464D-96BD-F11D526DC398}"/>
            </c:ext>
          </c:extLst>
        </c:ser>
        <c:ser>
          <c:idx val="3"/>
          <c:order val="3"/>
          <c:tx>
            <c:strRef>
              <c:f>SUMMARY!$T$105</c:f>
              <c:strCache>
                <c:ptCount val="1"/>
                <c:pt idx="0">
                  <c:v>q3-q2</c:v>
                </c:pt>
              </c:strCache>
            </c:strRef>
          </c:tx>
          <c:spPr>
            <a:solidFill>
              <a:schemeClr val="accent1">
                <a:lumMod val="60000"/>
                <a:lumOff val="40000"/>
              </a:schemeClr>
            </a:solidFill>
            <a:ln>
              <a:solidFill>
                <a:schemeClr val="tx1"/>
              </a:solidFill>
            </a:ln>
            <a:effectLst/>
          </c:spPr>
          <c:invertIfNegative val="0"/>
          <c:cat>
            <c:strRef>
              <c:f>SUMMARY!$U$101:$W$101</c:f>
              <c:strCache>
                <c:ptCount val="3"/>
                <c:pt idx="0">
                  <c:v>BDS3</c:v>
                </c:pt>
                <c:pt idx="1">
                  <c:v>BDS4</c:v>
                </c:pt>
                <c:pt idx="2">
                  <c:v>BDS5</c:v>
                </c:pt>
              </c:strCache>
            </c:strRef>
          </c:cat>
          <c:val>
            <c:numRef>
              <c:f>SUMMARY!$U$105:$W$105</c:f>
              <c:numCache>
                <c:formatCode>General</c:formatCode>
                <c:ptCount val="3"/>
                <c:pt idx="0">
                  <c:v>0.6574499999999972</c:v>
                </c:pt>
                <c:pt idx="1">
                  <c:v>1</c:v>
                </c:pt>
                <c:pt idx="2">
                  <c:v>0.5</c:v>
                </c:pt>
              </c:numCache>
            </c:numRef>
          </c:val>
          <c:extLst>
            <c:ext xmlns:c16="http://schemas.microsoft.com/office/drawing/2014/chart" uri="{C3380CC4-5D6E-409C-BE32-E72D297353CC}">
              <c16:uniqueId val="{00000003-B727-464D-96BD-F11D526DC398}"/>
            </c:ext>
          </c:extLst>
        </c:ser>
        <c:ser>
          <c:idx val="4"/>
          <c:order val="4"/>
          <c:tx>
            <c:strRef>
              <c:f>SUMMARY!$T$106</c:f>
              <c:strCache>
                <c:ptCount val="1"/>
                <c:pt idx="0">
                  <c:v>max-q3</c:v>
                </c:pt>
              </c:strCache>
            </c:strRef>
          </c:tx>
          <c:spPr>
            <a:noFill/>
            <a:ln>
              <a:noFill/>
            </a:ln>
            <a:effectLst/>
          </c:spPr>
          <c:invertIfNegative val="0"/>
          <c:errBars>
            <c:errBarType val="minus"/>
            <c:errValType val="percentage"/>
            <c:noEndCap val="1"/>
            <c:val val="100"/>
            <c:spPr>
              <a:noFill/>
              <a:ln w="9525" cap="flat" cmpd="sng" algn="ctr">
                <a:solidFill>
                  <a:schemeClr val="tx1">
                    <a:lumMod val="65000"/>
                    <a:lumOff val="35000"/>
                  </a:schemeClr>
                </a:solidFill>
                <a:round/>
              </a:ln>
              <a:effectLst/>
            </c:spPr>
          </c:errBars>
          <c:cat>
            <c:strRef>
              <c:f>SUMMARY!$U$101:$W$101</c:f>
              <c:strCache>
                <c:ptCount val="3"/>
                <c:pt idx="0">
                  <c:v>BDS3</c:v>
                </c:pt>
                <c:pt idx="1">
                  <c:v>BDS4</c:v>
                </c:pt>
                <c:pt idx="2">
                  <c:v>BDS5</c:v>
                </c:pt>
              </c:strCache>
            </c:strRef>
          </c:cat>
          <c:val>
            <c:numRef>
              <c:f>SUMMARY!$U$106:$W$106</c:f>
              <c:numCache>
                <c:formatCode>General</c:formatCode>
                <c:ptCount val="3"/>
                <c:pt idx="0">
                  <c:v>1.3960500000000025</c:v>
                </c:pt>
                <c:pt idx="1">
                  <c:v>0</c:v>
                </c:pt>
                <c:pt idx="2">
                  <c:v>1</c:v>
                </c:pt>
              </c:numCache>
            </c:numRef>
          </c:val>
          <c:extLst>
            <c:ext xmlns:c16="http://schemas.microsoft.com/office/drawing/2014/chart" uri="{C3380CC4-5D6E-409C-BE32-E72D297353CC}">
              <c16:uniqueId val="{00000004-B727-464D-96BD-F11D526DC398}"/>
            </c:ext>
          </c:extLst>
        </c:ser>
        <c:dLbls>
          <c:showLegendKey val="0"/>
          <c:showVal val="0"/>
          <c:showCatName val="0"/>
          <c:showSerName val="0"/>
          <c:showPercent val="0"/>
          <c:showBubbleSize val="0"/>
        </c:dLbls>
        <c:gapWidth val="150"/>
        <c:overlap val="100"/>
        <c:axId val="1044506783"/>
        <c:axId val="1044960511"/>
      </c:barChart>
      <c:catAx>
        <c:axId val="1044506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4960511"/>
        <c:crosses val="autoZero"/>
        <c:auto val="1"/>
        <c:lblAlgn val="ctr"/>
        <c:lblOffset val="100"/>
        <c:noMultiLvlLbl val="0"/>
      </c:catAx>
      <c:valAx>
        <c:axId val="10449605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4506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Leeway</a:t>
            </a:r>
            <a:r>
              <a:rPr lang="en-GB" baseline="0"/>
              <a:t> scores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SUMMARY!$T$86</c:f>
              <c:strCache>
                <c:ptCount val="1"/>
                <c:pt idx="0">
                  <c:v>MIN</c:v>
                </c:pt>
              </c:strCache>
            </c:strRef>
          </c:tx>
          <c:spPr>
            <a:solidFill>
              <a:schemeClr val="accent1"/>
            </a:solidFill>
            <a:ln>
              <a:noFill/>
            </a:ln>
            <a:effectLst/>
          </c:spPr>
          <c:invertIfNegative val="0"/>
          <c:cat>
            <c:strRef>
              <c:f>SUMMARY!$U$85:$W$85</c:f>
              <c:strCache>
                <c:ptCount val="3"/>
                <c:pt idx="0">
                  <c:v>BDS3</c:v>
                </c:pt>
                <c:pt idx="1">
                  <c:v>BDS4</c:v>
                </c:pt>
                <c:pt idx="2">
                  <c:v>BDS5</c:v>
                </c:pt>
              </c:strCache>
            </c:strRef>
          </c:cat>
          <c:val>
            <c:numRef>
              <c:f>SUMMARY!$U$86:$W$86</c:f>
              <c:numCache>
                <c:formatCode>General</c:formatCode>
                <c:ptCount val="3"/>
                <c:pt idx="0">
                  <c:v>0</c:v>
                </c:pt>
                <c:pt idx="1">
                  <c:v>0</c:v>
                </c:pt>
                <c:pt idx="2">
                  <c:v>0</c:v>
                </c:pt>
              </c:numCache>
            </c:numRef>
          </c:val>
          <c:extLst>
            <c:ext xmlns:c16="http://schemas.microsoft.com/office/drawing/2014/chart" uri="{C3380CC4-5D6E-409C-BE32-E72D297353CC}">
              <c16:uniqueId val="{00000000-9945-C54F-B66E-7207702C9D11}"/>
            </c:ext>
          </c:extLst>
        </c:ser>
        <c:ser>
          <c:idx val="1"/>
          <c:order val="1"/>
          <c:tx>
            <c:strRef>
              <c:f>SUMMARY!$T$87</c:f>
              <c:strCache>
                <c:ptCount val="1"/>
                <c:pt idx="0">
                  <c:v>Q1-MIN</c:v>
                </c:pt>
              </c:strCache>
            </c:strRef>
          </c:tx>
          <c:spPr>
            <a:solidFill>
              <a:schemeClr val="accent2"/>
            </a:solidFill>
            <a:ln>
              <a:noFill/>
            </a:ln>
            <a:effectLst/>
          </c:spPr>
          <c:invertIfNegative val="0"/>
          <c:cat>
            <c:strRef>
              <c:f>SUMMARY!$U$85:$W$85</c:f>
              <c:strCache>
                <c:ptCount val="3"/>
                <c:pt idx="0">
                  <c:v>BDS3</c:v>
                </c:pt>
                <c:pt idx="1">
                  <c:v>BDS4</c:v>
                </c:pt>
                <c:pt idx="2">
                  <c:v>BDS5</c:v>
                </c:pt>
              </c:strCache>
            </c:strRef>
          </c:cat>
          <c:val>
            <c:numRef>
              <c:f>SUMMARY!$U$87:$W$87</c:f>
              <c:numCache>
                <c:formatCode>General</c:formatCode>
                <c:ptCount val="3"/>
                <c:pt idx="0">
                  <c:v>0</c:v>
                </c:pt>
                <c:pt idx="1">
                  <c:v>0</c:v>
                </c:pt>
                <c:pt idx="2">
                  <c:v>0</c:v>
                </c:pt>
              </c:numCache>
            </c:numRef>
          </c:val>
          <c:extLst>
            <c:ext xmlns:c16="http://schemas.microsoft.com/office/drawing/2014/chart" uri="{C3380CC4-5D6E-409C-BE32-E72D297353CC}">
              <c16:uniqueId val="{00000001-9945-C54F-B66E-7207702C9D11}"/>
            </c:ext>
          </c:extLst>
        </c:ser>
        <c:ser>
          <c:idx val="2"/>
          <c:order val="2"/>
          <c:tx>
            <c:strRef>
              <c:f>SUMMARY!$T$88</c:f>
              <c:strCache>
                <c:ptCount val="1"/>
                <c:pt idx="0">
                  <c:v>Q2-Q1</c:v>
                </c:pt>
              </c:strCache>
            </c:strRef>
          </c:tx>
          <c:spPr>
            <a:solidFill>
              <a:schemeClr val="accent1">
                <a:lumMod val="60000"/>
                <a:lumOff val="40000"/>
              </a:schemeClr>
            </a:solidFill>
            <a:ln>
              <a:solidFill>
                <a:schemeClr val="tx1"/>
              </a:solidFill>
            </a:ln>
            <a:effectLst/>
          </c:spPr>
          <c:invertIfNegative val="0"/>
          <c:cat>
            <c:strRef>
              <c:f>SUMMARY!$U$85:$W$85</c:f>
              <c:strCache>
                <c:ptCount val="3"/>
                <c:pt idx="0">
                  <c:v>BDS3</c:v>
                </c:pt>
                <c:pt idx="1">
                  <c:v>BDS4</c:v>
                </c:pt>
                <c:pt idx="2">
                  <c:v>BDS5</c:v>
                </c:pt>
              </c:strCache>
            </c:strRef>
          </c:cat>
          <c:val>
            <c:numRef>
              <c:f>SUMMARY!$U$88:$W$88</c:f>
              <c:numCache>
                <c:formatCode>General</c:formatCode>
                <c:ptCount val="3"/>
                <c:pt idx="0">
                  <c:v>0.52869999999999995</c:v>
                </c:pt>
                <c:pt idx="1">
                  <c:v>2</c:v>
                </c:pt>
                <c:pt idx="2">
                  <c:v>1.5</c:v>
                </c:pt>
              </c:numCache>
            </c:numRef>
          </c:val>
          <c:extLst>
            <c:ext xmlns:c16="http://schemas.microsoft.com/office/drawing/2014/chart" uri="{C3380CC4-5D6E-409C-BE32-E72D297353CC}">
              <c16:uniqueId val="{00000002-9945-C54F-B66E-7207702C9D11}"/>
            </c:ext>
          </c:extLst>
        </c:ser>
        <c:ser>
          <c:idx val="3"/>
          <c:order val="3"/>
          <c:tx>
            <c:strRef>
              <c:f>SUMMARY!$T$89</c:f>
              <c:strCache>
                <c:ptCount val="1"/>
                <c:pt idx="0">
                  <c:v>Q3-Q2</c:v>
                </c:pt>
              </c:strCache>
            </c:strRef>
          </c:tx>
          <c:spPr>
            <a:solidFill>
              <a:schemeClr val="accent1">
                <a:lumMod val="60000"/>
                <a:lumOff val="40000"/>
              </a:schemeClr>
            </a:solidFill>
            <a:ln>
              <a:solidFill>
                <a:schemeClr val="tx1"/>
              </a:solidFill>
            </a:ln>
            <a:effectLst/>
          </c:spPr>
          <c:invertIfNegative val="0"/>
          <c:cat>
            <c:strRef>
              <c:f>SUMMARY!$U$85:$W$85</c:f>
              <c:strCache>
                <c:ptCount val="3"/>
                <c:pt idx="0">
                  <c:v>BDS3</c:v>
                </c:pt>
                <c:pt idx="1">
                  <c:v>BDS4</c:v>
                </c:pt>
                <c:pt idx="2">
                  <c:v>BDS5</c:v>
                </c:pt>
              </c:strCache>
            </c:strRef>
          </c:cat>
          <c:val>
            <c:numRef>
              <c:f>SUMMARY!$U$89:$W$89</c:f>
              <c:numCache>
                <c:formatCode>General</c:formatCode>
                <c:ptCount val="3"/>
                <c:pt idx="0">
                  <c:v>2.2204500000000005</c:v>
                </c:pt>
                <c:pt idx="1">
                  <c:v>3</c:v>
                </c:pt>
                <c:pt idx="2">
                  <c:v>2.5</c:v>
                </c:pt>
              </c:numCache>
            </c:numRef>
          </c:val>
          <c:extLst>
            <c:ext xmlns:c16="http://schemas.microsoft.com/office/drawing/2014/chart" uri="{C3380CC4-5D6E-409C-BE32-E72D297353CC}">
              <c16:uniqueId val="{00000003-9945-C54F-B66E-7207702C9D11}"/>
            </c:ext>
          </c:extLst>
        </c:ser>
        <c:ser>
          <c:idx val="4"/>
          <c:order val="4"/>
          <c:tx>
            <c:strRef>
              <c:f>SUMMARY!$T$90</c:f>
              <c:strCache>
                <c:ptCount val="1"/>
                <c:pt idx="0">
                  <c:v>MAX-Q3</c:v>
                </c:pt>
              </c:strCache>
            </c:strRef>
          </c:tx>
          <c:spPr>
            <a:noFill/>
            <a:ln>
              <a:noFill/>
            </a:ln>
            <a:effectLst/>
          </c:spPr>
          <c:invertIfNegative val="0"/>
          <c:errBars>
            <c:errBarType val="minus"/>
            <c:errValType val="percentage"/>
            <c:noEndCap val="1"/>
            <c:val val="100"/>
            <c:spPr>
              <a:noFill/>
              <a:ln w="9525" cap="flat" cmpd="sng" algn="ctr">
                <a:solidFill>
                  <a:schemeClr val="tx1">
                    <a:lumMod val="65000"/>
                    <a:lumOff val="35000"/>
                  </a:schemeClr>
                </a:solidFill>
                <a:round/>
              </a:ln>
              <a:effectLst/>
            </c:spPr>
          </c:errBars>
          <c:cat>
            <c:strRef>
              <c:f>SUMMARY!$U$85:$W$85</c:f>
              <c:strCache>
                <c:ptCount val="3"/>
                <c:pt idx="0">
                  <c:v>BDS3</c:v>
                </c:pt>
                <c:pt idx="1">
                  <c:v>BDS4</c:v>
                </c:pt>
                <c:pt idx="2">
                  <c:v>BDS5</c:v>
                </c:pt>
              </c:strCache>
            </c:strRef>
          </c:cat>
          <c:val>
            <c:numRef>
              <c:f>SUMMARY!$U$90:$W$90</c:f>
              <c:numCache>
                <c:formatCode>General</c:formatCode>
                <c:ptCount val="3"/>
                <c:pt idx="0">
                  <c:v>4.2508499999999998</c:v>
                </c:pt>
                <c:pt idx="1">
                  <c:v>2</c:v>
                </c:pt>
                <c:pt idx="2">
                  <c:v>3</c:v>
                </c:pt>
              </c:numCache>
            </c:numRef>
          </c:val>
          <c:extLst>
            <c:ext xmlns:c16="http://schemas.microsoft.com/office/drawing/2014/chart" uri="{C3380CC4-5D6E-409C-BE32-E72D297353CC}">
              <c16:uniqueId val="{00000004-9945-C54F-B66E-7207702C9D11}"/>
            </c:ext>
          </c:extLst>
        </c:ser>
        <c:dLbls>
          <c:showLegendKey val="0"/>
          <c:showVal val="0"/>
          <c:showCatName val="0"/>
          <c:showSerName val="0"/>
          <c:showPercent val="0"/>
          <c:showBubbleSize val="0"/>
        </c:dLbls>
        <c:gapWidth val="150"/>
        <c:overlap val="100"/>
        <c:axId val="1044428079"/>
        <c:axId val="1453313679"/>
      </c:barChart>
      <c:catAx>
        <c:axId val="1044428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3313679"/>
        <c:crosses val="autoZero"/>
        <c:auto val="1"/>
        <c:lblAlgn val="ctr"/>
        <c:lblOffset val="100"/>
        <c:noMultiLvlLbl val="0"/>
      </c:catAx>
      <c:valAx>
        <c:axId val="14533136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44280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Target</a:t>
            </a:r>
            <a:r>
              <a:rPr lang="en-GB" baseline="0"/>
              <a:t> scores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SUMMARY!$T$69</c:f>
              <c:strCache>
                <c:ptCount val="1"/>
                <c:pt idx="0">
                  <c:v>Min</c:v>
                </c:pt>
              </c:strCache>
            </c:strRef>
          </c:tx>
          <c:spPr>
            <a:noFill/>
            <a:ln>
              <a:noFill/>
            </a:ln>
            <a:effectLst/>
          </c:spPr>
          <c:invertIfNegative val="0"/>
          <c:cat>
            <c:strRef>
              <c:f>SUMMARY!$U$68:$W$68</c:f>
              <c:strCache>
                <c:ptCount val="3"/>
                <c:pt idx="0">
                  <c:v>BDS3</c:v>
                </c:pt>
                <c:pt idx="1">
                  <c:v>BDS4</c:v>
                </c:pt>
                <c:pt idx="2">
                  <c:v>BDS5</c:v>
                </c:pt>
              </c:strCache>
            </c:strRef>
          </c:cat>
          <c:val>
            <c:numRef>
              <c:f>SUMMARY!$U$69:$W$69</c:f>
              <c:numCache>
                <c:formatCode>General</c:formatCode>
                <c:ptCount val="3"/>
                <c:pt idx="0">
                  <c:v>71</c:v>
                </c:pt>
                <c:pt idx="1">
                  <c:v>81</c:v>
                </c:pt>
                <c:pt idx="2">
                  <c:v>85</c:v>
                </c:pt>
              </c:numCache>
            </c:numRef>
          </c:val>
          <c:extLst>
            <c:ext xmlns:c16="http://schemas.microsoft.com/office/drawing/2014/chart" uri="{C3380CC4-5D6E-409C-BE32-E72D297353CC}">
              <c16:uniqueId val="{00000000-E316-E246-94BF-08159E0FA24C}"/>
            </c:ext>
          </c:extLst>
        </c:ser>
        <c:ser>
          <c:idx val="1"/>
          <c:order val="1"/>
          <c:tx>
            <c:strRef>
              <c:f>SUMMARY!$T$70</c:f>
              <c:strCache>
                <c:ptCount val="1"/>
                <c:pt idx="0">
                  <c:v>q1-min</c:v>
                </c:pt>
              </c:strCache>
            </c:strRef>
          </c:tx>
          <c:spPr>
            <a:noFill/>
            <a:ln>
              <a:noFill/>
            </a:ln>
            <a:effectLst/>
          </c:spPr>
          <c:invertIfNegative val="0"/>
          <c:errBars>
            <c:errBarType val="minus"/>
            <c:errValType val="percentage"/>
            <c:noEndCap val="1"/>
            <c:val val="100"/>
            <c:spPr>
              <a:noFill/>
              <a:ln w="9525" cap="flat" cmpd="sng" algn="ctr">
                <a:solidFill>
                  <a:schemeClr val="tx1">
                    <a:lumMod val="65000"/>
                    <a:lumOff val="35000"/>
                  </a:schemeClr>
                </a:solidFill>
                <a:round/>
              </a:ln>
              <a:effectLst/>
            </c:spPr>
          </c:errBars>
          <c:cat>
            <c:strRef>
              <c:f>SUMMARY!$U$68:$W$68</c:f>
              <c:strCache>
                <c:ptCount val="3"/>
                <c:pt idx="0">
                  <c:v>BDS3</c:v>
                </c:pt>
                <c:pt idx="1">
                  <c:v>BDS4</c:v>
                </c:pt>
                <c:pt idx="2">
                  <c:v>BDS5</c:v>
                </c:pt>
              </c:strCache>
            </c:strRef>
          </c:cat>
          <c:val>
            <c:numRef>
              <c:f>SUMMARY!$U$70:$W$70</c:f>
              <c:numCache>
                <c:formatCode>General</c:formatCode>
                <c:ptCount val="3"/>
                <c:pt idx="0">
                  <c:v>19.415899999999993</c:v>
                </c:pt>
                <c:pt idx="1">
                  <c:v>15</c:v>
                </c:pt>
                <c:pt idx="2">
                  <c:v>12</c:v>
                </c:pt>
              </c:numCache>
            </c:numRef>
          </c:val>
          <c:extLst>
            <c:ext xmlns:c16="http://schemas.microsoft.com/office/drawing/2014/chart" uri="{C3380CC4-5D6E-409C-BE32-E72D297353CC}">
              <c16:uniqueId val="{00000001-E316-E246-94BF-08159E0FA24C}"/>
            </c:ext>
          </c:extLst>
        </c:ser>
        <c:ser>
          <c:idx val="2"/>
          <c:order val="2"/>
          <c:tx>
            <c:strRef>
              <c:f>SUMMARY!$T$71</c:f>
              <c:strCache>
                <c:ptCount val="1"/>
                <c:pt idx="0">
                  <c:v>q2-q1</c:v>
                </c:pt>
              </c:strCache>
            </c:strRef>
          </c:tx>
          <c:spPr>
            <a:solidFill>
              <a:schemeClr val="accent1">
                <a:lumMod val="60000"/>
                <a:lumOff val="40000"/>
              </a:schemeClr>
            </a:solidFill>
            <a:ln>
              <a:solidFill>
                <a:schemeClr val="tx1"/>
              </a:solidFill>
            </a:ln>
            <a:effectLst/>
          </c:spPr>
          <c:invertIfNegative val="0"/>
          <c:cat>
            <c:strRef>
              <c:f>SUMMARY!$U$68:$W$68</c:f>
              <c:strCache>
                <c:ptCount val="3"/>
                <c:pt idx="0">
                  <c:v>BDS3</c:v>
                </c:pt>
                <c:pt idx="1">
                  <c:v>BDS4</c:v>
                </c:pt>
                <c:pt idx="2">
                  <c:v>BDS5</c:v>
                </c:pt>
              </c:strCache>
            </c:strRef>
          </c:cat>
          <c:val>
            <c:numRef>
              <c:f>SUMMARY!$U$71:$W$71</c:f>
              <c:numCache>
                <c:formatCode>General</c:formatCode>
                <c:ptCount val="3"/>
                <c:pt idx="0">
                  <c:v>2.2195999999999998</c:v>
                </c:pt>
                <c:pt idx="1">
                  <c:v>2</c:v>
                </c:pt>
                <c:pt idx="2">
                  <c:v>1</c:v>
                </c:pt>
              </c:numCache>
            </c:numRef>
          </c:val>
          <c:extLst>
            <c:ext xmlns:c16="http://schemas.microsoft.com/office/drawing/2014/chart" uri="{C3380CC4-5D6E-409C-BE32-E72D297353CC}">
              <c16:uniqueId val="{00000002-E316-E246-94BF-08159E0FA24C}"/>
            </c:ext>
          </c:extLst>
        </c:ser>
        <c:ser>
          <c:idx val="3"/>
          <c:order val="3"/>
          <c:tx>
            <c:strRef>
              <c:f>SUMMARY!$T$72</c:f>
              <c:strCache>
                <c:ptCount val="1"/>
                <c:pt idx="0">
                  <c:v>q3-q2</c:v>
                </c:pt>
              </c:strCache>
            </c:strRef>
          </c:tx>
          <c:spPr>
            <a:solidFill>
              <a:schemeClr val="accent1">
                <a:lumMod val="60000"/>
                <a:lumOff val="40000"/>
              </a:schemeClr>
            </a:solidFill>
            <a:ln>
              <a:solidFill>
                <a:schemeClr val="tx1"/>
              </a:solidFill>
            </a:ln>
            <a:effectLst/>
          </c:spPr>
          <c:invertIfNegative val="0"/>
          <c:cat>
            <c:strRef>
              <c:f>SUMMARY!$U$68:$W$68</c:f>
              <c:strCache>
                <c:ptCount val="3"/>
                <c:pt idx="0">
                  <c:v>BDS3</c:v>
                </c:pt>
                <c:pt idx="1">
                  <c:v>BDS4</c:v>
                </c:pt>
                <c:pt idx="2">
                  <c:v>BDS5</c:v>
                </c:pt>
              </c:strCache>
            </c:strRef>
          </c:cat>
          <c:val>
            <c:numRef>
              <c:f>SUMMARY!$U$72:$W$72</c:f>
              <c:numCache>
                <c:formatCode>General</c:formatCode>
                <c:ptCount val="3"/>
                <c:pt idx="0">
                  <c:v>4.0405500000000103</c:v>
                </c:pt>
                <c:pt idx="1">
                  <c:v>1</c:v>
                </c:pt>
                <c:pt idx="2">
                  <c:v>1</c:v>
                </c:pt>
              </c:numCache>
            </c:numRef>
          </c:val>
          <c:extLst>
            <c:ext xmlns:c16="http://schemas.microsoft.com/office/drawing/2014/chart" uri="{C3380CC4-5D6E-409C-BE32-E72D297353CC}">
              <c16:uniqueId val="{00000003-E316-E246-94BF-08159E0FA24C}"/>
            </c:ext>
          </c:extLst>
        </c:ser>
        <c:ser>
          <c:idx val="4"/>
          <c:order val="4"/>
          <c:tx>
            <c:strRef>
              <c:f>SUMMARY!$T$73</c:f>
              <c:strCache>
                <c:ptCount val="1"/>
                <c:pt idx="0">
                  <c:v>max-q3</c:v>
                </c:pt>
              </c:strCache>
            </c:strRef>
          </c:tx>
          <c:spPr>
            <a:noFill/>
            <a:ln>
              <a:noFill/>
            </a:ln>
            <a:effectLst/>
          </c:spPr>
          <c:invertIfNegative val="0"/>
          <c:errBars>
            <c:errBarType val="minus"/>
            <c:errValType val="percentage"/>
            <c:noEndCap val="1"/>
            <c:val val="100"/>
            <c:spPr>
              <a:noFill/>
              <a:ln w="9525" cap="flat" cmpd="sng" algn="ctr">
                <a:solidFill>
                  <a:schemeClr val="tx1">
                    <a:lumMod val="65000"/>
                    <a:lumOff val="35000"/>
                  </a:schemeClr>
                </a:solidFill>
                <a:round/>
              </a:ln>
              <a:effectLst/>
            </c:spPr>
          </c:errBars>
          <c:cat>
            <c:strRef>
              <c:f>SUMMARY!$U$68:$W$68</c:f>
              <c:strCache>
                <c:ptCount val="3"/>
                <c:pt idx="0">
                  <c:v>BDS3</c:v>
                </c:pt>
                <c:pt idx="1">
                  <c:v>BDS4</c:v>
                </c:pt>
                <c:pt idx="2">
                  <c:v>BDS5</c:v>
                </c:pt>
              </c:strCache>
            </c:strRef>
          </c:cat>
          <c:val>
            <c:numRef>
              <c:f>SUMMARY!$U$73:$W$73</c:f>
              <c:numCache>
                <c:formatCode>General</c:formatCode>
                <c:ptCount val="3"/>
                <c:pt idx="0">
                  <c:v>3.3239499999999964</c:v>
                </c:pt>
                <c:pt idx="1">
                  <c:v>1</c:v>
                </c:pt>
                <c:pt idx="2">
                  <c:v>1</c:v>
                </c:pt>
              </c:numCache>
            </c:numRef>
          </c:val>
          <c:extLst>
            <c:ext xmlns:c16="http://schemas.microsoft.com/office/drawing/2014/chart" uri="{C3380CC4-5D6E-409C-BE32-E72D297353CC}">
              <c16:uniqueId val="{00000004-E316-E246-94BF-08159E0FA24C}"/>
            </c:ext>
          </c:extLst>
        </c:ser>
        <c:dLbls>
          <c:showLegendKey val="0"/>
          <c:showVal val="0"/>
          <c:showCatName val="0"/>
          <c:showSerName val="0"/>
          <c:showPercent val="0"/>
          <c:showBubbleSize val="0"/>
        </c:dLbls>
        <c:gapWidth val="150"/>
        <c:overlap val="100"/>
        <c:axId val="1446890367"/>
        <c:axId val="1043875471"/>
      </c:barChart>
      <c:catAx>
        <c:axId val="1446890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3875471"/>
        <c:crosses val="autoZero"/>
        <c:auto val="1"/>
        <c:lblAlgn val="ctr"/>
        <c:lblOffset val="100"/>
        <c:noMultiLvlLbl val="0"/>
      </c:catAx>
      <c:valAx>
        <c:axId val="1043875471"/>
        <c:scaling>
          <c:orientation val="minMax"/>
          <c:max val="100"/>
          <c:min val="7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68903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Leeway</a:t>
            </a:r>
            <a:r>
              <a:rPr lang="en-GB" baseline="0"/>
              <a:t> scores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SUMMARY!$T$54</c:f>
              <c:strCache>
                <c:ptCount val="1"/>
                <c:pt idx="0">
                  <c:v>Min</c:v>
                </c:pt>
              </c:strCache>
            </c:strRef>
          </c:tx>
          <c:spPr>
            <a:solidFill>
              <a:schemeClr val="accent1"/>
            </a:solidFill>
            <a:ln>
              <a:noFill/>
            </a:ln>
            <a:effectLst/>
          </c:spPr>
          <c:invertIfNegative val="0"/>
          <c:cat>
            <c:strRef>
              <c:f>SUMMARY!$U$53:$W$53</c:f>
              <c:strCache>
                <c:ptCount val="3"/>
                <c:pt idx="0">
                  <c:v>BDS3</c:v>
                </c:pt>
                <c:pt idx="1">
                  <c:v>BDS4</c:v>
                </c:pt>
                <c:pt idx="2">
                  <c:v>BDS5</c:v>
                </c:pt>
              </c:strCache>
            </c:strRef>
          </c:cat>
          <c:val>
            <c:numRef>
              <c:f>SUMMARY!$U$54:$W$54</c:f>
              <c:numCache>
                <c:formatCode>General</c:formatCode>
                <c:ptCount val="3"/>
                <c:pt idx="0">
                  <c:v>0</c:v>
                </c:pt>
                <c:pt idx="1">
                  <c:v>0</c:v>
                </c:pt>
                <c:pt idx="2">
                  <c:v>0</c:v>
                </c:pt>
              </c:numCache>
            </c:numRef>
          </c:val>
          <c:extLst>
            <c:ext xmlns:c16="http://schemas.microsoft.com/office/drawing/2014/chart" uri="{C3380CC4-5D6E-409C-BE32-E72D297353CC}">
              <c16:uniqueId val="{00000000-0A55-C444-A927-41EFCD7A5347}"/>
            </c:ext>
          </c:extLst>
        </c:ser>
        <c:ser>
          <c:idx val="1"/>
          <c:order val="1"/>
          <c:tx>
            <c:strRef>
              <c:f>SUMMARY!$T$55</c:f>
              <c:strCache>
                <c:ptCount val="1"/>
                <c:pt idx="0">
                  <c:v>q1-min</c:v>
                </c:pt>
              </c:strCache>
            </c:strRef>
          </c:tx>
          <c:spPr>
            <a:noFill/>
            <a:ln>
              <a:noFill/>
            </a:ln>
            <a:effectLst/>
          </c:spPr>
          <c:invertIfNegative val="0"/>
          <c:errBars>
            <c:errBarType val="minus"/>
            <c:errValType val="percentage"/>
            <c:noEndCap val="1"/>
            <c:val val="100"/>
            <c:spPr>
              <a:noFill/>
              <a:ln w="9525" cap="flat" cmpd="sng" algn="ctr">
                <a:solidFill>
                  <a:schemeClr val="tx1">
                    <a:lumMod val="65000"/>
                    <a:lumOff val="35000"/>
                  </a:schemeClr>
                </a:solidFill>
                <a:round/>
              </a:ln>
              <a:effectLst/>
            </c:spPr>
          </c:errBars>
          <c:cat>
            <c:strRef>
              <c:f>SUMMARY!$U$53:$W$53</c:f>
              <c:strCache>
                <c:ptCount val="3"/>
                <c:pt idx="0">
                  <c:v>BDS3</c:v>
                </c:pt>
                <c:pt idx="1">
                  <c:v>BDS4</c:v>
                </c:pt>
                <c:pt idx="2">
                  <c:v>BDS5</c:v>
                </c:pt>
              </c:strCache>
            </c:strRef>
          </c:cat>
          <c:val>
            <c:numRef>
              <c:f>SUMMARY!$U$55:$W$55</c:f>
              <c:numCache>
                <c:formatCode>General</c:formatCode>
                <c:ptCount val="3"/>
                <c:pt idx="0">
                  <c:v>2.8350499999999998</c:v>
                </c:pt>
                <c:pt idx="1">
                  <c:v>2</c:v>
                </c:pt>
                <c:pt idx="2">
                  <c:v>0</c:v>
                </c:pt>
              </c:numCache>
            </c:numRef>
          </c:val>
          <c:extLst>
            <c:ext xmlns:c16="http://schemas.microsoft.com/office/drawing/2014/chart" uri="{C3380CC4-5D6E-409C-BE32-E72D297353CC}">
              <c16:uniqueId val="{00000001-0A55-C444-A927-41EFCD7A5347}"/>
            </c:ext>
          </c:extLst>
        </c:ser>
        <c:ser>
          <c:idx val="2"/>
          <c:order val="2"/>
          <c:tx>
            <c:strRef>
              <c:f>SUMMARY!$T$56</c:f>
              <c:strCache>
                <c:ptCount val="1"/>
                <c:pt idx="0">
                  <c:v>Q2-q1</c:v>
                </c:pt>
              </c:strCache>
            </c:strRef>
          </c:tx>
          <c:spPr>
            <a:solidFill>
              <a:schemeClr val="accent1">
                <a:lumMod val="60000"/>
                <a:lumOff val="40000"/>
              </a:schemeClr>
            </a:solidFill>
            <a:ln>
              <a:solidFill>
                <a:schemeClr val="tx1"/>
              </a:solidFill>
            </a:ln>
            <a:effectLst/>
          </c:spPr>
          <c:invertIfNegative val="0"/>
          <c:cat>
            <c:strRef>
              <c:f>SUMMARY!$U$53:$W$53</c:f>
              <c:strCache>
                <c:ptCount val="3"/>
                <c:pt idx="0">
                  <c:v>BDS3</c:v>
                </c:pt>
                <c:pt idx="1">
                  <c:v>BDS4</c:v>
                </c:pt>
                <c:pt idx="2">
                  <c:v>BDS5</c:v>
                </c:pt>
              </c:strCache>
            </c:strRef>
          </c:cat>
          <c:val>
            <c:numRef>
              <c:f>SUMMARY!$U$56:$W$56</c:f>
              <c:numCache>
                <c:formatCode>General</c:formatCode>
                <c:ptCount val="3"/>
                <c:pt idx="0">
                  <c:v>12.774249999999999</c:v>
                </c:pt>
                <c:pt idx="1">
                  <c:v>8</c:v>
                </c:pt>
                <c:pt idx="2">
                  <c:v>4.5</c:v>
                </c:pt>
              </c:numCache>
            </c:numRef>
          </c:val>
          <c:extLst>
            <c:ext xmlns:c16="http://schemas.microsoft.com/office/drawing/2014/chart" uri="{C3380CC4-5D6E-409C-BE32-E72D297353CC}">
              <c16:uniqueId val="{00000002-0A55-C444-A927-41EFCD7A5347}"/>
            </c:ext>
          </c:extLst>
        </c:ser>
        <c:ser>
          <c:idx val="3"/>
          <c:order val="3"/>
          <c:tx>
            <c:strRef>
              <c:f>SUMMARY!$T$57</c:f>
              <c:strCache>
                <c:ptCount val="1"/>
                <c:pt idx="0">
                  <c:v>q3-q2</c:v>
                </c:pt>
              </c:strCache>
            </c:strRef>
          </c:tx>
          <c:spPr>
            <a:solidFill>
              <a:schemeClr val="accent1">
                <a:lumMod val="60000"/>
                <a:lumOff val="40000"/>
              </a:schemeClr>
            </a:solidFill>
            <a:ln>
              <a:solidFill>
                <a:schemeClr val="tx1"/>
              </a:solidFill>
            </a:ln>
            <a:effectLst/>
          </c:spPr>
          <c:invertIfNegative val="0"/>
          <c:cat>
            <c:strRef>
              <c:f>SUMMARY!$U$53:$W$53</c:f>
              <c:strCache>
                <c:ptCount val="3"/>
                <c:pt idx="0">
                  <c:v>BDS3</c:v>
                </c:pt>
                <c:pt idx="1">
                  <c:v>BDS4</c:v>
                </c:pt>
                <c:pt idx="2">
                  <c:v>BDS5</c:v>
                </c:pt>
              </c:strCache>
            </c:strRef>
          </c:cat>
          <c:val>
            <c:numRef>
              <c:f>SUMMARY!$U$57:$W$57</c:f>
              <c:numCache>
                <c:formatCode>General</c:formatCode>
                <c:ptCount val="3"/>
                <c:pt idx="0">
                  <c:v>9.2981999999999996</c:v>
                </c:pt>
                <c:pt idx="1">
                  <c:v>5</c:v>
                </c:pt>
                <c:pt idx="2">
                  <c:v>4.5</c:v>
                </c:pt>
              </c:numCache>
            </c:numRef>
          </c:val>
          <c:extLst>
            <c:ext xmlns:c16="http://schemas.microsoft.com/office/drawing/2014/chart" uri="{C3380CC4-5D6E-409C-BE32-E72D297353CC}">
              <c16:uniqueId val="{00000003-0A55-C444-A927-41EFCD7A5347}"/>
            </c:ext>
          </c:extLst>
        </c:ser>
        <c:ser>
          <c:idx val="4"/>
          <c:order val="4"/>
          <c:tx>
            <c:strRef>
              <c:f>SUMMARY!$T$58</c:f>
              <c:strCache>
                <c:ptCount val="1"/>
                <c:pt idx="0">
                  <c:v>max-q3</c:v>
                </c:pt>
              </c:strCache>
            </c:strRef>
          </c:tx>
          <c:spPr>
            <a:noFill/>
            <a:ln>
              <a:noFill/>
            </a:ln>
            <a:effectLst/>
          </c:spPr>
          <c:invertIfNegative val="0"/>
          <c:errBars>
            <c:errBarType val="minus"/>
            <c:errValType val="percentage"/>
            <c:noEndCap val="1"/>
            <c:val val="100"/>
            <c:spPr>
              <a:noFill/>
              <a:ln w="9525" cap="flat" cmpd="sng" algn="ctr">
                <a:solidFill>
                  <a:schemeClr val="tx1">
                    <a:lumMod val="65000"/>
                    <a:lumOff val="35000"/>
                  </a:schemeClr>
                </a:solidFill>
                <a:round/>
              </a:ln>
              <a:effectLst/>
            </c:spPr>
          </c:errBars>
          <c:cat>
            <c:strRef>
              <c:f>SUMMARY!$U$53:$W$53</c:f>
              <c:strCache>
                <c:ptCount val="3"/>
                <c:pt idx="0">
                  <c:v>BDS3</c:v>
                </c:pt>
                <c:pt idx="1">
                  <c:v>BDS4</c:v>
                </c:pt>
                <c:pt idx="2">
                  <c:v>BDS5</c:v>
                </c:pt>
              </c:strCache>
            </c:strRef>
          </c:cat>
          <c:val>
            <c:numRef>
              <c:f>SUMMARY!$U$58:$W$58</c:f>
              <c:numCache>
                <c:formatCode>General</c:formatCode>
                <c:ptCount val="3"/>
                <c:pt idx="0">
                  <c:v>28.092500000000001</c:v>
                </c:pt>
                <c:pt idx="1">
                  <c:v>35</c:v>
                </c:pt>
                <c:pt idx="2">
                  <c:v>29</c:v>
                </c:pt>
              </c:numCache>
            </c:numRef>
          </c:val>
          <c:extLst>
            <c:ext xmlns:c16="http://schemas.microsoft.com/office/drawing/2014/chart" uri="{C3380CC4-5D6E-409C-BE32-E72D297353CC}">
              <c16:uniqueId val="{00000004-0A55-C444-A927-41EFCD7A5347}"/>
            </c:ext>
          </c:extLst>
        </c:ser>
        <c:dLbls>
          <c:showLegendKey val="0"/>
          <c:showVal val="0"/>
          <c:showCatName val="0"/>
          <c:showSerName val="0"/>
          <c:showPercent val="0"/>
          <c:showBubbleSize val="0"/>
        </c:dLbls>
        <c:gapWidth val="150"/>
        <c:overlap val="100"/>
        <c:axId val="1524974831"/>
        <c:axId val="1525096815"/>
      </c:barChart>
      <c:catAx>
        <c:axId val="1524974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5096815"/>
        <c:crosses val="autoZero"/>
        <c:auto val="1"/>
        <c:lblAlgn val="ctr"/>
        <c:lblOffset val="100"/>
        <c:noMultiLvlLbl val="0"/>
      </c:catAx>
      <c:valAx>
        <c:axId val="15250968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49748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BDA8A9-A8C9-F446-B237-9BE9BF31C453}" type="datetimeFigureOut">
              <a:rPr lang="en-US" smtClean="0"/>
              <a:t>9/25/2022</a:t>
            </a:fld>
            <a:endParaRPr lang="en-US"/>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318B5E-C62C-2544-8E88-2A86596A3107}" type="slidenum">
              <a:rPr lang="en-US" smtClean="0"/>
              <a:t>‹#›</a:t>
            </a:fld>
            <a:endParaRPr lang="en-US"/>
          </a:p>
        </p:txBody>
      </p:sp>
    </p:spTree>
    <p:extLst>
      <p:ext uri="{BB962C8B-B14F-4D97-AF65-F5344CB8AC3E}">
        <p14:creationId xmlns:p14="http://schemas.microsoft.com/office/powerpoint/2010/main" val="586687778"/>
      </p:ext>
    </p:extLst>
  </p:cSld>
  <p:clrMap bg1="lt1" tx1="dk1" bg2="lt2" tx2="dk2" accent1="accent1" accent2="accent2" accent3="accent3" accent4="accent4" accent5="accent5" accent6="accent6" hlink="hlink" folHlink="folHlink"/>
  <p:notesStyle>
    <a:lvl1pPr marL="0" algn="l" defTabSz="2086212" rtl="0" eaLnBrk="1" latinLnBrk="0" hangingPunct="1">
      <a:defRPr sz="5500" kern="1200">
        <a:solidFill>
          <a:schemeClr val="tx1"/>
        </a:solidFill>
        <a:latin typeface="+mn-lt"/>
        <a:ea typeface="+mn-ea"/>
        <a:cs typeface="+mn-cs"/>
      </a:defRPr>
    </a:lvl1pPr>
    <a:lvl2pPr marL="2086212" algn="l" defTabSz="2086212" rtl="0" eaLnBrk="1" latinLnBrk="0" hangingPunct="1">
      <a:defRPr sz="5500" kern="1200">
        <a:solidFill>
          <a:schemeClr val="tx1"/>
        </a:solidFill>
        <a:latin typeface="+mn-lt"/>
        <a:ea typeface="+mn-ea"/>
        <a:cs typeface="+mn-cs"/>
      </a:defRPr>
    </a:lvl2pPr>
    <a:lvl3pPr marL="4172424" algn="l" defTabSz="2086212" rtl="0" eaLnBrk="1" latinLnBrk="0" hangingPunct="1">
      <a:defRPr sz="5500" kern="1200">
        <a:solidFill>
          <a:schemeClr val="tx1"/>
        </a:solidFill>
        <a:latin typeface="+mn-lt"/>
        <a:ea typeface="+mn-ea"/>
        <a:cs typeface="+mn-cs"/>
      </a:defRPr>
    </a:lvl3pPr>
    <a:lvl4pPr marL="6258635" algn="l" defTabSz="2086212" rtl="0" eaLnBrk="1" latinLnBrk="0" hangingPunct="1">
      <a:defRPr sz="5500" kern="1200">
        <a:solidFill>
          <a:schemeClr val="tx1"/>
        </a:solidFill>
        <a:latin typeface="+mn-lt"/>
        <a:ea typeface="+mn-ea"/>
        <a:cs typeface="+mn-cs"/>
      </a:defRPr>
    </a:lvl4pPr>
    <a:lvl5pPr marL="8344847" algn="l" defTabSz="2086212" rtl="0" eaLnBrk="1" latinLnBrk="0" hangingPunct="1">
      <a:defRPr sz="5500" kern="1200">
        <a:solidFill>
          <a:schemeClr val="tx1"/>
        </a:solidFill>
        <a:latin typeface="+mn-lt"/>
        <a:ea typeface="+mn-ea"/>
        <a:cs typeface="+mn-cs"/>
      </a:defRPr>
    </a:lvl5pPr>
    <a:lvl6pPr marL="10431059" algn="l" defTabSz="2086212" rtl="0" eaLnBrk="1" latinLnBrk="0" hangingPunct="1">
      <a:defRPr sz="5500" kern="1200">
        <a:solidFill>
          <a:schemeClr val="tx1"/>
        </a:solidFill>
        <a:latin typeface="+mn-lt"/>
        <a:ea typeface="+mn-ea"/>
        <a:cs typeface="+mn-cs"/>
      </a:defRPr>
    </a:lvl6pPr>
    <a:lvl7pPr marL="12517271" algn="l" defTabSz="2086212" rtl="0" eaLnBrk="1" latinLnBrk="0" hangingPunct="1">
      <a:defRPr sz="5500" kern="1200">
        <a:solidFill>
          <a:schemeClr val="tx1"/>
        </a:solidFill>
        <a:latin typeface="+mn-lt"/>
        <a:ea typeface="+mn-ea"/>
        <a:cs typeface="+mn-cs"/>
      </a:defRPr>
    </a:lvl7pPr>
    <a:lvl8pPr marL="14603483" algn="l" defTabSz="2086212" rtl="0" eaLnBrk="1" latinLnBrk="0" hangingPunct="1">
      <a:defRPr sz="5500" kern="1200">
        <a:solidFill>
          <a:schemeClr val="tx1"/>
        </a:solidFill>
        <a:latin typeface="+mn-lt"/>
        <a:ea typeface="+mn-ea"/>
        <a:cs typeface="+mn-cs"/>
      </a:defRPr>
    </a:lvl8pPr>
    <a:lvl9pPr marL="16689695" algn="l" defTabSz="2086212" rtl="0" eaLnBrk="1" latinLnBrk="0" hangingPunct="1">
      <a:defRPr sz="5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318B5E-C62C-2544-8E88-2A86596A3107}" type="slidenum">
              <a:rPr lang="en-US" smtClean="0"/>
              <a:t>1</a:t>
            </a:fld>
            <a:endParaRPr lang="en-US"/>
          </a:p>
        </p:txBody>
      </p:sp>
    </p:spTree>
    <p:extLst>
      <p:ext uri="{BB962C8B-B14F-4D97-AF65-F5344CB8AC3E}">
        <p14:creationId xmlns:p14="http://schemas.microsoft.com/office/powerpoint/2010/main" val="3845647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KCL">
    <p:spTree>
      <p:nvGrpSpPr>
        <p:cNvPr id="1" name=""/>
        <p:cNvGrpSpPr/>
        <p:nvPr/>
      </p:nvGrpSpPr>
      <p:grpSpPr>
        <a:xfrm>
          <a:off x="0" y="0"/>
          <a:ext cx="0" cy="0"/>
          <a:chOff x="0" y="0"/>
          <a:chExt cx="0" cy="0"/>
        </a:xfrm>
      </p:grpSpPr>
      <p:sp>
        <p:nvSpPr>
          <p:cNvPr id="2" name="Title 1"/>
          <p:cNvSpPr>
            <a:spLocks noGrp="1"/>
          </p:cNvSpPr>
          <p:nvPr>
            <p:ph type="title"/>
          </p:nvPr>
        </p:nvSpPr>
        <p:spPr>
          <a:xfrm>
            <a:off x="1221900" y="1221817"/>
            <a:ext cx="20364996" cy="2036360"/>
          </a:xfrm>
        </p:spPr>
        <p:txBody>
          <a:bodyPr/>
          <a:lstStyle/>
          <a:p>
            <a:r>
              <a:rPr lang="en-GB" dirty="0"/>
              <a:t>Click to edit Master title style</a:t>
            </a:r>
            <a:endParaRPr lang="en-US" dirty="0"/>
          </a:p>
        </p:txBody>
      </p:sp>
      <p:sp>
        <p:nvSpPr>
          <p:cNvPr id="5" name="Rectangle 4"/>
          <p:cNvSpPr/>
          <p:nvPr userDrawn="1"/>
        </p:nvSpPr>
        <p:spPr>
          <a:xfrm>
            <a:off x="305475" y="5905444"/>
            <a:ext cx="29631069" cy="36552659"/>
          </a:xfrm>
          <a:prstGeom prst="rect">
            <a:avLst/>
          </a:prstGeom>
          <a:solidFill>
            <a:schemeClr val="bg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9305" tIns="64653" rIns="129305" bIns="64653" rtlCol="0" anchor="ctr"/>
          <a:lstStyle/>
          <a:p>
            <a:pPr algn="ctr"/>
            <a:endParaRPr lang="en-US"/>
          </a:p>
        </p:txBody>
      </p:sp>
      <p:sp>
        <p:nvSpPr>
          <p:cNvPr id="4" name="Content Placeholder 3"/>
          <p:cNvSpPr>
            <a:spLocks noGrp="1"/>
          </p:cNvSpPr>
          <p:nvPr>
            <p:ph sz="quarter" idx="10"/>
          </p:nvPr>
        </p:nvSpPr>
        <p:spPr>
          <a:xfrm>
            <a:off x="1221334" y="21334594"/>
            <a:ext cx="27801945" cy="20207147"/>
          </a:xfrm>
        </p:spPr>
        <p:txBody>
          <a:bodyPr spcCol="1018152">
            <a:normAutofit/>
          </a:bodyPr>
          <a:lstStyle>
            <a:lvl1pPr>
              <a:lnSpc>
                <a:spcPts val="3677"/>
              </a:lnSpc>
              <a:defRPr sz="3100"/>
            </a:lvl1pPr>
            <a:lvl2pPr>
              <a:lnSpc>
                <a:spcPts val="3677"/>
              </a:lnSpc>
              <a:spcAft>
                <a:spcPts val="1838"/>
              </a:spcAft>
              <a:defRPr sz="3100"/>
            </a:lvl2pPr>
            <a:lvl3pPr>
              <a:lnSpc>
                <a:spcPts val="3677"/>
              </a:lnSpc>
              <a:spcAft>
                <a:spcPts val="1838"/>
              </a:spcAft>
              <a:defRPr sz="3100"/>
            </a:lvl3pPr>
            <a:lvl4pPr>
              <a:lnSpc>
                <a:spcPts val="3677"/>
              </a:lnSpc>
              <a:spcAft>
                <a:spcPts val="1838"/>
              </a:spcAft>
              <a:defRPr sz="3100"/>
            </a:lvl4pPr>
            <a:lvl5pPr>
              <a:lnSpc>
                <a:spcPts val="3677"/>
              </a:lnSpc>
              <a:spcAft>
                <a:spcPts val="1838"/>
              </a:spcAft>
              <a:defRPr sz="31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Content Placeholder 6"/>
          <p:cNvSpPr>
            <a:spLocks noGrp="1"/>
          </p:cNvSpPr>
          <p:nvPr>
            <p:ph sz="quarter" idx="11"/>
          </p:nvPr>
        </p:nvSpPr>
        <p:spPr>
          <a:xfrm>
            <a:off x="1221334" y="6923623"/>
            <a:ext cx="13389985" cy="13389066"/>
          </a:xfrm>
        </p:spPr>
        <p:txBody>
          <a:bodyPr numCol="1"/>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6"/>
          <p:cNvSpPr>
            <a:spLocks noGrp="1"/>
          </p:cNvSpPr>
          <p:nvPr>
            <p:ph sz="quarter" idx="12"/>
          </p:nvPr>
        </p:nvSpPr>
        <p:spPr>
          <a:xfrm>
            <a:off x="15633294" y="6923623"/>
            <a:ext cx="13389985" cy="13389066"/>
          </a:xfrm>
        </p:spPr>
        <p:txBody>
          <a:bodyPr numCol="1"/>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13"/>
          </p:nvPr>
        </p:nvSpPr>
        <p:spPr>
          <a:xfrm>
            <a:off x="1221335" y="3677220"/>
            <a:ext cx="20365297" cy="1922769"/>
          </a:xfrm>
        </p:spPr>
        <p:txBody>
          <a:bodyPr numCol="1"/>
          <a:lstStyle>
            <a:lvl1pPr>
              <a:lnSpc>
                <a:spcPct val="110000"/>
              </a:lnSpc>
              <a:defRPr sz="5100">
                <a:solidFill>
                  <a:srgbClr val="0A2D50"/>
                </a:solidFill>
              </a:defRPr>
            </a:lvl1pPr>
            <a:lvl2pPr>
              <a:lnSpc>
                <a:spcPct val="110000"/>
              </a:lnSpc>
              <a:defRPr sz="4900" b="0" i="0">
                <a:solidFill>
                  <a:srgbClr val="0A2D50"/>
                </a:solidFill>
                <a:latin typeface="KingsBureauGrot FiveOne"/>
                <a:cs typeface="KingsBureauGrot FiveOne"/>
              </a:defRPr>
            </a:lvl2pPr>
            <a:lvl3pPr>
              <a:lnSpc>
                <a:spcPct val="110000"/>
              </a:lnSpc>
              <a:defRPr>
                <a:solidFill>
                  <a:srgbClr val="0A2D50"/>
                </a:solidFill>
              </a:defRPr>
            </a:lvl3pPr>
            <a:lvl4pPr>
              <a:lnSpc>
                <a:spcPct val="110000"/>
              </a:lnSpc>
              <a:defRPr>
                <a:solidFill>
                  <a:srgbClr val="0A2D50"/>
                </a:solidFill>
              </a:defRPr>
            </a:lvl4pPr>
            <a:lvl5pPr>
              <a:lnSpc>
                <a:spcPct val="110000"/>
              </a:lnSpc>
              <a:defRPr>
                <a:solidFill>
                  <a:srgbClr val="0A2D5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Content Placeholder 6"/>
          <p:cNvSpPr>
            <a:spLocks noGrp="1"/>
          </p:cNvSpPr>
          <p:nvPr>
            <p:ph sz="quarter" idx="14"/>
          </p:nvPr>
        </p:nvSpPr>
        <p:spPr>
          <a:xfrm>
            <a:off x="22761733" y="35279829"/>
            <a:ext cx="6261548" cy="6261807"/>
          </a:xfrm>
        </p:spPr>
        <p:txBody>
          <a:bodyPr numCol="1"/>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Content Placeholder 6"/>
          <p:cNvSpPr>
            <a:spLocks noGrp="1"/>
          </p:cNvSpPr>
          <p:nvPr>
            <p:ph sz="quarter" idx="15"/>
          </p:nvPr>
        </p:nvSpPr>
        <p:spPr>
          <a:xfrm>
            <a:off x="15582326" y="35279831"/>
            <a:ext cx="6265199" cy="6261807"/>
          </a:xfrm>
        </p:spPr>
        <p:txBody>
          <a:bodyPr numCol="1"/>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26050378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file://localhost/Users/mac1/Desktop/KCL_box_red_485_rgb.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alpha val="26007"/>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21900" y="1221817"/>
            <a:ext cx="21306877" cy="4683628"/>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3" name="Text Placeholder 2"/>
          <p:cNvSpPr>
            <a:spLocks noGrp="1"/>
          </p:cNvSpPr>
          <p:nvPr>
            <p:ph type="body" idx="1"/>
          </p:nvPr>
        </p:nvSpPr>
        <p:spPr>
          <a:xfrm>
            <a:off x="1323725" y="6923624"/>
            <a:ext cx="27594570" cy="34516299"/>
          </a:xfrm>
          <a:prstGeom prst="rect">
            <a:avLst/>
          </a:prstGeom>
        </p:spPr>
        <p:txBody>
          <a:bodyPr vert="horz" lIns="0" tIns="0" rIns="0" bIns="0" numCol="4" spcCol="509076"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KCL LOGO.png"/>
          <p:cNvPicPr>
            <a:picLocks noChangeAspect="1"/>
          </p:cNvPicPr>
          <p:nvPr userDrawn="1"/>
        </p:nvPicPr>
        <p:blipFill>
          <a:blip r:embed="rId3" r:link="rId4">
            <a:extLst>
              <a:ext uri="{28A0092B-C50C-407E-A947-70E740481C1C}">
                <a14:useLocalDpi xmlns:a14="http://schemas.microsoft.com/office/drawing/2010/main" val="0"/>
              </a:ext>
            </a:extLst>
          </a:blip>
          <a:stretch>
            <a:fillRect/>
          </a:stretch>
        </p:blipFill>
        <p:spPr>
          <a:xfrm>
            <a:off x="22582817" y="305476"/>
            <a:ext cx="7353727" cy="5600374"/>
          </a:xfrm>
          <a:prstGeom prst="rect">
            <a:avLst/>
          </a:prstGeom>
        </p:spPr>
      </p:pic>
    </p:spTree>
    <p:extLst>
      <p:ext uri="{BB962C8B-B14F-4D97-AF65-F5344CB8AC3E}">
        <p14:creationId xmlns:p14="http://schemas.microsoft.com/office/powerpoint/2010/main" val="2760339100"/>
      </p:ext>
    </p:extLst>
  </p:cSld>
  <p:clrMap bg1="lt1" tx1="dk1" bg2="lt2" tx2="dk2" accent1="accent1" accent2="accent2" accent3="accent3" accent4="accent4" accent5="accent5" accent6="accent6" hlink="hlink" folHlink="folHlink"/>
  <p:sldLayoutIdLst>
    <p:sldLayoutId id="2147483663" r:id="rId1"/>
  </p:sldLayoutIdLst>
  <p:transition>
    <p:fade/>
  </p:transition>
  <p:txStyles>
    <p:titleStyle>
      <a:lvl1pPr algn="l" defTabSz="2086212" rtl="0" eaLnBrk="1" latinLnBrk="0" hangingPunct="1">
        <a:spcBef>
          <a:spcPct val="0"/>
        </a:spcBef>
        <a:buNone/>
        <a:defRPr sz="11300" kern="1200">
          <a:solidFill>
            <a:srgbClr val="0A2D50"/>
          </a:solidFill>
          <a:latin typeface="KingsBureauGrot-ThreeSeven"/>
          <a:ea typeface="+mj-ea"/>
          <a:cs typeface="KingsBureauGrot-ThreeSeven"/>
        </a:defRPr>
      </a:lvl1pPr>
    </p:titleStyle>
    <p:bodyStyle>
      <a:lvl1pPr marL="0" indent="0" algn="l" defTabSz="2086212" rtl="0" eaLnBrk="1" latinLnBrk="0" hangingPunct="1">
        <a:lnSpc>
          <a:spcPts val="3677"/>
        </a:lnSpc>
        <a:spcBef>
          <a:spcPts val="0"/>
        </a:spcBef>
        <a:spcAft>
          <a:spcPts val="0"/>
        </a:spcAft>
        <a:buClr>
          <a:srgbClr val="0A2D50"/>
        </a:buClr>
        <a:buFont typeface="Arial"/>
        <a:buNone/>
        <a:defRPr sz="3100" kern="1200">
          <a:solidFill>
            <a:schemeClr val="tx1"/>
          </a:solidFill>
          <a:latin typeface="KingsBureauGrot-ThreeSeven"/>
          <a:ea typeface="+mn-ea"/>
          <a:cs typeface="KingsBureauGrot-ThreeSeven"/>
        </a:defRPr>
      </a:lvl1pPr>
      <a:lvl2pPr marL="0" indent="0" algn="l" defTabSz="2086212" rtl="0" eaLnBrk="1" latinLnBrk="0" hangingPunct="1">
        <a:lnSpc>
          <a:spcPts val="3677"/>
        </a:lnSpc>
        <a:spcBef>
          <a:spcPts val="0"/>
        </a:spcBef>
        <a:spcAft>
          <a:spcPts val="1838"/>
        </a:spcAft>
        <a:buClr>
          <a:srgbClr val="0A2D50"/>
        </a:buClr>
        <a:buFont typeface="Arial"/>
        <a:buNone/>
        <a:defRPr sz="3100" b="0" i="0" kern="1200">
          <a:solidFill>
            <a:schemeClr val="tx1"/>
          </a:solidFill>
          <a:latin typeface="Kings Caslon Display"/>
          <a:ea typeface="+mn-ea"/>
          <a:cs typeface="Kings Caslon Display"/>
        </a:defRPr>
      </a:lvl2pPr>
      <a:lvl3pPr marL="502854" indent="-502854" algn="l" defTabSz="2086212" rtl="0" eaLnBrk="1" latinLnBrk="0" hangingPunct="1">
        <a:lnSpc>
          <a:spcPts val="3677"/>
        </a:lnSpc>
        <a:spcBef>
          <a:spcPts val="0"/>
        </a:spcBef>
        <a:spcAft>
          <a:spcPts val="1838"/>
        </a:spcAft>
        <a:buClr>
          <a:srgbClr val="0A2D50"/>
        </a:buClr>
        <a:buFont typeface="Arial"/>
        <a:buChar char="•"/>
        <a:defRPr sz="3100" b="0" i="0" kern="1200">
          <a:solidFill>
            <a:schemeClr val="tx1"/>
          </a:solidFill>
          <a:latin typeface="Kings Caslon Display"/>
          <a:ea typeface="+mn-ea"/>
          <a:cs typeface="Kings Caslon Display"/>
        </a:defRPr>
      </a:lvl3pPr>
      <a:lvl4pPr marL="1023667" indent="-520813" algn="l" defTabSz="2086212" rtl="0" eaLnBrk="1" latinLnBrk="0" hangingPunct="1">
        <a:lnSpc>
          <a:spcPts val="3677"/>
        </a:lnSpc>
        <a:spcBef>
          <a:spcPts val="0"/>
        </a:spcBef>
        <a:spcAft>
          <a:spcPts val="1838"/>
        </a:spcAft>
        <a:buClr>
          <a:srgbClr val="0A2D50"/>
        </a:buClr>
        <a:buFont typeface="Arial"/>
        <a:buChar char="•"/>
        <a:defRPr sz="3100" b="0" i="0" kern="1200">
          <a:solidFill>
            <a:schemeClr val="tx1"/>
          </a:solidFill>
          <a:latin typeface="Kings Caslon Display"/>
          <a:ea typeface="+mn-ea"/>
          <a:cs typeface="Kings Caslon Display"/>
        </a:defRPr>
      </a:lvl4pPr>
      <a:lvl5pPr marL="1526521" indent="-502854" algn="l" defTabSz="2086212" rtl="0" eaLnBrk="1" latinLnBrk="0" hangingPunct="1">
        <a:lnSpc>
          <a:spcPts val="3677"/>
        </a:lnSpc>
        <a:spcBef>
          <a:spcPts val="0"/>
        </a:spcBef>
        <a:spcAft>
          <a:spcPts val="1838"/>
        </a:spcAft>
        <a:buClr>
          <a:srgbClr val="0A2D50"/>
        </a:buClr>
        <a:buFont typeface="Arial"/>
        <a:buChar char="•"/>
        <a:defRPr sz="3100" b="0" i="0" kern="1200">
          <a:solidFill>
            <a:schemeClr val="tx1"/>
          </a:solidFill>
          <a:latin typeface="Kings Caslon Display"/>
          <a:ea typeface="+mn-ea"/>
          <a:cs typeface="Kings Caslon Display"/>
        </a:defRPr>
      </a:lvl5pPr>
      <a:lvl6pPr marL="11474164" indent="-1043105" algn="l" defTabSz="2086212" rtl="0" eaLnBrk="1" latinLnBrk="0" hangingPunct="1">
        <a:spcBef>
          <a:spcPct val="20000"/>
        </a:spcBef>
        <a:buFont typeface="Arial"/>
        <a:buChar char="•"/>
        <a:defRPr sz="9200" kern="1200">
          <a:solidFill>
            <a:schemeClr val="tx1"/>
          </a:solidFill>
          <a:latin typeface="+mn-lt"/>
          <a:ea typeface="+mn-ea"/>
          <a:cs typeface="+mn-cs"/>
        </a:defRPr>
      </a:lvl6pPr>
      <a:lvl7pPr marL="13560376" indent="-1043105" algn="l" defTabSz="2086212" rtl="0" eaLnBrk="1" latinLnBrk="0" hangingPunct="1">
        <a:spcBef>
          <a:spcPct val="20000"/>
        </a:spcBef>
        <a:buFont typeface="Arial"/>
        <a:buChar char="•"/>
        <a:defRPr sz="9200" kern="1200">
          <a:solidFill>
            <a:schemeClr val="tx1"/>
          </a:solidFill>
          <a:latin typeface="+mn-lt"/>
          <a:ea typeface="+mn-ea"/>
          <a:cs typeface="+mn-cs"/>
        </a:defRPr>
      </a:lvl7pPr>
      <a:lvl8pPr marL="15646588" indent="-1043105" algn="l" defTabSz="2086212" rtl="0" eaLnBrk="1" latinLnBrk="0" hangingPunct="1">
        <a:spcBef>
          <a:spcPct val="20000"/>
        </a:spcBef>
        <a:buFont typeface="Arial"/>
        <a:buChar char="•"/>
        <a:defRPr sz="9200" kern="1200">
          <a:solidFill>
            <a:schemeClr val="tx1"/>
          </a:solidFill>
          <a:latin typeface="+mn-lt"/>
          <a:ea typeface="+mn-ea"/>
          <a:cs typeface="+mn-cs"/>
        </a:defRPr>
      </a:lvl8pPr>
      <a:lvl9pPr marL="17732800" indent="-1043105" algn="l" defTabSz="2086212" rtl="0" eaLnBrk="1" latinLnBrk="0" hangingPunct="1">
        <a:spcBef>
          <a:spcPct val="20000"/>
        </a:spcBef>
        <a:buFont typeface="Arial"/>
        <a:buChar char="•"/>
        <a:defRPr sz="9200" kern="1200">
          <a:solidFill>
            <a:schemeClr val="tx1"/>
          </a:solidFill>
          <a:latin typeface="+mn-lt"/>
          <a:ea typeface="+mn-ea"/>
          <a:cs typeface="+mn-cs"/>
        </a:defRPr>
      </a:lvl9pPr>
    </p:bodyStyle>
    <p:otherStyle>
      <a:defPPr>
        <a:defRPr lang="en-US"/>
      </a:defPPr>
      <a:lvl1pPr marL="0" algn="l" defTabSz="2086212" rtl="0" eaLnBrk="1" latinLnBrk="0" hangingPunct="1">
        <a:defRPr sz="8200" kern="1200">
          <a:solidFill>
            <a:schemeClr val="tx1"/>
          </a:solidFill>
          <a:latin typeface="+mn-lt"/>
          <a:ea typeface="+mn-ea"/>
          <a:cs typeface="+mn-cs"/>
        </a:defRPr>
      </a:lvl1pPr>
      <a:lvl2pPr marL="2086212" algn="l" defTabSz="2086212" rtl="0" eaLnBrk="1" latinLnBrk="0" hangingPunct="1">
        <a:defRPr sz="8200" kern="1200">
          <a:solidFill>
            <a:schemeClr val="tx1"/>
          </a:solidFill>
          <a:latin typeface="+mn-lt"/>
          <a:ea typeface="+mn-ea"/>
          <a:cs typeface="+mn-cs"/>
        </a:defRPr>
      </a:lvl2pPr>
      <a:lvl3pPr marL="4172424" algn="l" defTabSz="2086212" rtl="0" eaLnBrk="1" latinLnBrk="0" hangingPunct="1">
        <a:defRPr sz="8200" kern="1200">
          <a:solidFill>
            <a:schemeClr val="tx1"/>
          </a:solidFill>
          <a:latin typeface="+mn-lt"/>
          <a:ea typeface="+mn-ea"/>
          <a:cs typeface="+mn-cs"/>
        </a:defRPr>
      </a:lvl3pPr>
      <a:lvl4pPr marL="6258635" algn="l" defTabSz="2086212" rtl="0" eaLnBrk="1" latinLnBrk="0" hangingPunct="1">
        <a:defRPr sz="8200" kern="1200">
          <a:solidFill>
            <a:schemeClr val="tx1"/>
          </a:solidFill>
          <a:latin typeface="+mn-lt"/>
          <a:ea typeface="+mn-ea"/>
          <a:cs typeface="+mn-cs"/>
        </a:defRPr>
      </a:lvl4pPr>
      <a:lvl5pPr marL="8344847" algn="l" defTabSz="2086212" rtl="0" eaLnBrk="1" latinLnBrk="0" hangingPunct="1">
        <a:defRPr sz="8200" kern="1200">
          <a:solidFill>
            <a:schemeClr val="tx1"/>
          </a:solidFill>
          <a:latin typeface="+mn-lt"/>
          <a:ea typeface="+mn-ea"/>
          <a:cs typeface="+mn-cs"/>
        </a:defRPr>
      </a:lvl5pPr>
      <a:lvl6pPr marL="10431059" algn="l" defTabSz="2086212" rtl="0" eaLnBrk="1" latinLnBrk="0" hangingPunct="1">
        <a:defRPr sz="8200" kern="1200">
          <a:solidFill>
            <a:schemeClr val="tx1"/>
          </a:solidFill>
          <a:latin typeface="+mn-lt"/>
          <a:ea typeface="+mn-ea"/>
          <a:cs typeface="+mn-cs"/>
        </a:defRPr>
      </a:lvl6pPr>
      <a:lvl7pPr marL="12517271" algn="l" defTabSz="2086212" rtl="0" eaLnBrk="1" latinLnBrk="0" hangingPunct="1">
        <a:defRPr sz="8200" kern="1200">
          <a:solidFill>
            <a:schemeClr val="tx1"/>
          </a:solidFill>
          <a:latin typeface="+mn-lt"/>
          <a:ea typeface="+mn-ea"/>
          <a:cs typeface="+mn-cs"/>
        </a:defRPr>
      </a:lvl7pPr>
      <a:lvl8pPr marL="14603483" algn="l" defTabSz="2086212" rtl="0" eaLnBrk="1" latinLnBrk="0" hangingPunct="1">
        <a:defRPr sz="8200" kern="1200">
          <a:solidFill>
            <a:schemeClr val="tx1"/>
          </a:solidFill>
          <a:latin typeface="+mn-lt"/>
          <a:ea typeface="+mn-ea"/>
          <a:cs typeface="+mn-cs"/>
        </a:defRPr>
      </a:lvl8pPr>
      <a:lvl9pPr marL="16689695" algn="l" defTabSz="2086212"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chart" Target="../charts/chart4.xml"/><Relationship Id="rId5" Type="http://schemas.openxmlformats.org/officeDocument/2006/relationships/hyperlink" Target="https://www.sciencedirect.com/science/article/pii/S036013151100279X" TargetMode="External"/><Relationship Id="rId10" Type="http://schemas.openxmlformats.org/officeDocument/2006/relationships/chart" Target="../charts/chart3.xml"/><Relationship Id="rId4" Type="http://schemas.openxmlformats.org/officeDocument/2006/relationships/hyperlink" Target="https://www.researchgate.net/publication/268389792_Haptic_Simulation_Technology_Rethinking_Assessment_of_Dental_Clinical_Skills" TargetMode="External"/><Relationship Id="rId9"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alpha val="21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0B8489-EDE8-4A79-87B6-95501C234DD6}"/>
              </a:ext>
            </a:extLst>
          </p:cNvPr>
          <p:cNvSpPr/>
          <p:nvPr/>
        </p:nvSpPr>
        <p:spPr>
          <a:xfrm>
            <a:off x="0" y="-1"/>
            <a:ext cx="30248225" cy="3984607"/>
          </a:xfrm>
          <a:prstGeom prst="rect">
            <a:avLst/>
          </a:prstGeom>
          <a:solidFill>
            <a:schemeClr val="accent2">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5" name="TextBox 44">
            <a:extLst>
              <a:ext uri="{FF2B5EF4-FFF2-40B4-BE49-F238E27FC236}">
                <a16:creationId xmlns:a16="http://schemas.microsoft.com/office/drawing/2014/main" id="{3E059C0F-C521-4B78-9D92-0A3E66F60AF8}"/>
              </a:ext>
            </a:extLst>
          </p:cNvPr>
          <p:cNvSpPr txBox="1"/>
          <p:nvPr/>
        </p:nvSpPr>
        <p:spPr>
          <a:xfrm>
            <a:off x="15483339" y="7853766"/>
            <a:ext cx="14148531" cy="7836601"/>
          </a:xfrm>
          <a:prstGeom prst="rect">
            <a:avLst/>
          </a:prstGeom>
          <a:solidFill>
            <a:srgbClr val="FFFFFF"/>
          </a:solidFill>
        </p:spPr>
        <p:txBody>
          <a:bodyPr wrap="square" rtlCol="0">
            <a:spAutoFit/>
          </a:bodyPr>
          <a:lstStyle/>
          <a:p>
            <a:pPr algn="just">
              <a:lnSpc>
                <a:spcPct val="114000"/>
              </a:lnSpc>
            </a:pPr>
            <a:endParaRPr lang="en-GB" sz="3200" dirty="0"/>
          </a:p>
          <a:p>
            <a:pPr algn="just">
              <a:lnSpc>
                <a:spcPct val="114000"/>
              </a:lnSpc>
            </a:pPr>
            <a:endParaRPr lang="en-GB" sz="3200" dirty="0"/>
          </a:p>
          <a:p>
            <a:pPr algn="just">
              <a:lnSpc>
                <a:spcPct val="114000"/>
              </a:lnSpc>
            </a:pPr>
            <a:endParaRPr lang="en-GB" sz="3200" dirty="0"/>
          </a:p>
          <a:p>
            <a:pPr algn="just">
              <a:lnSpc>
                <a:spcPct val="114000"/>
              </a:lnSpc>
            </a:pPr>
            <a:endParaRPr lang="en-GB" sz="3200" dirty="0"/>
          </a:p>
          <a:p>
            <a:pPr algn="just">
              <a:lnSpc>
                <a:spcPct val="114000"/>
              </a:lnSpc>
            </a:pPr>
            <a:endParaRPr lang="en-GB" sz="3200" dirty="0"/>
          </a:p>
          <a:p>
            <a:pPr algn="just">
              <a:lnSpc>
                <a:spcPct val="114000"/>
              </a:lnSpc>
            </a:pPr>
            <a:endParaRPr lang="en-GB" sz="3200" dirty="0"/>
          </a:p>
          <a:p>
            <a:pPr algn="just">
              <a:lnSpc>
                <a:spcPct val="114000"/>
              </a:lnSpc>
            </a:pPr>
            <a:endParaRPr lang="en-GB" sz="3200" dirty="0"/>
          </a:p>
          <a:p>
            <a:pPr algn="just">
              <a:lnSpc>
                <a:spcPct val="114000"/>
              </a:lnSpc>
            </a:pPr>
            <a:endParaRPr lang="en-GB" sz="3200" dirty="0"/>
          </a:p>
          <a:p>
            <a:pPr algn="just">
              <a:lnSpc>
                <a:spcPct val="114000"/>
              </a:lnSpc>
            </a:pPr>
            <a:endParaRPr lang="en-GB" sz="3200" dirty="0"/>
          </a:p>
          <a:p>
            <a:pPr algn="just">
              <a:lnSpc>
                <a:spcPct val="114000"/>
              </a:lnSpc>
            </a:pPr>
            <a:endParaRPr lang="en-GB" sz="3200" dirty="0"/>
          </a:p>
          <a:p>
            <a:pPr algn="just">
              <a:lnSpc>
                <a:spcPct val="114000"/>
              </a:lnSpc>
            </a:pPr>
            <a:endParaRPr lang="en-GB" sz="3200" dirty="0"/>
          </a:p>
          <a:p>
            <a:pPr algn="just">
              <a:lnSpc>
                <a:spcPct val="114000"/>
              </a:lnSpc>
            </a:pPr>
            <a:endParaRPr lang="en-GB" sz="3200" dirty="0"/>
          </a:p>
          <a:p>
            <a:pPr algn="just">
              <a:lnSpc>
                <a:spcPct val="114000"/>
              </a:lnSpc>
            </a:pPr>
            <a:endParaRPr lang="en-GB" sz="3200" dirty="0"/>
          </a:p>
          <a:p>
            <a:pPr algn="just">
              <a:lnSpc>
                <a:spcPct val="114000"/>
              </a:lnSpc>
            </a:pPr>
            <a:endParaRPr lang="en-GB" sz="3200" dirty="0"/>
          </a:p>
        </p:txBody>
      </p:sp>
      <p:sp>
        <p:nvSpPr>
          <p:cNvPr id="12" name="Rectangle 11">
            <a:extLst>
              <a:ext uri="{FF2B5EF4-FFF2-40B4-BE49-F238E27FC236}">
                <a16:creationId xmlns:a16="http://schemas.microsoft.com/office/drawing/2014/main" id="{74525807-0085-5047-BF20-CBA2EE0DACB9}"/>
              </a:ext>
            </a:extLst>
          </p:cNvPr>
          <p:cNvSpPr/>
          <p:nvPr/>
        </p:nvSpPr>
        <p:spPr>
          <a:xfrm>
            <a:off x="801959" y="21785462"/>
            <a:ext cx="6233812" cy="71601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E6E55E1-4E33-4F4B-B909-BD69B19C958E}"/>
              </a:ext>
            </a:extLst>
          </p:cNvPr>
          <p:cNvSpPr/>
          <p:nvPr/>
        </p:nvSpPr>
        <p:spPr>
          <a:xfrm>
            <a:off x="7621" y="24647"/>
            <a:ext cx="30240603" cy="43010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2" name="Title 1">
            <a:extLst>
              <a:ext uri="{FF2B5EF4-FFF2-40B4-BE49-F238E27FC236}">
                <a16:creationId xmlns:a16="http://schemas.microsoft.com/office/drawing/2014/main" id="{DA073870-7CC7-4D32-B770-1F0E912E27E4}"/>
              </a:ext>
            </a:extLst>
          </p:cNvPr>
          <p:cNvSpPr>
            <a:spLocks noGrp="1"/>
          </p:cNvSpPr>
          <p:nvPr>
            <p:ph type="title"/>
          </p:nvPr>
        </p:nvSpPr>
        <p:spPr>
          <a:xfrm>
            <a:off x="5660180" y="576464"/>
            <a:ext cx="16389316" cy="3259730"/>
          </a:xfrm>
        </p:spPr>
        <p:txBody>
          <a:bodyPr>
            <a:noAutofit/>
          </a:bodyPr>
          <a:lstStyle/>
          <a:p>
            <a:r>
              <a:rPr lang="en-GB" sz="4800" b="1" dirty="0">
                <a:solidFill>
                  <a:schemeClr val="bg1"/>
                </a:solidFill>
                <a:latin typeface="+mn-lt"/>
                <a:cs typeface="Arial" panose="020B0604020202020204" pitchFamily="34" charset="0"/>
              </a:rPr>
              <a:t>Comparison of the psychomotor skills performance of third-, fourth- and fifth-year dental students on an indirect vision task performed using haptics</a:t>
            </a:r>
            <a:br>
              <a:rPr lang="en-GB" sz="4400" dirty="0">
                <a:solidFill>
                  <a:schemeClr val="bg1"/>
                </a:solidFill>
                <a:latin typeface="+mn-lt"/>
                <a:cs typeface="Arial" panose="020B0604020202020204" pitchFamily="34" charset="0"/>
              </a:rPr>
            </a:br>
            <a:br>
              <a:rPr lang="en-GB" sz="400" dirty="0">
                <a:solidFill>
                  <a:schemeClr val="bg1"/>
                </a:solidFill>
                <a:latin typeface="+mn-lt"/>
                <a:cs typeface="Arial" panose="020B0604020202020204" pitchFamily="34" charset="0"/>
              </a:rPr>
            </a:br>
            <a:br>
              <a:rPr lang="en-GB" sz="2000" dirty="0">
                <a:solidFill>
                  <a:schemeClr val="bg1"/>
                </a:solidFill>
                <a:latin typeface="+mn-lt"/>
                <a:cs typeface="Arial" panose="020B0604020202020204" pitchFamily="34" charset="0"/>
              </a:rPr>
            </a:br>
            <a:br>
              <a:rPr lang="en-GB" sz="4800" dirty="0">
                <a:solidFill>
                  <a:schemeClr val="bg1"/>
                </a:solidFill>
                <a:latin typeface="+mn-lt"/>
                <a:cs typeface="Arial" panose="020B0604020202020204" pitchFamily="34" charset="0"/>
              </a:rPr>
            </a:br>
            <a:br>
              <a:rPr lang="en-GB" sz="5400" dirty="0">
                <a:solidFill>
                  <a:schemeClr val="bg1"/>
                </a:solidFill>
                <a:latin typeface="+mn-lt"/>
                <a:cs typeface="Arial" panose="020B0604020202020204" pitchFamily="34" charset="0"/>
              </a:rPr>
            </a:br>
            <a:br>
              <a:rPr lang="en-GB" sz="6600" dirty="0">
                <a:solidFill>
                  <a:schemeClr val="bg1"/>
                </a:solidFill>
                <a:latin typeface="+mn-lt"/>
                <a:cs typeface="Arial" panose="020B0604020202020204" pitchFamily="34" charset="0"/>
              </a:rPr>
            </a:br>
            <a:endParaRPr lang="en-GB" sz="6600" dirty="0">
              <a:solidFill>
                <a:schemeClr val="bg1"/>
              </a:solidFill>
              <a:latin typeface="+mn-lt"/>
              <a:cs typeface="Arial" panose="020B0604020202020204" pitchFamily="34" charset="0"/>
            </a:endParaRPr>
          </a:p>
        </p:txBody>
      </p:sp>
      <p:pic>
        <p:nvPicPr>
          <p:cNvPr id="10" name="Picture 9">
            <a:extLst>
              <a:ext uri="{FF2B5EF4-FFF2-40B4-BE49-F238E27FC236}">
                <a16:creationId xmlns:a16="http://schemas.microsoft.com/office/drawing/2014/main" id="{77C3A9E9-98F3-4CDB-B89B-E5A7A98307E2}"/>
              </a:ext>
            </a:extLst>
          </p:cNvPr>
          <p:cNvPicPr>
            <a:picLocks noChangeAspect="1"/>
          </p:cNvPicPr>
          <p:nvPr/>
        </p:nvPicPr>
        <p:blipFill>
          <a:blip r:embed="rId3"/>
          <a:stretch>
            <a:fillRect/>
          </a:stretch>
        </p:blipFill>
        <p:spPr>
          <a:xfrm>
            <a:off x="38513" y="-22827"/>
            <a:ext cx="5314737" cy="4007434"/>
          </a:xfrm>
          <a:prstGeom prst="rect">
            <a:avLst/>
          </a:prstGeom>
        </p:spPr>
      </p:pic>
      <p:sp>
        <p:nvSpPr>
          <p:cNvPr id="13" name="TextBox 12">
            <a:extLst>
              <a:ext uri="{FF2B5EF4-FFF2-40B4-BE49-F238E27FC236}">
                <a16:creationId xmlns:a16="http://schemas.microsoft.com/office/drawing/2014/main" id="{871970EC-CE77-415B-B7E8-F15961010161}"/>
              </a:ext>
            </a:extLst>
          </p:cNvPr>
          <p:cNvSpPr txBox="1"/>
          <p:nvPr/>
        </p:nvSpPr>
        <p:spPr>
          <a:xfrm>
            <a:off x="652721" y="4228958"/>
            <a:ext cx="14287922" cy="830997"/>
          </a:xfrm>
          <a:prstGeom prst="rect">
            <a:avLst/>
          </a:prstGeom>
          <a:solidFill>
            <a:schemeClr val="accent2">
              <a:lumMod val="40000"/>
              <a:lumOff val="60000"/>
            </a:schemeClr>
          </a:solidFill>
        </p:spPr>
        <p:txBody>
          <a:bodyPr wrap="square" rtlCol="0">
            <a:spAutoFit/>
          </a:bodyPr>
          <a:lstStyle/>
          <a:p>
            <a:r>
              <a:rPr lang="en-GB" sz="4800" b="1" dirty="0">
                <a:solidFill>
                  <a:sysClr val="windowText" lastClr="000000"/>
                </a:solidFill>
                <a:ea typeface="+mj-ea"/>
                <a:cs typeface="Arial" panose="020B0604020202020204" pitchFamily="34" charset="0"/>
              </a:rPr>
              <a:t>BACKGROUND</a:t>
            </a:r>
            <a:endParaRPr lang="en-GB" sz="7200" dirty="0">
              <a:solidFill>
                <a:sysClr val="windowText" lastClr="000000"/>
              </a:solidFill>
            </a:endParaRPr>
          </a:p>
        </p:txBody>
      </p:sp>
      <p:sp>
        <p:nvSpPr>
          <p:cNvPr id="14" name="TextBox 13">
            <a:extLst>
              <a:ext uri="{FF2B5EF4-FFF2-40B4-BE49-F238E27FC236}">
                <a16:creationId xmlns:a16="http://schemas.microsoft.com/office/drawing/2014/main" id="{48E787ED-41CC-4955-88B8-930C535E28B0}"/>
              </a:ext>
            </a:extLst>
          </p:cNvPr>
          <p:cNvSpPr txBox="1"/>
          <p:nvPr/>
        </p:nvSpPr>
        <p:spPr>
          <a:xfrm>
            <a:off x="5573023" y="2994576"/>
            <a:ext cx="20455467" cy="646331"/>
          </a:xfrm>
          <a:prstGeom prst="rect">
            <a:avLst/>
          </a:prstGeom>
          <a:noFill/>
        </p:spPr>
        <p:txBody>
          <a:bodyPr wrap="square" rtlCol="0">
            <a:spAutoFit/>
          </a:bodyPr>
          <a:lstStyle/>
          <a:p>
            <a:r>
              <a:rPr lang="en-GB" sz="3600" dirty="0" err="1">
                <a:solidFill>
                  <a:schemeClr val="bg1"/>
                </a:solidFill>
                <a:cs typeface="Arial" panose="020B0604020202020204" pitchFamily="34" charset="0"/>
              </a:rPr>
              <a:t>Guneet</a:t>
            </a:r>
            <a:r>
              <a:rPr lang="en-GB" sz="3600" dirty="0">
                <a:solidFill>
                  <a:schemeClr val="bg1"/>
                </a:solidFill>
                <a:cs typeface="Arial" panose="020B0604020202020204" pitchFamily="34" charset="0"/>
              </a:rPr>
              <a:t> Kaur </a:t>
            </a:r>
            <a:r>
              <a:rPr lang="en-GB" sz="3600" dirty="0" err="1">
                <a:solidFill>
                  <a:schemeClr val="bg1"/>
                </a:solidFill>
                <a:cs typeface="Arial" panose="020B0604020202020204" pitchFamily="34" charset="0"/>
              </a:rPr>
              <a:t>Kukreja</a:t>
            </a:r>
            <a:r>
              <a:rPr lang="en-GB" sz="3600" dirty="0">
                <a:solidFill>
                  <a:schemeClr val="bg1"/>
                </a:solidFill>
                <a:cs typeface="Arial" panose="020B0604020202020204" pitchFamily="34" charset="0"/>
              </a:rPr>
              <a:t> [1], Grace Tern [1], Prof. Barry F. A. Quinn [2]</a:t>
            </a:r>
            <a:endParaRPr lang="en-GB" sz="3600" dirty="0">
              <a:solidFill>
                <a:schemeClr val="bg1"/>
              </a:solidFill>
            </a:endParaRPr>
          </a:p>
        </p:txBody>
      </p:sp>
      <p:sp>
        <p:nvSpPr>
          <p:cNvPr id="15" name="TextBox 14">
            <a:extLst>
              <a:ext uri="{FF2B5EF4-FFF2-40B4-BE49-F238E27FC236}">
                <a16:creationId xmlns:a16="http://schemas.microsoft.com/office/drawing/2014/main" id="{24743FC3-EEFD-4685-A586-9AF857D40A75}"/>
              </a:ext>
            </a:extLst>
          </p:cNvPr>
          <p:cNvSpPr txBox="1"/>
          <p:nvPr/>
        </p:nvSpPr>
        <p:spPr>
          <a:xfrm>
            <a:off x="652720" y="5042418"/>
            <a:ext cx="14287923" cy="6783524"/>
          </a:xfrm>
          <a:prstGeom prst="rect">
            <a:avLst/>
          </a:prstGeom>
          <a:solidFill>
            <a:srgbClr val="FFFFFF"/>
          </a:solidFill>
        </p:spPr>
        <p:txBody>
          <a:bodyPr wrap="square" rtlCol="0">
            <a:spAutoFit/>
          </a:bodyPr>
          <a:lstStyle/>
          <a:p>
            <a:pPr algn="just">
              <a:lnSpc>
                <a:spcPct val="114000"/>
              </a:lnSpc>
            </a:pPr>
            <a:r>
              <a:rPr lang="en-US" sz="3200" dirty="0">
                <a:solidFill>
                  <a:srgbClr val="000000"/>
                </a:solidFill>
              </a:rPr>
              <a:t>Haptically-enabled virtual-reality simulators are emerging for the training and assessment of psychomotor skills in dental education (San Diego et al., 2012). Users view three-dimensional virtual-reality operative tasks through a display and interact using a handheld stylus, providing tactile sensation and force-feedback (</a:t>
            </a:r>
            <a:r>
              <a:rPr lang="en-US" sz="3200" dirty="0" err="1">
                <a:solidFill>
                  <a:srgbClr val="000000"/>
                </a:solidFill>
              </a:rPr>
              <a:t>Urbankova</a:t>
            </a:r>
            <a:r>
              <a:rPr lang="en-US" sz="3200" dirty="0">
                <a:solidFill>
                  <a:srgbClr val="000000"/>
                </a:solidFill>
              </a:rPr>
              <a:t> et al., 2013). Few studies compare the progression of clinical skills using haptics.</a:t>
            </a:r>
          </a:p>
          <a:p>
            <a:pPr algn="just">
              <a:lnSpc>
                <a:spcPct val="114000"/>
              </a:lnSpc>
            </a:pPr>
            <a:endParaRPr lang="en-US" sz="3200" dirty="0">
              <a:solidFill>
                <a:srgbClr val="000000"/>
              </a:solidFill>
            </a:endParaRPr>
          </a:p>
          <a:p>
            <a:pPr algn="just">
              <a:lnSpc>
                <a:spcPct val="114000"/>
              </a:lnSpc>
            </a:pPr>
            <a:r>
              <a:rPr lang="en-US" sz="3200" b="0" i="0" u="none" strike="noStrike" dirty="0">
                <a:solidFill>
                  <a:srgbClr val="000000"/>
                </a:solidFill>
                <a:effectLst/>
              </a:rPr>
              <a:t>This non-interventional study </a:t>
            </a:r>
            <a:r>
              <a:rPr lang="en-US" sz="3200" dirty="0"/>
              <a:t>aims to determine the differences in psychomotor skills performance characteristics between 213 third-, fourth-, and fifth-year (clinical-year) dental students, at Kings’ College London, on the same indirect-vision, manual dexterity task, performed on a mixed-reality </a:t>
            </a:r>
            <a:r>
              <a:rPr lang="en-US" sz="3200" dirty="0" err="1"/>
              <a:t>SIMtoCare</a:t>
            </a:r>
            <a:r>
              <a:rPr lang="en-US" sz="3200" dirty="0"/>
              <a:t> haptics simulator.</a:t>
            </a:r>
            <a:endParaRPr lang="en-GB" sz="3200" dirty="0"/>
          </a:p>
        </p:txBody>
      </p:sp>
      <p:sp>
        <p:nvSpPr>
          <p:cNvPr id="20" name="TextBox 19">
            <a:extLst>
              <a:ext uri="{FF2B5EF4-FFF2-40B4-BE49-F238E27FC236}">
                <a16:creationId xmlns:a16="http://schemas.microsoft.com/office/drawing/2014/main" id="{2D3E085E-BAA4-4634-BC63-0B5E5D1E396F}"/>
              </a:ext>
            </a:extLst>
          </p:cNvPr>
          <p:cNvSpPr txBox="1"/>
          <p:nvPr/>
        </p:nvSpPr>
        <p:spPr>
          <a:xfrm>
            <a:off x="682809" y="12008960"/>
            <a:ext cx="14257834" cy="830997"/>
          </a:xfrm>
          <a:prstGeom prst="rect">
            <a:avLst/>
          </a:prstGeom>
          <a:solidFill>
            <a:schemeClr val="accent2">
              <a:lumMod val="40000"/>
              <a:lumOff val="60000"/>
            </a:schemeClr>
          </a:solidFill>
        </p:spPr>
        <p:txBody>
          <a:bodyPr wrap="square" rtlCol="0">
            <a:spAutoFit/>
          </a:bodyPr>
          <a:lstStyle/>
          <a:p>
            <a:r>
              <a:rPr lang="en-GB" sz="4800" b="1" dirty="0">
                <a:solidFill>
                  <a:sysClr val="windowText" lastClr="000000"/>
                </a:solidFill>
                <a:ea typeface="+mj-ea"/>
                <a:cs typeface="Arial" panose="020B0604020202020204" pitchFamily="34" charset="0"/>
              </a:rPr>
              <a:t>METHOD</a:t>
            </a:r>
            <a:endParaRPr lang="en-GB" sz="7200" dirty="0">
              <a:solidFill>
                <a:sysClr val="windowText" lastClr="000000"/>
              </a:solidFill>
            </a:endParaRPr>
          </a:p>
        </p:txBody>
      </p:sp>
      <p:sp>
        <p:nvSpPr>
          <p:cNvPr id="21" name="TextBox 20">
            <a:extLst>
              <a:ext uri="{FF2B5EF4-FFF2-40B4-BE49-F238E27FC236}">
                <a16:creationId xmlns:a16="http://schemas.microsoft.com/office/drawing/2014/main" id="{4453A7C3-F129-4667-8D89-CF8DFB0F915A}"/>
              </a:ext>
            </a:extLst>
          </p:cNvPr>
          <p:cNvSpPr txBox="1"/>
          <p:nvPr/>
        </p:nvSpPr>
        <p:spPr>
          <a:xfrm>
            <a:off x="664210" y="12833400"/>
            <a:ext cx="9892953" cy="6783524"/>
          </a:xfrm>
          <a:prstGeom prst="rect">
            <a:avLst/>
          </a:prstGeom>
          <a:solidFill>
            <a:srgbClr val="FFFFFF"/>
          </a:solidFill>
        </p:spPr>
        <p:txBody>
          <a:bodyPr wrap="square" lIns="91440" tIns="45720" rIns="91440" bIns="45720" rtlCol="0" anchor="t">
            <a:spAutoFit/>
          </a:bodyPr>
          <a:lstStyle/>
          <a:p>
            <a:pPr algn="just" fontAlgn="base">
              <a:lnSpc>
                <a:spcPct val="114000"/>
              </a:lnSpc>
            </a:pPr>
            <a:r>
              <a:rPr lang="en-GB" sz="3200" dirty="0"/>
              <a:t>The King’s College London Dental Institute is equipped with </a:t>
            </a:r>
            <a:r>
              <a:rPr lang="en-GB" sz="3200" dirty="0" err="1"/>
              <a:t>SIMtoCARE</a:t>
            </a:r>
            <a:r>
              <a:rPr lang="en-GB" sz="3200" dirty="0"/>
              <a:t> Dente training simulators (Fig 1.) that combine the following: </a:t>
            </a:r>
          </a:p>
          <a:p>
            <a:pPr marL="457200" indent="-457200" algn="just" fontAlgn="base">
              <a:lnSpc>
                <a:spcPct val="114000"/>
              </a:lnSpc>
              <a:buFont typeface="Arial" panose="020B0604020202020204" pitchFamily="34" charset="0"/>
              <a:buChar char="•"/>
            </a:pPr>
            <a:r>
              <a:rPr lang="en-GB" sz="3200" dirty="0"/>
              <a:t>A screen that allows the student to observe the VR task they have selected in 3D</a:t>
            </a:r>
          </a:p>
          <a:p>
            <a:pPr marL="457200" indent="-457200" algn="just" fontAlgn="base">
              <a:lnSpc>
                <a:spcPct val="114000"/>
              </a:lnSpc>
              <a:buFont typeface="Arial" panose="020B0604020202020204" pitchFamily="34" charset="0"/>
              <a:buChar char="•"/>
            </a:pPr>
            <a:r>
              <a:rPr lang="en-GB" sz="3200" dirty="0"/>
              <a:t>Second screen to select the task, handpiece, height/depth of the unit</a:t>
            </a:r>
          </a:p>
          <a:p>
            <a:pPr marL="457200" indent="-457200" algn="just" fontAlgn="base">
              <a:lnSpc>
                <a:spcPct val="114000"/>
              </a:lnSpc>
              <a:buFont typeface="Arial" panose="020B0604020202020204" pitchFamily="34" charset="0"/>
              <a:buChar char="•"/>
            </a:pPr>
            <a:r>
              <a:rPr lang="en-GB" sz="3200" dirty="0"/>
              <a:t>Smart pen functioning as the dental drill provides force-feedback</a:t>
            </a:r>
          </a:p>
          <a:p>
            <a:pPr marL="457200" indent="-457200" algn="just" fontAlgn="base">
              <a:lnSpc>
                <a:spcPct val="114000"/>
              </a:lnSpc>
              <a:buFont typeface="Arial" panose="020B0604020202020204" pitchFamily="34" charset="0"/>
              <a:buChar char="•"/>
            </a:pPr>
            <a:r>
              <a:rPr lang="en-GB" sz="3200" dirty="0"/>
              <a:t>Attachment functioning as the ‘dental mirror’ to reflect light onto the indirect vision tasks</a:t>
            </a:r>
          </a:p>
          <a:p>
            <a:pPr marL="457200" indent="-457200" algn="just" fontAlgn="base">
              <a:lnSpc>
                <a:spcPct val="114000"/>
              </a:lnSpc>
              <a:buFont typeface="Arial" panose="020B0604020202020204" pitchFamily="34" charset="0"/>
              <a:buChar char="•"/>
            </a:pPr>
            <a:r>
              <a:rPr lang="en-GB" sz="3200" dirty="0"/>
              <a:t>Phantom-head for operator and patient positioning</a:t>
            </a:r>
          </a:p>
        </p:txBody>
      </p:sp>
      <p:sp>
        <p:nvSpPr>
          <p:cNvPr id="27" name="TextBox 26">
            <a:extLst>
              <a:ext uri="{FF2B5EF4-FFF2-40B4-BE49-F238E27FC236}">
                <a16:creationId xmlns:a16="http://schemas.microsoft.com/office/drawing/2014/main" id="{889E0DC0-DFB9-420B-9979-63E92E6C081C}"/>
              </a:ext>
            </a:extLst>
          </p:cNvPr>
          <p:cNvSpPr txBox="1"/>
          <p:nvPr/>
        </p:nvSpPr>
        <p:spPr>
          <a:xfrm>
            <a:off x="664210" y="19722075"/>
            <a:ext cx="14390299" cy="2292551"/>
          </a:xfrm>
          <a:prstGeom prst="rect">
            <a:avLst/>
          </a:prstGeom>
          <a:solidFill>
            <a:srgbClr val="FFFFFF"/>
          </a:solidFill>
        </p:spPr>
        <p:txBody>
          <a:bodyPr wrap="square" lIns="91440" tIns="45720" rIns="91440" bIns="45720" rtlCol="0" anchor="t">
            <a:spAutoFit/>
          </a:bodyPr>
          <a:lstStyle/>
          <a:p>
            <a:pPr algn="just">
              <a:lnSpc>
                <a:spcPct val="114000"/>
              </a:lnSpc>
            </a:pPr>
            <a:r>
              <a:rPr lang="en-US" sz="3200" dirty="0"/>
              <a:t>As part of the normal curricula of teaching and training of clinical skills, dental students were given tasks to complete on the </a:t>
            </a:r>
            <a:r>
              <a:rPr lang="en-US" sz="3200" dirty="0" err="1"/>
              <a:t>SIMtoCARE</a:t>
            </a:r>
            <a:r>
              <a:rPr lang="en-US" sz="3200" dirty="0"/>
              <a:t> training simulators.</a:t>
            </a:r>
          </a:p>
          <a:p>
            <a:pPr algn="just">
              <a:lnSpc>
                <a:spcPct val="113999"/>
              </a:lnSpc>
            </a:pPr>
            <a:r>
              <a:rPr lang="en-US" sz="3200" b="1" dirty="0">
                <a:ea typeface="+mn-lt"/>
                <a:cs typeface="+mn-lt"/>
              </a:rPr>
              <a:t>Manual Dexterity Task 9 (man09-CHANNEL) </a:t>
            </a:r>
            <a:r>
              <a:rPr lang="en-US" sz="3200" dirty="0">
                <a:ea typeface="+mn-lt"/>
                <a:cs typeface="+mn-lt"/>
              </a:rPr>
              <a:t>was performed by dental students across all three clinical years (3, 4, 5).</a:t>
            </a:r>
            <a:endParaRPr lang="en-US" dirty="0"/>
          </a:p>
        </p:txBody>
      </p:sp>
      <p:sp>
        <p:nvSpPr>
          <p:cNvPr id="28" name="TextBox 27">
            <a:extLst>
              <a:ext uri="{FF2B5EF4-FFF2-40B4-BE49-F238E27FC236}">
                <a16:creationId xmlns:a16="http://schemas.microsoft.com/office/drawing/2014/main" id="{4122F438-A2FE-4817-8B46-A9368996939D}"/>
              </a:ext>
            </a:extLst>
          </p:cNvPr>
          <p:cNvSpPr txBox="1"/>
          <p:nvPr/>
        </p:nvSpPr>
        <p:spPr>
          <a:xfrm>
            <a:off x="15483340" y="4232056"/>
            <a:ext cx="14155690" cy="3503010"/>
          </a:xfrm>
          <a:prstGeom prst="rect">
            <a:avLst/>
          </a:prstGeom>
          <a:solidFill>
            <a:srgbClr val="FFFFFF"/>
          </a:solidFill>
        </p:spPr>
        <p:txBody>
          <a:bodyPr wrap="square" lIns="91440" tIns="45720" rIns="91440" bIns="45720" rtlCol="0" anchor="t">
            <a:spAutoFit/>
          </a:bodyPr>
          <a:lstStyle/>
          <a:p>
            <a:pPr algn="just">
              <a:lnSpc>
                <a:spcPct val="114000"/>
              </a:lnSpc>
            </a:pPr>
            <a:endParaRPr lang="en-GB" sz="500" dirty="0"/>
          </a:p>
          <a:p>
            <a:pPr algn="just">
              <a:lnSpc>
                <a:spcPct val="114000"/>
              </a:lnSpc>
            </a:pPr>
            <a:r>
              <a:rPr lang="en-GB" sz="3200" dirty="0"/>
              <a:t>The mean leeway and target scores were calculated for the included attempts and are displayed in Table 1:</a:t>
            </a:r>
          </a:p>
          <a:p>
            <a:pPr marL="514350" indent="-514350" algn="just">
              <a:lnSpc>
                <a:spcPct val="114000"/>
              </a:lnSpc>
              <a:buFont typeface="+mj-lt"/>
              <a:buAutoNum type="arabicPeriod"/>
            </a:pPr>
            <a:endParaRPr lang="en-GB" sz="3200" dirty="0"/>
          </a:p>
          <a:p>
            <a:pPr marL="514350" indent="-514350" algn="just">
              <a:lnSpc>
                <a:spcPct val="114000"/>
              </a:lnSpc>
              <a:buFont typeface="+mj-lt"/>
              <a:buAutoNum type="arabicPeriod"/>
            </a:pPr>
            <a:endParaRPr lang="en-GB" sz="3200" dirty="0"/>
          </a:p>
          <a:p>
            <a:pPr marL="514350" indent="-514350" algn="just">
              <a:lnSpc>
                <a:spcPct val="114000"/>
              </a:lnSpc>
              <a:buFont typeface="+mj-lt"/>
              <a:buAutoNum type="arabicPeriod"/>
            </a:pPr>
            <a:endParaRPr lang="en-GB" sz="3200" dirty="0"/>
          </a:p>
          <a:p>
            <a:pPr marL="514350" indent="-514350" algn="just">
              <a:lnSpc>
                <a:spcPct val="113999"/>
              </a:lnSpc>
              <a:buAutoNum type="arabicPeriod"/>
            </a:pPr>
            <a:endParaRPr lang="en-GB" sz="3200" dirty="0"/>
          </a:p>
        </p:txBody>
      </p:sp>
      <p:sp>
        <p:nvSpPr>
          <p:cNvPr id="32" name="TextBox 31">
            <a:extLst>
              <a:ext uri="{FF2B5EF4-FFF2-40B4-BE49-F238E27FC236}">
                <a16:creationId xmlns:a16="http://schemas.microsoft.com/office/drawing/2014/main" id="{AB26D17A-D8A9-40FA-B50C-D633ADA1A123}"/>
              </a:ext>
            </a:extLst>
          </p:cNvPr>
          <p:cNvSpPr txBox="1"/>
          <p:nvPr/>
        </p:nvSpPr>
        <p:spPr>
          <a:xfrm>
            <a:off x="603861" y="29054923"/>
            <a:ext cx="14415729" cy="7344896"/>
          </a:xfrm>
          <a:prstGeom prst="rect">
            <a:avLst/>
          </a:prstGeom>
          <a:solidFill>
            <a:srgbClr val="FFFFFF"/>
          </a:solidFill>
        </p:spPr>
        <p:txBody>
          <a:bodyPr wrap="square" lIns="91440" tIns="45720" rIns="91440" bIns="45720" rtlCol="0" anchor="t">
            <a:spAutoFit/>
          </a:bodyPr>
          <a:lstStyle/>
          <a:p>
            <a:pPr algn="just">
              <a:lnSpc>
                <a:spcPct val="114000"/>
              </a:lnSpc>
            </a:pPr>
            <a:r>
              <a:rPr lang="en-US" sz="3200" dirty="0"/>
              <a:t>Clinical tutors decided on the parameters of ’clinical acceptability’ that students had to aim to satisfy:  </a:t>
            </a:r>
          </a:p>
          <a:p>
            <a:pPr marL="457200" indent="-457200" algn="just">
              <a:lnSpc>
                <a:spcPct val="114000"/>
              </a:lnSpc>
              <a:buFont typeface="Arial" panose="020B0604020202020204" pitchFamily="34" charset="0"/>
              <a:buChar char="•"/>
            </a:pPr>
            <a:r>
              <a:rPr lang="en-US" sz="3200" dirty="0"/>
              <a:t>≥96% target removal</a:t>
            </a:r>
          </a:p>
          <a:p>
            <a:pPr marL="457200" indent="-457200" algn="just">
              <a:lnSpc>
                <a:spcPct val="114000"/>
              </a:lnSpc>
              <a:buFont typeface="Arial" panose="020B0604020202020204" pitchFamily="34" charset="0"/>
              <a:buChar char="•"/>
            </a:pPr>
            <a:r>
              <a:rPr lang="en-US" sz="3200" dirty="0"/>
              <a:t>≤7% leeway removal </a:t>
            </a:r>
          </a:p>
          <a:p>
            <a:pPr marL="457200" indent="-457200" algn="just">
              <a:lnSpc>
                <a:spcPct val="114000"/>
              </a:lnSpc>
              <a:buFont typeface="Arial" panose="020B0604020202020204" pitchFamily="34" charset="0"/>
              <a:buChar char="•"/>
            </a:pPr>
            <a:r>
              <a:rPr lang="en-US" sz="3200" dirty="0"/>
              <a:t>&lt;1% container removal</a:t>
            </a:r>
          </a:p>
          <a:p>
            <a:pPr algn="just">
              <a:lnSpc>
                <a:spcPct val="114000"/>
              </a:lnSpc>
            </a:pPr>
            <a:r>
              <a:rPr lang="en-US" sz="3200" dirty="0"/>
              <a:t>Students were advised to submit their best attempts, with no limit on the number of attempts they could submit or how long they could spend on each attempt.</a:t>
            </a:r>
          </a:p>
          <a:p>
            <a:pPr algn="just">
              <a:lnSpc>
                <a:spcPct val="114000"/>
              </a:lnSpc>
            </a:pPr>
            <a:r>
              <a:rPr lang="en-US" sz="3200" dirty="0"/>
              <a:t>Anonymous data was collected on the students’ attempts at task man09-CHANNEL and filtered by year group and the inclusion criteria. The criteria used was that the attempts that were deemed to be ‘clinically acceptable’ were included in the study. Ethical approval was sought but not needed as all data used for the study was anonymous.</a:t>
            </a:r>
          </a:p>
        </p:txBody>
      </p:sp>
      <p:sp>
        <p:nvSpPr>
          <p:cNvPr id="42" name="TextBox 41">
            <a:extLst>
              <a:ext uri="{FF2B5EF4-FFF2-40B4-BE49-F238E27FC236}">
                <a16:creationId xmlns:a16="http://schemas.microsoft.com/office/drawing/2014/main" id="{75B1370E-2082-40EE-86BC-F1FBF8C842C2}"/>
              </a:ext>
            </a:extLst>
          </p:cNvPr>
          <p:cNvSpPr txBox="1"/>
          <p:nvPr/>
        </p:nvSpPr>
        <p:spPr>
          <a:xfrm>
            <a:off x="541186" y="41391651"/>
            <a:ext cx="29024229" cy="1323439"/>
          </a:xfrm>
          <a:prstGeom prst="rect">
            <a:avLst/>
          </a:prstGeom>
          <a:solidFill>
            <a:schemeClr val="accent2">
              <a:lumMod val="20000"/>
              <a:lumOff val="80000"/>
            </a:schemeClr>
          </a:solidFill>
        </p:spPr>
        <p:txBody>
          <a:bodyPr wrap="square" rtlCol="0">
            <a:spAutoFit/>
          </a:bodyPr>
          <a:lstStyle/>
          <a:p>
            <a:pPr algn="just"/>
            <a:r>
              <a:rPr lang="en-US" sz="2000" b="1" dirty="0"/>
              <a:t>REFERENCES [1] King’s College London [2] University of Liverpool [3]</a:t>
            </a:r>
            <a:r>
              <a:rPr lang="en-US" sz="2000" b="1" dirty="0">
                <a:hlinkClick r:id="rId4"/>
              </a:rPr>
              <a:t> </a:t>
            </a:r>
            <a:r>
              <a:rPr lang="en-US" sz="2000" dirty="0" err="1"/>
              <a:t>Shahriari</a:t>
            </a:r>
            <a:r>
              <a:rPr lang="en-US" sz="2000" dirty="0"/>
              <a:t>-Rad, A., Cox, M.J., Quinn, B.F.A. and Woolford, M.J., 2014, August. Haptic Simulation Technology: Rethinking Assessment of Dental Clinical Skills. In 40th Annual Meeting Association of Dental Education of Europe: Emerging New Approaches to Dental Education. </a:t>
            </a:r>
            <a:r>
              <a:rPr lang="en-US" sz="2000" b="1" dirty="0"/>
              <a:t>[4]</a:t>
            </a:r>
            <a:r>
              <a:rPr lang="en-US" sz="2000" dirty="0">
                <a:hlinkClick r:id="rId5"/>
              </a:rPr>
              <a:t> </a:t>
            </a:r>
            <a:r>
              <a:rPr lang="en-US" sz="2000" dirty="0"/>
              <a:t>San Diego, J.P., Cox, M.J., Quinn, B.F., Newton, J.T., Banerjee, A. and Woolford, M., 2012. Researching haptics in higher education: The complexity of developing haptics virtual learning systems and evaluating its impact on students’ learning. Computers &amp; Education, 59(1), pp.156-166. </a:t>
            </a:r>
            <a:r>
              <a:rPr lang="en-US" sz="2000" b="1" dirty="0"/>
              <a:t>[5] </a:t>
            </a:r>
            <a:r>
              <a:rPr lang="en-US" sz="2000" dirty="0"/>
              <a:t>Ericsson, K. A. (2006) “The Influence of Experience and Deliberate Practice on the Development of Superior Expert Performance,” in Ericsson, K. A., </a:t>
            </a:r>
            <a:r>
              <a:rPr lang="en-US" sz="2000" dirty="0" err="1"/>
              <a:t>Charness</a:t>
            </a:r>
            <a:r>
              <a:rPr lang="en-US" sz="2000" dirty="0"/>
              <a:t>, N., </a:t>
            </a:r>
            <a:r>
              <a:rPr lang="en-US" sz="2000" dirty="0" err="1"/>
              <a:t>Feltovich</a:t>
            </a:r>
            <a:r>
              <a:rPr lang="en-US" sz="2000" dirty="0"/>
              <a:t>, P. J., and Hoffman, R. R. (eds) The Cambridge Handbook of Expertise and Expert Performance. Cambridge: Cambridge University Press (Cambridge Handbooks in Psychology), pp. 683–704. </a:t>
            </a:r>
          </a:p>
        </p:txBody>
      </p:sp>
      <p:sp>
        <p:nvSpPr>
          <p:cNvPr id="46" name="TextBox 45">
            <a:extLst>
              <a:ext uri="{FF2B5EF4-FFF2-40B4-BE49-F238E27FC236}">
                <a16:creationId xmlns:a16="http://schemas.microsoft.com/office/drawing/2014/main" id="{FAED60D8-00DE-4395-843F-4AD8C59ADA8C}"/>
              </a:ext>
            </a:extLst>
          </p:cNvPr>
          <p:cNvSpPr txBox="1"/>
          <p:nvPr/>
        </p:nvSpPr>
        <p:spPr>
          <a:xfrm>
            <a:off x="15483339" y="15862951"/>
            <a:ext cx="14126199" cy="12958612"/>
          </a:xfrm>
          <a:prstGeom prst="rect">
            <a:avLst/>
          </a:prstGeom>
          <a:solidFill>
            <a:srgbClr val="FFFFFF"/>
          </a:solidFill>
        </p:spPr>
        <p:txBody>
          <a:bodyPr wrap="square" lIns="91440" tIns="45720" rIns="91440" bIns="45720" rtlCol="0" anchor="t">
            <a:spAutoFit/>
          </a:bodyPr>
          <a:lstStyle/>
          <a:p>
            <a:pPr algn="just">
              <a:lnSpc>
                <a:spcPct val="114000"/>
              </a:lnSpc>
            </a:pPr>
            <a:r>
              <a:rPr lang="en-GB" sz="3200" dirty="0"/>
              <a:t>The box plots show the distribution of the scores achieved by students during the attempts that were identified as 'clinically acceptable.' The mean leeway scores for fourth-year and fifth-year students were similar, however there was a greater spread of the scores achieved by the fourth-year students compared to fifth-year students. Third-year students had a lower mean leeway score, also a lower mean target score. The mean target score achieved by fourth- and fifth-year students was similar, but again fourth-year students had a greater spread of data. </a:t>
            </a:r>
          </a:p>
          <a:p>
            <a:pPr algn="just">
              <a:lnSpc>
                <a:spcPct val="114000"/>
              </a:lnSpc>
            </a:pPr>
            <a:endParaRPr lang="en-GB" sz="3200" dirty="0"/>
          </a:p>
          <a:p>
            <a:pPr algn="just">
              <a:lnSpc>
                <a:spcPct val="114000"/>
              </a:lnSpc>
            </a:pPr>
            <a:r>
              <a:rPr lang="en-GB" sz="3200" dirty="0"/>
              <a:t>The mean target and leeway scores were also calculated for the raw data with no exclusions (n=213), and are displayed in Table 2 and box plots (Fig. 4):</a:t>
            </a:r>
          </a:p>
          <a:p>
            <a:pPr algn="just">
              <a:lnSpc>
                <a:spcPct val="114000"/>
              </a:lnSpc>
            </a:pPr>
            <a:endParaRPr lang="en-GB" sz="3200" dirty="0"/>
          </a:p>
          <a:p>
            <a:pPr algn="just">
              <a:lnSpc>
                <a:spcPct val="114000"/>
              </a:lnSpc>
            </a:pPr>
            <a:endParaRPr lang="en-GB" sz="3200" dirty="0"/>
          </a:p>
          <a:p>
            <a:pPr algn="just">
              <a:lnSpc>
                <a:spcPct val="114000"/>
              </a:lnSpc>
            </a:pPr>
            <a:endParaRPr lang="en-GB" sz="3200" dirty="0"/>
          </a:p>
          <a:p>
            <a:pPr algn="just">
              <a:lnSpc>
                <a:spcPct val="114000"/>
              </a:lnSpc>
            </a:pPr>
            <a:endParaRPr lang="en-GB" sz="3200" dirty="0"/>
          </a:p>
          <a:p>
            <a:pPr algn="just">
              <a:lnSpc>
                <a:spcPct val="114000"/>
              </a:lnSpc>
            </a:pPr>
            <a:endParaRPr lang="en-GB" sz="3200" dirty="0"/>
          </a:p>
          <a:p>
            <a:pPr algn="just">
              <a:lnSpc>
                <a:spcPct val="114000"/>
              </a:lnSpc>
            </a:pPr>
            <a:endParaRPr lang="en-GB" sz="3200" dirty="0"/>
          </a:p>
          <a:p>
            <a:pPr algn="just">
              <a:lnSpc>
                <a:spcPct val="114000"/>
              </a:lnSpc>
            </a:pPr>
            <a:endParaRPr lang="en-GB" sz="3200" dirty="0"/>
          </a:p>
          <a:p>
            <a:pPr algn="just">
              <a:lnSpc>
                <a:spcPct val="114000"/>
              </a:lnSpc>
            </a:pPr>
            <a:endParaRPr lang="en-GB" sz="3200" dirty="0"/>
          </a:p>
          <a:p>
            <a:pPr algn="just">
              <a:lnSpc>
                <a:spcPct val="114000"/>
              </a:lnSpc>
            </a:pPr>
            <a:endParaRPr lang="en-GB" sz="3200" dirty="0"/>
          </a:p>
          <a:p>
            <a:pPr algn="just">
              <a:lnSpc>
                <a:spcPct val="113999"/>
              </a:lnSpc>
            </a:pPr>
            <a:endParaRPr lang="en-GB" sz="3200" dirty="0"/>
          </a:p>
          <a:p>
            <a:pPr algn="just">
              <a:lnSpc>
                <a:spcPct val="113999"/>
              </a:lnSpc>
            </a:pPr>
            <a:endParaRPr lang="en-GB" sz="3200" dirty="0"/>
          </a:p>
          <a:p>
            <a:pPr algn="just">
              <a:lnSpc>
                <a:spcPct val="113999"/>
              </a:lnSpc>
            </a:pPr>
            <a:endParaRPr lang="en-GB" sz="3200" dirty="0"/>
          </a:p>
        </p:txBody>
      </p:sp>
      <p:sp>
        <p:nvSpPr>
          <p:cNvPr id="50" name="TextBox 49">
            <a:extLst>
              <a:ext uri="{FF2B5EF4-FFF2-40B4-BE49-F238E27FC236}">
                <a16:creationId xmlns:a16="http://schemas.microsoft.com/office/drawing/2014/main" id="{57C0B42F-933F-4DF8-8E99-E6528A857AFF}"/>
              </a:ext>
            </a:extLst>
          </p:cNvPr>
          <p:cNvSpPr txBox="1"/>
          <p:nvPr/>
        </p:nvSpPr>
        <p:spPr>
          <a:xfrm>
            <a:off x="15345414" y="29119321"/>
            <a:ext cx="14220001" cy="830997"/>
          </a:xfrm>
          <a:prstGeom prst="rect">
            <a:avLst/>
          </a:prstGeom>
          <a:solidFill>
            <a:schemeClr val="accent2">
              <a:lumMod val="40000"/>
              <a:lumOff val="60000"/>
            </a:schemeClr>
          </a:solidFill>
        </p:spPr>
        <p:txBody>
          <a:bodyPr wrap="square" rtlCol="0">
            <a:spAutoFit/>
          </a:bodyPr>
          <a:lstStyle/>
          <a:p>
            <a:r>
              <a:rPr lang="en-GB" sz="4800" b="1" dirty="0">
                <a:solidFill>
                  <a:sysClr val="windowText" lastClr="000000"/>
                </a:solidFill>
                <a:ea typeface="+mj-ea"/>
                <a:cs typeface="Arial" panose="020B0604020202020204" pitchFamily="34" charset="0"/>
              </a:rPr>
              <a:t>DISCUSSION AND CONCLUSION</a:t>
            </a:r>
            <a:endParaRPr lang="en-GB" sz="7200" dirty="0">
              <a:solidFill>
                <a:sysClr val="windowText" lastClr="000000"/>
              </a:solidFill>
            </a:endParaRPr>
          </a:p>
        </p:txBody>
      </p:sp>
      <p:sp>
        <p:nvSpPr>
          <p:cNvPr id="51" name="TextBox 50">
            <a:extLst>
              <a:ext uri="{FF2B5EF4-FFF2-40B4-BE49-F238E27FC236}">
                <a16:creationId xmlns:a16="http://schemas.microsoft.com/office/drawing/2014/main" id="{07D76BE3-A7AA-42DA-8A82-201908756D3D}"/>
              </a:ext>
            </a:extLst>
          </p:cNvPr>
          <p:cNvSpPr txBox="1"/>
          <p:nvPr/>
        </p:nvSpPr>
        <p:spPr>
          <a:xfrm>
            <a:off x="15345414" y="29920513"/>
            <a:ext cx="14316398" cy="11274497"/>
          </a:xfrm>
          <a:prstGeom prst="rect">
            <a:avLst/>
          </a:prstGeom>
          <a:solidFill>
            <a:srgbClr val="FFFFFF"/>
          </a:solidFill>
        </p:spPr>
        <p:txBody>
          <a:bodyPr wrap="square" rtlCol="0">
            <a:spAutoFit/>
          </a:bodyPr>
          <a:lstStyle/>
          <a:p>
            <a:pPr algn="just">
              <a:lnSpc>
                <a:spcPct val="114000"/>
              </a:lnSpc>
            </a:pPr>
            <a:r>
              <a:rPr lang="en-US" sz="3200" dirty="0"/>
              <a:t>Overall, more fifth-year students achieved ‘clinically acceptable’ results and received higher target scores than the third- and fourth-year students. For the same percentage of leeway removed, fifth-year students removed 0.13% more of the target region than fourth-year students. Third-year students removed less of the target and the leeway spaces, and fewer achieved ’clinically acceptable’ results than the other years. </a:t>
            </a:r>
          </a:p>
          <a:p>
            <a:pPr algn="just">
              <a:lnSpc>
                <a:spcPct val="114000"/>
              </a:lnSpc>
            </a:pPr>
            <a:endParaRPr lang="en-US" sz="3200" dirty="0"/>
          </a:p>
          <a:p>
            <a:pPr algn="just">
              <a:lnSpc>
                <a:spcPct val="114000"/>
              </a:lnSpc>
            </a:pPr>
            <a:r>
              <a:rPr lang="en-US" sz="3200" dirty="0"/>
              <a:t>This suggests that fifth-year students have better training of manual dexterity skills over third- and fourth-year students, possibly due to greater clinical exposure and more opportunities to hone their fine-motor skills, leading to better haptics performance. Although, the study was conducted at a time of the COVID-19 pandemic, when there was reduced exposure to patients, a greater proportion of fifth-year students achieved 'clinically acceptable' results possibly suggesting the training of manual dexterity skills through more deliberate practice (</a:t>
            </a:r>
            <a:r>
              <a:rPr lang="en-US" sz="3200" dirty="0" err="1"/>
              <a:t>Ericcson</a:t>
            </a:r>
            <a:r>
              <a:rPr lang="en-US" sz="3200" dirty="0"/>
              <a:t>, 2006).</a:t>
            </a:r>
          </a:p>
          <a:p>
            <a:pPr algn="just">
              <a:lnSpc>
                <a:spcPct val="114000"/>
              </a:lnSpc>
            </a:pPr>
            <a:endParaRPr lang="en-US" sz="3200" dirty="0"/>
          </a:p>
          <a:p>
            <a:pPr algn="just">
              <a:lnSpc>
                <a:spcPct val="114000"/>
              </a:lnSpc>
            </a:pPr>
            <a:r>
              <a:rPr lang="en-US" sz="3200" dirty="0"/>
              <a:t>In conclusion, haptics can show an improvement in the psychomotor skills of clinical-year dental students by greater accuracy in target removal and a greater proportion of students completing the indirect-vision manual-dexterity task to a ‘clinically acceptable’ level as they progress through the clinical years.</a:t>
            </a:r>
          </a:p>
        </p:txBody>
      </p:sp>
      <p:sp>
        <p:nvSpPr>
          <p:cNvPr id="31" name="TextBox 30">
            <a:extLst>
              <a:ext uri="{FF2B5EF4-FFF2-40B4-BE49-F238E27FC236}">
                <a16:creationId xmlns:a16="http://schemas.microsoft.com/office/drawing/2014/main" id="{83610BDF-8233-4180-B0BB-FB4DEC9C8270}"/>
              </a:ext>
            </a:extLst>
          </p:cNvPr>
          <p:cNvSpPr txBox="1"/>
          <p:nvPr/>
        </p:nvSpPr>
        <p:spPr>
          <a:xfrm>
            <a:off x="10402974" y="19099504"/>
            <a:ext cx="5045115" cy="479362"/>
          </a:xfrm>
          <a:prstGeom prst="rect">
            <a:avLst/>
          </a:prstGeom>
          <a:solidFill>
            <a:srgbClr val="FFFFFF"/>
          </a:solidFill>
        </p:spPr>
        <p:txBody>
          <a:bodyPr wrap="square" rtlCol="0">
            <a:spAutoFit/>
          </a:bodyPr>
          <a:lstStyle/>
          <a:p>
            <a:pPr algn="just">
              <a:lnSpc>
                <a:spcPct val="114000"/>
              </a:lnSpc>
            </a:pPr>
            <a:r>
              <a:rPr lang="en-GB" sz="2400" dirty="0"/>
              <a:t>Fig 1. </a:t>
            </a:r>
            <a:r>
              <a:rPr lang="en-GB" sz="2400" dirty="0" err="1"/>
              <a:t>SIMtoCARE</a:t>
            </a:r>
            <a:r>
              <a:rPr lang="en-GB" sz="2400" dirty="0"/>
              <a:t> Dente Simulator</a:t>
            </a:r>
          </a:p>
        </p:txBody>
      </p:sp>
      <p:sp>
        <p:nvSpPr>
          <p:cNvPr id="33" name="TextBox 32">
            <a:extLst>
              <a:ext uri="{FF2B5EF4-FFF2-40B4-BE49-F238E27FC236}">
                <a16:creationId xmlns:a16="http://schemas.microsoft.com/office/drawing/2014/main" id="{D5537F21-EE63-47FA-A222-7FA17942AD8F}"/>
              </a:ext>
            </a:extLst>
          </p:cNvPr>
          <p:cNvSpPr txBox="1"/>
          <p:nvPr/>
        </p:nvSpPr>
        <p:spPr>
          <a:xfrm>
            <a:off x="586413" y="28589103"/>
            <a:ext cx="6624900" cy="414857"/>
          </a:xfrm>
          <a:prstGeom prst="rect">
            <a:avLst/>
          </a:prstGeom>
          <a:solidFill>
            <a:srgbClr val="FFFFFF"/>
          </a:solidFill>
        </p:spPr>
        <p:txBody>
          <a:bodyPr wrap="square" rtlCol="0">
            <a:spAutoFit/>
          </a:bodyPr>
          <a:lstStyle/>
          <a:p>
            <a:pPr algn="just">
              <a:lnSpc>
                <a:spcPct val="114000"/>
              </a:lnSpc>
            </a:pPr>
            <a:r>
              <a:rPr lang="en-GB" sz="2000" i="1" dirty="0"/>
              <a:t>Fig 2. Manual Dexterity Task 9 (man09- CHANNEL) </a:t>
            </a:r>
          </a:p>
        </p:txBody>
      </p:sp>
      <p:sp>
        <p:nvSpPr>
          <p:cNvPr id="37" name="TextBox 36">
            <a:extLst>
              <a:ext uri="{FF2B5EF4-FFF2-40B4-BE49-F238E27FC236}">
                <a16:creationId xmlns:a16="http://schemas.microsoft.com/office/drawing/2014/main" id="{422205F8-140F-47C4-A0CA-73243A92C132}"/>
              </a:ext>
            </a:extLst>
          </p:cNvPr>
          <p:cNvSpPr txBox="1"/>
          <p:nvPr/>
        </p:nvSpPr>
        <p:spPr>
          <a:xfrm>
            <a:off x="15448089" y="28578148"/>
            <a:ext cx="14149660" cy="414857"/>
          </a:xfrm>
          <a:prstGeom prst="rect">
            <a:avLst/>
          </a:prstGeom>
          <a:solidFill>
            <a:schemeClr val="bg1"/>
          </a:solidFill>
        </p:spPr>
        <p:txBody>
          <a:bodyPr wrap="square" rtlCol="0">
            <a:spAutoFit/>
          </a:bodyPr>
          <a:lstStyle/>
          <a:p>
            <a:pPr algn="just">
              <a:lnSpc>
                <a:spcPct val="114000"/>
              </a:lnSpc>
            </a:pPr>
            <a:r>
              <a:rPr lang="en-GB" sz="2000" i="1" dirty="0"/>
              <a:t>Fig 4. Box plots of leeway and target scores for raw data.</a:t>
            </a:r>
          </a:p>
        </p:txBody>
      </p:sp>
      <p:sp>
        <p:nvSpPr>
          <p:cNvPr id="35" name="TextBox 34">
            <a:extLst>
              <a:ext uri="{FF2B5EF4-FFF2-40B4-BE49-F238E27FC236}">
                <a16:creationId xmlns:a16="http://schemas.microsoft.com/office/drawing/2014/main" id="{CED2F3D4-D09C-4A25-A4B9-1598555E90F2}"/>
              </a:ext>
            </a:extLst>
          </p:cNvPr>
          <p:cNvSpPr txBox="1"/>
          <p:nvPr/>
        </p:nvSpPr>
        <p:spPr>
          <a:xfrm>
            <a:off x="15448491" y="7373257"/>
            <a:ext cx="14100852" cy="414857"/>
          </a:xfrm>
          <a:prstGeom prst="rect">
            <a:avLst/>
          </a:prstGeom>
          <a:noFill/>
        </p:spPr>
        <p:txBody>
          <a:bodyPr wrap="square" rtlCol="0">
            <a:spAutoFit/>
          </a:bodyPr>
          <a:lstStyle/>
          <a:p>
            <a:pPr algn="just">
              <a:lnSpc>
                <a:spcPct val="114000"/>
              </a:lnSpc>
            </a:pPr>
            <a:r>
              <a:rPr lang="en-GB" sz="2000" i="1" dirty="0"/>
              <a:t>Table 1. Mean target and leeway scores for BD3-5 attempts that met the inclusion criteria </a:t>
            </a:r>
          </a:p>
        </p:txBody>
      </p:sp>
      <p:sp>
        <p:nvSpPr>
          <p:cNvPr id="38" name="TextBox 37">
            <a:extLst>
              <a:ext uri="{FF2B5EF4-FFF2-40B4-BE49-F238E27FC236}">
                <a16:creationId xmlns:a16="http://schemas.microsoft.com/office/drawing/2014/main" id="{3D0B5057-7412-4FC0-8E57-83D5103BB550}"/>
              </a:ext>
            </a:extLst>
          </p:cNvPr>
          <p:cNvSpPr txBox="1"/>
          <p:nvPr/>
        </p:nvSpPr>
        <p:spPr>
          <a:xfrm>
            <a:off x="15345414" y="24217704"/>
            <a:ext cx="14100852" cy="414857"/>
          </a:xfrm>
          <a:prstGeom prst="rect">
            <a:avLst/>
          </a:prstGeom>
          <a:noFill/>
        </p:spPr>
        <p:txBody>
          <a:bodyPr wrap="square" rtlCol="0">
            <a:spAutoFit/>
          </a:bodyPr>
          <a:lstStyle/>
          <a:p>
            <a:pPr algn="just">
              <a:lnSpc>
                <a:spcPct val="114000"/>
              </a:lnSpc>
            </a:pPr>
            <a:r>
              <a:rPr lang="en-GB" sz="2000" i="1" dirty="0"/>
              <a:t>Table 2. Mean target and leeway scores of all attempts from analysis of raw data</a:t>
            </a:r>
          </a:p>
        </p:txBody>
      </p:sp>
      <p:sp>
        <p:nvSpPr>
          <p:cNvPr id="3" name="TextBox 2">
            <a:extLst>
              <a:ext uri="{FF2B5EF4-FFF2-40B4-BE49-F238E27FC236}">
                <a16:creationId xmlns:a16="http://schemas.microsoft.com/office/drawing/2014/main" id="{F4B3717A-7AF3-4715-9D05-6749739C4DF3}"/>
              </a:ext>
            </a:extLst>
          </p:cNvPr>
          <p:cNvSpPr txBox="1"/>
          <p:nvPr/>
        </p:nvSpPr>
        <p:spPr>
          <a:xfrm>
            <a:off x="15459978" y="7838767"/>
            <a:ext cx="14155690" cy="7906267"/>
          </a:xfrm>
          <a:prstGeom prst="rect">
            <a:avLst/>
          </a:prstGeom>
          <a:solidFill>
            <a:schemeClr val="bg1"/>
          </a:solidFill>
        </p:spPr>
        <p:txBody>
          <a:bodyPr wrap="square" rtlCol="0">
            <a:spAutoFit/>
          </a:bodyPr>
          <a:lstStyle/>
          <a:p>
            <a:pPr algn="just">
              <a:lnSpc>
                <a:spcPct val="114000"/>
              </a:lnSpc>
            </a:pPr>
            <a:r>
              <a:rPr lang="en-GB" sz="3200" dirty="0"/>
              <a:t>On average, for the attempts that were deemed to be ‘clinically acceptable’ by tutors, an additional 0.13% of the target was removed by fifth-year students compared to fourth-year students, and an additional 0.53% of the target was cleared by fourth-year students compared to third-year students. Fifth-year students removed an extra 0.13% of the target, without removing any additional leeway space than fourth-year students. Two box plots (Fig. 3) were made to show the distribution of the leeway and target scores for the filtered data.</a:t>
            </a:r>
          </a:p>
          <a:p>
            <a:pPr algn="just">
              <a:lnSpc>
                <a:spcPct val="114000"/>
              </a:lnSpc>
            </a:pPr>
            <a:endParaRPr lang="en-GB" sz="3200" dirty="0"/>
          </a:p>
          <a:p>
            <a:pPr algn="just">
              <a:lnSpc>
                <a:spcPct val="114000"/>
              </a:lnSpc>
            </a:pPr>
            <a:endParaRPr lang="en-GB" sz="3200" dirty="0"/>
          </a:p>
          <a:p>
            <a:pPr algn="just">
              <a:lnSpc>
                <a:spcPct val="114000"/>
              </a:lnSpc>
            </a:pPr>
            <a:endParaRPr lang="en-GB" sz="3200" dirty="0"/>
          </a:p>
          <a:p>
            <a:pPr algn="just">
              <a:lnSpc>
                <a:spcPct val="114000"/>
              </a:lnSpc>
            </a:pPr>
            <a:endParaRPr lang="en-GB" sz="3200" dirty="0"/>
          </a:p>
          <a:p>
            <a:pPr algn="just">
              <a:lnSpc>
                <a:spcPct val="114000"/>
              </a:lnSpc>
            </a:pPr>
            <a:endParaRPr lang="en-GB" sz="3200" dirty="0"/>
          </a:p>
          <a:p>
            <a:pPr algn="just">
              <a:lnSpc>
                <a:spcPct val="114000"/>
              </a:lnSpc>
            </a:pPr>
            <a:endParaRPr lang="en-GB" sz="3200" dirty="0"/>
          </a:p>
        </p:txBody>
      </p:sp>
      <p:pic>
        <p:nvPicPr>
          <p:cNvPr id="6" name="Picture 1" descr="page8image49520560">
            <a:extLst>
              <a:ext uri="{FF2B5EF4-FFF2-40B4-BE49-F238E27FC236}">
                <a16:creationId xmlns:a16="http://schemas.microsoft.com/office/drawing/2014/main" id="{34443F10-18BD-E432-4477-7F0D39E7D97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357" t="8315" r="18976" b="35546"/>
          <a:stretch/>
        </p:blipFill>
        <p:spPr bwMode="auto">
          <a:xfrm>
            <a:off x="747338" y="22120668"/>
            <a:ext cx="6110663" cy="64497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6F74E04-34FF-78F8-CC66-59D1DD25FCFD}"/>
              </a:ext>
            </a:extLst>
          </p:cNvPr>
          <p:cNvPicPr>
            <a:picLocks noChangeAspect="1"/>
          </p:cNvPicPr>
          <p:nvPr/>
        </p:nvPicPr>
        <p:blipFill rotWithShape="1">
          <a:blip r:embed="rId7"/>
          <a:srcRect l="17243" t="24225" r="22466" b="486"/>
          <a:stretch/>
        </p:blipFill>
        <p:spPr>
          <a:xfrm>
            <a:off x="10762681" y="12928245"/>
            <a:ext cx="4177962" cy="6187201"/>
          </a:xfrm>
          <a:prstGeom prst="rect">
            <a:avLst/>
          </a:prstGeom>
        </p:spPr>
      </p:pic>
      <p:graphicFrame>
        <p:nvGraphicFramePr>
          <p:cNvPr id="8" name="Table 19">
            <a:extLst>
              <a:ext uri="{FF2B5EF4-FFF2-40B4-BE49-F238E27FC236}">
                <a16:creationId xmlns:a16="http://schemas.microsoft.com/office/drawing/2014/main" id="{1CB18AB0-B302-AE86-B852-6B760B9FA073}"/>
              </a:ext>
            </a:extLst>
          </p:cNvPr>
          <p:cNvGraphicFramePr>
            <a:graphicFrameLocks noGrp="1"/>
          </p:cNvGraphicFramePr>
          <p:nvPr>
            <p:extLst>
              <p:ext uri="{D42A27DB-BD31-4B8C-83A1-F6EECF244321}">
                <p14:modId xmlns:p14="http://schemas.microsoft.com/office/powerpoint/2010/main" val="3472051487"/>
              </p:ext>
            </p:extLst>
          </p:nvPr>
        </p:nvGraphicFramePr>
        <p:xfrm>
          <a:off x="15534492" y="5536582"/>
          <a:ext cx="14023892" cy="1710189"/>
        </p:xfrm>
        <a:graphic>
          <a:graphicData uri="http://schemas.openxmlformats.org/drawingml/2006/table">
            <a:tbl>
              <a:tblPr firstRow="1" bandRow="1">
                <a:tableStyleId>{5940675A-B579-460E-94D1-54222C63F5DA}</a:tableStyleId>
              </a:tblPr>
              <a:tblGrid>
                <a:gridCol w="4023281">
                  <a:extLst>
                    <a:ext uri="{9D8B030D-6E8A-4147-A177-3AD203B41FA5}">
                      <a16:colId xmlns:a16="http://schemas.microsoft.com/office/drawing/2014/main" val="1113115218"/>
                    </a:ext>
                  </a:extLst>
                </a:gridCol>
                <a:gridCol w="3333750">
                  <a:extLst>
                    <a:ext uri="{9D8B030D-6E8A-4147-A177-3AD203B41FA5}">
                      <a16:colId xmlns:a16="http://schemas.microsoft.com/office/drawing/2014/main" val="3968600705"/>
                    </a:ext>
                  </a:extLst>
                </a:gridCol>
                <a:gridCol w="3505200">
                  <a:extLst>
                    <a:ext uri="{9D8B030D-6E8A-4147-A177-3AD203B41FA5}">
                      <a16:colId xmlns:a16="http://schemas.microsoft.com/office/drawing/2014/main" val="1664790470"/>
                    </a:ext>
                  </a:extLst>
                </a:gridCol>
                <a:gridCol w="3161661">
                  <a:extLst>
                    <a:ext uri="{9D8B030D-6E8A-4147-A177-3AD203B41FA5}">
                      <a16:colId xmlns:a16="http://schemas.microsoft.com/office/drawing/2014/main" val="320979636"/>
                    </a:ext>
                  </a:extLst>
                </a:gridCol>
              </a:tblGrid>
              <a:tr h="502573">
                <a:tc>
                  <a:txBody>
                    <a:bodyPr/>
                    <a:lstStyle/>
                    <a:p>
                      <a:pPr algn="just"/>
                      <a:endParaRPr lang="en-GB" sz="2800" dirty="0"/>
                    </a:p>
                  </a:txBody>
                  <a:tcPr/>
                </a:tc>
                <a:tc>
                  <a:txBody>
                    <a:bodyPr/>
                    <a:lstStyle/>
                    <a:p>
                      <a:pPr algn="just"/>
                      <a:r>
                        <a:rPr lang="en-GB" sz="2800" dirty="0"/>
                        <a:t>Third-years (n=15)</a:t>
                      </a:r>
                    </a:p>
                  </a:txBody>
                  <a:tcPr/>
                </a:tc>
                <a:tc>
                  <a:txBody>
                    <a:bodyPr/>
                    <a:lstStyle/>
                    <a:p>
                      <a:pPr algn="just"/>
                      <a:r>
                        <a:rPr lang="en-GB" sz="2800" dirty="0"/>
                        <a:t>Fourth-years (n=17)</a:t>
                      </a:r>
                    </a:p>
                  </a:txBody>
                  <a:tcPr/>
                </a:tc>
                <a:tc>
                  <a:txBody>
                    <a:bodyPr/>
                    <a:lstStyle/>
                    <a:p>
                      <a:pPr algn="just"/>
                      <a:r>
                        <a:rPr lang="en-GB" sz="2800" dirty="0"/>
                        <a:t>Fifth-years (n=38)</a:t>
                      </a:r>
                    </a:p>
                  </a:txBody>
                  <a:tcPr/>
                </a:tc>
                <a:extLst>
                  <a:ext uri="{0D108BD9-81ED-4DB2-BD59-A6C34878D82A}">
                    <a16:rowId xmlns:a16="http://schemas.microsoft.com/office/drawing/2014/main" val="2855461820"/>
                  </a:ext>
                </a:extLst>
              </a:tr>
              <a:tr h="673869">
                <a:tc>
                  <a:txBody>
                    <a:bodyPr/>
                    <a:lstStyle/>
                    <a:p>
                      <a:pPr algn="just"/>
                      <a:r>
                        <a:rPr lang="en-GB" sz="2800" dirty="0"/>
                        <a:t>Mean leeway score (%)</a:t>
                      </a:r>
                    </a:p>
                  </a:txBody>
                  <a:tcPr/>
                </a:tc>
                <a:tc>
                  <a:txBody>
                    <a:bodyPr/>
                    <a:lstStyle/>
                    <a:p>
                      <a:pPr algn="just"/>
                      <a:r>
                        <a:rPr lang="en-GB" sz="2800" dirty="0"/>
                        <a:t>2.00</a:t>
                      </a:r>
                    </a:p>
                  </a:txBody>
                  <a:tcPr/>
                </a:tc>
                <a:tc>
                  <a:txBody>
                    <a:bodyPr/>
                    <a:lstStyle/>
                    <a:p>
                      <a:pPr algn="just"/>
                      <a:r>
                        <a:rPr lang="en-GB" sz="2800" dirty="0"/>
                        <a:t>2.24</a:t>
                      </a:r>
                    </a:p>
                  </a:txBody>
                  <a:tcPr/>
                </a:tc>
                <a:tc>
                  <a:txBody>
                    <a:bodyPr/>
                    <a:lstStyle/>
                    <a:p>
                      <a:pPr algn="just"/>
                      <a:r>
                        <a:rPr lang="en-GB" sz="2800" dirty="0"/>
                        <a:t>2.24</a:t>
                      </a:r>
                    </a:p>
                  </a:txBody>
                  <a:tcPr/>
                </a:tc>
                <a:extLst>
                  <a:ext uri="{0D108BD9-81ED-4DB2-BD59-A6C34878D82A}">
                    <a16:rowId xmlns:a16="http://schemas.microsoft.com/office/drawing/2014/main" val="696482282"/>
                  </a:ext>
                </a:extLst>
              </a:tr>
              <a:tr h="502573">
                <a:tc>
                  <a:txBody>
                    <a:bodyPr/>
                    <a:lstStyle/>
                    <a:p>
                      <a:pPr algn="just"/>
                      <a:r>
                        <a:rPr lang="en-GB" sz="2800" dirty="0"/>
                        <a:t>Mean target score (%)</a:t>
                      </a:r>
                    </a:p>
                  </a:txBody>
                  <a:tcPr/>
                </a:tc>
                <a:tc>
                  <a:txBody>
                    <a:bodyPr/>
                    <a:lstStyle/>
                    <a:p>
                      <a:pPr algn="just"/>
                      <a:r>
                        <a:rPr lang="en-GB" sz="2800" dirty="0"/>
                        <a:t>98.00</a:t>
                      </a:r>
                    </a:p>
                  </a:txBody>
                  <a:tcPr/>
                </a:tc>
                <a:tc>
                  <a:txBody>
                    <a:bodyPr/>
                    <a:lstStyle/>
                    <a:p>
                      <a:pPr algn="just"/>
                      <a:r>
                        <a:rPr lang="en-GB" sz="2800" dirty="0"/>
                        <a:t>98.53</a:t>
                      </a:r>
                    </a:p>
                  </a:txBody>
                  <a:tcPr/>
                </a:tc>
                <a:tc>
                  <a:txBody>
                    <a:bodyPr/>
                    <a:lstStyle/>
                    <a:p>
                      <a:pPr algn="just"/>
                      <a:r>
                        <a:rPr lang="en-GB" sz="2800" dirty="0"/>
                        <a:t>98.66</a:t>
                      </a:r>
                    </a:p>
                  </a:txBody>
                  <a:tcPr/>
                </a:tc>
                <a:extLst>
                  <a:ext uri="{0D108BD9-81ED-4DB2-BD59-A6C34878D82A}">
                    <a16:rowId xmlns:a16="http://schemas.microsoft.com/office/drawing/2014/main" val="283475290"/>
                  </a:ext>
                </a:extLst>
              </a:tr>
            </a:tbl>
          </a:graphicData>
        </a:graphic>
      </p:graphicFrame>
      <p:sp>
        <p:nvSpPr>
          <p:cNvPr id="9" name="TextBox 8">
            <a:extLst>
              <a:ext uri="{FF2B5EF4-FFF2-40B4-BE49-F238E27FC236}">
                <a16:creationId xmlns:a16="http://schemas.microsoft.com/office/drawing/2014/main" id="{DB5C9678-09BB-36C9-7532-CC22956DF85E}"/>
              </a:ext>
            </a:extLst>
          </p:cNvPr>
          <p:cNvSpPr txBox="1"/>
          <p:nvPr/>
        </p:nvSpPr>
        <p:spPr>
          <a:xfrm>
            <a:off x="15549473" y="15350759"/>
            <a:ext cx="14112339" cy="414857"/>
          </a:xfrm>
          <a:prstGeom prst="rect">
            <a:avLst/>
          </a:prstGeom>
          <a:noFill/>
        </p:spPr>
        <p:txBody>
          <a:bodyPr wrap="square" rtlCol="0">
            <a:spAutoFit/>
          </a:bodyPr>
          <a:lstStyle/>
          <a:p>
            <a:pPr algn="just">
              <a:lnSpc>
                <a:spcPct val="114000"/>
              </a:lnSpc>
            </a:pPr>
            <a:r>
              <a:rPr lang="en-GB" sz="2000" i="1" dirty="0"/>
              <a:t>Fig 3. Box plots of leeway and target scores from data fulfilling the inclusion criteria.</a:t>
            </a:r>
          </a:p>
        </p:txBody>
      </p:sp>
      <p:graphicFrame>
        <p:nvGraphicFramePr>
          <p:cNvPr id="16" name="Chart 15">
            <a:extLst>
              <a:ext uri="{FF2B5EF4-FFF2-40B4-BE49-F238E27FC236}">
                <a16:creationId xmlns:a16="http://schemas.microsoft.com/office/drawing/2014/main" id="{5105D83E-DCE8-D0CE-F5DE-66EBCC511C8A}"/>
              </a:ext>
            </a:extLst>
          </p:cNvPr>
          <p:cNvGraphicFramePr>
            <a:graphicFrameLocks/>
          </p:cNvGraphicFramePr>
          <p:nvPr>
            <p:extLst>
              <p:ext uri="{D42A27DB-BD31-4B8C-83A1-F6EECF244321}">
                <p14:modId xmlns:p14="http://schemas.microsoft.com/office/powerpoint/2010/main" val="22590230"/>
              </p:ext>
            </p:extLst>
          </p:nvPr>
        </p:nvGraphicFramePr>
        <p:xfrm>
          <a:off x="15847479" y="12210246"/>
          <a:ext cx="5974452" cy="324579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7" name="Chart 16">
            <a:extLst>
              <a:ext uri="{FF2B5EF4-FFF2-40B4-BE49-F238E27FC236}">
                <a16:creationId xmlns:a16="http://schemas.microsoft.com/office/drawing/2014/main" id="{15205C8A-6F2B-5385-CE95-191F83E15C9C}"/>
              </a:ext>
            </a:extLst>
          </p:cNvPr>
          <p:cNvGraphicFramePr>
            <a:graphicFrameLocks/>
          </p:cNvGraphicFramePr>
          <p:nvPr>
            <p:extLst>
              <p:ext uri="{D42A27DB-BD31-4B8C-83A1-F6EECF244321}">
                <p14:modId xmlns:p14="http://schemas.microsoft.com/office/powerpoint/2010/main" val="1587460155"/>
              </p:ext>
            </p:extLst>
          </p:nvPr>
        </p:nvGraphicFramePr>
        <p:xfrm>
          <a:off x="22510125" y="12105061"/>
          <a:ext cx="5974452" cy="3245797"/>
        </p:xfrm>
        <a:graphic>
          <a:graphicData uri="http://schemas.openxmlformats.org/drawingml/2006/chart">
            <c:chart xmlns:c="http://schemas.openxmlformats.org/drawingml/2006/chart" xmlns:r="http://schemas.openxmlformats.org/officeDocument/2006/relationships" r:id="rId9"/>
          </a:graphicData>
        </a:graphic>
      </p:graphicFrame>
      <p:sp>
        <p:nvSpPr>
          <p:cNvPr id="30" name="TextBox 29">
            <a:extLst>
              <a:ext uri="{FF2B5EF4-FFF2-40B4-BE49-F238E27FC236}">
                <a16:creationId xmlns:a16="http://schemas.microsoft.com/office/drawing/2014/main" id="{E992E19D-24FC-4F6B-BB98-0295E309AD26}"/>
              </a:ext>
            </a:extLst>
          </p:cNvPr>
          <p:cNvSpPr txBox="1"/>
          <p:nvPr/>
        </p:nvSpPr>
        <p:spPr>
          <a:xfrm>
            <a:off x="7196696" y="22129439"/>
            <a:ext cx="7857813" cy="6783524"/>
          </a:xfrm>
          <a:prstGeom prst="rect">
            <a:avLst/>
          </a:prstGeom>
          <a:solidFill>
            <a:srgbClr val="FFFFFF"/>
          </a:solidFill>
        </p:spPr>
        <p:txBody>
          <a:bodyPr wrap="square" rtlCol="0">
            <a:spAutoFit/>
          </a:bodyPr>
          <a:lstStyle/>
          <a:p>
            <a:pPr>
              <a:lnSpc>
                <a:spcPct val="114000"/>
              </a:lnSpc>
            </a:pPr>
            <a:r>
              <a:rPr lang="en-US" sz="3200" u="sng" dirty="0"/>
              <a:t>Task description</a:t>
            </a:r>
          </a:p>
          <a:p>
            <a:pPr algn="just">
              <a:lnSpc>
                <a:spcPct val="114000"/>
              </a:lnSpc>
            </a:pPr>
            <a:r>
              <a:rPr lang="en-US" sz="3200" dirty="0"/>
              <a:t>Indirect vision to be used with appropriate bur and ‘dental mirror’ to prepare the -</a:t>
            </a:r>
          </a:p>
          <a:p>
            <a:pPr algn="just">
              <a:lnSpc>
                <a:spcPct val="114000"/>
              </a:lnSpc>
            </a:pPr>
            <a:r>
              <a:rPr lang="en-US" sz="3200" dirty="0"/>
              <a:t>Blue region: target to be removed i.e. caries</a:t>
            </a:r>
          </a:p>
          <a:p>
            <a:pPr algn="just">
              <a:lnSpc>
                <a:spcPct val="114000"/>
              </a:lnSpc>
            </a:pPr>
            <a:r>
              <a:rPr lang="en-US" sz="3200" dirty="0"/>
              <a:t>Orange region: 0.2mm leeway i.e. sound tooth structure</a:t>
            </a:r>
          </a:p>
          <a:p>
            <a:pPr algn="just">
              <a:lnSpc>
                <a:spcPct val="114000"/>
              </a:lnSpc>
            </a:pPr>
            <a:r>
              <a:rPr lang="en-US" sz="3200" dirty="0"/>
              <a:t>White region: container</a:t>
            </a:r>
          </a:p>
          <a:p>
            <a:pPr algn="just">
              <a:lnSpc>
                <a:spcPct val="114000"/>
              </a:lnSpc>
            </a:pPr>
            <a:r>
              <a:rPr lang="en-US" sz="3200" u="sng" dirty="0"/>
              <a:t>Key parameters evaluated</a:t>
            </a:r>
          </a:p>
          <a:p>
            <a:pPr marL="457200" indent="-457200" algn="just">
              <a:lnSpc>
                <a:spcPct val="114000"/>
              </a:lnSpc>
              <a:buFont typeface="Arial" panose="020B0604020202020204" pitchFamily="34" charset="0"/>
              <a:buChar char="•"/>
            </a:pPr>
            <a:r>
              <a:rPr lang="en-US" sz="3200" dirty="0"/>
              <a:t>Container removed (%)</a:t>
            </a:r>
          </a:p>
          <a:p>
            <a:pPr marL="457200" indent="-457200" algn="just">
              <a:lnSpc>
                <a:spcPct val="114000"/>
              </a:lnSpc>
              <a:buFont typeface="Arial" panose="020B0604020202020204" pitchFamily="34" charset="0"/>
              <a:buChar char="•"/>
            </a:pPr>
            <a:r>
              <a:rPr lang="en-US" sz="3200" dirty="0"/>
              <a:t>Leeway space removed (%) </a:t>
            </a:r>
          </a:p>
          <a:p>
            <a:pPr marL="457200" indent="-457200" algn="just">
              <a:lnSpc>
                <a:spcPct val="114000"/>
              </a:lnSpc>
              <a:buFont typeface="Arial" panose="020B0604020202020204" pitchFamily="34" charset="0"/>
              <a:buChar char="•"/>
            </a:pPr>
            <a:r>
              <a:rPr lang="en-US" sz="3200" dirty="0"/>
              <a:t>Target removed (%)</a:t>
            </a:r>
          </a:p>
        </p:txBody>
      </p:sp>
      <p:sp>
        <p:nvSpPr>
          <p:cNvPr id="18" name="TextBox 17">
            <a:extLst>
              <a:ext uri="{FF2B5EF4-FFF2-40B4-BE49-F238E27FC236}">
                <a16:creationId xmlns:a16="http://schemas.microsoft.com/office/drawing/2014/main" id="{F7240405-0265-0065-3B4F-215943E8B939}"/>
              </a:ext>
            </a:extLst>
          </p:cNvPr>
          <p:cNvSpPr txBox="1"/>
          <p:nvPr/>
        </p:nvSpPr>
        <p:spPr>
          <a:xfrm>
            <a:off x="755099" y="36579246"/>
            <a:ext cx="14299410" cy="830997"/>
          </a:xfrm>
          <a:prstGeom prst="rect">
            <a:avLst/>
          </a:prstGeom>
          <a:solidFill>
            <a:schemeClr val="accent2">
              <a:lumMod val="40000"/>
              <a:lumOff val="60000"/>
            </a:schemeClr>
          </a:solidFill>
        </p:spPr>
        <p:txBody>
          <a:bodyPr wrap="square" rtlCol="0">
            <a:spAutoFit/>
          </a:bodyPr>
          <a:lstStyle/>
          <a:p>
            <a:r>
              <a:rPr lang="en-GB" sz="4800" b="1" dirty="0">
                <a:solidFill>
                  <a:sysClr val="windowText" lastClr="000000"/>
                </a:solidFill>
                <a:ea typeface="+mj-ea"/>
                <a:cs typeface="Arial" panose="020B0604020202020204" pitchFamily="34" charset="0"/>
              </a:rPr>
              <a:t>RESULTS</a:t>
            </a:r>
            <a:endParaRPr lang="en-GB" sz="7200" dirty="0">
              <a:solidFill>
                <a:sysClr val="windowText" lastClr="000000"/>
              </a:solidFill>
            </a:endParaRPr>
          </a:p>
        </p:txBody>
      </p:sp>
      <p:sp>
        <p:nvSpPr>
          <p:cNvPr id="25" name="TextBox 24">
            <a:extLst>
              <a:ext uri="{FF2B5EF4-FFF2-40B4-BE49-F238E27FC236}">
                <a16:creationId xmlns:a16="http://schemas.microsoft.com/office/drawing/2014/main" id="{0CA34577-AFE2-1F52-D9DA-69BB6661F47B}"/>
              </a:ext>
            </a:extLst>
          </p:cNvPr>
          <p:cNvSpPr txBox="1"/>
          <p:nvPr/>
        </p:nvSpPr>
        <p:spPr>
          <a:xfrm>
            <a:off x="586413" y="37505125"/>
            <a:ext cx="14415729" cy="3976666"/>
          </a:xfrm>
          <a:prstGeom prst="rect">
            <a:avLst/>
          </a:prstGeom>
          <a:solidFill>
            <a:srgbClr val="FFFFFF"/>
          </a:solidFill>
        </p:spPr>
        <p:txBody>
          <a:bodyPr wrap="square" lIns="91440" tIns="45720" rIns="91440" bIns="45720" rtlCol="0" anchor="t">
            <a:spAutoFit/>
          </a:bodyPr>
          <a:lstStyle/>
          <a:p>
            <a:pPr algn="just">
              <a:lnSpc>
                <a:spcPct val="114000"/>
              </a:lnSpc>
            </a:pPr>
            <a:r>
              <a:rPr lang="en-US" sz="3200" dirty="0"/>
              <a:t>213 attempts were submitted by: 62 fifth-year students, 52 fourth-year students and 99 third-year students.</a:t>
            </a:r>
          </a:p>
          <a:p>
            <a:pPr algn="just">
              <a:lnSpc>
                <a:spcPct val="114000"/>
              </a:lnSpc>
            </a:pPr>
            <a:r>
              <a:rPr lang="en-US" sz="3200" dirty="0"/>
              <a:t>Raw data was filtered by the inclusion criteria (≥96% target ≤7% leeway and &lt;1% container). </a:t>
            </a:r>
            <a:r>
              <a:rPr lang="en-GB" sz="3200" dirty="0"/>
              <a:t>61.29% of fifth-year students met the inclusion criteria for ‘clinically acceptable’ results, twice as many as fourth-year students (32.69%). </a:t>
            </a:r>
            <a:endParaRPr lang="en-US" sz="3200" dirty="0"/>
          </a:p>
          <a:p>
            <a:pPr algn="just">
              <a:lnSpc>
                <a:spcPct val="114000"/>
              </a:lnSpc>
            </a:pPr>
            <a:r>
              <a:rPr lang="en-GB" sz="3200" dirty="0"/>
              <a:t>Twice as many fourth-year students met the criteria for ‘clinically acceptable’ results, as third-year students (15.15%). </a:t>
            </a:r>
            <a:endParaRPr lang="en-US" sz="3200" dirty="0"/>
          </a:p>
        </p:txBody>
      </p:sp>
      <p:graphicFrame>
        <p:nvGraphicFramePr>
          <p:cNvPr id="26" name="Table 19">
            <a:extLst>
              <a:ext uri="{FF2B5EF4-FFF2-40B4-BE49-F238E27FC236}">
                <a16:creationId xmlns:a16="http://schemas.microsoft.com/office/drawing/2014/main" id="{C652E813-78E4-0324-8C14-3AC6A2CF2698}"/>
              </a:ext>
            </a:extLst>
          </p:cNvPr>
          <p:cNvGraphicFramePr>
            <a:graphicFrameLocks noGrp="1"/>
          </p:cNvGraphicFramePr>
          <p:nvPr>
            <p:extLst>
              <p:ext uri="{D42A27DB-BD31-4B8C-83A1-F6EECF244321}">
                <p14:modId xmlns:p14="http://schemas.microsoft.com/office/powerpoint/2010/main" val="869996568"/>
              </p:ext>
            </p:extLst>
          </p:nvPr>
        </p:nvGraphicFramePr>
        <p:xfrm>
          <a:off x="15577138" y="22214193"/>
          <a:ext cx="13865975" cy="1997638"/>
        </p:xfrm>
        <a:graphic>
          <a:graphicData uri="http://schemas.openxmlformats.org/drawingml/2006/table">
            <a:tbl>
              <a:tblPr firstRow="1" bandRow="1">
                <a:tableStyleId>{5940675A-B579-460E-94D1-54222C63F5DA}</a:tableStyleId>
              </a:tblPr>
              <a:tblGrid>
                <a:gridCol w="3808142">
                  <a:extLst>
                    <a:ext uri="{9D8B030D-6E8A-4147-A177-3AD203B41FA5}">
                      <a16:colId xmlns:a16="http://schemas.microsoft.com/office/drawing/2014/main" val="1113115218"/>
                    </a:ext>
                  </a:extLst>
                </a:gridCol>
                <a:gridCol w="3444691">
                  <a:extLst>
                    <a:ext uri="{9D8B030D-6E8A-4147-A177-3AD203B41FA5}">
                      <a16:colId xmlns:a16="http://schemas.microsoft.com/office/drawing/2014/main" val="1664790470"/>
                    </a:ext>
                  </a:extLst>
                </a:gridCol>
                <a:gridCol w="3146648">
                  <a:extLst>
                    <a:ext uri="{9D8B030D-6E8A-4147-A177-3AD203B41FA5}">
                      <a16:colId xmlns:a16="http://schemas.microsoft.com/office/drawing/2014/main" val="320979636"/>
                    </a:ext>
                  </a:extLst>
                </a:gridCol>
                <a:gridCol w="3466494">
                  <a:extLst>
                    <a:ext uri="{9D8B030D-6E8A-4147-A177-3AD203B41FA5}">
                      <a16:colId xmlns:a16="http://schemas.microsoft.com/office/drawing/2014/main" val="2899050600"/>
                    </a:ext>
                  </a:extLst>
                </a:gridCol>
              </a:tblGrid>
              <a:tr h="470743">
                <a:tc>
                  <a:txBody>
                    <a:bodyPr/>
                    <a:lstStyle/>
                    <a:p>
                      <a:pPr algn="just"/>
                      <a:endParaRPr lang="en-GB" sz="2800" dirty="0"/>
                    </a:p>
                  </a:txBody>
                  <a:tcPr/>
                </a:tc>
                <a:tc>
                  <a:txBody>
                    <a:bodyPr/>
                    <a:lstStyle/>
                    <a:p>
                      <a:pPr algn="just"/>
                      <a:r>
                        <a:rPr lang="en-GB" sz="2800" dirty="0"/>
                        <a:t>Third-years (n=99)</a:t>
                      </a:r>
                    </a:p>
                  </a:txBody>
                  <a:tcPr/>
                </a:tc>
                <a:tc>
                  <a:txBody>
                    <a:bodyPr/>
                    <a:lstStyle/>
                    <a:p>
                      <a:pPr algn="just"/>
                      <a:r>
                        <a:rPr lang="en-GB" sz="2800" dirty="0"/>
                        <a:t>Fourth year(n=52)</a:t>
                      </a:r>
                    </a:p>
                  </a:txBody>
                  <a:tcPr/>
                </a:tc>
                <a:tc>
                  <a:txBody>
                    <a:bodyPr/>
                    <a:lstStyle/>
                    <a:p>
                      <a:pPr algn="just"/>
                      <a:r>
                        <a:rPr lang="en-GB" sz="2800" dirty="0"/>
                        <a:t>Fifth-years (n=62)</a:t>
                      </a:r>
                    </a:p>
                  </a:txBody>
                  <a:tcPr/>
                </a:tc>
                <a:extLst>
                  <a:ext uri="{0D108BD9-81ED-4DB2-BD59-A6C34878D82A}">
                    <a16:rowId xmlns:a16="http://schemas.microsoft.com/office/drawing/2014/main" val="2855461820"/>
                  </a:ext>
                </a:extLst>
              </a:tr>
              <a:tr h="739739">
                <a:tc>
                  <a:txBody>
                    <a:bodyPr/>
                    <a:lstStyle/>
                    <a:p>
                      <a:pPr algn="just"/>
                      <a:r>
                        <a:rPr lang="en-GB" sz="2800" dirty="0"/>
                        <a:t>Mean target score (%)</a:t>
                      </a:r>
                    </a:p>
                  </a:txBody>
                  <a:tcPr/>
                </a:tc>
                <a:tc>
                  <a:txBody>
                    <a:bodyPr/>
                    <a:lstStyle/>
                    <a:p>
                      <a:pPr algn="just"/>
                      <a:r>
                        <a:rPr lang="en-GB" sz="2800" dirty="0"/>
                        <a:t>92.00</a:t>
                      </a:r>
                    </a:p>
                  </a:txBody>
                  <a:tcPr/>
                </a:tc>
                <a:tc>
                  <a:txBody>
                    <a:bodyPr/>
                    <a:lstStyle/>
                    <a:p>
                      <a:pPr algn="just"/>
                      <a:r>
                        <a:rPr lang="en-GB" sz="2800" dirty="0"/>
                        <a:t>93.69</a:t>
                      </a:r>
                    </a:p>
                  </a:txBody>
                  <a:tcPr/>
                </a:tc>
                <a:tc>
                  <a:txBody>
                    <a:bodyPr/>
                    <a:lstStyle/>
                    <a:p>
                      <a:pPr algn="just"/>
                      <a:r>
                        <a:rPr lang="en-GB" sz="2800" dirty="0"/>
                        <a:t>97.44</a:t>
                      </a:r>
                    </a:p>
                  </a:txBody>
                  <a:tcPr/>
                </a:tc>
                <a:extLst>
                  <a:ext uri="{0D108BD9-81ED-4DB2-BD59-A6C34878D82A}">
                    <a16:rowId xmlns:a16="http://schemas.microsoft.com/office/drawing/2014/main" val="696482282"/>
                  </a:ext>
                </a:extLst>
              </a:tr>
              <a:tr h="739739">
                <a:tc>
                  <a:txBody>
                    <a:bodyPr/>
                    <a:lstStyle/>
                    <a:p>
                      <a:pPr algn="just"/>
                      <a:r>
                        <a:rPr lang="en-GB" sz="2800" dirty="0"/>
                        <a:t>Mean leeway score (%)</a:t>
                      </a:r>
                    </a:p>
                  </a:txBody>
                  <a:tcPr/>
                </a:tc>
                <a:tc>
                  <a:txBody>
                    <a:bodyPr/>
                    <a:lstStyle/>
                    <a:p>
                      <a:pPr algn="just"/>
                      <a:r>
                        <a:rPr lang="en-GB" sz="2800" dirty="0"/>
                        <a:t>17.00</a:t>
                      </a:r>
                    </a:p>
                  </a:txBody>
                  <a:tcPr/>
                </a:tc>
                <a:tc>
                  <a:txBody>
                    <a:bodyPr/>
                    <a:lstStyle/>
                    <a:p>
                      <a:pPr algn="just"/>
                      <a:r>
                        <a:rPr lang="en-GB" sz="2800" dirty="0"/>
                        <a:t>12.69</a:t>
                      </a:r>
                    </a:p>
                  </a:txBody>
                  <a:tcPr/>
                </a:tc>
                <a:tc>
                  <a:txBody>
                    <a:bodyPr/>
                    <a:lstStyle/>
                    <a:p>
                      <a:pPr algn="just"/>
                      <a:r>
                        <a:rPr lang="en-GB" sz="2800" dirty="0"/>
                        <a:t>5.98</a:t>
                      </a:r>
                    </a:p>
                  </a:txBody>
                  <a:tcPr/>
                </a:tc>
                <a:extLst>
                  <a:ext uri="{0D108BD9-81ED-4DB2-BD59-A6C34878D82A}">
                    <a16:rowId xmlns:a16="http://schemas.microsoft.com/office/drawing/2014/main" val="283475290"/>
                  </a:ext>
                </a:extLst>
              </a:tr>
            </a:tbl>
          </a:graphicData>
        </a:graphic>
      </p:graphicFrame>
      <p:graphicFrame>
        <p:nvGraphicFramePr>
          <p:cNvPr id="29" name="Chart 28">
            <a:extLst>
              <a:ext uri="{FF2B5EF4-FFF2-40B4-BE49-F238E27FC236}">
                <a16:creationId xmlns:a16="http://schemas.microsoft.com/office/drawing/2014/main" id="{B6336C71-0225-1014-08A6-0BEFDAE46227}"/>
              </a:ext>
            </a:extLst>
          </p:cNvPr>
          <p:cNvGraphicFramePr>
            <a:graphicFrameLocks/>
          </p:cNvGraphicFramePr>
          <p:nvPr>
            <p:extLst>
              <p:ext uri="{D42A27DB-BD31-4B8C-83A1-F6EECF244321}">
                <p14:modId xmlns:p14="http://schemas.microsoft.com/office/powerpoint/2010/main" val="1671546618"/>
              </p:ext>
            </p:extLst>
          </p:nvPr>
        </p:nvGraphicFramePr>
        <p:xfrm>
          <a:off x="15848326" y="24768981"/>
          <a:ext cx="5560987" cy="370202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4" name="Chart 33">
            <a:extLst>
              <a:ext uri="{FF2B5EF4-FFF2-40B4-BE49-F238E27FC236}">
                <a16:creationId xmlns:a16="http://schemas.microsoft.com/office/drawing/2014/main" id="{FDD6962F-108F-4FD5-E56A-96D38F1191D3}"/>
              </a:ext>
            </a:extLst>
          </p:cNvPr>
          <p:cNvGraphicFramePr>
            <a:graphicFrameLocks/>
          </p:cNvGraphicFramePr>
          <p:nvPr>
            <p:extLst>
              <p:ext uri="{D42A27DB-BD31-4B8C-83A1-F6EECF244321}">
                <p14:modId xmlns:p14="http://schemas.microsoft.com/office/powerpoint/2010/main" val="3775834245"/>
              </p:ext>
            </p:extLst>
          </p:nvPr>
        </p:nvGraphicFramePr>
        <p:xfrm>
          <a:off x="22539929" y="24655802"/>
          <a:ext cx="5538213" cy="4091279"/>
        </p:xfrm>
        <a:graphic>
          <a:graphicData uri="http://schemas.openxmlformats.org/drawingml/2006/chart">
            <c:chart xmlns:c="http://schemas.openxmlformats.org/drawingml/2006/chart" xmlns:r="http://schemas.openxmlformats.org/officeDocument/2006/relationships" r:id="rId11"/>
          </a:graphicData>
        </a:graphic>
      </p:graphicFrame>
      <p:pic>
        <p:nvPicPr>
          <p:cNvPr id="39" name="Picture 38">
            <a:extLst>
              <a:ext uri="{FF2B5EF4-FFF2-40B4-BE49-F238E27FC236}">
                <a16:creationId xmlns:a16="http://schemas.microsoft.com/office/drawing/2014/main" id="{10B3DEAB-8899-7758-A276-0E40C27611BF}"/>
              </a:ext>
            </a:extLst>
          </p:cNvPr>
          <p:cNvPicPr>
            <a:picLocks noChangeAspect="1"/>
          </p:cNvPicPr>
          <p:nvPr/>
        </p:nvPicPr>
        <p:blipFill>
          <a:blip r:embed="rId12"/>
          <a:stretch>
            <a:fillRect/>
          </a:stretch>
        </p:blipFill>
        <p:spPr>
          <a:xfrm>
            <a:off x="22068849" y="-37501"/>
            <a:ext cx="8308395" cy="4301975"/>
          </a:xfrm>
          <a:prstGeom prst="rect">
            <a:avLst/>
          </a:prstGeom>
        </p:spPr>
      </p:pic>
    </p:spTree>
    <p:extLst>
      <p:ext uri="{BB962C8B-B14F-4D97-AF65-F5344CB8AC3E}">
        <p14:creationId xmlns:p14="http://schemas.microsoft.com/office/powerpoint/2010/main" val="3069113441"/>
      </p:ext>
    </p:extLst>
  </p:cSld>
  <p:clrMapOvr>
    <a:masterClrMapping/>
  </p:clrMapOvr>
  <p:transition>
    <p:fade/>
  </p:transition>
</p:sld>
</file>

<file path=ppt/theme/theme1.xml><?xml version="1.0" encoding="utf-8"?>
<a:theme xmlns:a="http://schemas.openxmlformats.org/drawingml/2006/main" name="KCL-JULY2015">
  <a:themeElements>
    <a:clrScheme name="Custom 5">
      <a:dk1>
        <a:srgbClr val="000000"/>
      </a:dk1>
      <a:lt1>
        <a:srgbClr val="FEFFFF"/>
      </a:lt1>
      <a:dk2>
        <a:srgbClr val="0A2D50"/>
      </a:dk2>
      <a:lt2>
        <a:srgbClr val="CDD7DC"/>
      </a:lt2>
      <a:accent1>
        <a:srgbClr val="E2231A"/>
      </a:accent1>
      <a:accent2>
        <a:srgbClr val="FF5F05"/>
      </a:accent2>
      <a:accent3>
        <a:srgbClr val="F5B90F"/>
      </a:accent3>
      <a:accent4>
        <a:srgbClr val="C8E128"/>
      </a:accent4>
      <a:accent5>
        <a:srgbClr val="009EA0"/>
      </a:accent5>
      <a:accent6>
        <a:srgbClr val="005AD2"/>
      </a:accent6>
      <a:hlink>
        <a:srgbClr val="E2231A"/>
      </a:hlink>
      <a:folHlink>
        <a:srgbClr val="E2231A"/>
      </a:folHlink>
    </a:clrScheme>
    <a:fontScheme name="KCL-fonts">
      <a:majorFont>
        <a:latin typeface="Impact"/>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8081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C759D5D6D8F6438740F37125BCDC90" ma:contentTypeVersion="12" ma:contentTypeDescription="Create a new document." ma:contentTypeScope="" ma:versionID="056a4008392e2946120eb45979c2be17">
  <xsd:schema xmlns:xsd="http://www.w3.org/2001/XMLSchema" xmlns:xs="http://www.w3.org/2001/XMLSchema" xmlns:p="http://schemas.microsoft.com/office/2006/metadata/properties" xmlns:ns2="2953ddb7-f400-43b4-8901-e2d9988109ab" xmlns:ns3="eeb063a1-0bee-4885-98f2-1b22a334220e" targetNamespace="http://schemas.microsoft.com/office/2006/metadata/properties" ma:root="true" ma:fieldsID="9253b6042ec63dc4e9d4a819f3134c97" ns2:_="" ns3:_="">
    <xsd:import namespace="2953ddb7-f400-43b4-8901-e2d9988109ab"/>
    <xsd:import namespace="eeb063a1-0bee-4885-98f2-1b22a334220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3ddb7-f400-43b4-8901-e2d9988109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b063a1-0bee-4885-98f2-1b22a334220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CCD9EC-D3D8-40C2-96B0-EBAAF22DAE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3ddb7-f400-43b4-8901-e2d9988109ab"/>
    <ds:schemaRef ds:uri="eeb063a1-0bee-4885-98f2-1b22a33422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0807A9-E4C8-4E01-B703-7F86A974E862}">
  <ds:schemaRefs>
    <ds:schemaRef ds:uri="2953ddb7-f400-43b4-8901-e2d9988109ab"/>
    <ds:schemaRef ds:uri="http://purl.org/dc/elements/1.1/"/>
    <ds:schemaRef ds:uri="http://schemas.microsoft.com/office/2006/metadata/properties"/>
    <ds:schemaRef ds:uri="http://www.w3.org/XML/1998/namespace"/>
    <ds:schemaRef ds:uri="eeb063a1-0bee-4885-98f2-1b22a334220e"/>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72D15770-C473-498F-B002-22E726EB48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930</TotalTime>
  <Words>1277</Words>
  <Application>Microsoft Office PowerPoint</Application>
  <PresentationFormat>Custom</PresentationFormat>
  <Paragraphs>108</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Georgia</vt:lpstr>
      <vt:lpstr>Kings Caslon Display</vt:lpstr>
      <vt:lpstr>KingsBureauGrot FiveOne</vt:lpstr>
      <vt:lpstr>KingsBureauGrot-ThreeSeven</vt:lpstr>
      <vt:lpstr>KCL-JULY2015</vt:lpstr>
      <vt:lpstr>Comparison of the psychomotor skills performance of third-, fourth- and fifth-year dental students on an indirect vision task performed using haptics      </vt:lpstr>
    </vt:vector>
  </TitlesOfParts>
  <Company>DAY 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 1</dc:creator>
  <cp:lastModifiedBy>Quinn, Barry</cp:lastModifiedBy>
  <cp:revision>244</cp:revision>
  <dcterms:created xsi:type="dcterms:W3CDTF">2015-07-17T13:33:29Z</dcterms:created>
  <dcterms:modified xsi:type="dcterms:W3CDTF">2022-09-25T22:08:44Z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0x010100D9C759D5D6D8F6438740F37125BCDC90</vt:lpwstr>
  </property>
</Properties>
</file>