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A294C-018E-491E-A477-80E57555CE4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719FB84-6E28-48D1-ACD4-2E95F896F31D}">
      <dgm:prSet/>
      <dgm:spPr/>
      <dgm:t>
        <a:bodyPr/>
        <a:lstStyle/>
        <a:p>
          <a:r>
            <a:rPr lang="en-GB"/>
            <a:t>Introduce project</a:t>
          </a:r>
          <a:endParaRPr lang="en-US"/>
        </a:p>
      </dgm:t>
    </dgm:pt>
    <dgm:pt modelId="{7847B585-BEBA-4EAF-8F47-ED4E58FE4054}" type="parTrans" cxnId="{3E26D1F5-DE0F-4DB1-875E-0600074A1CBF}">
      <dgm:prSet/>
      <dgm:spPr/>
      <dgm:t>
        <a:bodyPr/>
        <a:lstStyle/>
        <a:p>
          <a:endParaRPr lang="en-US"/>
        </a:p>
      </dgm:t>
    </dgm:pt>
    <dgm:pt modelId="{EA14B8EF-DBDD-45C1-B922-A85DF5F50D68}" type="sibTrans" cxnId="{3E26D1F5-DE0F-4DB1-875E-0600074A1CBF}">
      <dgm:prSet/>
      <dgm:spPr/>
      <dgm:t>
        <a:bodyPr/>
        <a:lstStyle/>
        <a:p>
          <a:endParaRPr lang="en-US"/>
        </a:p>
      </dgm:t>
    </dgm:pt>
    <dgm:pt modelId="{3F908FCC-D315-4D7E-9F13-0D2F64AE931C}">
      <dgm:prSet/>
      <dgm:spPr/>
      <dgm:t>
        <a:bodyPr/>
        <a:lstStyle/>
        <a:p>
          <a:r>
            <a:rPr lang="en-GB"/>
            <a:t>Discuss theoretical background</a:t>
          </a:r>
          <a:endParaRPr lang="en-US"/>
        </a:p>
      </dgm:t>
    </dgm:pt>
    <dgm:pt modelId="{71FAE3EF-AE03-4FB0-A7FE-BF56CEA3928C}" type="parTrans" cxnId="{1BA1C562-D697-48D4-8683-265541B90FD1}">
      <dgm:prSet/>
      <dgm:spPr/>
      <dgm:t>
        <a:bodyPr/>
        <a:lstStyle/>
        <a:p>
          <a:endParaRPr lang="en-US"/>
        </a:p>
      </dgm:t>
    </dgm:pt>
    <dgm:pt modelId="{B665E208-391D-4B94-A78E-6698DB7B29C7}" type="sibTrans" cxnId="{1BA1C562-D697-48D4-8683-265541B90FD1}">
      <dgm:prSet/>
      <dgm:spPr/>
      <dgm:t>
        <a:bodyPr/>
        <a:lstStyle/>
        <a:p>
          <a:endParaRPr lang="en-US"/>
        </a:p>
      </dgm:t>
    </dgm:pt>
    <dgm:pt modelId="{7D258287-9126-490B-BF67-8DA6596DDEA9}">
      <dgm:prSet/>
      <dgm:spPr/>
      <dgm:t>
        <a:bodyPr/>
        <a:lstStyle/>
        <a:p>
          <a:r>
            <a:rPr lang="en-GB"/>
            <a:t>Present some very early findings</a:t>
          </a:r>
          <a:endParaRPr lang="en-US"/>
        </a:p>
      </dgm:t>
    </dgm:pt>
    <dgm:pt modelId="{CA7F5A1F-165F-4FB2-B19B-520BDB79DA3E}" type="parTrans" cxnId="{DAC51628-1696-4989-AAC7-9881F611053A}">
      <dgm:prSet/>
      <dgm:spPr/>
      <dgm:t>
        <a:bodyPr/>
        <a:lstStyle/>
        <a:p>
          <a:endParaRPr lang="en-US"/>
        </a:p>
      </dgm:t>
    </dgm:pt>
    <dgm:pt modelId="{187486A0-7DD2-40DF-88AF-282E64E062FD}" type="sibTrans" cxnId="{DAC51628-1696-4989-AAC7-9881F611053A}">
      <dgm:prSet/>
      <dgm:spPr/>
      <dgm:t>
        <a:bodyPr/>
        <a:lstStyle/>
        <a:p>
          <a:endParaRPr lang="en-US"/>
        </a:p>
      </dgm:t>
    </dgm:pt>
    <dgm:pt modelId="{ACACD35E-12E3-4F88-83E8-7750EC544749}" type="pres">
      <dgm:prSet presAssocID="{E1FA294C-018E-491E-A477-80E57555CE4A}" presName="root" presStyleCnt="0">
        <dgm:presLayoutVars>
          <dgm:dir/>
          <dgm:resizeHandles val="exact"/>
        </dgm:presLayoutVars>
      </dgm:prSet>
      <dgm:spPr/>
    </dgm:pt>
    <dgm:pt modelId="{A3B0AD9E-6E79-49D4-ABE9-E3B985886CCA}" type="pres">
      <dgm:prSet presAssocID="{E719FB84-6E28-48D1-ACD4-2E95F896F31D}" presName="compNode" presStyleCnt="0"/>
      <dgm:spPr/>
    </dgm:pt>
    <dgm:pt modelId="{FB13275E-64B4-4B4D-BA35-C46FA865E957}" type="pres">
      <dgm:prSet presAssocID="{E719FB84-6E28-48D1-ACD4-2E95F896F31D}" presName="bgRect" presStyleLbl="bgShp" presStyleIdx="0" presStyleCnt="3"/>
      <dgm:spPr/>
    </dgm:pt>
    <dgm:pt modelId="{33182892-DDF8-457B-9260-D6F94529FDF8}" type="pres">
      <dgm:prSet presAssocID="{E719FB84-6E28-48D1-ACD4-2E95F896F31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BFA1DAF-2CEC-468C-B261-991E22C50785}" type="pres">
      <dgm:prSet presAssocID="{E719FB84-6E28-48D1-ACD4-2E95F896F31D}" presName="spaceRect" presStyleCnt="0"/>
      <dgm:spPr/>
    </dgm:pt>
    <dgm:pt modelId="{CD0D8BF8-78E9-44AE-A3B5-650B9778A401}" type="pres">
      <dgm:prSet presAssocID="{E719FB84-6E28-48D1-ACD4-2E95F896F31D}" presName="parTx" presStyleLbl="revTx" presStyleIdx="0" presStyleCnt="3">
        <dgm:presLayoutVars>
          <dgm:chMax val="0"/>
          <dgm:chPref val="0"/>
        </dgm:presLayoutVars>
      </dgm:prSet>
      <dgm:spPr/>
    </dgm:pt>
    <dgm:pt modelId="{08D7284F-C5B8-47B1-B64D-6EBB879C4627}" type="pres">
      <dgm:prSet presAssocID="{EA14B8EF-DBDD-45C1-B922-A85DF5F50D68}" presName="sibTrans" presStyleCnt="0"/>
      <dgm:spPr/>
    </dgm:pt>
    <dgm:pt modelId="{D9F1D649-6CE1-4558-B455-1FEC9F78A3E8}" type="pres">
      <dgm:prSet presAssocID="{3F908FCC-D315-4D7E-9F13-0D2F64AE931C}" presName="compNode" presStyleCnt="0"/>
      <dgm:spPr/>
    </dgm:pt>
    <dgm:pt modelId="{CF04D48F-82DB-4B36-8A99-3F39927406F4}" type="pres">
      <dgm:prSet presAssocID="{3F908FCC-D315-4D7E-9F13-0D2F64AE931C}" presName="bgRect" presStyleLbl="bgShp" presStyleIdx="1" presStyleCnt="3"/>
      <dgm:spPr/>
    </dgm:pt>
    <dgm:pt modelId="{C08432F5-ADDA-4ACB-8328-EEF8AEDFB842}" type="pres">
      <dgm:prSet presAssocID="{3F908FCC-D315-4D7E-9F13-0D2F64AE931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E416316-5DBD-49BE-9C6B-3E0836748BFD}" type="pres">
      <dgm:prSet presAssocID="{3F908FCC-D315-4D7E-9F13-0D2F64AE931C}" presName="spaceRect" presStyleCnt="0"/>
      <dgm:spPr/>
    </dgm:pt>
    <dgm:pt modelId="{A94C0347-ABA9-407E-897A-5D60C0418344}" type="pres">
      <dgm:prSet presAssocID="{3F908FCC-D315-4D7E-9F13-0D2F64AE931C}" presName="parTx" presStyleLbl="revTx" presStyleIdx="1" presStyleCnt="3">
        <dgm:presLayoutVars>
          <dgm:chMax val="0"/>
          <dgm:chPref val="0"/>
        </dgm:presLayoutVars>
      </dgm:prSet>
      <dgm:spPr/>
    </dgm:pt>
    <dgm:pt modelId="{D8891199-12C2-42C8-84BC-736F8CFF934D}" type="pres">
      <dgm:prSet presAssocID="{B665E208-391D-4B94-A78E-6698DB7B29C7}" presName="sibTrans" presStyleCnt="0"/>
      <dgm:spPr/>
    </dgm:pt>
    <dgm:pt modelId="{9A306CE7-9FCC-40B3-BA6D-83D0D08EE615}" type="pres">
      <dgm:prSet presAssocID="{7D258287-9126-490B-BF67-8DA6596DDEA9}" presName="compNode" presStyleCnt="0"/>
      <dgm:spPr/>
    </dgm:pt>
    <dgm:pt modelId="{F230FC32-3BA7-4227-8902-36C92C03FEC2}" type="pres">
      <dgm:prSet presAssocID="{7D258287-9126-490B-BF67-8DA6596DDEA9}" presName="bgRect" presStyleLbl="bgShp" presStyleIdx="2" presStyleCnt="3"/>
      <dgm:spPr/>
    </dgm:pt>
    <dgm:pt modelId="{36BAC1C1-535C-4342-98D4-788F61BE06A1}" type="pres">
      <dgm:prSet presAssocID="{7D258287-9126-490B-BF67-8DA6596DDE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241285B-8E52-4603-B1AF-5E24B8FED942}" type="pres">
      <dgm:prSet presAssocID="{7D258287-9126-490B-BF67-8DA6596DDEA9}" presName="spaceRect" presStyleCnt="0"/>
      <dgm:spPr/>
    </dgm:pt>
    <dgm:pt modelId="{AEE0D86C-F9B1-4576-A2B6-C69DAD42A28C}" type="pres">
      <dgm:prSet presAssocID="{7D258287-9126-490B-BF67-8DA6596DDEA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16E7311-B3D0-4643-ABF7-0082081C3D6A}" type="presOf" srcId="{3F908FCC-D315-4D7E-9F13-0D2F64AE931C}" destId="{A94C0347-ABA9-407E-897A-5D60C0418344}" srcOrd="0" destOrd="0" presId="urn:microsoft.com/office/officeart/2018/2/layout/IconVerticalSolidList"/>
    <dgm:cxn modelId="{DAC51628-1696-4989-AAC7-9881F611053A}" srcId="{E1FA294C-018E-491E-A477-80E57555CE4A}" destId="{7D258287-9126-490B-BF67-8DA6596DDEA9}" srcOrd="2" destOrd="0" parTransId="{CA7F5A1F-165F-4FB2-B19B-520BDB79DA3E}" sibTransId="{187486A0-7DD2-40DF-88AF-282E64E062FD}"/>
    <dgm:cxn modelId="{F701AC33-6ACD-4A00-8733-A10AD7893F67}" type="presOf" srcId="{E719FB84-6E28-48D1-ACD4-2E95F896F31D}" destId="{CD0D8BF8-78E9-44AE-A3B5-650B9778A401}" srcOrd="0" destOrd="0" presId="urn:microsoft.com/office/officeart/2018/2/layout/IconVerticalSolidList"/>
    <dgm:cxn modelId="{1BA1C562-D697-48D4-8683-265541B90FD1}" srcId="{E1FA294C-018E-491E-A477-80E57555CE4A}" destId="{3F908FCC-D315-4D7E-9F13-0D2F64AE931C}" srcOrd="1" destOrd="0" parTransId="{71FAE3EF-AE03-4FB0-A7FE-BF56CEA3928C}" sibTransId="{B665E208-391D-4B94-A78E-6698DB7B29C7}"/>
    <dgm:cxn modelId="{3A357B8F-66B7-4C5D-B2C5-36C8696593E8}" type="presOf" srcId="{7D258287-9126-490B-BF67-8DA6596DDEA9}" destId="{AEE0D86C-F9B1-4576-A2B6-C69DAD42A28C}" srcOrd="0" destOrd="0" presId="urn:microsoft.com/office/officeart/2018/2/layout/IconVerticalSolidList"/>
    <dgm:cxn modelId="{5D68C2D4-169B-43C6-83D3-64844A22E9A6}" type="presOf" srcId="{E1FA294C-018E-491E-A477-80E57555CE4A}" destId="{ACACD35E-12E3-4F88-83E8-7750EC544749}" srcOrd="0" destOrd="0" presId="urn:microsoft.com/office/officeart/2018/2/layout/IconVerticalSolidList"/>
    <dgm:cxn modelId="{3E26D1F5-DE0F-4DB1-875E-0600074A1CBF}" srcId="{E1FA294C-018E-491E-A477-80E57555CE4A}" destId="{E719FB84-6E28-48D1-ACD4-2E95F896F31D}" srcOrd="0" destOrd="0" parTransId="{7847B585-BEBA-4EAF-8F47-ED4E58FE4054}" sibTransId="{EA14B8EF-DBDD-45C1-B922-A85DF5F50D68}"/>
    <dgm:cxn modelId="{4FFC7FC3-0248-4341-9C89-0FD4B79E9CFC}" type="presParOf" srcId="{ACACD35E-12E3-4F88-83E8-7750EC544749}" destId="{A3B0AD9E-6E79-49D4-ABE9-E3B985886CCA}" srcOrd="0" destOrd="0" presId="urn:microsoft.com/office/officeart/2018/2/layout/IconVerticalSolidList"/>
    <dgm:cxn modelId="{16697892-3A5E-4750-B4D7-B42F8E847845}" type="presParOf" srcId="{A3B0AD9E-6E79-49D4-ABE9-E3B985886CCA}" destId="{FB13275E-64B4-4B4D-BA35-C46FA865E957}" srcOrd="0" destOrd="0" presId="urn:microsoft.com/office/officeart/2018/2/layout/IconVerticalSolidList"/>
    <dgm:cxn modelId="{64487B2E-1926-4BC5-BD37-CAFFCCC53EE9}" type="presParOf" srcId="{A3B0AD9E-6E79-49D4-ABE9-E3B985886CCA}" destId="{33182892-DDF8-457B-9260-D6F94529FDF8}" srcOrd="1" destOrd="0" presId="urn:microsoft.com/office/officeart/2018/2/layout/IconVerticalSolidList"/>
    <dgm:cxn modelId="{91DC5E4C-2B89-40B6-8AE3-265118ADD5B6}" type="presParOf" srcId="{A3B0AD9E-6E79-49D4-ABE9-E3B985886CCA}" destId="{2BFA1DAF-2CEC-468C-B261-991E22C50785}" srcOrd="2" destOrd="0" presId="urn:microsoft.com/office/officeart/2018/2/layout/IconVerticalSolidList"/>
    <dgm:cxn modelId="{A1380445-6C0F-4C26-9697-1C71C2F2DA1E}" type="presParOf" srcId="{A3B0AD9E-6E79-49D4-ABE9-E3B985886CCA}" destId="{CD0D8BF8-78E9-44AE-A3B5-650B9778A401}" srcOrd="3" destOrd="0" presId="urn:microsoft.com/office/officeart/2018/2/layout/IconVerticalSolidList"/>
    <dgm:cxn modelId="{D776FE7F-B7BD-482E-BB94-46D9173B8D20}" type="presParOf" srcId="{ACACD35E-12E3-4F88-83E8-7750EC544749}" destId="{08D7284F-C5B8-47B1-B64D-6EBB879C4627}" srcOrd="1" destOrd="0" presId="urn:microsoft.com/office/officeart/2018/2/layout/IconVerticalSolidList"/>
    <dgm:cxn modelId="{C7E85AF6-268B-48FA-A955-17ADC1B3CAAE}" type="presParOf" srcId="{ACACD35E-12E3-4F88-83E8-7750EC544749}" destId="{D9F1D649-6CE1-4558-B455-1FEC9F78A3E8}" srcOrd="2" destOrd="0" presId="urn:microsoft.com/office/officeart/2018/2/layout/IconVerticalSolidList"/>
    <dgm:cxn modelId="{4F27530B-C5D9-4444-90C3-9E7BCC10A365}" type="presParOf" srcId="{D9F1D649-6CE1-4558-B455-1FEC9F78A3E8}" destId="{CF04D48F-82DB-4B36-8A99-3F39927406F4}" srcOrd="0" destOrd="0" presId="urn:microsoft.com/office/officeart/2018/2/layout/IconVerticalSolidList"/>
    <dgm:cxn modelId="{B0F7171A-2E37-4004-8276-46C358A8F860}" type="presParOf" srcId="{D9F1D649-6CE1-4558-B455-1FEC9F78A3E8}" destId="{C08432F5-ADDA-4ACB-8328-EEF8AEDFB842}" srcOrd="1" destOrd="0" presId="urn:microsoft.com/office/officeart/2018/2/layout/IconVerticalSolidList"/>
    <dgm:cxn modelId="{46D8B617-50C4-49AD-9ACB-6047BB3B8A7C}" type="presParOf" srcId="{D9F1D649-6CE1-4558-B455-1FEC9F78A3E8}" destId="{BE416316-5DBD-49BE-9C6B-3E0836748BFD}" srcOrd="2" destOrd="0" presId="urn:microsoft.com/office/officeart/2018/2/layout/IconVerticalSolidList"/>
    <dgm:cxn modelId="{E49BBE0E-C389-4061-9180-556D4793723A}" type="presParOf" srcId="{D9F1D649-6CE1-4558-B455-1FEC9F78A3E8}" destId="{A94C0347-ABA9-407E-897A-5D60C0418344}" srcOrd="3" destOrd="0" presId="urn:microsoft.com/office/officeart/2018/2/layout/IconVerticalSolidList"/>
    <dgm:cxn modelId="{F184B6BF-CCC1-4E4D-85F9-4031BB637E9A}" type="presParOf" srcId="{ACACD35E-12E3-4F88-83E8-7750EC544749}" destId="{D8891199-12C2-42C8-84BC-736F8CFF934D}" srcOrd="3" destOrd="0" presId="urn:microsoft.com/office/officeart/2018/2/layout/IconVerticalSolidList"/>
    <dgm:cxn modelId="{847C6A85-BAC5-4C73-B8CF-D7F3AE118489}" type="presParOf" srcId="{ACACD35E-12E3-4F88-83E8-7750EC544749}" destId="{9A306CE7-9FCC-40B3-BA6D-83D0D08EE615}" srcOrd="4" destOrd="0" presId="urn:microsoft.com/office/officeart/2018/2/layout/IconVerticalSolidList"/>
    <dgm:cxn modelId="{08458024-242F-4614-8276-43746D0864C9}" type="presParOf" srcId="{9A306CE7-9FCC-40B3-BA6D-83D0D08EE615}" destId="{F230FC32-3BA7-4227-8902-36C92C03FEC2}" srcOrd="0" destOrd="0" presId="urn:microsoft.com/office/officeart/2018/2/layout/IconVerticalSolidList"/>
    <dgm:cxn modelId="{417A53CA-B00A-4278-B948-528A8E829F02}" type="presParOf" srcId="{9A306CE7-9FCC-40B3-BA6D-83D0D08EE615}" destId="{36BAC1C1-535C-4342-98D4-788F61BE06A1}" srcOrd="1" destOrd="0" presId="urn:microsoft.com/office/officeart/2018/2/layout/IconVerticalSolidList"/>
    <dgm:cxn modelId="{33476442-544A-40B4-9085-F79C07BFB8F0}" type="presParOf" srcId="{9A306CE7-9FCC-40B3-BA6D-83D0D08EE615}" destId="{C241285B-8E52-4603-B1AF-5E24B8FED942}" srcOrd="2" destOrd="0" presId="urn:microsoft.com/office/officeart/2018/2/layout/IconVerticalSolidList"/>
    <dgm:cxn modelId="{51DE541C-B92D-4835-B9A9-218D81E8DB9F}" type="presParOf" srcId="{9A306CE7-9FCC-40B3-BA6D-83D0D08EE615}" destId="{AEE0D86C-F9B1-4576-A2B6-C69DAD42A2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3275E-64B4-4B4D-BA35-C46FA865E957}">
      <dsp:nvSpPr>
        <dsp:cNvPr id="0" name=""/>
        <dsp:cNvSpPr/>
      </dsp:nvSpPr>
      <dsp:spPr>
        <a:xfrm>
          <a:off x="0" y="695"/>
          <a:ext cx="6117335" cy="16272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82892-DDF8-457B-9260-D6F94529FDF8}">
      <dsp:nvSpPr>
        <dsp:cNvPr id="0" name=""/>
        <dsp:cNvSpPr/>
      </dsp:nvSpPr>
      <dsp:spPr>
        <a:xfrm>
          <a:off x="492238" y="366823"/>
          <a:ext cx="894979" cy="894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D8BF8-78E9-44AE-A3B5-650B9778A401}">
      <dsp:nvSpPr>
        <dsp:cNvPr id="0" name=""/>
        <dsp:cNvSpPr/>
      </dsp:nvSpPr>
      <dsp:spPr>
        <a:xfrm>
          <a:off x="1879455" y="695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Introduce project</a:t>
          </a:r>
          <a:endParaRPr lang="en-US" sz="2500" kern="1200"/>
        </a:p>
      </dsp:txBody>
      <dsp:txXfrm>
        <a:off x="1879455" y="695"/>
        <a:ext cx="4237880" cy="1627234"/>
      </dsp:txXfrm>
    </dsp:sp>
    <dsp:sp modelId="{CF04D48F-82DB-4B36-8A99-3F39927406F4}">
      <dsp:nvSpPr>
        <dsp:cNvPr id="0" name=""/>
        <dsp:cNvSpPr/>
      </dsp:nvSpPr>
      <dsp:spPr>
        <a:xfrm>
          <a:off x="0" y="2034738"/>
          <a:ext cx="6117335" cy="16272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432F5-ADDA-4ACB-8328-EEF8AEDFB842}">
      <dsp:nvSpPr>
        <dsp:cNvPr id="0" name=""/>
        <dsp:cNvSpPr/>
      </dsp:nvSpPr>
      <dsp:spPr>
        <a:xfrm>
          <a:off x="492238" y="2400866"/>
          <a:ext cx="894979" cy="8949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C0347-ABA9-407E-897A-5D60C0418344}">
      <dsp:nvSpPr>
        <dsp:cNvPr id="0" name=""/>
        <dsp:cNvSpPr/>
      </dsp:nvSpPr>
      <dsp:spPr>
        <a:xfrm>
          <a:off x="1879455" y="2034738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Discuss theoretical background</a:t>
          </a:r>
          <a:endParaRPr lang="en-US" sz="2500" kern="1200"/>
        </a:p>
      </dsp:txBody>
      <dsp:txXfrm>
        <a:off x="1879455" y="2034738"/>
        <a:ext cx="4237880" cy="1627234"/>
      </dsp:txXfrm>
    </dsp:sp>
    <dsp:sp modelId="{F230FC32-3BA7-4227-8902-36C92C03FEC2}">
      <dsp:nvSpPr>
        <dsp:cNvPr id="0" name=""/>
        <dsp:cNvSpPr/>
      </dsp:nvSpPr>
      <dsp:spPr>
        <a:xfrm>
          <a:off x="0" y="4068781"/>
          <a:ext cx="6117335" cy="16272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AC1C1-535C-4342-98D4-788F61BE06A1}">
      <dsp:nvSpPr>
        <dsp:cNvPr id="0" name=""/>
        <dsp:cNvSpPr/>
      </dsp:nvSpPr>
      <dsp:spPr>
        <a:xfrm>
          <a:off x="492238" y="4434909"/>
          <a:ext cx="894979" cy="8949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0D86C-F9B1-4576-A2B6-C69DAD42A28C}">
      <dsp:nvSpPr>
        <dsp:cNvPr id="0" name=""/>
        <dsp:cNvSpPr/>
      </dsp:nvSpPr>
      <dsp:spPr>
        <a:xfrm>
          <a:off x="1879455" y="4068781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Present some very early findings</a:t>
          </a:r>
          <a:endParaRPr lang="en-US" sz="2500" kern="1200"/>
        </a:p>
      </dsp:txBody>
      <dsp:txXfrm>
        <a:off x="1879455" y="4068781"/>
        <a:ext cx="4237880" cy="1627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3584-6255-4071-91E6-5A00641B1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7BD77-5A33-4617-BF28-405895B8B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38370-8980-488E-9800-6444A9AF9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184-C91A-4868-BDDA-A8207E93C35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76EB-75AF-4627-96A1-BE426A4F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202C8-80E3-4C93-8323-2C3EC993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4C4-CA39-4936-BDEB-F26E6681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2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F0AD-2EFA-4964-803B-95FD2851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4DB06-45A4-4022-96C8-3052F9BFE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12684-5BB9-4E16-9690-C995C31CF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184-C91A-4868-BDDA-A8207E93C35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86BE8-338E-4356-9D4D-2299C832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E6555-E32B-4537-A41D-B5AE6272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4C4-CA39-4936-BDEB-F26E6681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DC0503-964C-4515-ABEB-F216AD456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4C35A-2859-45E4-A0ED-3D427D114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17D7A-2402-49E3-9DCB-430198F2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184-C91A-4868-BDDA-A8207E93C35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0D98E-168A-4A7B-BC90-C6EAD7EB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48215-E789-4F17-A5E3-12E23FB5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4C4-CA39-4936-BDEB-F26E6681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40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2D0A-7454-4E02-BFB1-DF4C9BAC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8DB56-AF2D-422D-B518-762AF1BBD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2E99-D9AE-489C-98E2-C242C84E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184-C91A-4868-BDDA-A8207E93C35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9DD1E-9FB9-42AF-A62D-129A3000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85B2A-B6AE-4AC1-BF06-B52CE750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4C4-CA39-4936-BDEB-F26E6681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07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72863-CA0C-460B-B0E1-41D438A0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CADA6-9B0C-49B6-BAA5-DBA0A545F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5E14E-3A0D-481A-9FF1-30544EF7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184-C91A-4868-BDDA-A8207E93C35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5A95A-FF23-4848-9D57-148736EF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3C448-48EF-4F25-8743-0A9CE8C9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4C4-CA39-4936-BDEB-F26E6681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25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912A6-9248-4CDE-A387-AE7CF982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F3F3-B64B-42C4-AA39-D8437B362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AC83C-A6BC-4788-BF62-93237CE7B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51221-6547-4407-82F9-BEFA3859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184-C91A-4868-BDDA-A8207E93C35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061D5-A041-4801-ACBE-5E9CBF60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FC207-FD47-4F27-93E1-B6A74550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4C4-CA39-4936-BDEB-F26E6681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5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ADD06-C183-46BC-8351-8250D28A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73012-DC52-4620-A7AF-9F546508F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D1956-D71B-488A-865C-EBC4E0DA2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745EE-005D-4CBB-BE14-67D646C74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D8B8B-C5EA-41DE-8249-0173396F8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FB44FC-3640-445F-AFEB-550A8BE29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184-C91A-4868-BDDA-A8207E93C35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08C045-8A67-4636-A61C-EAAC3BAE3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28D3D-FDF3-412F-842A-E1994BB8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4C4-CA39-4936-BDEB-F26E6681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70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7003-BFAF-49D4-8526-CD9E21C1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BC5FBC-77F5-47B0-9551-8BE1B01A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184-C91A-4868-BDDA-A8207E93C35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C4EE2-0A9F-417A-A646-05EC73433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08FF6-CF1D-4F8C-B55E-921DAAC7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4C4-CA39-4936-BDEB-F26E6681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6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0B6064-595F-45ED-8C40-CB0B89EA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184-C91A-4868-BDDA-A8207E93C35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37E0B-487D-4251-91D0-796C8B77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9F67F-89C8-4DE9-AD87-B1972872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4C4-CA39-4936-BDEB-F26E6681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8E85-4C98-4A55-BE25-A29D06DB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11CF-B6BC-4C1A-B32C-A57BB59B4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E6622-9F92-4B9A-8367-0B7F2CA4F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2DF61-5BAA-402D-A9DF-679E4F83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184-C91A-4868-BDDA-A8207E93C35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E888D-99E1-4105-A50F-491CD687B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3315D-8E02-4F6A-80D9-A396FF8F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4C4-CA39-4936-BDEB-F26E6681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97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6C712-16BF-4EB6-B378-A3AF99B7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A9E356-DBA3-46C2-AC42-63FB76FD9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1E837-8D51-4A2F-A6D9-AAF073845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5EF07-1776-4812-8ED5-A5971085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184-C91A-4868-BDDA-A8207E93C35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2E59A-44FE-435F-BFF1-AF8A9C05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398F1-CE60-4C1D-A2FD-146C5FFE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4C4-CA39-4936-BDEB-F26E6681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8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04B996-226D-4EDF-8DE8-A4CBE11F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B89BA-7323-4522-88B0-28B6941E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2D180-0733-4174-B182-3F2B07892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0C184-C91A-4868-BDDA-A8207E93C35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86F6B-3CDA-45E1-8471-9E1DAC76C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19B26-0572-4016-8D3B-CD6646BE1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C34C4-CA39-4936-BDEB-F26E6681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2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elinda.Tyrrell@liverpool.ac.uk" TargetMode="External"/><Relationship Id="rId2" Type="http://schemas.openxmlformats.org/officeDocument/2006/relationships/hyperlink" Target="mailto:weissmae@edgehill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6FACF83-4E0A-4C19-9953-157FD3B85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50" y="895350"/>
            <a:ext cx="6457950" cy="1898650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B7401F5E-F313-46CD-9D94-F7F364EF7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62" y="3697913"/>
            <a:ext cx="2708857" cy="1060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8EE722-14FF-4EF9-9DD3-8EC768CA9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23" y="1622066"/>
            <a:ext cx="3554226" cy="2663688"/>
          </a:xfrm>
        </p:spPr>
        <p:txBody>
          <a:bodyPr anchor="b">
            <a:normAutofit/>
          </a:bodyPr>
          <a:lstStyle/>
          <a:p>
            <a:pPr algn="l"/>
            <a:r>
              <a:rPr lang="en-GB" sz="3400" b="1" i="0">
                <a:solidFill>
                  <a:schemeClr val="bg1"/>
                </a:solidFill>
                <a:effectLst/>
                <a:latin typeface="Montserrat" panose="020B0604020202020204" pitchFamily="2" charset="0"/>
              </a:rPr>
              <a:t>Ripple Effects: Disseminating Local Climate Action via TV</a:t>
            </a:r>
            <a:endParaRPr lang="en-GB" sz="34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A4EA1-BCD8-4138-9901-0831A6539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290" y="4532243"/>
            <a:ext cx="3300457" cy="1256307"/>
          </a:xfrm>
        </p:spPr>
        <p:txBody>
          <a:bodyPr anchor="t">
            <a:normAutofit/>
          </a:bodyPr>
          <a:lstStyle/>
          <a:p>
            <a:pPr algn="l"/>
            <a:r>
              <a:rPr lang="en-GB" sz="1500">
                <a:solidFill>
                  <a:schemeClr val="bg1"/>
                </a:solidFill>
              </a:rPr>
              <a:t>Elke Weissmann (Edge Hill University) and Belinda Tyrrell (University of Liverpool) in collaboration with Love Wavertree CIC</a:t>
            </a:r>
          </a:p>
        </p:txBody>
      </p:sp>
      <p:pic>
        <p:nvPicPr>
          <p:cNvPr id="1026" name="Picture 2" descr="Corporate Information - Corporate Information">
            <a:extLst>
              <a:ext uri="{FF2B5EF4-FFF2-40B4-BE49-F238E27FC236}">
                <a16:creationId xmlns:a16="http://schemas.microsoft.com/office/drawing/2014/main" id="{D7F1290D-81D6-4CF6-9C06-A3C375401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40" y="3952241"/>
            <a:ext cx="3161360" cy="80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University of Liverpool">
            <a:extLst>
              <a:ext uri="{FF2B5EF4-FFF2-40B4-BE49-F238E27FC236}">
                <a16:creationId xmlns:a16="http://schemas.microsoft.com/office/drawing/2014/main" id="{096A4508-6DBF-493E-9F64-10A1FE81A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762" y="5243891"/>
            <a:ext cx="2830512" cy="7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itish Academy - Wikipedia">
            <a:extLst>
              <a:ext uri="{FF2B5EF4-FFF2-40B4-BE49-F238E27FC236}">
                <a16:creationId xmlns:a16="http://schemas.microsoft.com/office/drawing/2014/main" id="{8D4A7AF6-7428-4942-9B89-9F063D001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75" y="5059680"/>
            <a:ext cx="2619525" cy="9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3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717D1-FFBE-4E13-8D4C-9928121C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Early findings</a:t>
            </a:r>
          </a:p>
        </p:txBody>
      </p:sp>
      <p:pic>
        <p:nvPicPr>
          <p:cNvPr id="8194" name="Picture 2" descr="How the Mainstream Media Ignores the Climate Change Crisis">
            <a:extLst>
              <a:ext uri="{FF2B5EF4-FFF2-40B4-BE49-F238E27FC236}">
                <a16:creationId xmlns:a16="http://schemas.microsoft.com/office/drawing/2014/main" id="{78E4D328-8611-4624-8A0B-D42BC3270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r="59620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CF401-4D2A-4F8C-9A1E-F69F3375E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1900"/>
              <a:t>Television not perceived to be massively helpful in informing citizens about climate action</a:t>
            </a:r>
          </a:p>
          <a:p>
            <a:r>
              <a:rPr lang="en-GB" sz="1900"/>
              <a:t>Television perceived as too tame:</a:t>
            </a:r>
          </a:p>
          <a:p>
            <a:pPr lvl="1"/>
            <a:r>
              <a:rPr lang="en-GB" sz="1900"/>
              <a:t>‘</a:t>
            </a:r>
            <a:r>
              <a:rPr lang="en-GB" sz="1900" b="0" i="0">
                <a:effectLst/>
                <a:latin typeface="Roboto" panose="02000000000000000000" pitchFamily="2" charset="0"/>
              </a:rPr>
              <a:t>Ethical, green capitalism is impossible and TV isn't going to be a voice for deconstructing that. Attenborough etc just do low level gradual 'time is running out' messages. Time has run out and gradually making people aware is not a viable option.’ (participant 5)</a:t>
            </a:r>
          </a:p>
          <a:p>
            <a:pPr lvl="1"/>
            <a:r>
              <a:rPr lang="en-GB" sz="1900">
                <a:latin typeface="Roboto" panose="02000000000000000000" pitchFamily="2" charset="0"/>
              </a:rPr>
              <a:t>‘</a:t>
            </a:r>
            <a:r>
              <a:rPr lang="en-GB" sz="1900" b="0" i="0">
                <a:effectLst/>
                <a:latin typeface="Roboto" panose="02000000000000000000" pitchFamily="2" charset="0"/>
              </a:rPr>
              <a:t>Some adverts have started to incorporate climate messaging but suspect mostly greenwashing.</a:t>
            </a:r>
            <a:r>
              <a:rPr lang="en-GB" sz="1900">
                <a:latin typeface="Roboto" panose="02000000000000000000" pitchFamily="2" charset="0"/>
              </a:rPr>
              <a:t>’ (participant 6)</a:t>
            </a:r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333279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E169A-BBA9-4CD8-9C1A-621DCE16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/>
              <a:t>What Television has tackled climate change?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E494E-94C7-4D17-87C4-8D3987066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200"/>
              <a:t>News</a:t>
            </a:r>
          </a:p>
          <a:p>
            <a:r>
              <a:rPr lang="en-GB" sz="2200"/>
              <a:t>David Attenborough</a:t>
            </a:r>
          </a:p>
          <a:p>
            <a:endParaRPr lang="en-GB" sz="2200"/>
          </a:p>
          <a:p>
            <a:endParaRPr lang="en-GB" sz="2200"/>
          </a:p>
          <a:p>
            <a:r>
              <a:rPr lang="en-GB" sz="2200"/>
              <a:t>Not just issues with negative images (Braasch, 2015) but also too distant from local experience</a:t>
            </a:r>
          </a:p>
        </p:txBody>
      </p:sp>
      <p:pic>
        <p:nvPicPr>
          <p:cNvPr id="9218" name="Picture 2" descr="New David Attenborough BBC series The Green Planet starts soon - how to  watch | Oxford Mail">
            <a:extLst>
              <a:ext uri="{FF2B5EF4-FFF2-40B4-BE49-F238E27FC236}">
                <a16:creationId xmlns:a16="http://schemas.microsoft.com/office/drawing/2014/main" id="{CC06E093-7669-4E16-9D75-F6135275B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53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2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565718-C038-4062-ADD8-F8A0FA30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/>
              <a:t>Local Knowledge and Climate Change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6CEF4-16E7-42F1-B814-A0F0A4AF1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200"/>
              <a:t>Local council experienced as not doing enough</a:t>
            </a:r>
          </a:p>
          <a:p>
            <a:r>
              <a:rPr lang="en-GB" sz="2200"/>
              <a:t>Wish to see a host of changes (from planters, via low traffic neighbourhoods, to retrofitting housing)</a:t>
            </a:r>
          </a:p>
          <a:p>
            <a:r>
              <a:rPr lang="en-GB" sz="2200"/>
              <a:t>Local media as not effective in communicating local action and initiatives</a:t>
            </a:r>
          </a:p>
        </p:txBody>
      </p:sp>
      <p:pic>
        <p:nvPicPr>
          <p:cNvPr id="10242" name="Picture 2" descr="Liverpool Echo - Affiliates - Liverpool Echo">
            <a:extLst>
              <a:ext uri="{FF2B5EF4-FFF2-40B4-BE49-F238E27FC236}">
                <a16:creationId xmlns:a16="http://schemas.microsoft.com/office/drawing/2014/main" id="{2B7F0889-E0DF-4659-BC5F-D023F0C8C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5" r="1485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6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0BC7F-0473-434B-A2A0-F2D9498C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Local Action, Local Media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F1FA-CCB5-43A6-9C1E-13406096F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1700"/>
              <a:t>Demand for more local action exists</a:t>
            </a:r>
          </a:p>
          <a:p>
            <a:r>
              <a:rPr lang="en-GB" sz="1700"/>
              <a:t>Requirement for local communities, including councils to do more</a:t>
            </a:r>
          </a:p>
          <a:p>
            <a:r>
              <a:rPr lang="en-GB" sz="1700"/>
              <a:t>Local media need to become more effective in communicating local concerns</a:t>
            </a:r>
          </a:p>
          <a:p>
            <a:endParaRPr lang="en-GB" sz="1700"/>
          </a:p>
          <a:p>
            <a:r>
              <a:rPr lang="en-GB" sz="1700"/>
              <a:t>Elke Weissmann (</a:t>
            </a:r>
            <a:r>
              <a:rPr lang="en-GB" sz="1700">
                <a:hlinkClick r:id="rId2"/>
              </a:rPr>
              <a:t>weissmae@edgehill.ac.uk</a:t>
            </a:r>
            <a:r>
              <a:rPr lang="en-GB" sz="1700"/>
              <a:t>) Belina Tyrrell (</a:t>
            </a:r>
            <a:r>
              <a:rPr lang="en-GB" sz="1700">
                <a:hlinkClick r:id="rId3"/>
              </a:rPr>
              <a:t>Belinda.Tyrrell@liverpool.ac.uk</a:t>
            </a:r>
            <a:r>
              <a:rPr lang="en-GB" sz="1700"/>
              <a:t>) </a:t>
            </a:r>
          </a:p>
        </p:txBody>
      </p:sp>
      <p:pic>
        <p:nvPicPr>
          <p:cNvPr id="11266" name="Picture 2" descr="1,000+ Best Question Mark Photos · 100% Free Download · Pexels Stock Photos">
            <a:extLst>
              <a:ext uri="{FF2B5EF4-FFF2-40B4-BE49-F238E27FC236}">
                <a16:creationId xmlns:a16="http://schemas.microsoft.com/office/drawing/2014/main" id="{96BAFEBC-91F7-41DA-BC1F-A1181E6F1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4" r="19603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98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2839EED-E99B-41F5-802F-CA5E37FD5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1D110-BD4A-45B8-9521-917739DA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Aims of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3E629-F4DB-46A2-BDF0-250F47E87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GB" sz="2000"/>
              <a:t>Understand how local communities come to shared understanding on climate action</a:t>
            </a:r>
          </a:p>
          <a:p>
            <a:r>
              <a:rPr lang="en-GB" sz="2000"/>
              <a:t>Understand if local television, if it were re-imagined as public service television in the UK, would be able to disseminate these understandings and motivate more people</a:t>
            </a:r>
          </a:p>
        </p:txBody>
      </p:sp>
    </p:spTree>
    <p:extLst>
      <p:ext uri="{BB962C8B-B14F-4D97-AF65-F5344CB8AC3E}">
        <p14:creationId xmlns:p14="http://schemas.microsoft.com/office/powerpoint/2010/main" val="73327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572E0-B56E-45D3-945B-6E8A3B45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GB" sz="5000"/>
              <a:t>Aims of presentation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1574C2-E920-8DA0-A7F8-80B652B0C8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843220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87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3313B-0611-4846-8A55-056B3EB5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The Project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68B3C-37EE-4AF1-9F0C-BE6CAAACB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000"/>
              <a:t>Collaboration between Edge Hill University, University of Liverpool, Love Wavertree CIC and the British Academy</a:t>
            </a:r>
          </a:p>
          <a:p>
            <a:r>
              <a:rPr lang="en-GB" sz="2000"/>
              <a:t>Funded through stream on Shared Understandings of a Sustainable Future</a:t>
            </a:r>
          </a:p>
          <a:p>
            <a:r>
              <a:rPr lang="en-GB" sz="2000"/>
              <a:t>Three key strands in this: community activism, policy and television</a:t>
            </a:r>
          </a:p>
        </p:txBody>
      </p:sp>
      <p:pic>
        <p:nvPicPr>
          <p:cNvPr id="3074" name="Picture 2" descr="reLOVEd WAVERTREE Community Hub">
            <a:extLst>
              <a:ext uri="{FF2B5EF4-FFF2-40B4-BE49-F238E27FC236}">
                <a16:creationId xmlns:a16="http://schemas.microsoft.com/office/drawing/2014/main" id="{A38BF117-B6FA-4167-855A-BC1B172AB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8" r="1601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2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95A04E-2171-4935-8DD7-393F19DE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Community Activism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6AD45-9AF2-4B58-87A8-E5D14F353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GB" sz="2400"/>
              <a:t>Role of local communities in post-national context (Sassen, 2003, 2004)</a:t>
            </a:r>
          </a:p>
          <a:p>
            <a:r>
              <a:rPr lang="en-GB" sz="2400"/>
              <a:t>Community-based initiatives found to be helpful in addressing climate change to different levels (Celata and Sanna, 2018), though wider engagement is required (Martellozzo et al., 2019)</a:t>
            </a:r>
          </a:p>
          <a:p>
            <a:r>
              <a:rPr lang="en-GB" sz="2400"/>
              <a:t>Community activism particularly important in under-resourced areas where climate change is not massively high amongst other priorities </a:t>
            </a:r>
          </a:p>
          <a:p>
            <a:r>
              <a:rPr lang="en-GB" sz="2400"/>
              <a:t>Love Wavertree CIC already engaging with climate change initiatives via Car Free Sunday, food waste initiatives and measuring pollution levels</a:t>
            </a: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92309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8553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F195D-540F-426E-BCD7-B1CBD7E6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Policy</a:t>
            </a:r>
          </a:p>
        </p:txBody>
      </p:sp>
      <p:pic>
        <p:nvPicPr>
          <p:cNvPr id="4098" name="Picture 2" descr="Liverpool City Council - Liverpool City Council looks to declare a Climate  Change Emergency | Facebook">
            <a:extLst>
              <a:ext uri="{FF2B5EF4-FFF2-40B4-BE49-F238E27FC236}">
                <a16:creationId xmlns:a16="http://schemas.microsoft.com/office/drawing/2014/main" id="{36528CA9-7ECC-40B6-8B8A-277D76483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r="1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C6FA-9342-44B1-9387-4B5991DBC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GB" sz="1600">
                <a:solidFill>
                  <a:srgbClr val="FFFFFF"/>
                </a:solidFill>
              </a:rPr>
              <a:t>Local policy</a:t>
            </a:r>
          </a:p>
          <a:p>
            <a:pPr lvl="1"/>
            <a:r>
              <a:rPr lang="en-GB" sz="1600">
                <a:solidFill>
                  <a:srgbClr val="FFFFFF"/>
                </a:solidFill>
              </a:rPr>
              <a:t>Issues regarding what can be done locally on limited resources</a:t>
            </a:r>
          </a:p>
          <a:p>
            <a:pPr lvl="1"/>
            <a:r>
              <a:rPr lang="en-GB" sz="1600">
                <a:solidFill>
                  <a:srgbClr val="FFFFFF"/>
                </a:solidFill>
              </a:rPr>
              <a:t>Issues regarding communicating what is being done or what can be supported</a:t>
            </a:r>
          </a:p>
          <a:p>
            <a:r>
              <a:rPr lang="en-GB" sz="1600">
                <a:solidFill>
                  <a:srgbClr val="FFFFFF"/>
                </a:solidFill>
              </a:rPr>
              <a:t>Television</a:t>
            </a:r>
          </a:p>
          <a:p>
            <a:pPr lvl="1"/>
            <a:r>
              <a:rPr lang="en-GB" sz="1600">
                <a:solidFill>
                  <a:srgbClr val="FFFFFF"/>
                </a:solidFill>
              </a:rPr>
              <a:t>Increasing shift away from ideas of public service in the UK (Freedman, 2018), including active attempts to dismantle public service television under current government</a:t>
            </a:r>
          </a:p>
          <a:p>
            <a:pPr lvl="1"/>
            <a:r>
              <a:rPr lang="en-GB" sz="1600">
                <a:solidFill>
                  <a:srgbClr val="FFFFFF"/>
                </a:solidFill>
              </a:rPr>
              <a:t>Local television established in early 2010s under commercial licences</a:t>
            </a:r>
          </a:p>
          <a:p>
            <a:endParaRPr lang="en-GB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5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46E31-4E88-4BAA-B635-AC3DD076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/>
              <a:t>Television and Climate Change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3CD54-846C-40DE-9442-2EDAAAEC0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sz="2000"/>
              <a:t>Increasing attempts made to address issues of sustainability in production of television (see Lopera-Marmol and Jimenez-Morales, 2021)</a:t>
            </a:r>
          </a:p>
          <a:p>
            <a:r>
              <a:rPr lang="en-GB" sz="2000"/>
              <a:t>Also attempts to address climate change as a topic in television, e.g. Norwegian TV (Furuseth et al, 2020)</a:t>
            </a:r>
          </a:p>
          <a:p>
            <a:r>
              <a:rPr lang="en-GB" sz="2000"/>
              <a:t>Braasch (2015:33) points to need of specific imagery as not everything ‘encourage[es] civic action and involvement’.</a:t>
            </a:r>
          </a:p>
          <a:p>
            <a:r>
              <a:rPr lang="en-GB" sz="2000"/>
              <a:t>‘Heeding the social scientists’ warnings about the helplessness-inducing effects of negative images means that more pictures are needed of specific solutions and adaptations that will shape the world of tomorrow.’ (ibid: 38)</a:t>
            </a:r>
          </a:p>
          <a:p>
            <a:endParaRPr lang="en-GB" sz="2000"/>
          </a:p>
        </p:txBody>
      </p:sp>
      <p:pic>
        <p:nvPicPr>
          <p:cNvPr id="5122" name="Picture 2" descr="Cake' mentioned 10 times more than 'climate change' on UK TV – report |  Climate crisis | The Guardian">
            <a:extLst>
              <a:ext uri="{FF2B5EF4-FFF2-40B4-BE49-F238E27FC236}">
                <a16:creationId xmlns:a16="http://schemas.microsoft.com/office/drawing/2014/main" id="{6D363F03-5C94-45F6-A2B9-7DC865D95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1" r="10091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5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A9A39-FEA8-4BC4-9081-93E79846C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/>
              <a:t>Local TV and Climate Change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8DDED-C29B-43BA-AEDA-A8FBFC686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sz="2000"/>
              <a:t>Local TV in the UK introduced under commercial licences</a:t>
            </a:r>
          </a:p>
          <a:p>
            <a:r>
              <a:rPr lang="en-GB" sz="2000"/>
              <a:t>Local content is minimal (approx. 4 hours a day in Liverpool, only 1 of which is new content, everything else is repeated).</a:t>
            </a:r>
          </a:p>
          <a:p>
            <a:r>
              <a:rPr lang="en-GB" sz="2000"/>
              <a:t>No evidence of engaging the community or speaking to community concerns, including climate change/action</a:t>
            </a:r>
          </a:p>
          <a:p>
            <a:r>
              <a:rPr lang="en-GB" sz="2000"/>
              <a:t>Alternatives: community-led television in Canada, Germany, the USA, etc. (Higgings, 1999, King and Mele, 1999)</a:t>
            </a:r>
          </a:p>
        </p:txBody>
      </p:sp>
      <p:pic>
        <p:nvPicPr>
          <p:cNvPr id="6146" name="Picture 2" descr="Liverpool TV - Wikipedia">
            <a:extLst>
              <a:ext uri="{FF2B5EF4-FFF2-40B4-BE49-F238E27FC236}">
                <a16:creationId xmlns:a16="http://schemas.microsoft.com/office/drawing/2014/main" id="{5AEF4066-5A90-4BF1-BCBF-198C1107D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2152966"/>
            <a:ext cx="5458968" cy="255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57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C3C59-D4DB-45FB-8A0A-4B66A1C5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Creation of Local TV</a:t>
            </a:r>
          </a:p>
        </p:txBody>
      </p:sp>
      <p:pic>
        <p:nvPicPr>
          <p:cNvPr id="7170" name="Picture 2" descr="Power to the People?! - UK's first Citizen's Climate Assembly - Curious  Earth | Environment &amp; Climate Change">
            <a:extLst>
              <a:ext uri="{FF2B5EF4-FFF2-40B4-BE49-F238E27FC236}">
                <a16:creationId xmlns:a16="http://schemas.microsoft.com/office/drawing/2014/main" id="{D10F455C-A6BA-4E41-BEE1-CD687BFD9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3" r="20291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5CE7B-FA95-45CA-8068-C92276D05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200"/>
              <a:t>Climate assemblies to gauge local community concerns and interest in climate action</a:t>
            </a:r>
          </a:p>
          <a:p>
            <a:r>
              <a:rPr lang="en-GB" sz="2200"/>
              <a:t>Recording of these and creation of a documentary series and a lifestyle TV programme</a:t>
            </a:r>
          </a:p>
          <a:p>
            <a:r>
              <a:rPr lang="en-GB" sz="2200"/>
              <a:t>Dissemination via newsletter, screening and website</a:t>
            </a:r>
          </a:p>
          <a:p>
            <a:r>
              <a:rPr lang="en-GB" sz="2200"/>
              <a:t>Can local TV take community action beyond those who participate in it?</a:t>
            </a:r>
          </a:p>
        </p:txBody>
      </p:sp>
    </p:spTree>
    <p:extLst>
      <p:ext uri="{BB962C8B-B14F-4D97-AF65-F5344CB8AC3E}">
        <p14:creationId xmlns:p14="http://schemas.microsoft.com/office/powerpoint/2010/main" val="4090328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735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Roboto</vt:lpstr>
      <vt:lpstr>Office Theme</vt:lpstr>
      <vt:lpstr>Ripple Effects: Disseminating Local Climate Action via TV</vt:lpstr>
      <vt:lpstr>Aims of Project </vt:lpstr>
      <vt:lpstr>Aims of presentation</vt:lpstr>
      <vt:lpstr>The Project</vt:lpstr>
      <vt:lpstr>Community Activism</vt:lpstr>
      <vt:lpstr>Policy</vt:lpstr>
      <vt:lpstr>Television and Climate Change</vt:lpstr>
      <vt:lpstr>Local TV and Climate Change</vt:lpstr>
      <vt:lpstr>Creation of Local TV</vt:lpstr>
      <vt:lpstr>Early findings</vt:lpstr>
      <vt:lpstr>What Television has tackled climate change?</vt:lpstr>
      <vt:lpstr>Local Knowledge and Climate Change</vt:lpstr>
      <vt:lpstr>Local Action, Local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Ripple Effects: Disseminating Local Climate Action via TV</dc:title>
  <dc:creator>Elke Weissmann</dc:creator>
  <cp:lastModifiedBy>Tyrrell, Belinda</cp:lastModifiedBy>
  <cp:revision>1</cp:revision>
  <dcterms:created xsi:type="dcterms:W3CDTF">2022-03-21T12:09:50Z</dcterms:created>
  <dcterms:modified xsi:type="dcterms:W3CDTF">2023-01-03T11:18:14Z</dcterms:modified>
</cp:coreProperties>
</file>