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4" r:id="rId2"/>
    <p:sldId id="265" r:id="rId3"/>
    <p:sldId id="277" r:id="rId4"/>
    <p:sldId id="278" r:id="rId5"/>
    <p:sldId id="259" r:id="rId6"/>
    <p:sldId id="285" r:id="rId7"/>
    <p:sldId id="263" r:id="rId8"/>
    <p:sldId id="296" r:id="rId9"/>
    <p:sldId id="268" r:id="rId10"/>
    <p:sldId id="294" r:id="rId11"/>
    <p:sldId id="292" r:id="rId12"/>
    <p:sldId id="293" r:id="rId13"/>
    <p:sldId id="295" r:id="rId14"/>
    <p:sldId id="288" r:id="rId15"/>
    <p:sldId id="284" r:id="rId16"/>
    <p:sldId id="286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5F64646-57EF-4EE4-BC74-55D8DCFC1066}">
          <p14:sldIdLst>
            <p14:sldId id="264"/>
            <p14:sldId id="265"/>
            <p14:sldId id="277"/>
            <p14:sldId id="278"/>
            <p14:sldId id="259"/>
            <p14:sldId id="285"/>
            <p14:sldId id="263"/>
            <p14:sldId id="296"/>
            <p14:sldId id="268"/>
            <p14:sldId id="294"/>
            <p14:sldId id="292"/>
            <p14:sldId id="293"/>
            <p14:sldId id="295"/>
            <p14:sldId id="288"/>
          </p14:sldIdLst>
        </p14:section>
        <p14:section name="Untitled Section" id="{1C7BC904-BD65-44AB-A5DF-B6D6E27A7995}">
          <p14:sldIdLst>
            <p14:sldId id="284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yrrell, Belinda" initials="TB" lastIdx="1" clrIdx="0">
    <p:extLst>
      <p:ext uri="{19B8F6BF-5375-455C-9EA6-DF929625EA0E}">
        <p15:presenceInfo xmlns:p15="http://schemas.microsoft.com/office/powerpoint/2012/main" userId="S-1-5-21-137024685-2204166116-4157399963-2139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1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 snapToGrid="0">
      <p:cViewPr varScale="1">
        <p:scale>
          <a:sx n="63" d="100"/>
          <a:sy n="63" d="100"/>
        </p:scale>
        <p:origin x="8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ED3E49-2C62-4909-B593-252BC5D12BAE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2D30F269-F862-45EB-A6FC-2383EF4F9BAE}">
      <dgm:prSet phldrT="[Text]" custT="1"/>
      <dgm:spPr>
        <a:xfrm>
          <a:off x="1242400" y="41874"/>
          <a:ext cx="1522524" cy="1522524"/>
        </a:xfrm>
        <a:solidFill>
          <a:srgbClr val="C0504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GB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Household approach</a:t>
          </a:r>
        </a:p>
        <a:p>
          <a:pPr algn="ctr"/>
          <a:r>
            <a:rPr lang="en-GB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(Troubled Families</a:t>
          </a:r>
          <a:r>
            <a:rPr lang="en-GB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)</a:t>
          </a:r>
        </a:p>
      </dgm:t>
    </dgm:pt>
    <dgm:pt modelId="{36AA5724-739C-4FEE-A049-973F49A83D74}" type="parTrans" cxnId="{62F73F53-A610-4613-94EC-6E38D20F1233}">
      <dgm:prSet/>
      <dgm:spPr/>
      <dgm:t>
        <a:bodyPr/>
        <a:lstStyle/>
        <a:p>
          <a:pPr algn="ctr"/>
          <a:endParaRPr lang="en-GB"/>
        </a:p>
      </dgm:t>
    </dgm:pt>
    <dgm:pt modelId="{03B3A2D0-20F8-4ABA-AFA8-84E1A517B07A}" type="sibTrans" cxnId="{62F73F53-A610-4613-94EC-6E38D20F1233}">
      <dgm:prSet/>
      <dgm:spPr/>
      <dgm:t>
        <a:bodyPr/>
        <a:lstStyle/>
        <a:p>
          <a:pPr algn="ctr"/>
          <a:endParaRPr lang="en-GB"/>
        </a:p>
      </dgm:t>
    </dgm:pt>
    <dgm:pt modelId="{7D003AAD-4EB2-4994-A40E-171B9F7AFCB8}">
      <dgm:prSet phldrT="[Text]" custT="1"/>
      <dgm:spPr>
        <a:xfrm>
          <a:off x="1822655" y="1025166"/>
          <a:ext cx="1522524" cy="1522524"/>
        </a:xfrm>
        <a:solidFill>
          <a:srgbClr val="9BBB59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GB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Personal budgets </a:t>
          </a:r>
        </a:p>
        <a:p>
          <a:pPr algn="ctr"/>
          <a:r>
            <a:rPr lang="en-GB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(Youth Employment Gateway)</a:t>
          </a:r>
        </a:p>
      </dgm:t>
    </dgm:pt>
    <dgm:pt modelId="{D2CA42B6-3EA1-45BD-A194-5F94EF2AACE8}" type="parTrans" cxnId="{9520158F-646F-43B7-A4D2-C34BED65D77F}">
      <dgm:prSet/>
      <dgm:spPr/>
      <dgm:t>
        <a:bodyPr/>
        <a:lstStyle/>
        <a:p>
          <a:pPr algn="ctr"/>
          <a:endParaRPr lang="en-GB"/>
        </a:p>
      </dgm:t>
    </dgm:pt>
    <dgm:pt modelId="{514D29DF-305D-4E87-A6E6-DF3EFE6DE9B9}" type="sibTrans" cxnId="{9520158F-646F-43B7-A4D2-C34BED65D77F}">
      <dgm:prSet/>
      <dgm:spPr/>
      <dgm:t>
        <a:bodyPr/>
        <a:lstStyle/>
        <a:p>
          <a:pPr algn="ctr"/>
          <a:endParaRPr lang="en-GB"/>
        </a:p>
      </dgm:t>
    </dgm:pt>
    <dgm:pt modelId="{63E9E220-0568-4D06-AC7A-79F901AB898C}">
      <dgm:prSet phldrT="[Text]" custT="1"/>
      <dgm:spPr>
        <a:xfrm>
          <a:off x="711552" y="1027039"/>
          <a:ext cx="1522524" cy="1522524"/>
        </a:xfrm>
        <a:solidFill>
          <a:srgbClr val="8064A2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GB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Keyworker support</a:t>
          </a:r>
        </a:p>
        <a:p>
          <a:pPr algn="ctr"/>
          <a:r>
            <a:rPr lang="en-GB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(Working Well)</a:t>
          </a:r>
        </a:p>
      </dgm:t>
    </dgm:pt>
    <dgm:pt modelId="{441ACE8F-6C7D-459E-A626-7D4D7D51849E}" type="parTrans" cxnId="{46EE3089-9258-4715-B064-030324437AEA}">
      <dgm:prSet/>
      <dgm:spPr/>
      <dgm:t>
        <a:bodyPr/>
        <a:lstStyle/>
        <a:p>
          <a:pPr algn="ctr"/>
          <a:endParaRPr lang="en-GB"/>
        </a:p>
      </dgm:t>
    </dgm:pt>
    <dgm:pt modelId="{E749FDB6-2AF8-4BD5-BE61-2C264C2337B8}" type="sibTrans" cxnId="{46EE3089-9258-4715-B064-030324437AEA}">
      <dgm:prSet/>
      <dgm:spPr/>
      <dgm:t>
        <a:bodyPr/>
        <a:lstStyle/>
        <a:p>
          <a:pPr algn="ctr"/>
          <a:endParaRPr lang="en-GB"/>
        </a:p>
      </dgm:t>
    </dgm:pt>
    <dgm:pt modelId="{763D4D57-D021-4BC4-8180-438DF59F71DA}" type="pres">
      <dgm:prSet presAssocID="{1FED3E49-2C62-4909-B593-252BC5D12BAE}" presName="compositeShape" presStyleCnt="0">
        <dgm:presLayoutVars>
          <dgm:chMax val="7"/>
          <dgm:dir/>
          <dgm:resizeHandles val="exact"/>
        </dgm:presLayoutVars>
      </dgm:prSet>
      <dgm:spPr/>
    </dgm:pt>
    <dgm:pt modelId="{87307DC5-3198-4375-AEAA-CF217A0CC3F5}" type="pres">
      <dgm:prSet presAssocID="{2D30F269-F862-45EB-A6FC-2383EF4F9BAE}" presName="circ1" presStyleLbl="vennNode1" presStyleIdx="0" presStyleCnt="3" custLinFactNeighborX="-2028" custLinFactNeighborY="-2083"/>
      <dgm:spPr>
        <a:prstGeom prst="ellipse">
          <a:avLst/>
        </a:prstGeom>
      </dgm:spPr>
    </dgm:pt>
    <dgm:pt modelId="{B20323F7-9478-4D3D-8F8B-5F3B0487C68E}" type="pres">
      <dgm:prSet presAssocID="{2D30F269-F862-45EB-A6FC-2383EF4F9BA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086E291-5ACF-4327-9BA6-CE3F1DAF111F}" type="pres">
      <dgm:prSet presAssocID="{7D003AAD-4EB2-4994-A40E-171B9F7AFCB8}" presName="circ2" presStyleLbl="vennNode1" presStyleIdx="1" presStyleCnt="3"/>
      <dgm:spPr>
        <a:prstGeom prst="ellipse">
          <a:avLst/>
        </a:prstGeom>
      </dgm:spPr>
    </dgm:pt>
    <dgm:pt modelId="{B59651EF-9040-4E01-8FDF-56F54C137A54}" type="pres">
      <dgm:prSet presAssocID="{7D003AAD-4EB2-4994-A40E-171B9F7AFCB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5FA77B6-DBC8-40B4-A3AD-E3BCE2C9FA9D}" type="pres">
      <dgm:prSet presAssocID="{63E9E220-0568-4D06-AC7A-79F901AB898C}" presName="circ3" presStyleLbl="vennNode1" presStyleIdx="2" presStyleCnt="3" custLinFactNeighborX="-811" custLinFactNeighborY="123"/>
      <dgm:spPr>
        <a:prstGeom prst="ellipse">
          <a:avLst/>
        </a:prstGeom>
      </dgm:spPr>
    </dgm:pt>
    <dgm:pt modelId="{A47DBDE8-9FEF-495A-8D92-CE27F81B5DAA}" type="pres">
      <dgm:prSet presAssocID="{63E9E220-0568-4D06-AC7A-79F901AB898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D8A5500-453E-4F9B-9D60-35853B695EE2}" type="presOf" srcId="{63E9E220-0568-4D06-AC7A-79F901AB898C}" destId="{A47DBDE8-9FEF-495A-8D92-CE27F81B5DAA}" srcOrd="1" destOrd="0" presId="urn:microsoft.com/office/officeart/2005/8/layout/venn1"/>
    <dgm:cxn modelId="{80AB6016-E3C4-4A8E-ACF9-1FDB8E6C546B}" type="presOf" srcId="{2D30F269-F862-45EB-A6FC-2383EF4F9BAE}" destId="{B20323F7-9478-4D3D-8F8B-5F3B0487C68E}" srcOrd="1" destOrd="0" presId="urn:microsoft.com/office/officeart/2005/8/layout/venn1"/>
    <dgm:cxn modelId="{789C5226-9095-4F07-A785-70274475F97E}" type="presOf" srcId="{1FED3E49-2C62-4909-B593-252BC5D12BAE}" destId="{763D4D57-D021-4BC4-8180-438DF59F71DA}" srcOrd="0" destOrd="0" presId="urn:microsoft.com/office/officeart/2005/8/layout/venn1"/>
    <dgm:cxn modelId="{E8C4DF35-8D6B-4A2C-B9BC-522EB79233C8}" type="presOf" srcId="{7D003AAD-4EB2-4994-A40E-171B9F7AFCB8}" destId="{B086E291-5ACF-4327-9BA6-CE3F1DAF111F}" srcOrd="0" destOrd="0" presId="urn:microsoft.com/office/officeart/2005/8/layout/venn1"/>
    <dgm:cxn modelId="{62F73F53-A610-4613-94EC-6E38D20F1233}" srcId="{1FED3E49-2C62-4909-B593-252BC5D12BAE}" destId="{2D30F269-F862-45EB-A6FC-2383EF4F9BAE}" srcOrd="0" destOrd="0" parTransId="{36AA5724-739C-4FEE-A049-973F49A83D74}" sibTransId="{03B3A2D0-20F8-4ABA-AFA8-84E1A517B07A}"/>
    <dgm:cxn modelId="{46EE3089-9258-4715-B064-030324437AEA}" srcId="{1FED3E49-2C62-4909-B593-252BC5D12BAE}" destId="{63E9E220-0568-4D06-AC7A-79F901AB898C}" srcOrd="2" destOrd="0" parTransId="{441ACE8F-6C7D-459E-A626-7D4D7D51849E}" sibTransId="{E749FDB6-2AF8-4BD5-BE61-2C264C2337B8}"/>
    <dgm:cxn modelId="{9520158F-646F-43B7-A4D2-C34BED65D77F}" srcId="{1FED3E49-2C62-4909-B593-252BC5D12BAE}" destId="{7D003AAD-4EB2-4994-A40E-171B9F7AFCB8}" srcOrd="1" destOrd="0" parTransId="{D2CA42B6-3EA1-45BD-A194-5F94EF2AACE8}" sibTransId="{514D29DF-305D-4E87-A6E6-DF3EFE6DE9B9}"/>
    <dgm:cxn modelId="{868AC695-1362-40DF-B205-CDAE49033A36}" type="presOf" srcId="{63E9E220-0568-4D06-AC7A-79F901AB898C}" destId="{55FA77B6-DBC8-40B4-A3AD-E3BCE2C9FA9D}" srcOrd="0" destOrd="0" presId="urn:microsoft.com/office/officeart/2005/8/layout/venn1"/>
    <dgm:cxn modelId="{6C76AAA1-099B-4B5A-8492-519368D00101}" type="presOf" srcId="{2D30F269-F862-45EB-A6FC-2383EF4F9BAE}" destId="{87307DC5-3198-4375-AEAA-CF217A0CC3F5}" srcOrd="0" destOrd="0" presId="urn:microsoft.com/office/officeart/2005/8/layout/venn1"/>
    <dgm:cxn modelId="{3AEAD5FF-2BC0-41FE-BABD-01AF6A90E66F}" type="presOf" srcId="{7D003AAD-4EB2-4994-A40E-171B9F7AFCB8}" destId="{B59651EF-9040-4E01-8FDF-56F54C137A54}" srcOrd="1" destOrd="0" presId="urn:microsoft.com/office/officeart/2005/8/layout/venn1"/>
    <dgm:cxn modelId="{50A29066-E449-44C8-85DF-96BE434ABB8A}" type="presParOf" srcId="{763D4D57-D021-4BC4-8180-438DF59F71DA}" destId="{87307DC5-3198-4375-AEAA-CF217A0CC3F5}" srcOrd="0" destOrd="0" presId="urn:microsoft.com/office/officeart/2005/8/layout/venn1"/>
    <dgm:cxn modelId="{4D25A9BD-86A9-4158-9B31-B369D407DF7A}" type="presParOf" srcId="{763D4D57-D021-4BC4-8180-438DF59F71DA}" destId="{B20323F7-9478-4D3D-8F8B-5F3B0487C68E}" srcOrd="1" destOrd="0" presId="urn:microsoft.com/office/officeart/2005/8/layout/venn1"/>
    <dgm:cxn modelId="{676AE077-DF59-44AF-8693-FB2623A98A21}" type="presParOf" srcId="{763D4D57-D021-4BC4-8180-438DF59F71DA}" destId="{B086E291-5ACF-4327-9BA6-CE3F1DAF111F}" srcOrd="2" destOrd="0" presId="urn:microsoft.com/office/officeart/2005/8/layout/venn1"/>
    <dgm:cxn modelId="{99956CAC-7657-4D9B-A56F-D2C3CB118247}" type="presParOf" srcId="{763D4D57-D021-4BC4-8180-438DF59F71DA}" destId="{B59651EF-9040-4E01-8FDF-56F54C137A54}" srcOrd="3" destOrd="0" presId="urn:microsoft.com/office/officeart/2005/8/layout/venn1"/>
    <dgm:cxn modelId="{E23E162B-D308-403A-9506-58417A7AC50D}" type="presParOf" srcId="{763D4D57-D021-4BC4-8180-438DF59F71DA}" destId="{55FA77B6-DBC8-40B4-A3AD-E3BCE2C9FA9D}" srcOrd="4" destOrd="0" presId="urn:microsoft.com/office/officeart/2005/8/layout/venn1"/>
    <dgm:cxn modelId="{EED7C204-7E80-4865-97D8-0622A7B03EF8}" type="presParOf" srcId="{763D4D57-D021-4BC4-8180-438DF59F71DA}" destId="{A47DBDE8-9FEF-495A-8D92-CE27F81B5DA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07DC5-3198-4375-AEAA-CF217A0CC3F5}">
      <dsp:nvSpPr>
        <dsp:cNvPr id="0" name=""/>
        <dsp:cNvSpPr/>
      </dsp:nvSpPr>
      <dsp:spPr>
        <a:xfrm>
          <a:off x="911811" y="68333"/>
          <a:ext cx="2484535" cy="2484535"/>
        </a:xfrm>
        <a:prstGeom prst="ellipse">
          <a:avLst/>
        </a:prstGeom>
        <a:solidFill>
          <a:srgbClr val="C0504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Household approach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(Troubled Families</a:t>
          </a:r>
          <a:r>
            <a:rPr lang="en-GB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)</a:t>
          </a:r>
        </a:p>
      </dsp:txBody>
      <dsp:txXfrm>
        <a:off x="1243083" y="503126"/>
        <a:ext cx="1821992" cy="1118040"/>
      </dsp:txXfrm>
    </dsp:sp>
    <dsp:sp modelId="{B086E291-5ACF-4327-9BA6-CE3F1DAF111F}">
      <dsp:nvSpPr>
        <dsp:cNvPr id="0" name=""/>
        <dsp:cNvSpPr/>
      </dsp:nvSpPr>
      <dsp:spPr>
        <a:xfrm>
          <a:off x="1858701" y="1672920"/>
          <a:ext cx="2484535" cy="2484535"/>
        </a:xfrm>
        <a:prstGeom prst="ellipse">
          <a:avLst/>
        </a:prstGeom>
        <a:solidFill>
          <a:srgbClr val="9BBB59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Personal budgets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(Youth Employment Gateway)</a:t>
          </a:r>
        </a:p>
      </dsp:txBody>
      <dsp:txXfrm>
        <a:off x="2618555" y="2314758"/>
        <a:ext cx="1490721" cy="1366494"/>
      </dsp:txXfrm>
    </dsp:sp>
    <dsp:sp modelId="{55FA77B6-DBC8-40B4-A3AD-E3BCE2C9FA9D}">
      <dsp:nvSpPr>
        <dsp:cNvPr id="0" name=""/>
        <dsp:cNvSpPr/>
      </dsp:nvSpPr>
      <dsp:spPr>
        <a:xfrm>
          <a:off x="45545" y="1675976"/>
          <a:ext cx="2484535" cy="2484535"/>
        </a:xfrm>
        <a:prstGeom prst="ellipse">
          <a:avLst/>
        </a:prstGeom>
        <a:solidFill>
          <a:srgbClr val="8064A2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Keyworker support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(Working Well)</a:t>
          </a:r>
        </a:p>
      </dsp:txBody>
      <dsp:txXfrm>
        <a:off x="279505" y="2317814"/>
        <a:ext cx="1490721" cy="1366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359D3-6EC0-4AB9-8228-38EAFD1260CF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8A7BE-EDC1-4FDC-A324-7A4B56A16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495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08143-F03B-3845-913C-7317676B48B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96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9C9DC-A99B-414E-9FFC-B136BEDC2AA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970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5B019-39A3-44FC-9BA8-8C07D0A854FE}" type="slidenum">
              <a:rPr lang="en-IE" smtClean="0"/>
              <a:pPr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40634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9C9DC-A99B-414E-9FFC-B136BEDC2AA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43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9C9DC-A99B-414E-9FFC-B136BEDC2AA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589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9C9DC-A99B-414E-9FFC-B136BEDC2AA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310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9C9DC-A99B-414E-9FFC-B136BEDC2AA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540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9C9DC-A99B-414E-9FFC-B136BEDC2AA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032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9C9DC-A99B-414E-9FFC-B136BEDC2AA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004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9C9DC-A99B-414E-9FFC-B136BEDC2AA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933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9C9DC-A99B-414E-9FFC-B136BEDC2AA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26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2A4-F3E5-4442-BCBE-752D6DECDB91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400C-8388-438D-82A9-22FC7783D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09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2A4-F3E5-4442-BCBE-752D6DECDB91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400C-8388-438D-82A9-22FC7783D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2A4-F3E5-4442-BCBE-752D6DECDB91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400C-8388-438D-82A9-22FC7783D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49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2A4-F3E5-4442-BCBE-752D6DECDB91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400C-8388-438D-82A9-22FC7783D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38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2A4-F3E5-4442-BCBE-752D6DECDB91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400C-8388-438D-82A9-22FC7783D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35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2A4-F3E5-4442-BCBE-752D6DECDB91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400C-8388-438D-82A9-22FC7783D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51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2A4-F3E5-4442-BCBE-752D6DECDB91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400C-8388-438D-82A9-22FC7783D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24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2A4-F3E5-4442-BCBE-752D6DECDB91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400C-8388-438D-82A9-22FC7783D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47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2A4-F3E5-4442-BCBE-752D6DECDB91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400C-8388-438D-82A9-22FC7783D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1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2A4-F3E5-4442-BCBE-752D6DECDB91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400C-8388-438D-82A9-22FC7783D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29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2A4-F3E5-4442-BCBE-752D6DECDB91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400C-8388-438D-82A9-22FC7783D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65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ED2A4-F3E5-4442-BCBE-752D6DECDB91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D400C-8388-438D-82A9-22FC7783D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35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mailto:tyrrellb@liverpool.ac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.jpg"/>
          <p:cNvPicPr>
            <a:picLocks noChangeAspect="1"/>
          </p:cNvPicPr>
          <p:nvPr/>
        </p:nvPicPr>
        <p:blipFill>
          <a:blip r:embed="rId3" cstate="print"/>
          <a:srcRect r="57419" b="6026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84735" y="2463801"/>
            <a:ext cx="8454629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27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84735" y="2566989"/>
            <a:ext cx="8848184" cy="1724023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25000" lnSpcReduction="20000"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IE" sz="1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endParaRPr lang="en-IE" sz="1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en-IE" sz="1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endParaRPr lang="en-IE" sz="1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endParaRPr lang="en-IE" sz="1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en-IE" sz="1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endParaRPr lang="en-IE" sz="45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52650" y="113109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endParaRPr lang="en-IE" sz="45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18007" y="795077"/>
            <a:ext cx="9155986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ea typeface="Arial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chemeClr val="bg1"/>
                </a:solidFill>
              </a:rPr>
              <a:t>Liverpool City Region Households </a:t>
            </a:r>
            <a:r>
              <a:rPr lang="en-GB" sz="3200" b="1">
                <a:solidFill>
                  <a:schemeClr val="bg1"/>
                </a:solidFill>
              </a:rPr>
              <a:t>into Work </a:t>
            </a:r>
            <a:r>
              <a:rPr lang="en-GB" sz="3200" b="1" dirty="0">
                <a:solidFill>
                  <a:schemeClr val="bg1"/>
                </a:solidFill>
                <a:cs typeface="Arial" panose="020B0604020202020204" pitchFamily="34" charset="0"/>
              </a:rPr>
              <a:t>Presentation to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chemeClr val="bg1"/>
                </a:solidFill>
              </a:rPr>
              <a:t>Employment Support and Future Skills: Benefits of a Place-Based Approach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3200" dirty="0">
              <a:solidFill>
                <a:schemeClr val="bg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GB" sz="32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IE" sz="9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903" y="4586748"/>
            <a:ext cx="11960097" cy="227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81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99436" y="199281"/>
            <a:ext cx="10515600" cy="100331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b="1" dirty="0">
                <a:solidFill>
                  <a:srgbClr val="A501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HiW in context with other provision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28650" y="1262716"/>
            <a:ext cx="10863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255FD25-90FD-41DB-8AFE-95CEDBF8C5C4}"/>
              </a:ext>
            </a:extLst>
          </p:cNvPr>
          <p:cNvGrpSpPr/>
          <p:nvPr/>
        </p:nvGrpSpPr>
        <p:grpSpPr>
          <a:xfrm>
            <a:off x="628650" y="1627773"/>
            <a:ext cx="10190479" cy="4825999"/>
            <a:chOff x="0" y="0"/>
            <a:chExt cx="6174105" cy="306203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8A806CB-7DD8-4488-8290-7E59EB540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07"/>
            <a:stretch/>
          </p:blipFill>
          <p:spPr bwMode="auto">
            <a:xfrm>
              <a:off x="0" y="60385"/>
              <a:ext cx="6174105" cy="300164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AF6CA8-4AB0-4BE5-B5BF-1CA7DD553776}"/>
                </a:ext>
              </a:extLst>
            </p:cNvPr>
            <p:cNvSpPr/>
            <p:nvPr/>
          </p:nvSpPr>
          <p:spPr>
            <a:xfrm>
              <a:off x="0" y="0"/>
              <a:ext cx="2441276" cy="146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98ADB3F-21C2-4193-A818-17B522114E72}"/>
              </a:ext>
            </a:extLst>
          </p:cNvPr>
          <p:cNvSpPr/>
          <p:nvPr/>
        </p:nvSpPr>
        <p:spPr>
          <a:xfrm>
            <a:off x="699436" y="1166108"/>
            <a:ext cx="7144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Labour Activation Programmes in Liverpool City Region (August 2020)  </a:t>
            </a:r>
            <a:br>
              <a:rPr lang="en-GB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691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b="1" dirty="0">
                <a:solidFill>
                  <a:srgbClr val="A501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HiW Client Group Charactistics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8736"/>
            <a:ext cx="5833864" cy="4997152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altLang="en-US" sz="2100" dirty="0">
              <a:latin typeface="Arial" charset="0"/>
              <a:cs typeface="Arial" charset="0"/>
            </a:endParaRPr>
          </a:p>
          <a:p>
            <a:pPr lvl="1"/>
            <a:endParaRPr lang="en-GB" sz="2100" dirty="0"/>
          </a:p>
          <a:p>
            <a:pPr marL="0" indent="0">
              <a:buNone/>
            </a:pPr>
            <a:r>
              <a:rPr lang="en-GB" sz="2100" dirty="0"/>
              <a:t> 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644E23B-13DC-4F0C-8768-DCB61FC68A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100127"/>
              </p:ext>
            </p:extLst>
          </p:nvPr>
        </p:nvGraphicFramePr>
        <p:xfrm>
          <a:off x="671328" y="1999590"/>
          <a:ext cx="5833863" cy="3200400"/>
        </p:xfrm>
        <a:graphic>
          <a:graphicData uri="http://schemas.openxmlformats.org/drawingml/2006/table">
            <a:tbl>
              <a:tblPr firstRow="1" firstCol="1" bandRow="1"/>
              <a:tblGrid>
                <a:gridCol w="2695781">
                  <a:extLst>
                    <a:ext uri="{9D8B030D-6E8A-4147-A177-3AD203B41FA5}">
                      <a16:colId xmlns:a16="http://schemas.microsoft.com/office/drawing/2014/main" val="2277715528"/>
                    </a:ext>
                  </a:extLst>
                </a:gridCol>
                <a:gridCol w="666358">
                  <a:extLst>
                    <a:ext uri="{9D8B030D-6E8A-4147-A177-3AD203B41FA5}">
                      <a16:colId xmlns:a16="http://schemas.microsoft.com/office/drawing/2014/main" val="3243418373"/>
                    </a:ext>
                  </a:extLst>
                </a:gridCol>
                <a:gridCol w="1855084">
                  <a:extLst>
                    <a:ext uri="{9D8B030D-6E8A-4147-A177-3AD203B41FA5}">
                      <a16:colId xmlns:a16="http://schemas.microsoft.com/office/drawing/2014/main" val="55325177"/>
                    </a:ext>
                  </a:extLst>
                </a:gridCol>
                <a:gridCol w="616640">
                  <a:extLst>
                    <a:ext uri="{9D8B030D-6E8A-4147-A177-3AD203B41FA5}">
                      <a16:colId xmlns:a16="http://schemas.microsoft.com/office/drawing/2014/main" val="2528875904"/>
                    </a:ext>
                  </a:extLst>
                </a:gridCol>
              </a:tblGrid>
              <a:tr h="207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Support Need</a:t>
                      </a:r>
                      <a:endParaRPr lang="en-GB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GB" sz="1400" b="1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Support Need</a:t>
                      </a:r>
                      <a:endParaRPr lang="en-GB" sz="1400" b="1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GB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021358"/>
                  </a:ext>
                </a:extLst>
              </a:tr>
              <a:tr h="207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Mental health issues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65%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Drug misuse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459165"/>
                  </a:ext>
                </a:extLst>
              </a:tr>
              <a:tr h="207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Parent (with children under 18)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32%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Problem drinking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167788"/>
                  </a:ext>
                </a:extLst>
              </a:tr>
              <a:tr h="207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Has care responsibilities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26%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Sensory impairment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315430"/>
                  </a:ext>
                </a:extLst>
              </a:tr>
              <a:tr h="207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Lone parent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23%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English is not first language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009459"/>
                  </a:ext>
                </a:extLst>
              </a:tr>
              <a:tr h="207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Chronic health condition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23%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Care leaver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775342"/>
                  </a:ext>
                </a:extLst>
              </a:tr>
              <a:tr h="207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Victim of domestic abuse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 community sentence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921847"/>
                  </a:ext>
                </a:extLst>
              </a:tr>
              <a:tr h="207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Homeless/temporarily housed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Teenage parent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79106"/>
                  </a:ext>
                </a:extLst>
              </a:tr>
              <a:tr h="207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Learning disability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Refugee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5462111"/>
                  </a:ext>
                </a:extLst>
              </a:tr>
              <a:tr h="207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disability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Ex-armed forces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445712"/>
                  </a:ext>
                </a:extLst>
              </a:tr>
              <a:tr h="207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Ex-offender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Asylum seeker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541365"/>
                  </a:ext>
                </a:extLst>
              </a:tr>
              <a:tr h="4155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in education, training or work (NEET)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79432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53D48E7-184F-4FB1-B4FD-FCCFAC213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148363"/>
              </p:ext>
            </p:extLst>
          </p:nvPr>
        </p:nvGraphicFramePr>
        <p:xfrm>
          <a:off x="8418817" y="1999590"/>
          <a:ext cx="2934983" cy="3051624"/>
        </p:xfrm>
        <a:graphic>
          <a:graphicData uri="http://schemas.openxmlformats.org/drawingml/2006/table">
            <a:tbl>
              <a:tblPr firstRow="1" bandRow="1"/>
              <a:tblGrid>
                <a:gridCol w="1391207">
                  <a:extLst>
                    <a:ext uri="{9D8B030D-6E8A-4147-A177-3AD203B41FA5}">
                      <a16:colId xmlns:a16="http://schemas.microsoft.com/office/drawing/2014/main" val="694522865"/>
                    </a:ext>
                  </a:extLst>
                </a:gridCol>
                <a:gridCol w="1543776">
                  <a:extLst>
                    <a:ext uri="{9D8B030D-6E8A-4147-A177-3AD203B41FA5}">
                      <a16:colId xmlns:a16="http://schemas.microsoft.com/office/drawing/2014/main" val="1908297283"/>
                    </a:ext>
                  </a:extLst>
                </a:gridCol>
              </a:tblGrid>
              <a:tr h="151765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 band</a:t>
                      </a:r>
                      <a:endParaRPr lang="en-GB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</a:t>
                      </a:r>
                      <a:endParaRPr lang="en-GB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3953733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0-6 months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14507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6-12 months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291293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12-18 months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215899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18-24 months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377932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24-36 months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1234983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More than 36 months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383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Never employed</a:t>
                      </a:r>
                      <a:endParaRPr lang="en-GB" sz="14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704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Unknown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GB" sz="14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9339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315E734-94EE-4091-BF5B-768EF940B589}"/>
              </a:ext>
            </a:extLst>
          </p:cNvPr>
          <p:cNvSpPr/>
          <p:nvPr/>
        </p:nvSpPr>
        <p:spPr>
          <a:xfrm>
            <a:off x="8274649" y="1542844"/>
            <a:ext cx="2923942" cy="3479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GB" sz="16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Time Spent out of Employment</a:t>
            </a:r>
            <a:endParaRPr lang="en-GB" sz="1600" b="1" dirty="0">
              <a:solidFill>
                <a:srgbClr val="7030A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A88B5C-09FE-42F5-B8D0-4C26E371AF0A}"/>
              </a:ext>
            </a:extLst>
          </p:cNvPr>
          <p:cNvSpPr/>
          <p:nvPr/>
        </p:nvSpPr>
        <p:spPr>
          <a:xfrm>
            <a:off x="788807" y="1508688"/>
            <a:ext cx="34240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1600" b="1" dirty="0">
                <a:solidFill>
                  <a:srgbClr val="7030A0"/>
                </a:solidFill>
              </a:rPr>
              <a:t>Self-reported support needs of Clients</a:t>
            </a:r>
            <a:endParaRPr lang="en-GB" sz="1600" b="1" dirty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532131-44EB-4CE0-B7C5-8DCCE3632C05}"/>
              </a:ext>
            </a:extLst>
          </p:cNvPr>
          <p:cNvSpPr/>
          <p:nvPr/>
        </p:nvSpPr>
        <p:spPr>
          <a:xfrm>
            <a:off x="4800454" y="6077550"/>
            <a:ext cx="7384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Figures provided from whole programme CRM. N=1,606 at 31</a:t>
            </a:r>
            <a:r>
              <a:rPr lang="en-GB" i="1" baseline="300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GB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March 2020</a:t>
            </a:r>
            <a:endParaRPr lang="en-GB" dirty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065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b="1" dirty="0">
                <a:solidFill>
                  <a:srgbClr val="A501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was achieved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8736"/>
            <a:ext cx="5833864" cy="4997152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altLang="en-US" sz="2100" dirty="0">
              <a:latin typeface="Arial" charset="0"/>
              <a:cs typeface="Arial" charset="0"/>
            </a:endParaRPr>
          </a:p>
          <a:p>
            <a:pPr lvl="1"/>
            <a:endParaRPr lang="en-GB" sz="2100" dirty="0"/>
          </a:p>
          <a:p>
            <a:pPr marL="0" indent="0">
              <a:buNone/>
            </a:pPr>
            <a:r>
              <a:rPr lang="en-GB" sz="2100" dirty="0"/>
              <a:t> 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57068F4-E300-41A4-B218-A549D245D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289178"/>
              </p:ext>
            </p:extLst>
          </p:nvPr>
        </p:nvGraphicFramePr>
        <p:xfrm>
          <a:off x="1204594" y="2120459"/>
          <a:ext cx="7350125" cy="3339465"/>
        </p:xfrm>
        <a:graphic>
          <a:graphicData uri="http://schemas.openxmlformats.org/drawingml/2006/table">
            <a:tbl>
              <a:tblPr firstRow="1" firstCol="1" bandRow="1"/>
              <a:tblGrid>
                <a:gridCol w="5197973">
                  <a:extLst>
                    <a:ext uri="{9D8B030D-6E8A-4147-A177-3AD203B41FA5}">
                      <a16:colId xmlns:a16="http://schemas.microsoft.com/office/drawing/2014/main" val="2081898300"/>
                    </a:ext>
                  </a:extLst>
                </a:gridCol>
                <a:gridCol w="994054">
                  <a:extLst>
                    <a:ext uri="{9D8B030D-6E8A-4147-A177-3AD203B41FA5}">
                      <a16:colId xmlns:a16="http://schemas.microsoft.com/office/drawing/2014/main" val="1590782409"/>
                    </a:ext>
                  </a:extLst>
                </a:gridCol>
                <a:gridCol w="1158098">
                  <a:extLst>
                    <a:ext uri="{9D8B030D-6E8A-4147-A177-3AD203B41FA5}">
                      <a16:colId xmlns:a16="http://schemas.microsoft.com/office/drawing/2014/main" val="2065237633"/>
                    </a:ext>
                  </a:extLst>
                </a:gridCol>
              </a:tblGrid>
              <a:tr h="576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 2 Target (March 2020)</a:t>
                      </a:r>
                      <a:endParaRPr lang="en-GB" sz="18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Actual</a:t>
                      </a:r>
                      <a:endParaRPr lang="en-GB" sz="18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(March 2020)</a:t>
                      </a:r>
                      <a:endParaRPr lang="en-GB" sz="18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3838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Households who have started on the programme</a:t>
                      </a:r>
                      <a:endParaRPr lang="en-GB" sz="180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GB" sz="180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1,062</a:t>
                      </a:r>
                      <a:endParaRPr lang="en-GB" sz="18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878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Households where individuals have completed at least one agreed activity</a:t>
                      </a:r>
                      <a:endParaRPr lang="en-GB" sz="180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en-GB" sz="18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851</a:t>
                      </a:r>
                      <a:endParaRPr lang="en-GB" sz="18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439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making significant improvements / moving close to work</a:t>
                      </a:r>
                      <a:endParaRPr lang="en-GB" sz="180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GB" sz="180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722</a:t>
                      </a:r>
                      <a:endParaRPr lang="en-GB" sz="18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7049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Moved into employment (16 hours per week for 4 weeks)</a:t>
                      </a:r>
                      <a:endParaRPr lang="en-GB" sz="180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GB" sz="180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28%</a:t>
                      </a:r>
                      <a:endParaRPr lang="en-GB" sz="18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88231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DCFF3BE-9BE8-496B-8347-B628AB5E7589}"/>
              </a:ext>
            </a:extLst>
          </p:cNvPr>
          <p:cNvSpPr/>
          <p:nvPr/>
        </p:nvSpPr>
        <p:spPr>
          <a:xfrm>
            <a:off x="1204594" y="1538345"/>
            <a:ext cx="6043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</a:rPr>
              <a:t>Performance Summary at conclusion of the pilot  March 2020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03015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744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A501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Responding to Covid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9307"/>
            <a:ext cx="10862188" cy="4738804"/>
          </a:xfrm>
        </p:spPr>
        <p:txBody>
          <a:bodyPr>
            <a:normAutofit/>
          </a:bodyPr>
          <a:lstStyle/>
          <a:p>
            <a:r>
              <a:rPr lang="en-GB" sz="2400" dirty="0"/>
              <a:t>The imposing of UK Government social distancing guidance in March 2020 meant that the programme had to adapt its plans.</a:t>
            </a:r>
          </a:p>
          <a:p>
            <a:r>
              <a:rPr lang="en-GB" sz="2400" dirty="0"/>
              <a:t>Launched Covid Response Phase: New element of the programme which offered 12 weeks support to any LCR resident who though may not have had a second eligible householder may still need help to stabilise their situation. </a:t>
            </a:r>
          </a:p>
          <a:p>
            <a:r>
              <a:rPr lang="en-GB" sz="2400" dirty="0"/>
              <a:t>Conducted welfare calls with clients who had completed the programme with the aim of connected them to relevant support services.</a:t>
            </a:r>
          </a:p>
          <a:p>
            <a:endParaRPr lang="en-GB" sz="2400" dirty="0"/>
          </a:p>
          <a:p>
            <a:r>
              <a:rPr lang="en-GB" sz="2400" dirty="0"/>
              <a:t>Being within the control of the Combined Authority allowed the programme to respond dynamically and flexibly to an unprecedented challenge, meeting urgent and local demands in a way which may not have been possible had the service been contracted out to an external supplier</a:t>
            </a:r>
          </a:p>
        </p:txBody>
      </p:sp>
    </p:spTree>
    <p:extLst>
      <p:ext uri="{BB962C8B-B14F-4D97-AF65-F5344CB8AC3E}">
        <p14:creationId xmlns:p14="http://schemas.microsoft.com/office/powerpoint/2010/main" val="3328058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744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A501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9307"/>
            <a:ext cx="10862188" cy="4738804"/>
          </a:xfrm>
        </p:spPr>
        <p:txBody>
          <a:bodyPr>
            <a:normAutofit/>
          </a:bodyPr>
          <a:lstStyle/>
          <a:p>
            <a:r>
              <a:rPr lang="en-GB" dirty="0"/>
              <a:t>HiW offers a whole system approach that puts outcomes at the centre instead of a focus on specific organisations.</a:t>
            </a:r>
          </a:p>
          <a:p>
            <a:r>
              <a:rPr lang="en-GB" dirty="0"/>
              <a:t>Wrap around support which responds to individuals needs, is required to enable progression and transition into the labour market </a:t>
            </a:r>
          </a:p>
          <a:p>
            <a:r>
              <a:rPr lang="en-GB" dirty="0"/>
              <a:t>HiW combines practical application with a systemic perspective to provide bespoke packages for residents as part of a pathway towards employment</a:t>
            </a:r>
          </a:p>
          <a:p>
            <a:r>
              <a:rPr lang="en-GB" dirty="0"/>
              <a:t>Offering tailored person centred support  gave individuals an opportunity to reflect upon and enhance their capabilities. Supporting the embedding of outcomes and improving personal resilience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463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744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A501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for the future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9307"/>
            <a:ext cx="10862188" cy="4738804"/>
          </a:xfrm>
        </p:spPr>
        <p:txBody>
          <a:bodyPr>
            <a:normAutofit/>
          </a:bodyPr>
          <a:lstStyle/>
          <a:p>
            <a:r>
              <a:rPr lang="en-GB" dirty="0"/>
              <a:t>Devolution of DWP budget to the City Region helped to unlock innovation</a:t>
            </a:r>
          </a:p>
          <a:p>
            <a:r>
              <a:rPr lang="en-GB" dirty="0"/>
              <a:t>Being non sanction lead enabled clients to over come anxiety associated with trying to enter the labour market </a:t>
            </a:r>
          </a:p>
          <a:p>
            <a:r>
              <a:rPr lang="en-GB" dirty="0"/>
              <a:t>Place matters – knowledge and experience of working in a particular locality is a key determinant of what works when dealing with complexity</a:t>
            </a:r>
          </a:p>
          <a:p>
            <a:r>
              <a:rPr lang="en-GB" dirty="0"/>
              <a:t>Investment in locally tailored solutions can make a vital contribution towards levelling up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2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.jpg"/>
          <p:cNvPicPr>
            <a:picLocks noChangeAspect="1"/>
          </p:cNvPicPr>
          <p:nvPr/>
        </p:nvPicPr>
        <p:blipFill>
          <a:blip r:embed="rId3" cstate="print"/>
          <a:srcRect r="57419" b="60261"/>
          <a:stretch>
            <a:fillRect/>
          </a:stretch>
        </p:blipFill>
        <p:spPr>
          <a:xfrm>
            <a:off x="-86627" y="-183482"/>
            <a:ext cx="12278627" cy="70414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687610"/>
          </a:xfrm>
        </p:spPr>
        <p:txBody>
          <a:bodyPr>
            <a:normAutofit fontScale="90000"/>
          </a:bodyPr>
          <a:lstStyle/>
          <a:p>
            <a:r>
              <a:rPr lang="en-GB" sz="3800" dirty="0">
                <a:solidFill>
                  <a:schemeClr val="bg1"/>
                </a:solidFill>
              </a:rPr>
              <a:t> </a:t>
            </a:r>
            <a:br>
              <a:rPr lang="en-GB" sz="3800" dirty="0">
                <a:solidFill>
                  <a:schemeClr val="bg1"/>
                </a:solidFill>
              </a:rPr>
            </a:br>
            <a:endParaRPr lang="en-GB" sz="38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06905" y="365127"/>
            <a:ext cx="8843347" cy="860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Information</a:t>
            </a:r>
            <a:endParaRPr lang="en-GB" sz="3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06905" y="1209596"/>
            <a:ext cx="923756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Belinda Tyrrell, Research Associate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tyrrellb@liverpool.ac.uk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611" y="4580790"/>
            <a:ext cx="11961389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27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A501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are going to talk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9865093" cy="4285743"/>
          </a:xfrm>
        </p:spPr>
        <p:txBody>
          <a:bodyPr rtlCol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Liverpool City Region context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place based approach to welfare interventions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Households into Work programme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Findings from the interim evaluation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Concluding thoughts</a:t>
            </a: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altLang="en-US" sz="2100" dirty="0">
              <a:latin typeface="Arial" charset="0"/>
              <a:cs typeface="Arial" charset="0"/>
            </a:endParaRPr>
          </a:p>
          <a:p>
            <a:pPr lvl="1"/>
            <a:endParaRPr lang="en-GB" sz="2100" dirty="0"/>
          </a:p>
          <a:p>
            <a:pPr marL="0" indent="0">
              <a:buNone/>
            </a:pPr>
            <a:r>
              <a:rPr lang="en-GB" sz="21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9297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18" y="0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A501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Liverpool City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0" y="1320854"/>
            <a:ext cx="5235944" cy="489761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2.0m residents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£32bn economy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49,000 businesses, of which 99% are SMEs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969,000 working age population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691,000 residents in employment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c.130,000 residents claiming out of work benefits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13" y="1320854"/>
            <a:ext cx="4864592" cy="489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01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7365"/>
            <a:ext cx="4619324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A501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 of Multiple Deprivation (2019)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8146" y="840147"/>
            <a:ext cx="2410691" cy="375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838199" y="1824433"/>
            <a:ext cx="471557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Liverpool City Region ranked as the most deprived of 38 LEP areas on the Income, Employment and Health Deprivation and Disability domains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Ranked 1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on Employment deprivation domain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Knowsley (3) and Liverpool (4) ranked in the top 10 most deprived Council areas 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" t="1408" r="2122" b="18472"/>
          <a:stretch/>
        </p:blipFill>
        <p:spPr>
          <a:xfrm>
            <a:off x="6165760" y="425350"/>
            <a:ext cx="5131162" cy="614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45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72788" y="0"/>
            <a:ext cx="10463640" cy="1325563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A501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Place Based Approach to Reform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788" y="1107834"/>
            <a:ext cx="11172404" cy="2272675"/>
          </a:xfrm>
        </p:spPr>
        <p:txBody>
          <a:bodyPr rtlCol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History of collaborative working across the 6 Local Authority areas in the design and delivery of programmes for people facing multiple employability barriers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Our devolution agreement recognised effective public service reform is critical in developing the systems needed to deliver a step change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Strong focus on inclusive economy in post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recovery plan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altLang="en-US" sz="2100" dirty="0">
              <a:latin typeface="Arial" charset="0"/>
              <a:cs typeface="Arial" charset="0"/>
            </a:endParaRPr>
          </a:p>
          <a:p>
            <a:pPr lvl="1"/>
            <a:endParaRPr lang="en-GB" sz="2100" dirty="0"/>
          </a:p>
          <a:p>
            <a:pPr marL="0" indent="0">
              <a:buNone/>
            </a:pPr>
            <a:r>
              <a:rPr lang="en-GB" sz="2100" dirty="0"/>
              <a:t>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087" y="3586512"/>
            <a:ext cx="2340241" cy="3141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79" y="3586512"/>
            <a:ext cx="2319794" cy="31493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942" y="4375821"/>
            <a:ext cx="1875000" cy="1863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87C9E4-9FF8-4FFF-B1AB-C5F03E5527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2849" y="3380509"/>
            <a:ext cx="2324070" cy="327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3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2284" y="92652"/>
            <a:ext cx="10462764" cy="1325563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A501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Achieving System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908" y="1899480"/>
            <a:ext cx="6316408" cy="2849502"/>
          </a:xfrm>
        </p:spPr>
        <p:txBody>
          <a:bodyPr rtlCol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Start with a coalition of the willing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Involve service users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Constancy of purpose …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… but with a degree of flexibility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Stability of leadership</a:t>
            </a: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5736" y="1912061"/>
            <a:ext cx="2957219" cy="382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14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41145" y="110836"/>
            <a:ext cx="10612655" cy="1325563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A501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HiW Programme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949" y="1236002"/>
            <a:ext cx="5833864" cy="5395803"/>
          </a:xfrm>
        </p:spPr>
        <p:txBody>
          <a:bodyPr rtlCol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A501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Drivers:</a:t>
            </a: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Mainstream interventions had not tackled the multiple causes of welfare dependency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A501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Stakeholders: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Combined Authority, 6 Local Authorities and DWP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A501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Inputs: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800 households, £1,000 personal budget, 26 Employment Advocates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A501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Outcomes/Targets: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600 positive outcomes, 500 significant improvements/moving closer to work and 20% of Households where an individual has moved into work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A501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Funding: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£4.6m over 2 years</a:t>
            </a: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altLang="en-US" sz="2100" dirty="0">
              <a:latin typeface="Arial" charset="0"/>
              <a:cs typeface="Arial" charset="0"/>
            </a:endParaRPr>
          </a:p>
          <a:p>
            <a:pPr lvl="1"/>
            <a:endParaRPr lang="en-GB" sz="2100" dirty="0"/>
          </a:p>
          <a:p>
            <a:pPr marL="0" indent="0">
              <a:buNone/>
            </a:pPr>
            <a:r>
              <a:rPr lang="en-GB" sz="2100" dirty="0"/>
              <a:t> 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62144697"/>
              </p:ext>
            </p:extLst>
          </p:nvPr>
        </p:nvGraphicFramePr>
        <p:xfrm>
          <a:off x="7269023" y="1236002"/>
          <a:ext cx="4408932" cy="4277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4394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41145" y="110836"/>
            <a:ext cx="10612655" cy="1325563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A501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HiW Programme Innovations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948" y="1236002"/>
            <a:ext cx="9635691" cy="5395803"/>
          </a:xfrm>
        </p:spPr>
        <p:txBody>
          <a:bodyPr rtlCol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A501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Employment Advocate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Focused on building upon Households capabilities to overcome a wide range of barriers to the labour market made it </a:t>
            </a:r>
            <a:r>
              <a:rPr lang="en-GB" sz="2400" dirty="0"/>
              <a:t>distinctive from other employment services was a factor in moving towards the achievement of positive outcomes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A501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Coproduction with clients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Person centred approach recognised clients as being the experts of the their own experience.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A501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place based assets: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Brought together local elements of public, private and third sector services to achieve improved outcomes.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100" b="1" dirty="0">
              <a:latin typeface="Arial" charset="0"/>
              <a:cs typeface="Arial" charset="0"/>
            </a:endParaRPr>
          </a:p>
          <a:p>
            <a:pPr lvl="1"/>
            <a:endParaRPr lang="en-GB" sz="2100" dirty="0"/>
          </a:p>
          <a:p>
            <a:pPr marL="0" indent="0">
              <a:buNone/>
            </a:pPr>
            <a:r>
              <a:rPr lang="en-GB" sz="21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21535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b="1" dirty="0">
                <a:solidFill>
                  <a:srgbClr val="A501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HiW Implementation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8736"/>
            <a:ext cx="5833864" cy="4997152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altLang="en-US" sz="2100" dirty="0">
              <a:latin typeface="Arial" charset="0"/>
              <a:cs typeface="Arial" charset="0"/>
            </a:endParaRPr>
          </a:p>
          <a:p>
            <a:pPr lvl="1"/>
            <a:endParaRPr lang="en-GB" sz="2100" dirty="0"/>
          </a:p>
          <a:p>
            <a:pPr marL="0" indent="0">
              <a:buNone/>
            </a:pPr>
            <a:r>
              <a:rPr lang="en-GB" sz="2100" dirty="0"/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628650" y="1262716"/>
            <a:ext cx="1086391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Launched in February 2018,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HiW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is delivered by a team of 26 Employment Advocates locally based across the City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Aims to identify and work with Households where two or more adults are out of work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Unlike more traditional programmes which focus on developing an individual’s progress through skills based interventions to ensure they are work ready, HIW embodies a holistic approach to intervention based on Household issues, providing 1:1 tailored support over a 12 month period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Engagement on the programme is focussed on the Pathways Star and action plans set around 8 themed Star points (on a scale of 1 to 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team built upon existing relationships with service providers including Jobcentre Plus, NHS and third sector organisations, to deliver outcomes for those involved on the programme</a:t>
            </a:r>
          </a:p>
          <a:p>
            <a:r>
              <a:rPr lang="en-GB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85312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2261</TotalTime>
  <Words>1126</Words>
  <Application>Microsoft Office PowerPoint</Application>
  <PresentationFormat>Widescreen</PresentationFormat>
  <Paragraphs>212</Paragraphs>
  <Slides>16</Slides>
  <Notes>11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PowerPoint Presentation</vt:lpstr>
      <vt:lpstr>What we are going to talk about</vt:lpstr>
      <vt:lpstr>Liverpool City Region</vt:lpstr>
      <vt:lpstr>Index of Multiple Deprivation (2019)</vt:lpstr>
      <vt:lpstr>A Place Based Approach to Reform </vt:lpstr>
      <vt:lpstr>Achieving System Change</vt:lpstr>
      <vt:lpstr>HiW Programme </vt:lpstr>
      <vt:lpstr>HiW Programme Innovations </vt:lpstr>
      <vt:lpstr>HiW Implementation </vt:lpstr>
      <vt:lpstr>HiW in context with other provision</vt:lpstr>
      <vt:lpstr>HiW Client Group Charactistics </vt:lpstr>
      <vt:lpstr>What was achieved </vt:lpstr>
      <vt:lpstr>Responding to Covid</vt:lpstr>
      <vt:lpstr>Benefits </vt:lpstr>
      <vt:lpstr>Lessons for the future </vt:lpstr>
      <vt:lpstr>  </vt:lpstr>
    </vt:vector>
  </TitlesOfParts>
  <Company>The University of Liverpool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Jarvis, Susan</dc:creator>
  <cp:lastModifiedBy>Tyrrell, Belinda</cp:lastModifiedBy>
  <cp:revision>161</cp:revision>
  <cp:lastPrinted>2019-11-18T16:34:20Z</cp:lastPrinted>
  <dcterms:created xsi:type="dcterms:W3CDTF">2019-11-14T14:43:21Z</dcterms:created>
  <dcterms:modified xsi:type="dcterms:W3CDTF">2022-05-27T17:47:17Z</dcterms:modified>
</cp:coreProperties>
</file>