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693" r:id="rId2"/>
    <p:sldMasterId id="2147483706" r:id="rId3"/>
    <p:sldMasterId id="2147483679" r:id="rId4"/>
    <p:sldMasterId id="2147483687" r:id="rId5"/>
    <p:sldMasterId id="2147483690" r:id="rId6"/>
    <p:sldMasterId id="2147483728" r:id="rId7"/>
  </p:sldMasterIdLst>
  <p:notesMasterIdLst>
    <p:notesMasterId r:id="rId39"/>
  </p:notesMasterIdLst>
  <p:handoutMasterIdLst>
    <p:handoutMasterId r:id="rId40"/>
  </p:handoutMasterIdLst>
  <p:sldIdLst>
    <p:sldId id="312" r:id="rId8"/>
    <p:sldId id="311" r:id="rId9"/>
    <p:sldId id="314" r:id="rId10"/>
    <p:sldId id="310" r:id="rId11"/>
    <p:sldId id="315" r:id="rId12"/>
    <p:sldId id="316" r:id="rId13"/>
    <p:sldId id="340" r:id="rId14"/>
    <p:sldId id="322" r:id="rId15"/>
    <p:sldId id="323" r:id="rId16"/>
    <p:sldId id="325" r:id="rId17"/>
    <p:sldId id="324" r:id="rId18"/>
    <p:sldId id="317" r:id="rId19"/>
    <p:sldId id="327" r:id="rId20"/>
    <p:sldId id="326" r:id="rId21"/>
    <p:sldId id="319" r:id="rId22"/>
    <p:sldId id="341" r:id="rId23"/>
    <p:sldId id="328" r:id="rId24"/>
    <p:sldId id="329" r:id="rId25"/>
    <p:sldId id="305" r:id="rId26"/>
    <p:sldId id="330" r:id="rId27"/>
    <p:sldId id="331" r:id="rId28"/>
    <p:sldId id="332" r:id="rId29"/>
    <p:sldId id="333" r:id="rId30"/>
    <p:sldId id="334" r:id="rId31"/>
    <p:sldId id="335" r:id="rId32"/>
    <p:sldId id="336" r:id="rId33"/>
    <p:sldId id="337" r:id="rId34"/>
    <p:sldId id="338" r:id="rId35"/>
    <p:sldId id="339" r:id="rId36"/>
    <p:sldId id="321" r:id="rId37"/>
    <p:sldId id="264" r:id="rId38"/>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CE0"/>
    <a:srgbClr val="FCFDF1"/>
    <a:srgbClr val="72C3EE"/>
    <a:srgbClr val="1EB75C"/>
    <a:srgbClr val="FF7C00"/>
    <a:srgbClr val="C692F6"/>
    <a:srgbClr val="FBFF90"/>
    <a:srgbClr val="45509F"/>
    <a:srgbClr val="482C66"/>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42" autoAdjust="0"/>
    <p:restoredTop sz="95554" autoAdjust="0"/>
  </p:normalViewPr>
  <p:slideViewPr>
    <p:cSldViewPr snapToGrid="0">
      <p:cViewPr varScale="1">
        <p:scale>
          <a:sx n="101" d="100"/>
          <a:sy n="101" d="100"/>
        </p:scale>
        <p:origin x="616" y="19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4" d="100"/>
          <a:sy n="84" d="100"/>
        </p:scale>
        <p:origin x="3960"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tags" Target="tags/tag1.xml"/></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ata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C15E96-D2E0-4591-98C0-5B3DC781016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F5FE4A8-AFA4-4E3C-9605-D2E1B82466F3}">
      <dgm:prSet custT="1"/>
      <dgm:spPr/>
      <dgm:t>
        <a:bodyPr/>
        <a:lstStyle/>
        <a:p>
          <a:pPr algn="l"/>
          <a:r>
            <a:rPr lang="en-US" sz="2800" b="0" i="1" dirty="0"/>
            <a:t>Ideally, in an inclusive higher education system, assessment will afford all students equitable opportunities to succeed and demonstrate strengths relevant to their studies. Assessment that treats all students the same is by definition inequitable, because it ignores differences in students’ past and present circumstances.  </a:t>
          </a:r>
        </a:p>
        <a:p>
          <a:pPr algn="r"/>
          <a:r>
            <a:rPr lang="en-US" sz="2800" b="0" i="1" dirty="0"/>
            <a:t>(Tai et al. 2022)</a:t>
          </a:r>
          <a:endParaRPr lang="en-US" sz="2800" dirty="0"/>
        </a:p>
      </dgm:t>
    </dgm:pt>
    <dgm:pt modelId="{2D0EE3A2-CF93-43AA-9487-051D05EB6FC8}" type="parTrans" cxnId="{3538E223-6024-4C1C-BFDE-D190500BF829}">
      <dgm:prSet/>
      <dgm:spPr/>
      <dgm:t>
        <a:bodyPr/>
        <a:lstStyle/>
        <a:p>
          <a:endParaRPr lang="en-US"/>
        </a:p>
      </dgm:t>
    </dgm:pt>
    <dgm:pt modelId="{53FF2452-1E4D-4B16-A33C-65AE98EC803A}" type="sibTrans" cxnId="{3538E223-6024-4C1C-BFDE-D190500BF829}">
      <dgm:prSet/>
      <dgm:spPr/>
      <dgm:t>
        <a:bodyPr/>
        <a:lstStyle/>
        <a:p>
          <a:endParaRPr lang="en-US"/>
        </a:p>
      </dgm:t>
    </dgm:pt>
    <dgm:pt modelId="{15073916-02E1-4BCB-B53C-4DAE9CD0C4FA}">
      <dgm:prSet custT="1"/>
      <dgm:spPr/>
      <dgm:t>
        <a:bodyPr/>
        <a:lstStyle/>
        <a:p>
          <a:endParaRPr lang="en-US" sz="1800" dirty="0"/>
        </a:p>
      </dgm:t>
    </dgm:pt>
    <dgm:pt modelId="{6AC958D4-4B45-4CC6-8709-443B541A7D16}" type="parTrans" cxnId="{5287B4AC-9EC3-4218-BCCA-3571E27E77EA}">
      <dgm:prSet/>
      <dgm:spPr/>
      <dgm:t>
        <a:bodyPr/>
        <a:lstStyle/>
        <a:p>
          <a:endParaRPr lang="en-US"/>
        </a:p>
      </dgm:t>
    </dgm:pt>
    <dgm:pt modelId="{11F007CB-E165-4FC6-BF5F-87FC93FE98AB}" type="sibTrans" cxnId="{5287B4AC-9EC3-4218-BCCA-3571E27E77EA}">
      <dgm:prSet/>
      <dgm:spPr/>
      <dgm:t>
        <a:bodyPr/>
        <a:lstStyle/>
        <a:p>
          <a:endParaRPr lang="en-US"/>
        </a:p>
      </dgm:t>
    </dgm:pt>
    <dgm:pt modelId="{14856E24-A4A3-2945-9091-7BF8236E2B4A}" type="pres">
      <dgm:prSet presAssocID="{25C15E96-D2E0-4591-98C0-5B3DC781016D}" presName="vert0" presStyleCnt="0">
        <dgm:presLayoutVars>
          <dgm:dir/>
          <dgm:animOne val="branch"/>
          <dgm:animLvl val="lvl"/>
        </dgm:presLayoutVars>
      </dgm:prSet>
      <dgm:spPr/>
    </dgm:pt>
    <dgm:pt modelId="{0624EC2A-690A-E041-9C5B-AFAE47CFC5CB}" type="pres">
      <dgm:prSet presAssocID="{DF5FE4A8-AFA4-4E3C-9605-D2E1B82466F3}" presName="thickLine" presStyleLbl="alignNode1" presStyleIdx="0" presStyleCnt="2"/>
      <dgm:spPr/>
    </dgm:pt>
    <dgm:pt modelId="{7DE531B5-C867-3444-BFF7-A52BE51C36BA}" type="pres">
      <dgm:prSet presAssocID="{DF5FE4A8-AFA4-4E3C-9605-D2E1B82466F3}" presName="horz1" presStyleCnt="0"/>
      <dgm:spPr/>
    </dgm:pt>
    <dgm:pt modelId="{D603F8D6-F32F-6546-B014-2ABD2E53DF9D}" type="pres">
      <dgm:prSet presAssocID="{DF5FE4A8-AFA4-4E3C-9605-D2E1B82466F3}" presName="tx1" presStyleLbl="revTx" presStyleIdx="0" presStyleCnt="2" custLinFactNeighborX="1191" custLinFactNeighborY="-111"/>
      <dgm:spPr/>
    </dgm:pt>
    <dgm:pt modelId="{4637AEA3-266D-024F-9882-60389C72941B}" type="pres">
      <dgm:prSet presAssocID="{DF5FE4A8-AFA4-4E3C-9605-D2E1B82466F3}" presName="vert1" presStyleCnt="0"/>
      <dgm:spPr/>
    </dgm:pt>
    <dgm:pt modelId="{21C77694-5ADB-B847-AB8B-9A7172F89514}" type="pres">
      <dgm:prSet presAssocID="{15073916-02E1-4BCB-B53C-4DAE9CD0C4FA}" presName="thickLine" presStyleLbl="alignNode1" presStyleIdx="1" presStyleCnt="2" custLinFactNeighborX="1191" custLinFactNeighborY="99291"/>
      <dgm:spPr/>
    </dgm:pt>
    <dgm:pt modelId="{057D472D-915A-A34B-A2C0-32CF0327EFDC}" type="pres">
      <dgm:prSet presAssocID="{15073916-02E1-4BCB-B53C-4DAE9CD0C4FA}" presName="horz1" presStyleCnt="0"/>
      <dgm:spPr/>
    </dgm:pt>
    <dgm:pt modelId="{EB4D90AE-1FBC-5C49-A48E-3C14EF3B1E03}" type="pres">
      <dgm:prSet presAssocID="{15073916-02E1-4BCB-B53C-4DAE9CD0C4FA}" presName="tx1" presStyleLbl="revTx" presStyleIdx="1" presStyleCnt="2" custAng="10592393" custFlipVert="1" custScaleY="16001" custLinFactNeighborX="1191" custLinFactNeighborY="20609"/>
      <dgm:spPr/>
    </dgm:pt>
    <dgm:pt modelId="{FCB06F6C-A993-C341-BABA-FC7294302C11}" type="pres">
      <dgm:prSet presAssocID="{15073916-02E1-4BCB-B53C-4DAE9CD0C4FA}" presName="vert1" presStyleCnt="0"/>
      <dgm:spPr/>
    </dgm:pt>
  </dgm:ptLst>
  <dgm:cxnLst>
    <dgm:cxn modelId="{3538E223-6024-4C1C-BFDE-D190500BF829}" srcId="{25C15E96-D2E0-4591-98C0-5B3DC781016D}" destId="{DF5FE4A8-AFA4-4E3C-9605-D2E1B82466F3}" srcOrd="0" destOrd="0" parTransId="{2D0EE3A2-CF93-43AA-9487-051D05EB6FC8}" sibTransId="{53FF2452-1E4D-4B16-A33C-65AE98EC803A}"/>
    <dgm:cxn modelId="{1720897E-3403-B240-A223-63576DE2E4BF}" type="presOf" srcId="{15073916-02E1-4BCB-B53C-4DAE9CD0C4FA}" destId="{EB4D90AE-1FBC-5C49-A48E-3C14EF3B1E03}" srcOrd="0" destOrd="0" presId="urn:microsoft.com/office/officeart/2008/layout/LinedList"/>
    <dgm:cxn modelId="{F8EAC79B-ACFD-904B-93DF-C2AB71535553}" type="presOf" srcId="{25C15E96-D2E0-4591-98C0-5B3DC781016D}" destId="{14856E24-A4A3-2945-9091-7BF8236E2B4A}" srcOrd="0" destOrd="0" presId="urn:microsoft.com/office/officeart/2008/layout/LinedList"/>
    <dgm:cxn modelId="{5287B4AC-9EC3-4218-BCCA-3571E27E77EA}" srcId="{25C15E96-D2E0-4591-98C0-5B3DC781016D}" destId="{15073916-02E1-4BCB-B53C-4DAE9CD0C4FA}" srcOrd="1" destOrd="0" parTransId="{6AC958D4-4B45-4CC6-8709-443B541A7D16}" sibTransId="{11F007CB-E165-4FC6-BF5F-87FC93FE98AB}"/>
    <dgm:cxn modelId="{0375D3CE-37D1-894F-925C-0EB80E0E65AD}" type="presOf" srcId="{DF5FE4A8-AFA4-4E3C-9605-D2E1B82466F3}" destId="{D603F8D6-F32F-6546-B014-2ABD2E53DF9D}" srcOrd="0" destOrd="0" presId="urn:microsoft.com/office/officeart/2008/layout/LinedList"/>
    <dgm:cxn modelId="{0A8631F1-A3E0-8D4A-A273-EFEB3C695E6A}" type="presParOf" srcId="{14856E24-A4A3-2945-9091-7BF8236E2B4A}" destId="{0624EC2A-690A-E041-9C5B-AFAE47CFC5CB}" srcOrd="0" destOrd="0" presId="urn:microsoft.com/office/officeart/2008/layout/LinedList"/>
    <dgm:cxn modelId="{8E608F78-C581-0344-ADEB-2F34D50D2A69}" type="presParOf" srcId="{14856E24-A4A3-2945-9091-7BF8236E2B4A}" destId="{7DE531B5-C867-3444-BFF7-A52BE51C36BA}" srcOrd="1" destOrd="0" presId="urn:microsoft.com/office/officeart/2008/layout/LinedList"/>
    <dgm:cxn modelId="{28B14C85-CA6A-C747-815B-DA234DDB3713}" type="presParOf" srcId="{7DE531B5-C867-3444-BFF7-A52BE51C36BA}" destId="{D603F8D6-F32F-6546-B014-2ABD2E53DF9D}" srcOrd="0" destOrd="0" presId="urn:microsoft.com/office/officeart/2008/layout/LinedList"/>
    <dgm:cxn modelId="{0DE92913-A5FE-AD42-A7EF-8EDE7FFC8F1A}" type="presParOf" srcId="{7DE531B5-C867-3444-BFF7-A52BE51C36BA}" destId="{4637AEA3-266D-024F-9882-60389C72941B}" srcOrd="1" destOrd="0" presId="urn:microsoft.com/office/officeart/2008/layout/LinedList"/>
    <dgm:cxn modelId="{764B28F7-75AC-F349-B161-D3FF4BB56BC5}" type="presParOf" srcId="{14856E24-A4A3-2945-9091-7BF8236E2B4A}" destId="{21C77694-5ADB-B847-AB8B-9A7172F89514}" srcOrd="2" destOrd="0" presId="urn:microsoft.com/office/officeart/2008/layout/LinedList"/>
    <dgm:cxn modelId="{3EFA311B-4B7C-6341-A274-FF49D34BBBD4}" type="presParOf" srcId="{14856E24-A4A3-2945-9091-7BF8236E2B4A}" destId="{057D472D-915A-A34B-A2C0-32CF0327EFDC}" srcOrd="3" destOrd="0" presId="urn:microsoft.com/office/officeart/2008/layout/LinedList"/>
    <dgm:cxn modelId="{05EF8671-F77C-7F43-B751-88AF4238FB0F}" type="presParOf" srcId="{057D472D-915A-A34B-A2C0-32CF0327EFDC}" destId="{EB4D90AE-1FBC-5C49-A48E-3C14EF3B1E03}" srcOrd="0" destOrd="0" presId="urn:microsoft.com/office/officeart/2008/layout/LinedList"/>
    <dgm:cxn modelId="{DE0710EA-A223-F644-96F6-BF8AE576B6D3}" type="presParOf" srcId="{057D472D-915A-A34B-A2C0-32CF0327EFDC}" destId="{FCB06F6C-A993-C341-BABA-FC7294302C1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D4ABBA-747B-4DAE-B27E-B970D3988DE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A0C6641-BFDD-4BE1-A34A-2F656C68EF21}">
      <dgm:prSet/>
      <dgm:spPr/>
      <dgm:t>
        <a:bodyPr/>
        <a:lstStyle/>
        <a:p>
          <a:pPr>
            <a:lnSpc>
              <a:spcPct val="100000"/>
            </a:lnSpc>
          </a:pPr>
          <a:r>
            <a:rPr lang="en-GB" dirty="0"/>
            <a:t>“</a:t>
          </a:r>
          <a:r>
            <a:rPr lang="en-GB" i="1" dirty="0"/>
            <a:t>It is…unsurprising that despite being selected for high academic achievement, medical students from ethnic minority groups end up performing worse on average than their white counterparts during education and training</a:t>
          </a:r>
          <a:r>
            <a:rPr lang="en-GB" dirty="0"/>
            <a:t>.” (Woolf 2020)</a:t>
          </a:r>
          <a:endParaRPr lang="en-US" dirty="0"/>
        </a:p>
      </dgm:t>
    </dgm:pt>
    <dgm:pt modelId="{9677131C-53E9-436D-93C8-76887F49B29C}" type="parTrans" cxnId="{06711690-EA99-4F56-8FDE-E7475454F891}">
      <dgm:prSet/>
      <dgm:spPr/>
      <dgm:t>
        <a:bodyPr/>
        <a:lstStyle/>
        <a:p>
          <a:endParaRPr lang="en-US"/>
        </a:p>
      </dgm:t>
    </dgm:pt>
    <dgm:pt modelId="{80EA0E2C-C767-4EBC-9F7A-83A2665D96E1}" type="sibTrans" cxnId="{06711690-EA99-4F56-8FDE-E7475454F891}">
      <dgm:prSet/>
      <dgm:spPr/>
      <dgm:t>
        <a:bodyPr/>
        <a:lstStyle/>
        <a:p>
          <a:endParaRPr lang="en-US"/>
        </a:p>
      </dgm:t>
    </dgm:pt>
    <dgm:pt modelId="{230B8214-349D-425F-95FE-0044E35276FE}">
      <dgm:prSet/>
      <dgm:spPr/>
      <dgm:t>
        <a:bodyPr/>
        <a:lstStyle/>
        <a:p>
          <a:pPr>
            <a:lnSpc>
              <a:spcPct val="100000"/>
            </a:lnSpc>
          </a:pPr>
          <a:r>
            <a:rPr lang="en-GB"/>
            <a:t>Starting point: even if you have not done this work within your institution, we know that differential attainment is happening</a:t>
          </a:r>
          <a:endParaRPr lang="en-US"/>
        </a:p>
      </dgm:t>
    </dgm:pt>
    <dgm:pt modelId="{830F25C8-F116-4B74-BAB7-A3700733B346}" type="parTrans" cxnId="{06C16BDE-FC3E-41BE-A1EE-92E86D0845B6}">
      <dgm:prSet/>
      <dgm:spPr/>
      <dgm:t>
        <a:bodyPr/>
        <a:lstStyle/>
        <a:p>
          <a:endParaRPr lang="en-US"/>
        </a:p>
      </dgm:t>
    </dgm:pt>
    <dgm:pt modelId="{A099AEE0-3ED7-4222-BF45-9F354EEDF524}" type="sibTrans" cxnId="{06C16BDE-FC3E-41BE-A1EE-92E86D0845B6}">
      <dgm:prSet/>
      <dgm:spPr/>
      <dgm:t>
        <a:bodyPr/>
        <a:lstStyle/>
        <a:p>
          <a:endParaRPr lang="en-US"/>
        </a:p>
      </dgm:t>
    </dgm:pt>
    <dgm:pt modelId="{69C026D8-2613-4B92-BDC8-B8CE867CBB64}" type="pres">
      <dgm:prSet presAssocID="{58D4ABBA-747B-4DAE-B27E-B970D3988DEA}" presName="root" presStyleCnt="0">
        <dgm:presLayoutVars>
          <dgm:dir/>
          <dgm:resizeHandles val="exact"/>
        </dgm:presLayoutVars>
      </dgm:prSet>
      <dgm:spPr/>
    </dgm:pt>
    <dgm:pt modelId="{8D9A985D-55E6-4C2F-84A6-11281E92D5FD}" type="pres">
      <dgm:prSet presAssocID="{4A0C6641-BFDD-4BE1-A34A-2F656C68EF21}" presName="compNode" presStyleCnt="0"/>
      <dgm:spPr/>
    </dgm:pt>
    <dgm:pt modelId="{2F16347B-849B-4483-AA85-EFD5A68E3C35}" type="pres">
      <dgm:prSet presAssocID="{4A0C6641-BFDD-4BE1-A34A-2F656C68EF21}" presName="bgRect" presStyleLbl="bgShp" presStyleIdx="0" presStyleCnt="2"/>
      <dgm:spPr/>
    </dgm:pt>
    <dgm:pt modelId="{3A875C89-1EAF-4C57-837E-981E0DCC73F5}" type="pres">
      <dgm:prSet presAssocID="{4A0C6641-BFDD-4BE1-A34A-2F656C68EF2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spital"/>
        </a:ext>
      </dgm:extLst>
    </dgm:pt>
    <dgm:pt modelId="{16744F58-8B6C-4AB6-A39B-BEF83153BBD7}" type="pres">
      <dgm:prSet presAssocID="{4A0C6641-BFDD-4BE1-A34A-2F656C68EF21}" presName="spaceRect" presStyleCnt="0"/>
      <dgm:spPr/>
    </dgm:pt>
    <dgm:pt modelId="{A03CA999-03F0-4F0C-988C-9C8EBD10A0DA}" type="pres">
      <dgm:prSet presAssocID="{4A0C6641-BFDD-4BE1-A34A-2F656C68EF21}" presName="parTx" presStyleLbl="revTx" presStyleIdx="0" presStyleCnt="2" custScaleY="186443">
        <dgm:presLayoutVars>
          <dgm:chMax val="0"/>
          <dgm:chPref val="0"/>
        </dgm:presLayoutVars>
      </dgm:prSet>
      <dgm:spPr/>
    </dgm:pt>
    <dgm:pt modelId="{2E54B32C-CD70-4FEC-B482-D50A1E8E3BB0}" type="pres">
      <dgm:prSet presAssocID="{80EA0E2C-C767-4EBC-9F7A-83A2665D96E1}" presName="sibTrans" presStyleCnt="0"/>
      <dgm:spPr/>
    </dgm:pt>
    <dgm:pt modelId="{3E0292BE-40C0-4E2B-9398-CF9753ABD572}" type="pres">
      <dgm:prSet presAssocID="{230B8214-349D-425F-95FE-0044E35276FE}" presName="compNode" presStyleCnt="0"/>
      <dgm:spPr/>
    </dgm:pt>
    <dgm:pt modelId="{360BA04D-23E8-4002-8B32-95082BE98862}" type="pres">
      <dgm:prSet presAssocID="{230B8214-349D-425F-95FE-0044E35276FE}" presName="bgRect" presStyleLbl="bgShp" presStyleIdx="1" presStyleCnt="2"/>
      <dgm:spPr/>
    </dgm:pt>
    <dgm:pt modelId="{FB1A4570-00CE-42CD-AAAB-58B53EB99F68}" type="pres">
      <dgm:prSet presAssocID="{230B8214-349D-425F-95FE-0044E35276F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6BF8CC72-D9E0-4F86-AED3-2340339C2637}" type="pres">
      <dgm:prSet presAssocID="{230B8214-349D-425F-95FE-0044E35276FE}" presName="spaceRect" presStyleCnt="0"/>
      <dgm:spPr/>
    </dgm:pt>
    <dgm:pt modelId="{4B019D60-59FE-4888-8003-74F4DD67CF28}" type="pres">
      <dgm:prSet presAssocID="{230B8214-349D-425F-95FE-0044E35276FE}" presName="parTx" presStyleLbl="revTx" presStyleIdx="1" presStyleCnt="2">
        <dgm:presLayoutVars>
          <dgm:chMax val="0"/>
          <dgm:chPref val="0"/>
        </dgm:presLayoutVars>
      </dgm:prSet>
      <dgm:spPr/>
    </dgm:pt>
  </dgm:ptLst>
  <dgm:cxnLst>
    <dgm:cxn modelId="{6E57B456-8D32-4CBD-9973-E9C8EC7EA259}" type="presOf" srcId="{4A0C6641-BFDD-4BE1-A34A-2F656C68EF21}" destId="{A03CA999-03F0-4F0C-988C-9C8EBD10A0DA}" srcOrd="0" destOrd="0" presId="urn:microsoft.com/office/officeart/2018/2/layout/IconVerticalSolidList"/>
    <dgm:cxn modelId="{74C0F080-49E1-45ED-83DC-6EEF27A0C899}" type="presOf" srcId="{58D4ABBA-747B-4DAE-B27E-B970D3988DEA}" destId="{69C026D8-2613-4B92-BDC8-B8CE867CBB64}" srcOrd="0" destOrd="0" presId="urn:microsoft.com/office/officeart/2018/2/layout/IconVerticalSolidList"/>
    <dgm:cxn modelId="{06711690-EA99-4F56-8FDE-E7475454F891}" srcId="{58D4ABBA-747B-4DAE-B27E-B970D3988DEA}" destId="{4A0C6641-BFDD-4BE1-A34A-2F656C68EF21}" srcOrd="0" destOrd="0" parTransId="{9677131C-53E9-436D-93C8-76887F49B29C}" sibTransId="{80EA0E2C-C767-4EBC-9F7A-83A2665D96E1}"/>
    <dgm:cxn modelId="{06C16BDE-FC3E-41BE-A1EE-92E86D0845B6}" srcId="{58D4ABBA-747B-4DAE-B27E-B970D3988DEA}" destId="{230B8214-349D-425F-95FE-0044E35276FE}" srcOrd="1" destOrd="0" parTransId="{830F25C8-F116-4B74-BAB7-A3700733B346}" sibTransId="{A099AEE0-3ED7-4222-BF45-9F354EEDF524}"/>
    <dgm:cxn modelId="{50DBD8ED-7AF3-440E-B58A-554FE0256C39}" type="presOf" srcId="{230B8214-349D-425F-95FE-0044E35276FE}" destId="{4B019D60-59FE-4888-8003-74F4DD67CF28}" srcOrd="0" destOrd="0" presId="urn:microsoft.com/office/officeart/2018/2/layout/IconVerticalSolidList"/>
    <dgm:cxn modelId="{BBDA73D8-A4E3-4B2B-B866-F5A186FAB7B4}" type="presParOf" srcId="{69C026D8-2613-4B92-BDC8-B8CE867CBB64}" destId="{8D9A985D-55E6-4C2F-84A6-11281E92D5FD}" srcOrd="0" destOrd="0" presId="urn:microsoft.com/office/officeart/2018/2/layout/IconVerticalSolidList"/>
    <dgm:cxn modelId="{8E915471-595A-46CC-A379-48CC97999E4E}" type="presParOf" srcId="{8D9A985D-55E6-4C2F-84A6-11281E92D5FD}" destId="{2F16347B-849B-4483-AA85-EFD5A68E3C35}" srcOrd="0" destOrd="0" presId="urn:microsoft.com/office/officeart/2018/2/layout/IconVerticalSolidList"/>
    <dgm:cxn modelId="{F28DAA6A-77BD-44BA-9D3F-079D882F72EC}" type="presParOf" srcId="{8D9A985D-55E6-4C2F-84A6-11281E92D5FD}" destId="{3A875C89-1EAF-4C57-837E-981E0DCC73F5}" srcOrd="1" destOrd="0" presId="urn:microsoft.com/office/officeart/2018/2/layout/IconVerticalSolidList"/>
    <dgm:cxn modelId="{B0F78F46-F679-4DE8-9938-BDD34EA47237}" type="presParOf" srcId="{8D9A985D-55E6-4C2F-84A6-11281E92D5FD}" destId="{16744F58-8B6C-4AB6-A39B-BEF83153BBD7}" srcOrd="2" destOrd="0" presId="urn:microsoft.com/office/officeart/2018/2/layout/IconVerticalSolidList"/>
    <dgm:cxn modelId="{C30D1311-B216-47A7-9274-14B3CC32F9C5}" type="presParOf" srcId="{8D9A985D-55E6-4C2F-84A6-11281E92D5FD}" destId="{A03CA999-03F0-4F0C-988C-9C8EBD10A0DA}" srcOrd="3" destOrd="0" presId="urn:microsoft.com/office/officeart/2018/2/layout/IconVerticalSolidList"/>
    <dgm:cxn modelId="{A78412F7-EF7C-4C8B-8828-D33BCE565543}" type="presParOf" srcId="{69C026D8-2613-4B92-BDC8-B8CE867CBB64}" destId="{2E54B32C-CD70-4FEC-B482-D50A1E8E3BB0}" srcOrd="1" destOrd="0" presId="urn:microsoft.com/office/officeart/2018/2/layout/IconVerticalSolidList"/>
    <dgm:cxn modelId="{3B304666-3B39-413E-AB1C-C6F7A10C0228}" type="presParOf" srcId="{69C026D8-2613-4B92-BDC8-B8CE867CBB64}" destId="{3E0292BE-40C0-4E2B-9398-CF9753ABD572}" srcOrd="2" destOrd="0" presId="urn:microsoft.com/office/officeart/2018/2/layout/IconVerticalSolidList"/>
    <dgm:cxn modelId="{FCE1275B-3037-4B2B-AE4D-B1298B274B8E}" type="presParOf" srcId="{3E0292BE-40C0-4E2B-9398-CF9753ABD572}" destId="{360BA04D-23E8-4002-8B32-95082BE98862}" srcOrd="0" destOrd="0" presId="urn:microsoft.com/office/officeart/2018/2/layout/IconVerticalSolidList"/>
    <dgm:cxn modelId="{145553C9-2A98-4F17-984E-1CEBA4983C88}" type="presParOf" srcId="{3E0292BE-40C0-4E2B-9398-CF9753ABD572}" destId="{FB1A4570-00CE-42CD-AAAB-58B53EB99F68}" srcOrd="1" destOrd="0" presId="urn:microsoft.com/office/officeart/2018/2/layout/IconVerticalSolidList"/>
    <dgm:cxn modelId="{D47DF0AF-8B81-4C72-B52B-265A120202E5}" type="presParOf" srcId="{3E0292BE-40C0-4E2B-9398-CF9753ABD572}" destId="{6BF8CC72-D9E0-4F86-AED3-2340339C2637}" srcOrd="2" destOrd="0" presId="urn:microsoft.com/office/officeart/2018/2/layout/IconVerticalSolidList"/>
    <dgm:cxn modelId="{7EA852FD-609E-4DC5-ADF8-857444A568B4}" type="presParOf" srcId="{3E0292BE-40C0-4E2B-9398-CF9753ABD572}" destId="{4B019D60-59FE-4888-8003-74F4DD67CF2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C5CBE1-BD7A-444C-A290-AE57D50DDA5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0570CA7-D1AD-411D-AAC5-CE1577D55EBC}">
      <dgm:prSet custT="1"/>
      <dgm:spPr/>
      <dgm:t>
        <a:bodyPr/>
        <a:lstStyle/>
        <a:p>
          <a:r>
            <a:rPr lang="en-US" sz="3200" dirty="0"/>
            <a:t>What are you doing?</a:t>
          </a:r>
        </a:p>
      </dgm:t>
    </dgm:pt>
    <dgm:pt modelId="{1A9F270C-7B59-4787-87E8-69168694FD59}" type="parTrans" cxnId="{C75E3416-F439-49A1-A9D6-52D3F67B6B8B}">
      <dgm:prSet/>
      <dgm:spPr/>
      <dgm:t>
        <a:bodyPr/>
        <a:lstStyle/>
        <a:p>
          <a:endParaRPr lang="en-US"/>
        </a:p>
      </dgm:t>
    </dgm:pt>
    <dgm:pt modelId="{4BFBAB8F-61C6-4D6A-B3A1-39A9EDF6424C}" type="sibTrans" cxnId="{C75E3416-F439-49A1-A9D6-52D3F67B6B8B}">
      <dgm:prSet/>
      <dgm:spPr/>
      <dgm:t>
        <a:bodyPr/>
        <a:lstStyle/>
        <a:p>
          <a:endParaRPr lang="en-US"/>
        </a:p>
      </dgm:t>
    </dgm:pt>
    <dgm:pt modelId="{575A2220-5672-44BE-BEEA-800EDEC9B333}">
      <dgm:prSet custT="1"/>
      <dgm:spPr/>
      <dgm:t>
        <a:bodyPr/>
        <a:lstStyle/>
        <a:p>
          <a:r>
            <a:rPr lang="en-US" sz="3200" dirty="0"/>
            <a:t>Would like to do?</a:t>
          </a:r>
        </a:p>
      </dgm:t>
    </dgm:pt>
    <dgm:pt modelId="{253CBE1C-1F0E-43F1-B644-3A83BC3EB365}" type="parTrans" cxnId="{BC6CE82B-C761-4BA8-AFE5-97A5A3D15999}">
      <dgm:prSet/>
      <dgm:spPr/>
      <dgm:t>
        <a:bodyPr/>
        <a:lstStyle/>
        <a:p>
          <a:endParaRPr lang="en-US"/>
        </a:p>
      </dgm:t>
    </dgm:pt>
    <dgm:pt modelId="{C939CEF9-4CE5-4BCF-B583-55175C17F8BA}" type="sibTrans" cxnId="{BC6CE82B-C761-4BA8-AFE5-97A5A3D15999}">
      <dgm:prSet/>
      <dgm:spPr/>
      <dgm:t>
        <a:bodyPr/>
        <a:lstStyle/>
        <a:p>
          <a:endParaRPr lang="en-US"/>
        </a:p>
      </dgm:t>
    </dgm:pt>
    <dgm:pt modelId="{65750A4E-55DE-49A8-ADEC-FD712887B7E9}">
      <dgm:prSet custT="1"/>
      <dgm:spPr/>
      <dgm:t>
        <a:bodyPr/>
        <a:lstStyle/>
        <a:p>
          <a:r>
            <a:rPr lang="en-US" sz="3200" dirty="0"/>
            <a:t>Are there pros and cons? </a:t>
          </a:r>
        </a:p>
      </dgm:t>
    </dgm:pt>
    <dgm:pt modelId="{7B8EB973-6B8C-41E9-BBFC-3323A3BE5671}" type="parTrans" cxnId="{502151DC-2F19-4F6E-98EC-3C156FDCF44A}">
      <dgm:prSet/>
      <dgm:spPr/>
      <dgm:t>
        <a:bodyPr/>
        <a:lstStyle/>
        <a:p>
          <a:endParaRPr lang="en-US"/>
        </a:p>
      </dgm:t>
    </dgm:pt>
    <dgm:pt modelId="{7996BF96-CDE1-46DE-9D12-66C18D021E36}" type="sibTrans" cxnId="{502151DC-2F19-4F6E-98EC-3C156FDCF44A}">
      <dgm:prSet/>
      <dgm:spPr/>
      <dgm:t>
        <a:bodyPr/>
        <a:lstStyle/>
        <a:p>
          <a:endParaRPr lang="en-US"/>
        </a:p>
      </dgm:t>
    </dgm:pt>
    <dgm:pt modelId="{142DCC6A-CFDC-485A-8C73-8F33D4CBB21B}" type="pres">
      <dgm:prSet presAssocID="{BDC5CBE1-BD7A-444C-A290-AE57D50DDA57}" presName="root" presStyleCnt="0">
        <dgm:presLayoutVars>
          <dgm:dir/>
          <dgm:resizeHandles val="exact"/>
        </dgm:presLayoutVars>
      </dgm:prSet>
      <dgm:spPr/>
    </dgm:pt>
    <dgm:pt modelId="{D9E77B46-F19A-4819-9054-08238386FE23}" type="pres">
      <dgm:prSet presAssocID="{20570CA7-D1AD-411D-AAC5-CE1577D55EBC}" presName="compNode" presStyleCnt="0"/>
      <dgm:spPr/>
    </dgm:pt>
    <dgm:pt modelId="{6C1DCE02-B14C-466D-8E43-8EA2A4935F39}" type="pres">
      <dgm:prSet presAssocID="{20570CA7-D1AD-411D-AAC5-CE1577D55EBC}" presName="bgRect" presStyleLbl="bgShp" presStyleIdx="0" presStyleCnt="3"/>
      <dgm:spPr/>
    </dgm:pt>
    <dgm:pt modelId="{9D91ECD6-129B-493B-A8E2-5F2FA73324A9}" type="pres">
      <dgm:prSet presAssocID="{20570CA7-D1AD-411D-AAC5-CE1577D55EB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rcles with Arrows"/>
        </a:ext>
      </dgm:extLst>
    </dgm:pt>
    <dgm:pt modelId="{97176C7F-7916-4AD1-AF8E-4C1D9E0DFEAF}" type="pres">
      <dgm:prSet presAssocID="{20570CA7-D1AD-411D-AAC5-CE1577D55EBC}" presName="spaceRect" presStyleCnt="0"/>
      <dgm:spPr/>
    </dgm:pt>
    <dgm:pt modelId="{F58B95E4-F2EC-4137-B1E8-0E95C0CFF7EC}" type="pres">
      <dgm:prSet presAssocID="{20570CA7-D1AD-411D-AAC5-CE1577D55EBC}" presName="parTx" presStyleLbl="revTx" presStyleIdx="0" presStyleCnt="3">
        <dgm:presLayoutVars>
          <dgm:chMax val="0"/>
          <dgm:chPref val="0"/>
        </dgm:presLayoutVars>
      </dgm:prSet>
      <dgm:spPr/>
    </dgm:pt>
    <dgm:pt modelId="{206E97A1-F431-43DE-AD96-81A6D76CC10F}" type="pres">
      <dgm:prSet presAssocID="{4BFBAB8F-61C6-4D6A-B3A1-39A9EDF6424C}" presName="sibTrans" presStyleCnt="0"/>
      <dgm:spPr/>
    </dgm:pt>
    <dgm:pt modelId="{65D44F59-CFBF-4D7E-8BFC-F8401BF4B40D}" type="pres">
      <dgm:prSet presAssocID="{575A2220-5672-44BE-BEEA-800EDEC9B333}" presName="compNode" presStyleCnt="0"/>
      <dgm:spPr/>
    </dgm:pt>
    <dgm:pt modelId="{8F2105A2-A8B9-447C-9E26-43E4BAB6281F}" type="pres">
      <dgm:prSet presAssocID="{575A2220-5672-44BE-BEEA-800EDEC9B333}" presName="bgRect" presStyleLbl="bgShp" presStyleIdx="1" presStyleCnt="3"/>
      <dgm:spPr/>
    </dgm:pt>
    <dgm:pt modelId="{B232DF82-6432-4F1D-9A9B-84A721E05320}" type="pres">
      <dgm:prSet presAssocID="{575A2220-5672-44BE-BEEA-800EDEC9B33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umbs Up Sign"/>
        </a:ext>
      </dgm:extLst>
    </dgm:pt>
    <dgm:pt modelId="{02A822D1-DDE8-4076-BACF-9C771FD06DF3}" type="pres">
      <dgm:prSet presAssocID="{575A2220-5672-44BE-BEEA-800EDEC9B333}" presName="spaceRect" presStyleCnt="0"/>
      <dgm:spPr/>
    </dgm:pt>
    <dgm:pt modelId="{D46AEFDF-3CE0-4446-B0F4-1B55416C5F74}" type="pres">
      <dgm:prSet presAssocID="{575A2220-5672-44BE-BEEA-800EDEC9B333}" presName="parTx" presStyleLbl="revTx" presStyleIdx="1" presStyleCnt="3">
        <dgm:presLayoutVars>
          <dgm:chMax val="0"/>
          <dgm:chPref val="0"/>
        </dgm:presLayoutVars>
      </dgm:prSet>
      <dgm:spPr/>
    </dgm:pt>
    <dgm:pt modelId="{151BE1FC-2D98-4BA8-88A2-4677125459B8}" type="pres">
      <dgm:prSet presAssocID="{C939CEF9-4CE5-4BCF-B583-55175C17F8BA}" presName="sibTrans" presStyleCnt="0"/>
      <dgm:spPr/>
    </dgm:pt>
    <dgm:pt modelId="{7421A193-CC00-434B-AC66-9C3FA85C41CB}" type="pres">
      <dgm:prSet presAssocID="{65750A4E-55DE-49A8-ADEC-FD712887B7E9}" presName="compNode" presStyleCnt="0"/>
      <dgm:spPr/>
    </dgm:pt>
    <dgm:pt modelId="{CB308174-4618-4B7D-97B3-5C00608E7D40}" type="pres">
      <dgm:prSet presAssocID="{65750A4E-55DE-49A8-ADEC-FD712887B7E9}" presName="bgRect" presStyleLbl="bgShp" presStyleIdx="2" presStyleCnt="3"/>
      <dgm:spPr/>
    </dgm:pt>
    <dgm:pt modelId="{801C4B25-174E-401F-BBBA-8109D58A208D}" type="pres">
      <dgm:prSet presAssocID="{65750A4E-55DE-49A8-ADEC-FD712887B7E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ick"/>
        </a:ext>
      </dgm:extLst>
    </dgm:pt>
    <dgm:pt modelId="{9EC47277-E900-4462-A108-3972A93C240D}" type="pres">
      <dgm:prSet presAssocID="{65750A4E-55DE-49A8-ADEC-FD712887B7E9}" presName="spaceRect" presStyleCnt="0"/>
      <dgm:spPr/>
    </dgm:pt>
    <dgm:pt modelId="{BEDF91DF-1891-477E-AE6B-83A9F16454B2}" type="pres">
      <dgm:prSet presAssocID="{65750A4E-55DE-49A8-ADEC-FD712887B7E9}" presName="parTx" presStyleLbl="revTx" presStyleIdx="2" presStyleCnt="3">
        <dgm:presLayoutVars>
          <dgm:chMax val="0"/>
          <dgm:chPref val="0"/>
        </dgm:presLayoutVars>
      </dgm:prSet>
      <dgm:spPr/>
    </dgm:pt>
  </dgm:ptLst>
  <dgm:cxnLst>
    <dgm:cxn modelId="{C75E3416-F439-49A1-A9D6-52D3F67B6B8B}" srcId="{BDC5CBE1-BD7A-444C-A290-AE57D50DDA57}" destId="{20570CA7-D1AD-411D-AAC5-CE1577D55EBC}" srcOrd="0" destOrd="0" parTransId="{1A9F270C-7B59-4787-87E8-69168694FD59}" sibTransId="{4BFBAB8F-61C6-4D6A-B3A1-39A9EDF6424C}"/>
    <dgm:cxn modelId="{BC6CE82B-C761-4BA8-AFE5-97A5A3D15999}" srcId="{BDC5CBE1-BD7A-444C-A290-AE57D50DDA57}" destId="{575A2220-5672-44BE-BEEA-800EDEC9B333}" srcOrd="1" destOrd="0" parTransId="{253CBE1C-1F0E-43F1-B644-3A83BC3EB365}" sibTransId="{C939CEF9-4CE5-4BCF-B583-55175C17F8BA}"/>
    <dgm:cxn modelId="{EA062D44-AB4D-4299-8BFA-F50951DB461F}" type="presOf" srcId="{65750A4E-55DE-49A8-ADEC-FD712887B7E9}" destId="{BEDF91DF-1891-477E-AE6B-83A9F16454B2}" srcOrd="0" destOrd="0" presId="urn:microsoft.com/office/officeart/2018/2/layout/IconVerticalSolidList"/>
    <dgm:cxn modelId="{66070059-08F6-4E5D-ABEE-FE2E8D7664F3}" type="presOf" srcId="{575A2220-5672-44BE-BEEA-800EDEC9B333}" destId="{D46AEFDF-3CE0-4446-B0F4-1B55416C5F74}" srcOrd="0" destOrd="0" presId="urn:microsoft.com/office/officeart/2018/2/layout/IconVerticalSolidList"/>
    <dgm:cxn modelId="{A866F87C-711F-45EF-BB4F-95C2C01911BB}" type="presOf" srcId="{BDC5CBE1-BD7A-444C-A290-AE57D50DDA57}" destId="{142DCC6A-CFDC-485A-8C73-8F33D4CBB21B}" srcOrd="0" destOrd="0" presId="urn:microsoft.com/office/officeart/2018/2/layout/IconVerticalSolidList"/>
    <dgm:cxn modelId="{5AB6F3A3-8CBA-4055-953B-A3FCFFEC2506}" type="presOf" srcId="{20570CA7-D1AD-411D-AAC5-CE1577D55EBC}" destId="{F58B95E4-F2EC-4137-B1E8-0E95C0CFF7EC}" srcOrd="0" destOrd="0" presId="urn:microsoft.com/office/officeart/2018/2/layout/IconVerticalSolidList"/>
    <dgm:cxn modelId="{502151DC-2F19-4F6E-98EC-3C156FDCF44A}" srcId="{BDC5CBE1-BD7A-444C-A290-AE57D50DDA57}" destId="{65750A4E-55DE-49A8-ADEC-FD712887B7E9}" srcOrd="2" destOrd="0" parTransId="{7B8EB973-6B8C-41E9-BBFC-3323A3BE5671}" sibTransId="{7996BF96-CDE1-46DE-9D12-66C18D021E36}"/>
    <dgm:cxn modelId="{DCCF4A66-594E-44DD-BA2B-9F9A9D4DB2B9}" type="presParOf" srcId="{142DCC6A-CFDC-485A-8C73-8F33D4CBB21B}" destId="{D9E77B46-F19A-4819-9054-08238386FE23}" srcOrd="0" destOrd="0" presId="urn:microsoft.com/office/officeart/2018/2/layout/IconVerticalSolidList"/>
    <dgm:cxn modelId="{DF214972-D66E-4145-A366-F7DA25D9D0A8}" type="presParOf" srcId="{D9E77B46-F19A-4819-9054-08238386FE23}" destId="{6C1DCE02-B14C-466D-8E43-8EA2A4935F39}" srcOrd="0" destOrd="0" presId="urn:microsoft.com/office/officeart/2018/2/layout/IconVerticalSolidList"/>
    <dgm:cxn modelId="{DC30619A-E5D9-480C-9DF4-26EACE6C7F09}" type="presParOf" srcId="{D9E77B46-F19A-4819-9054-08238386FE23}" destId="{9D91ECD6-129B-493B-A8E2-5F2FA73324A9}" srcOrd="1" destOrd="0" presId="urn:microsoft.com/office/officeart/2018/2/layout/IconVerticalSolidList"/>
    <dgm:cxn modelId="{C6644C7D-BBD6-4B93-B000-FF49FEEF93F5}" type="presParOf" srcId="{D9E77B46-F19A-4819-9054-08238386FE23}" destId="{97176C7F-7916-4AD1-AF8E-4C1D9E0DFEAF}" srcOrd="2" destOrd="0" presId="urn:microsoft.com/office/officeart/2018/2/layout/IconVerticalSolidList"/>
    <dgm:cxn modelId="{D06ABAB7-26B8-472D-B0E8-3235EA144EBD}" type="presParOf" srcId="{D9E77B46-F19A-4819-9054-08238386FE23}" destId="{F58B95E4-F2EC-4137-B1E8-0E95C0CFF7EC}" srcOrd="3" destOrd="0" presId="urn:microsoft.com/office/officeart/2018/2/layout/IconVerticalSolidList"/>
    <dgm:cxn modelId="{02A5DD00-AB9A-4274-81AA-C164EC29AAA8}" type="presParOf" srcId="{142DCC6A-CFDC-485A-8C73-8F33D4CBB21B}" destId="{206E97A1-F431-43DE-AD96-81A6D76CC10F}" srcOrd="1" destOrd="0" presId="urn:microsoft.com/office/officeart/2018/2/layout/IconVerticalSolidList"/>
    <dgm:cxn modelId="{30305B35-6AD3-4D1F-8253-49284CA5AEA4}" type="presParOf" srcId="{142DCC6A-CFDC-485A-8C73-8F33D4CBB21B}" destId="{65D44F59-CFBF-4D7E-8BFC-F8401BF4B40D}" srcOrd="2" destOrd="0" presId="urn:microsoft.com/office/officeart/2018/2/layout/IconVerticalSolidList"/>
    <dgm:cxn modelId="{852CE108-1836-483C-BBBF-1761BBDFD5BC}" type="presParOf" srcId="{65D44F59-CFBF-4D7E-8BFC-F8401BF4B40D}" destId="{8F2105A2-A8B9-447C-9E26-43E4BAB6281F}" srcOrd="0" destOrd="0" presId="urn:microsoft.com/office/officeart/2018/2/layout/IconVerticalSolidList"/>
    <dgm:cxn modelId="{E08F1769-567C-4E28-A504-DEF6D5DCC1B0}" type="presParOf" srcId="{65D44F59-CFBF-4D7E-8BFC-F8401BF4B40D}" destId="{B232DF82-6432-4F1D-9A9B-84A721E05320}" srcOrd="1" destOrd="0" presId="urn:microsoft.com/office/officeart/2018/2/layout/IconVerticalSolidList"/>
    <dgm:cxn modelId="{1397377E-256A-44DF-ABDA-EF79A93873BB}" type="presParOf" srcId="{65D44F59-CFBF-4D7E-8BFC-F8401BF4B40D}" destId="{02A822D1-DDE8-4076-BACF-9C771FD06DF3}" srcOrd="2" destOrd="0" presId="urn:microsoft.com/office/officeart/2018/2/layout/IconVerticalSolidList"/>
    <dgm:cxn modelId="{4EA0DE08-4798-465B-9F45-0E9667D63ABC}" type="presParOf" srcId="{65D44F59-CFBF-4D7E-8BFC-F8401BF4B40D}" destId="{D46AEFDF-3CE0-4446-B0F4-1B55416C5F74}" srcOrd="3" destOrd="0" presId="urn:microsoft.com/office/officeart/2018/2/layout/IconVerticalSolidList"/>
    <dgm:cxn modelId="{6AED65A1-0CB1-43E2-8C4C-658F7EA27ABF}" type="presParOf" srcId="{142DCC6A-CFDC-485A-8C73-8F33D4CBB21B}" destId="{151BE1FC-2D98-4BA8-88A2-4677125459B8}" srcOrd="3" destOrd="0" presId="urn:microsoft.com/office/officeart/2018/2/layout/IconVerticalSolidList"/>
    <dgm:cxn modelId="{8ED6C3C0-6E1F-45FC-B03D-8F8BBE4B8245}" type="presParOf" srcId="{142DCC6A-CFDC-485A-8C73-8F33D4CBB21B}" destId="{7421A193-CC00-434B-AC66-9C3FA85C41CB}" srcOrd="4" destOrd="0" presId="urn:microsoft.com/office/officeart/2018/2/layout/IconVerticalSolidList"/>
    <dgm:cxn modelId="{7A527475-7AAA-4036-986A-ABC07EC78252}" type="presParOf" srcId="{7421A193-CC00-434B-AC66-9C3FA85C41CB}" destId="{CB308174-4618-4B7D-97B3-5C00608E7D40}" srcOrd="0" destOrd="0" presId="urn:microsoft.com/office/officeart/2018/2/layout/IconVerticalSolidList"/>
    <dgm:cxn modelId="{65AE6EA0-65A3-4746-8495-1C17346A3A69}" type="presParOf" srcId="{7421A193-CC00-434B-AC66-9C3FA85C41CB}" destId="{801C4B25-174E-401F-BBBA-8109D58A208D}" srcOrd="1" destOrd="0" presId="urn:microsoft.com/office/officeart/2018/2/layout/IconVerticalSolidList"/>
    <dgm:cxn modelId="{F84EEAEB-923F-43B3-B2DE-CA9E9B4DF165}" type="presParOf" srcId="{7421A193-CC00-434B-AC66-9C3FA85C41CB}" destId="{9EC47277-E900-4462-A108-3972A93C240D}" srcOrd="2" destOrd="0" presId="urn:microsoft.com/office/officeart/2018/2/layout/IconVerticalSolidList"/>
    <dgm:cxn modelId="{3D5004E9-B0FF-4396-9951-F69D134816C9}" type="presParOf" srcId="{7421A193-CC00-434B-AC66-9C3FA85C41CB}" destId="{BEDF91DF-1891-477E-AE6B-83A9F16454B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4883E1-49CA-4EA9-B62E-FF92C8E19E2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E0092E7-616A-42D2-94CD-83335853A250}">
      <dgm:prSet/>
      <dgm:spPr/>
      <dgm:t>
        <a:bodyPr/>
        <a:lstStyle/>
        <a:p>
          <a:r>
            <a:rPr lang="en-GB"/>
            <a:t>Who are your learners?</a:t>
          </a:r>
          <a:endParaRPr lang="en-US"/>
        </a:p>
      </dgm:t>
    </dgm:pt>
    <dgm:pt modelId="{216B1D44-5975-4778-A308-8EDE1861CEF0}" type="parTrans" cxnId="{3CBB5323-42C5-4989-B04E-04F026B607E6}">
      <dgm:prSet/>
      <dgm:spPr/>
      <dgm:t>
        <a:bodyPr/>
        <a:lstStyle/>
        <a:p>
          <a:endParaRPr lang="en-US"/>
        </a:p>
      </dgm:t>
    </dgm:pt>
    <dgm:pt modelId="{290EF926-F70B-4F32-B87A-A5D3B837A1F5}" type="sibTrans" cxnId="{3CBB5323-42C5-4989-B04E-04F026B607E6}">
      <dgm:prSet/>
      <dgm:spPr/>
      <dgm:t>
        <a:bodyPr/>
        <a:lstStyle/>
        <a:p>
          <a:endParaRPr lang="en-US"/>
        </a:p>
      </dgm:t>
    </dgm:pt>
    <dgm:pt modelId="{EE0962A9-D451-4597-9232-E18F1F40F76B}">
      <dgm:prSet/>
      <dgm:spPr/>
      <dgm:t>
        <a:bodyPr/>
        <a:lstStyle/>
        <a:p>
          <a:r>
            <a:rPr lang="en-GB"/>
            <a:t>Where are you including them in assessment decisions?</a:t>
          </a:r>
          <a:endParaRPr lang="en-US"/>
        </a:p>
      </dgm:t>
    </dgm:pt>
    <dgm:pt modelId="{AF59CD96-D2D1-42B9-8B53-27E04548BC6D}" type="parTrans" cxnId="{7E66C758-7889-4F62-ADFC-86D10FEFAFD0}">
      <dgm:prSet/>
      <dgm:spPr/>
      <dgm:t>
        <a:bodyPr/>
        <a:lstStyle/>
        <a:p>
          <a:endParaRPr lang="en-US"/>
        </a:p>
      </dgm:t>
    </dgm:pt>
    <dgm:pt modelId="{5907F5AC-BD34-4EA4-A843-B0BC26F80682}" type="sibTrans" cxnId="{7E66C758-7889-4F62-ADFC-86D10FEFAFD0}">
      <dgm:prSet/>
      <dgm:spPr/>
      <dgm:t>
        <a:bodyPr/>
        <a:lstStyle/>
        <a:p>
          <a:endParaRPr lang="en-US"/>
        </a:p>
      </dgm:t>
    </dgm:pt>
    <dgm:pt modelId="{70614713-CF60-4B36-B479-8F05D21D2895}">
      <dgm:prSet/>
      <dgm:spPr/>
      <dgm:t>
        <a:bodyPr/>
        <a:lstStyle/>
        <a:p>
          <a:r>
            <a:rPr lang="en-GB"/>
            <a:t>What tools are you using?  Is diversity built in?  If not, where could if be?</a:t>
          </a:r>
          <a:endParaRPr lang="en-US"/>
        </a:p>
      </dgm:t>
    </dgm:pt>
    <dgm:pt modelId="{87B0CB6F-8337-492B-8F01-6F08D80B1635}" type="parTrans" cxnId="{416504C9-803F-4352-B42A-1E0B20BD006A}">
      <dgm:prSet/>
      <dgm:spPr/>
      <dgm:t>
        <a:bodyPr/>
        <a:lstStyle/>
        <a:p>
          <a:endParaRPr lang="en-US"/>
        </a:p>
      </dgm:t>
    </dgm:pt>
    <dgm:pt modelId="{ED50B383-729D-4A8E-A91D-A69A428AC2A4}" type="sibTrans" cxnId="{416504C9-803F-4352-B42A-1E0B20BD006A}">
      <dgm:prSet/>
      <dgm:spPr/>
      <dgm:t>
        <a:bodyPr/>
        <a:lstStyle/>
        <a:p>
          <a:endParaRPr lang="en-US"/>
        </a:p>
      </dgm:t>
    </dgm:pt>
    <dgm:pt modelId="{6E78B7FB-A7EF-4255-94E4-D0D2A2C8F6FF}">
      <dgm:prSet/>
      <dgm:spPr/>
      <dgm:t>
        <a:bodyPr/>
        <a:lstStyle/>
        <a:p>
          <a:r>
            <a:rPr lang="en-GB"/>
            <a:t>How ready or trained are your assessors?</a:t>
          </a:r>
          <a:endParaRPr lang="en-US"/>
        </a:p>
      </dgm:t>
    </dgm:pt>
    <dgm:pt modelId="{EB6DD831-1E56-4749-952A-533AA2375A34}" type="parTrans" cxnId="{81D89574-C2E0-4D3B-B041-2B326BE384DE}">
      <dgm:prSet/>
      <dgm:spPr/>
      <dgm:t>
        <a:bodyPr/>
        <a:lstStyle/>
        <a:p>
          <a:endParaRPr lang="en-US"/>
        </a:p>
      </dgm:t>
    </dgm:pt>
    <dgm:pt modelId="{D9B893CB-A161-48A0-81E8-6CD5C484C39B}" type="sibTrans" cxnId="{81D89574-C2E0-4D3B-B041-2B326BE384DE}">
      <dgm:prSet/>
      <dgm:spPr/>
      <dgm:t>
        <a:bodyPr/>
        <a:lstStyle/>
        <a:p>
          <a:endParaRPr lang="en-US"/>
        </a:p>
      </dgm:t>
    </dgm:pt>
    <dgm:pt modelId="{5927A1F2-7DC8-184B-8942-1E8255370324}" type="pres">
      <dgm:prSet presAssocID="{804883E1-49CA-4EA9-B62E-FF92C8E19E25}" presName="vert0" presStyleCnt="0">
        <dgm:presLayoutVars>
          <dgm:dir/>
          <dgm:animOne val="branch"/>
          <dgm:animLvl val="lvl"/>
        </dgm:presLayoutVars>
      </dgm:prSet>
      <dgm:spPr/>
    </dgm:pt>
    <dgm:pt modelId="{C2393F4F-75A0-D544-A0F3-70EC35B9CF94}" type="pres">
      <dgm:prSet presAssocID="{EE0092E7-616A-42D2-94CD-83335853A250}" presName="thickLine" presStyleLbl="alignNode1" presStyleIdx="0" presStyleCnt="4"/>
      <dgm:spPr/>
    </dgm:pt>
    <dgm:pt modelId="{C51A0C5E-172A-CA42-BD73-20992B1AF43B}" type="pres">
      <dgm:prSet presAssocID="{EE0092E7-616A-42D2-94CD-83335853A250}" presName="horz1" presStyleCnt="0"/>
      <dgm:spPr/>
    </dgm:pt>
    <dgm:pt modelId="{9DCF31BA-C40A-B14A-9DDD-748739B28AFC}" type="pres">
      <dgm:prSet presAssocID="{EE0092E7-616A-42D2-94CD-83335853A250}" presName="tx1" presStyleLbl="revTx" presStyleIdx="0" presStyleCnt="4"/>
      <dgm:spPr/>
    </dgm:pt>
    <dgm:pt modelId="{BB781333-9DC3-EE4F-A2D2-A3A3F7A79663}" type="pres">
      <dgm:prSet presAssocID="{EE0092E7-616A-42D2-94CD-83335853A250}" presName="vert1" presStyleCnt="0"/>
      <dgm:spPr/>
    </dgm:pt>
    <dgm:pt modelId="{07815694-1213-BB41-8DC2-E74CA88AFBEA}" type="pres">
      <dgm:prSet presAssocID="{EE0962A9-D451-4597-9232-E18F1F40F76B}" presName="thickLine" presStyleLbl="alignNode1" presStyleIdx="1" presStyleCnt="4"/>
      <dgm:spPr/>
    </dgm:pt>
    <dgm:pt modelId="{A9723852-9840-5D4D-A048-EF68FA50C892}" type="pres">
      <dgm:prSet presAssocID="{EE0962A9-D451-4597-9232-E18F1F40F76B}" presName="horz1" presStyleCnt="0"/>
      <dgm:spPr/>
    </dgm:pt>
    <dgm:pt modelId="{E1978598-4234-634D-9582-6CEC7A6308AE}" type="pres">
      <dgm:prSet presAssocID="{EE0962A9-D451-4597-9232-E18F1F40F76B}" presName="tx1" presStyleLbl="revTx" presStyleIdx="1" presStyleCnt="4"/>
      <dgm:spPr/>
    </dgm:pt>
    <dgm:pt modelId="{315870C1-E23C-1649-98DA-F668A439F82C}" type="pres">
      <dgm:prSet presAssocID="{EE0962A9-D451-4597-9232-E18F1F40F76B}" presName="vert1" presStyleCnt="0"/>
      <dgm:spPr/>
    </dgm:pt>
    <dgm:pt modelId="{DE7BD762-4DB5-8B44-BDE5-F513DF1183DF}" type="pres">
      <dgm:prSet presAssocID="{70614713-CF60-4B36-B479-8F05D21D2895}" presName="thickLine" presStyleLbl="alignNode1" presStyleIdx="2" presStyleCnt="4"/>
      <dgm:spPr/>
    </dgm:pt>
    <dgm:pt modelId="{7718834C-F290-7F41-8368-EE40861DF180}" type="pres">
      <dgm:prSet presAssocID="{70614713-CF60-4B36-B479-8F05D21D2895}" presName="horz1" presStyleCnt="0"/>
      <dgm:spPr/>
    </dgm:pt>
    <dgm:pt modelId="{9FD5012C-9864-1B49-8BAD-01244CD1B736}" type="pres">
      <dgm:prSet presAssocID="{70614713-CF60-4B36-B479-8F05D21D2895}" presName="tx1" presStyleLbl="revTx" presStyleIdx="2" presStyleCnt="4"/>
      <dgm:spPr/>
    </dgm:pt>
    <dgm:pt modelId="{102413C4-1167-8448-858B-D7ACFBC02EA6}" type="pres">
      <dgm:prSet presAssocID="{70614713-CF60-4B36-B479-8F05D21D2895}" presName="vert1" presStyleCnt="0"/>
      <dgm:spPr/>
    </dgm:pt>
    <dgm:pt modelId="{2C67117A-38DE-9843-B28B-2E73FEA1D198}" type="pres">
      <dgm:prSet presAssocID="{6E78B7FB-A7EF-4255-94E4-D0D2A2C8F6FF}" presName="thickLine" presStyleLbl="alignNode1" presStyleIdx="3" presStyleCnt="4"/>
      <dgm:spPr/>
    </dgm:pt>
    <dgm:pt modelId="{AE4D9334-4C47-6042-AE7C-39A5BE073517}" type="pres">
      <dgm:prSet presAssocID="{6E78B7FB-A7EF-4255-94E4-D0D2A2C8F6FF}" presName="horz1" presStyleCnt="0"/>
      <dgm:spPr/>
    </dgm:pt>
    <dgm:pt modelId="{819293DB-012B-D04A-9485-35DD42726E8A}" type="pres">
      <dgm:prSet presAssocID="{6E78B7FB-A7EF-4255-94E4-D0D2A2C8F6FF}" presName="tx1" presStyleLbl="revTx" presStyleIdx="3" presStyleCnt="4"/>
      <dgm:spPr/>
    </dgm:pt>
    <dgm:pt modelId="{36D8CF35-6B73-6146-B2E7-EB4C39D39EA2}" type="pres">
      <dgm:prSet presAssocID="{6E78B7FB-A7EF-4255-94E4-D0D2A2C8F6FF}" presName="vert1" presStyleCnt="0"/>
      <dgm:spPr/>
    </dgm:pt>
  </dgm:ptLst>
  <dgm:cxnLst>
    <dgm:cxn modelId="{3CBB5323-42C5-4989-B04E-04F026B607E6}" srcId="{804883E1-49CA-4EA9-B62E-FF92C8E19E25}" destId="{EE0092E7-616A-42D2-94CD-83335853A250}" srcOrd="0" destOrd="0" parTransId="{216B1D44-5975-4778-A308-8EDE1861CEF0}" sibTransId="{290EF926-F70B-4F32-B87A-A5D3B837A1F5}"/>
    <dgm:cxn modelId="{5B53B03E-2928-1842-AA93-278C7971D1B6}" type="presOf" srcId="{804883E1-49CA-4EA9-B62E-FF92C8E19E25}" destId="{5927A1F2-7DC8-184B-8942-1E8255370324}" srcOrd="0" destOrd="0" presId="urn:microsoft.com/office/officeart/2008/layout/LinedList"/>
    <dgm:cxn modelId="{A85F6E4D-9138-EA45-A28B-DAEB8342359B}" type="presOf" srcId="{EE0092E7-616A-42D2-94CD-83335853A250}" destId="{9DCF31BA-C40A-B14A-9DDD-748739B28AFC}" srcOrd="0" destOrd="0" presId="urn:microsoft.com/office/officeart/2008/layout/LinedList"/>
    <dgm:cxn modelId="{7E66C758-7889-4F62-ADFC-86D10FEFAFD0}" srcId="{804883E1-49CA-4EA9-B62E-FF92C8E19E25}" destId="{EE0962A9-D451-4597-9232-E18F1F40F76B}" srcOrd="1" destOrd="0" parTransId="{AF59CD96-D2D1-42B9-8B53-27E04548BC6D}" sibTransId="{5907F5AC-BD34-4EA4-A843-B0BC26F80682}"/>
    <dgm:cxn modelId="{2E499C6C-BDAF-3B48-BFB0-E5AD22E0CD98}" type="presOf" srcId="{70614713-CF60-4B36-B479-8F05D21D2895}" destId="{9FD5012C-9864-1B49-8BAD-01244CD1B736}" srcOrd="0" destOrd="0" presId="urn:microsoft.com/office/officeart/2008/layout/LinedList"/>
    <dgm:cxn modelId="{81C7E173-4E87-054E-B42F-61F63A7F8B6D}" type="presOf" srcId="{6E78B7FB-A7EF-4255-94E4-D0D2A2C8F6FF}" destId="{819293DB-012B-D04A-9485-35DD42726E8A}" srcOrd="0" destOrd="0" presId="urn:microsoft.com/office/officeart/2008/layout/LinedList"/>
    <dgm:cxn modelId="{81D89574-C2E0-4D3B-B041-2B326BE384DE}" srcId="{804883E1-49CA-4EA9-B62E-FF92C8E19E25}" destId="{6E78B7FB-A7EF-4255-94E4-D0D2A2C8F6FF}" srcOrd="3" destOrd="0" parTransId="{EB6DD831-1E56-4749-952A-533AA2375A34}" sibTransId="{D9B893CB-A161-48A0-81E8-6CD5C484C39B}"/>
    <dgm:cxn modelId="{48F666A5-5FCC-FD4A-9FBB-F51F05B29B75}" type="presOf" srcId="{EE0962A9-D451-4597-9232-E18F1F40F76B}" destId="{E1978598-4234-634D-9582-6CEC7A6308AE}" srcOrd="0" destOrd="0" presId="urn:microsoft.com/office/officeart/2008/layout/LinedList"/>
    <dgm:cxn modelId="{416504C9-803F-4352-B42A-1E0B20BD006A}" srcId="{804883E1-49CA-4EA9-B62E-FF92C8E19E25}" destId="{70614713-CF60-4B36-B479-8F05D21D2895}" srcOrd="2" destOrd="0" parTransId="{87B0CB6F-8337-492B-8F01-6F08D80B1635}" sibTransId="{ED50B383-729D-4A8E-A91D-A69A428AC2A4}"/>
    <dgm:cxn modelId="{4DF47326-FABA-B348-98AB-E46A351AD5B4}" type="presParOf" srcId="{5927A1F2-7DC8-184B-8942-1E8255370324}" destId="{C2393F4F-75A0-D544-A0F3-70EC35B9CF94}" srcOrd="0" destOrd="0" presId="urn:microsoft.com/office/officeart/2008/layout/LinedList"/>
    <dgm:cxn modelId="{32C989CE-7088-CC44-B2C6-BB665FCEDAAD}" type="presParOf" srcId="{5927A1F2-7DC8-184B-8942-1E8255370324}" destId="{C51A0C5E-172A-CA42-BD73-20992B1AF43B}" srcOrd="1" destOrd="0" presId="urn:microsoft.com/office/officeart/2008/layout/LinedList"/>
    <dgm:cxn modelId="{F3954C54-247E-F048-83CF-52C383E04E84}" type="presParOf" srcId="{C51A0C5E-172A-CA42-BD73-20992B1AF43B}" destId="{9DCF31BA-C40A-B14A-9DDD-748739B28AFC}" srcOrd="0" destOrd="0" presId="urn:microsoft.com/office/officeart/2008/layout/LinedList"/>
    <dgm:cxn modelId="{8A99BFD6-3008-C64F-B613-6CB95A6C8F62}" type="presParOf" srcId="{C51A0C5E-172A-CA42-BD73-20992B1AF43B}" destId="{BB781333-9DC3-EE4F-A2D2-A3A3F7A79663}" srcOrd="1" destOrd="0" presId="urn:microsoft.com/office/officeart/2008/layout/LinedList"/>
    <dgm:cxn modelId="{0D9D55AF-2CDB-0E4F-9582-22997AB68FD7}" type="presParOf" srcId="{5927A1F2-7DC8-184B-8942-1E8255370324}" destId="{07815694-1213-BB41-8DC2-E74CA88AFBEA}" srcOrd="2" destOrd="0" presId="urn:microsoft.com/office/officeart/2008/layout/LinedList"/>
    <dgm:cxn modelId="{8252F4DA-4F9F-7D48-AC5E-FB9674001DDC}" type="presParOf" srcId="{5927A1F2-7DC8-184B-8942-1E8255370324}" destId="{A9723852-9840-5D4D-A048-EF68FA50C892}" srcOrd="3" destOrd="0" presId="urn:microsoft.com/office/officeart/2008/layout/LinedList"/>
    <dgm:cxn modelId="{EA6D31F4-3708-E648-BB58-06C11E629AD3}" type="presParOf" srcId="{A9723852-9840-5D4D-A048-EF68FA50C892}" destId="{E1978598-4234-634D-9582-6CEC7A6308AE}" srcOrd="0" destOrd="0" presId="urn:microsoft.com/office/officeart/2008/layout/LinedList"/>
    <dgm:cxn modelId="{94C75691-33C7-B64E-B8A2-A8A4141A9F60}" type="presParOf" srcId="{A9723852-9840-5D4D-A048-EF68FA50C892}" destId="{315870C1-E23C-1649-98DA-F668A439F82C}" srcOrd="1" destOrd="0" presId="urn:microsoft.com/office/officeart/2008/layout/LinedList"/>
    <dgm:cxn modelId="{8A3FB245-ED3F-5641-9DD8-BACE960A73ED}" type="presParOf" srcId="{5927A1F2-7DC8-184B-8942-1E8255370324}" destId="{DE7BD762-4DB5-8B44-BDE5-F513DF1183DF}" srcOrd="4" destOrd="0" presId="urn:microsoft.com/office/officeart/2008/layout/LinedList"/>
    <dgm:cxn modelId="{D935E517-F6B0-AB42-BE7C-EF8C6B60629F}" type="presParOf" srcId="{5927A1F2-7DC8-184B-8942-1E8255370324}" destId="{7718834C-F290-7F41-8368-EE40861DF180}" srcOrd="5" destOrd="0" presId="urn:microsoft.com/office/officeart/2008/layout/LinedList"/>
    <dgm:cxn modelId="{05CDCBEB-B55D-0C45-8B1E-FBD5919810F7}" type="presParOf" srcId="{7718834C-F290-7F41-8368-EE40861DF180}" destId="{9FD5012C-9864-1B49-8BAD-01244CD1B736}" srcOrd="0" destOrd="0" presId="urn:microsoft.com/office/officeart/2008/layout/LinedList"/>
    <dgm:cxn modelId="{62592CC4-0490-C24D-BABC-99D67DBA8909}" type="presParOf" srcId="{7718834C-F290-7F41-8368-EE40861DF180}" destId="{102413C4-1167-8448-858B-D7ACFBC02EA6}" srcOrd="1" destOrd="0" presId="urn:microsoft.com/office/officeart/2008/layout/LinedList"/>
    <dgm:cxn modelId="{DE7755C3-1C0F-324B-A52A-4E4446065D5F}" type="presParOf" srcId="{5927A1F2-7DC8-184B-8942-1E8255370324}" destId="{2C67117A-38DE-9843-B28B-2E73FEA1D198}" srcOrd="6" destOrd="0" presId="urn:microsoft.com/office/officeart/2008/layout/LinedList"/>
    <dgm:cxn modelId="{1A0DC9F0-3CF5-B846-A817-E1688E24E7A5}" type="presParOf" srcId="{5927A1F2-7DC8-184B-8942-1E8255370324}" destId="{AE4D9334-4C47-6042-AE7C-39A5BE073517}" srcOrd="7" destOrd="0" presId="urn:microsoft.com/office/officeart/2008/layout/LinedList"/>
    <dgm:cxn modelId="{3D28322E-EC43-1248-AB8F-157A133B464F}" type="presParOf" srcId="{AE4D9334-4C47-6042-AE7C-39A5BE073517}" destId="{819293DB-012B-D04A-9485-35DD42726E8A}" srcOrd="0" destOrd="0" presId="urn:microsoft.com/office/officeart/2008/layout/LinedList"/>
    <dgm:cxn modelId="{AA9ADF82-8315-CF4B-8BAE-59EC4DC0FC0B}" type="presParOf" srcId="{AE4D9334-4C47-6042-AE7C-39A5BE073517}" destId="{36D8CF35-6B73-6146-B2E7-EB4C39D39EA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4EC2A-690A-E041-9C5B-AFAE47CFC5CB}">
      <dsp:nvSpPr>
        <dsp:cNvPr id="0" name=""/>
        <dsp:cNvSpPr/>
      </dsp:nvSpPr>
      <dsp:spPr>
        <a:xfrm>
          <a:off x="0" y="2274"/>
          <a:ext cx="624526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03F8D6-F32F-6546-B014-2ABD2E53DF9D}">
      <dsp:nvSpPr>
        <dsp:cNvPr id="0" name=""/>
        <dsp:cNvSpPr/>
      </dsp:nvSpPr>
      <dsp:spPr>
        <a:xfrm>
          <a:off x="0" y="0"/>
          <a:ext cx="6245265" cy="4604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i="1" kern="1200" dirty="0"/>
            <a:t>Ideally, in an inclusive higher education system, assessment will afford all students equitable opportunities to succeed and demonstrate strengths relevant to their studies. Assessment that treats all students the same is by definition inequitable, because it ignores differences in students’ past and present circumstances.  </a:t>
          </a:r>
        </a:p>
        <a:p>
          <a:pPr marL="0" lvl="0" indent="0" algn="r" defTabSz="1244600">
            <a:lnSpc>
              <a:spcPct val="90000"/>
            </a:lnSpc>
            <a:spcBef>
              <a:spcPct val="0"/>
            </a:spcBef>
            <a:spcAft>
              <a:spcPct val="35000"/>
            </a:spcAft>
            <a:buNone/>
          </a:pPr>
          <a:r>
            <a:rPr lang="en-US" sz="2800" b="0" i="1" kern="1200" dirty="0"/>
            <a:t>(Tai et al. 2022)</a:t>
          </a:r>
          <a:endParaRPr lang="en-US" sz="2800" kern="1200" dirty="0"/>
        </a:p>
      </dsp:txBody>
      <dsp:txXfrm>
        <a:off x="0" y="0"/>
        <a:ext cx="6245265" cy="4604695"/>
      </dsp:txXfrm>
    </dsp:sp>
    <dsp:sp modelId="{21C77694-5ADB-B847-AB8B-9A7172F89514}">
      <dsp:nvSpPr>
        <dsp:cNvPr id="0" name=""/>
        <dsp:cNvSpPr/>
      </dsp:nvSpPr>
      <dsp:spPr>
        <a:xfrm>
          <a:off x="0" y="5338543"/>
          <a:ext cx="6245265" cy="0"/>
        </a:xfrm>
        <a:prstGeom prst="line">
          <a:avLst/>
        </a:prstGeom>
        <a:solidFill>
          <a:schemeClr val="accent2">
            <a:hueOff val="6163298"/>
            <a:satOff val="0"/>
            <a:lumOff val="18628"/>
            <a:alphaOff val="0"/>
          </a:schemeClr>
        </a:solidFill>
        <a:ln w="12700" cap="flat" cmpd="sng" algn="ctr">
          <a:solidFill>
            <a:schemeClr val="accent2">
              <a:hueOff val="6163298"/>
              <a:satOff val="0"/>
              <a:lumOff val="1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4D90AE-1FBC-5C49-A48E-3C14EF3B1E03}">
      <dsp:nvSpPr>
        <dsp:cNvPr id="0" name=""/>
        <dsp:cNvSpPr/>
      </dsp:nvSpPr>
      <dsp:spPr>
        <a:xfrm rot="11007607" flipV="1">
          <a:off x="0" y="4798377"/>
          <a:ext cx="6245265" cy="73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dirty="0"/>
        </a:p>
      </dsp:txBody>
      <dsp:txXfrm rot="-10800000">
        <a:off x="0" y="4798377"/>
        <a:ext cx="6245265" cy="7367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6347B-849B-4483-AA85-EFD5A68E3C35}">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875C89-1EAF-4C57-837E-981E0DCC73F5}">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3CA999-03F0-4F0C-988C-9C8EBD10A0DA}">
      <dsp:nvSpPr>
        <dsp:cNvPr id="0" name=""/>
        <dsp:cNvSpPr/>
      </dsp:nvSpPr>
      <dsp:spPr>
        <a:xfrm>
          <a:off x="1507738" y="142878"/>
          <a:ext cx="9007861" cy="2433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33450">
            <a:lnSpc>
              <a:spcPct val="100000"/>
            </a:lnSpc>
            <a:spcBef>
              <a:spcPct val="0"/>
            </a:spcBef>
            <a:spcAft>
              <a:spcPct val="35000"/>
            </a:spcAft>
            <a:buNone/>
          </a:pPr>
          <a:r>
            <a:rPr lang="en-GB" sz="2100" kern="1200" dirty="0"/>
            <a:t>“</a:t>
          </a:r>
          <a:r>
            <a:rPr lang="en-GB" sz="2100" i="1" kern="1200" dirty="0"/>
            <a:t>It is…unsurprising that despite being selected for high academic achievement, medical students from ethnic minority groups end up performing worse on average than their white counterparts during education and training</a:t>
          </a:r>
          <a:r>
            <a:rPr lang="en-GB" sz="2100" kern="1200" dirty="0"/>
            <a:t>.” (Woolf 2020)</a:t>
          </a:r>
          <a:endParaRPr lang="en-US" sz="2100" kern="1200" dirty="0"/>
        </a:p>
      </dsp:txBody>
      <dsp:txXfrm>
        <a:off x="1507738" y="142878"/>
        <a:ext cx="9007861" cy="2433829"/>
      </dsp:txXfrm>
    </dsp:sp>
    <dsp:sp modelId="{360BA04D-23E8-4002-8B32-95082BE98862}">
      <dsp:nvSpPr>
        <dsp:cNvPr id="0" name=""/>
        <dsp:cNvSpPr/>
      </dsp:nvSpPr>
      <dsp:spPr>
        <a:xfrm>
          <a:off x="0" y="2903058"/>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1A4570-00CE-42CD-AAAB-58B53EB99F68}">
      <dsp:nvSpPr>
        <dsp:cNvPr id="0" name=""/>
        <dsp:cNvSpPr/>
      </dsp:nvSpPr>
      <dsp:spPr>
        <a:xfrm>
          <a:off x="394883" y="3196773"/>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019D60-59FE-4888-8003-74F4DD67CF28}">
      <dsp:nvSpPr>
        <dsp:cNvPr id="0" name=""/>
        <dsp:cNvSpPr/>
      </dsp:nvSpPr>
      <dsp:spPr>
        <a:xfrm>
          <a:off x="1507738" y="2903058"/>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33450">
            <a:lnSpc>
              <a:spcPct val="100000"/>
            </a:lnSpc>
            <a:spcBef>
              <a:spcPct val="0"/>
            </a:spcBef>
            <a:spcAft>
              <a:spcPct val="35000"/>
            </a:spcAft>
            <a:buNone/>
          </a:pPr>
          <a:r>
            <a:rPr lang="en-GB" sz="2100" kern="1200"/>
            <a:t>Starting point: even if you have not done this work within your institution, we know that differential attainment is happening</a:t>
          </a:r>
          <a:endParaRPr lang="en-US" sz="2100" kern="1200"/>
        </a:p>
      </dsp:txBody>
      <dsp:txXfrm>
        <a:off x="1507738" y="2903058"/>
        <a:ext cx="9007861" cy="1305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DCE02-B14C-466D-8E43-8EA2A4935F39}">
      <dsp:nvSpPr>
        <dsp:cNvPr id="0" name=""/>
        <dsp:cNvSpPr/>
      </dsp:nvSpPr>
      <dsp:spPr>
        <a:xfrm>
          <a:off x="0" y="682"/>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91ECD6-129B-493B-A8E2-5F2FA73324A9}">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8B95E4-F2EC-4137-B1E8-0E95C0CFF7EC}">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422400">
            <a:lnSpc>
              <a:spcPct val="90000"/>
            </a:lnSpc>
            <a:spcBef>
              <a:spcPct val="0"/>
            </a:spcBef>
            <a:spcAft>
              <a:spcPct val="35000"/>
            </a:spcAft>
            <a:buNone/>
          </a:pPr>
          <a:r>
            <a:rPr lang="en-US" sz="3200" kern="1200" dirty="0"/>
            <a:t>What are you doing?</a:t>
          </a:r>
        </a:p>
      </dsp:txBody>
      <dsp:txXfrm>
        <a:off x="1844034" y="682"/>
        <a:ext cx="4401230" cy="1596566"/>
      </dsp:txXfrm>
    </dsp:sp>
    <dsp:sp modelId="{8F2105A2-A8B9-447C-9E26-43E4BAB6281F}">
      <dsp:nvSpPr>
        <dsp:cNvPr id="0" name=""/>
        <dsp:cNvSpPr/>
      </dsp:nvSpPr>
      <dsp:spPr>
        <a:xfrm>
          <a:off x="0" y="1996390"/>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32DF82-6432-4F1D-9A9B-84A721E05320}">
      <dsp:nvSpPr>
        <dsp:cNvPr id="0" name=""/>
        <dsp:cNvSpPr/>
      </dsp:nvSpPr>
      <dsp:spPr>
        <a:xfrm>
          <a:off x="482961" y="2355617"/>
          <a:ext cx="878111" cy="878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6AEFDF-3CE0-4446-B0F4-1B55416C5F74}">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422400">
            <a:lnSpc>
              <a:spcPct val="90000"/>
            </a:lnSpc>
            <a:spcBef>
              <a:spcPct val="0"/>
            </a:spcBef>
            <a:spcAft>
              <a:spcPct val="35000"/>
            </a:spcAft>
            <a:buNone/>
          </a:pPr>
          <a:r>
            <a:rPr lang="en-US" sz="3200" kern="1200" dirty="0"/>
            <a:t>Would like to do?</a:t>
          </a:r>
        </a:p>
      </dsp:txBody>
      <dsp:txXfrm>
        <a:off x="1844034" y="1996390"/>
        <a:ext cx="4401230" cy="1596566"/>
      </dsp:txXfrm>
    </dsp:sp>
    <dsp:sp modelId="{CB308174-4618-4B7D-97B3-5C00608E7D40}">
      <dsp:nvSpPr>
        <dsp:cNvPr id="0" name=""/>
        <dsp:cNvSpPr/>
      </dsp:nvSpPr>
      <dsp:spPr>
        <a:xfrm>
          <a:off x="0" y="3992098"/>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1C4B25-174E-401F-BBBA-8109D58A208D}">
      <dsp:nvSpPr>
        <dsp:cNvPr id="0" name=""/>
        <dsp:cNvSpPr/>
      </dsp:nvSpPr>
      <dsp:spPr>
        <a:xfrm>
          <a:off x="482961" y="4351325"/>
          <a:ext cx="878111" cy="878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DF91DF-1891-477E-AE6B-83A9F16454B2}">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422400">
            <a:lnSpc>
              <a:spcPct val="90000"/>
            </a:lnSpc>
            <a:spcBef>
              <a:spcPct val="0"/>
            </a:spcBef>
            <a:spcAft>
              <a:spcPct val="35000"/>
            </a:spcAft>
            <a:buNone/>
          </a:pPr>
          <a:r>
            <a:rPr lang="en-US" sz="3200" kern="1200" dirty="0"/>
            <a:t>Are there pros and cons? </a:t>
          </a:r>
        </a:p>
      </dsp:txBody>
      <dsp:txXfrm>
        <a:off x="1844034" y="3992098"/>
        <a:ext cx="4401230" cy="15965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93F4F-75A0-D544-A0F3-70EC35B9CF94}">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CF31BA-C40A-B14A-9DDD-748739B28AFC}">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Who are your learners?</a:t>
          </a:r>
          <a:endParaRPr lang="en-US" sz="3000" kern="1200"/>
        </a:p>
      </dsp:txBody>
      <dsp:txXfrm>
        <a:off x="0" y="0"/>
        <a:ext cx="10515600" cy="1087834"/>
      </dsp:txXfrm>
    </dsp:sp>
    <dsp:sp modelId="{07815694-1213-BB41-8DC2-E74CA88AFBEA}">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978598-4234-634D-9582-6CEC7A6308AE}">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Where are you including them in assessment decisions?</a:t>
          </a:r>
          <a:endParaRPr lang="en-US" sz="3000" kern="1200"/>
        </a:p>
      </dsp:txBody>
      <dsp:txXfrm>
        <a:off x="0" y="1087834"/>
        <a:ext cx="10515600" cy="1087834"/>
      </dsp:txXfrm>
    </dsp:sp>
    <dsp:sp modelId="{DE7BD762-4DB5-8B44-BDE5-F513DF1183DF}">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D5012C-9864-1B49-8BAD-01244CD1B736}">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What tools are you using?  Is diversity built in?  If not, where could if be?</a:t>
          </a:r>
          <a:endParaRPr lang="en-US" sz="3000" kern="1200"/>
        </a:p>
      </dsp:txBody>
      <dsp:txXfrm>
        <a:off x="0" y="2175669"/>
        <a:ext cx="10515600" cy="1087834"/>
      </dsp:txXfrm>
    </dsp:sp>
    <dsp:sp modelId="{2C67117A-38DE-9843-B28B-2E73FEA1D198}">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9293DB-012B-D04A-9485-35DD42726E8A}">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How ready or trained are your assessors?</a:t>
          </a:r>
          <a:endParaRPr lang="en-US" sz="3000" kern="1200"/>
        </a:p>
      </dsp:txBody>
      <dsp:txXfrm>
        <a:off x="0" y="3263503"/>
        <a:ext cx="10515600" cy="10878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694EBED8-7E38-4180-AF87-A24C1801F234}" type="datetimeFigureOut">
              <a:rPr lang="en-GB" smtClean="0"/>
              <a:t>21/05/2023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885CC1-AEEF-4051-9D83-CC8BF8FECCE9}" type="slidenum">
              <a:rPr lang="en-GB" smtClean="0"/>
              <a:t>‹#›</a:t>
            </a:fld>
            <a:endParaRPr lang="en-GB"/>
          </a:p>
        </p:txBody>
      </p:sp>
    </p:spTree>
    <p:extLst>
      <p:ext uri="{BB962C8B-B14F-4D97-AF65-F5344CB8AC3E}">
        <p14:creationId xmlns:p14="http://schemas.microsoft.com/office/powerpoint/2010/main" val="368445716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D7F5A018-01E5-4A25-B38C-7CB7C7350355}" type="datetimeFigureOut">
              <a:rPr lang="en-GB" smtClean="0"/>
              <a:t>21/05/2023</a:t>
            </a:fld>
            <a:endParaRPr lang="en-GB"/>
          </a:p>
        </p:txBody>
      </p:sp>
      <p:sp>
        <p:nvSpPr>
          <p:cNvPr id="4" name="Slide Image Placeholder 3"/>
          <p:cNvSpPr>
            <a:spLocks noGrp="1" noRot="1" noChangeAspect="1"/>
          </p:cNvSpPr>
          <p:nvPr>
            <p:ph type="sldImg" idx="2"/>
          </p:nvPr>
        </p:nvSpPr>
        <p:spPr>
          <a:xfrm>
            <a:off x="685800" y="696686"/>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0194FF-0FE0-45F7-90C8-0D96116D74D4}" type="slidenum">
              <a:rPr lang="en-GB" smtClean="0"/>
              <a:t>‹#›</a:t>
            </a:fld>
            <a:endParaRPr lang="en-GB"/>
          </a:p>
        </p:txBody>
      </p:sp>
    </p:spTree>
    <p:extLst>
      <p:ext uri="{BB962C8B-B14F-4D97-AF65-F5344CB8AC3E}">
        <p14:creationId xmlns:p14="http://schemas.microsoft.com/office/powerpoint/2010/main" val="344346723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200194FF-0FE0-45F7-90C8-0D96116D74D4}" type="slidenum">
              <a:rPr lang="en-GB" smtClean="0"/>
              <a:t>4</a:t>
            </a:fld>
            <a:endParaRPr lang="en-GB"/>
          </a:p>
        </p:txBody>
      </p:sp>
    </p:spTree>
    <p:extLst>
      <p:ext uri="{BB962C8B-B14F-4D97-AF65-F5344CB8AC3E}">
        <p14:creationId xmlns:p14="http://schemas.microsoft.com/office/powerpoint/2010/main" val="389278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Students able to male nuanced judgments about assessment and its application</a:t>
            </a:r>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200194FF-0FE0-45F7-90C8-0D96116D74D4}" type="slidenum">
              <a:rPr lang="en-GB" smtClean="0"/>
              <a:t>9</a:t>
            </a:fld>
            <a:endParaRPr lang="en-GB"/>
          </a:p>
        </p:txBody>
      </p:sp>
    </p:spTree>
    <p:extLst>
      <p:ext uri="{BB962C8B-B14F-4D97-AF65-F5344CB8AC3E}">
        <p14:creationId xmlns:p14="http://schemas.microsoft.com/office/powerpoint/2010/main" val="6787270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3.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6.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8.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pic>
        <p:nvPicPr>
          <p:cNvPr id="9" name="Asclepius" descr="Asclepius" title="Decorative"/>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35238"/>
          <a:stretch/>
        </p:blipFill>
        <p:spPr>
          <a:xfrm>
            <a:off x="10165993" y="1876628"/>
            <a:ext cx="1779890" cy="4441372"/>
          </a:xfrm>
          <a:prstGeom prst="rect">
            <a:avLst/>
          </a:prstGeom>
        </p:spPr>
      </p:pic>
      <p:sp>
        <p:nvSpPr>
          <p:cNvPr id="27" name="Date"/>
          <p:cNvSpPr>
            <a:spLocks noGrp="1"/>
          </p:cNvSpPr>
          <p:nvPr>
            <p:ph type="body" sz="quarter" idx="12" hasCustomPrompt="1"/>
          </p:nvPr>
        </p:nvSpPr>
        <p:spPr>
          <a:xfrm>
            <a:off x="339725" y="5083785"/>
            <a:ext cx="10114518" cy="540000"/>
          </a:xfrm>
          <a:prstGeom prst="rect">
            <a:avLst/>
          </a:prstGeom>
        </p:spPr>
        <p:txBody>
          <a:bodyPr/>
          <a:lstStyle>
            <a:lvl1pPr>
              <a:defRPr sz="2800">
                <a:solidFill>
                  <a:schemeClr val="tx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dirty="0"/>
              <a:t>Click to add date.</a:t>
            </a:r>
            <a:endParaRPr lang="en-GB" dirty="0"/>
          </a:p>
        </p:txBody>
      </p:sp>
      <p:sp>
        <p:nvSpPr>
          <p:cNvPr id="26" name="Job"/>
          <p:cNvSpPr>
            <a:spLocks noGrp="1"/>
          </p:cNvSpPr>
          <p:nvPr>
            <p:ph type="body" sz="quarter" idx="11" hasCustomPrompt="1"/>
          </p:nvPr>
        </p:nvSpPr>
        <p:spPr>
          <a:xfrm>
            <a:off x="339725" y="3789000"/>
            <a:ext cx="10114518" cy="540000"/>
          </a:xfrm>
          <a:prstGeom prst="rect">
            <a:avLst/>
          </a:prstGeom>
        </p:spPr>
        <p:txBody>
          <a:bodyPr/>
          <a:lstStyle>
            <a:lvl1pPr>
              <a:defRPr sz="2800">
                <a:solidFill>
                  <a:schemeClr val="tx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dirty="0"/>
              <a:t>Click to add job title.</a:t>
            </a:r>
            <a:endParaRPr lang="en-GB" dirty="0"/>
          </a:p>
        </p:txBody>
      </p:sp>
      <p:sp>
        <p:nvSpPr>
          <p:cNvPr id="24" name="Name"/>
          <p:cNvSpPr>
            <a:spLocks noGrp="1"/>
          </p:cNvSpPr>
          <p:nvPr>
            <p:ph type="body" sz="quarter" idx="10" hasCustomPrompt="1"/>
          </p:nvPr>
        </p:nvSpPr>
        <p:spPr>
          <a:xfrm>
            <a:off x="339724" y="3069000"/>
            <a:ext cx="10114519" cy="720000"/>
          </a:xfrm>
          <a:prstGeom prst="rect">
            <a:avLst/>
          </a:prstGeom>
        </p:spPr>
        <p:txBody>
          <a:bodyPr/>
          <a:lstStyle>
            <a:lvl1pPr>
              <a:defRPr sz="3600"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name.</a:t>
            </a:r>
            <a:endParaRPr lang="en-GB" dirty="0"/>
          </a:p>
        </p:txBody>
      </p:sp>
      <p:sp>
        <p:nvSpPr>
          <p:cNvPr id="4" name="Title"/>
          <p:cNvSpPr>
            <a:spLocks noGrp="1"/>
          </p:cNvSpPr>
          <p:nvPr>
            <p:ph type="title" hasCustomPrompt="1"/>
          </p:nvPr>
        </p:nvSpPr>
        <p:spPr>
          <a:xfrm>
            <a:off x="339766" y="1628805"/>
            <a:ext cx="10114477" cy="720000"/>
          </a:xfrm>
          <a:prstGeom prst="rect">
            <a:avLst/>
          </a:prstGeom>
        </p:spPr>
        <p:txBody>
          <a:bodyPr/>
          <a:lstStyle>
            <a:lvl1pPr algn="l">
              <a:defRPr b="0" i="0" baseline="0">
                <a:solidFill>
                  <a:schemeClr val="tx1"/>
                </a:solidFill>
                <a:latin typeface="Arial" panose="020B0604020202020204" pitchFamily="34" charset="0"/>
                <a:cs typeface="Arial" panose="020B0604020202020204" pitchFamily="34" charset="0"/>
              </a:defRPr>
            </a:lvl1pPr>
          </a:lstStyle>
          <a:p>
            <a:r>
              <a:rPr lang="en-US" dirty="0"/>
              <a:t>Click to add presentation title.</a:t>
            </a:r>
            <a:endParaRPr lang="en-GB" dirty="0"/>
          </a:p>
        </p:txBody>
      </p:sp>
    </p:spTree>
    <p:custDataLst>
      <p:tags r:id="rId1"/>
    </p:custDataLst>
    <p:extLst>
      <p:ext uri="{BB962C8B-B14F-4D97-AF65-F5344CB8AC3E}">
        <p14:creationId xmlns:p14="http://schemas.microsoft.com/office/powerpoint/2010/main" val="229035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6000" y="1990725"/>
            <a:ext cx="11520000" cy="431482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271928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bullet list">
    <p:bg>
      <p:bgPr>
        <a:solidFill>
          <a:srgbClr val="FCFDF1"/>
        </a:solidFill>
        <a:effectLst/>
      </p:bgPr>
    </p:bg>
    <p:spTree>
      <p:nvGrpSpPr>
        <p:cNvPr id="1" name=""/>
        <p:cNvGrpSpPr/>
        <p:nvPr/>
      </p:nvGrpSpPr>
      <p:grpSpPr>
        <a:xfrm>
          <a:off x="0" y="0"/>
          <a:ext cx="0" cy="0"/>
          <a:chOff x="0" y="0"/>
          <a:chExt cx="0" cy="0"/>
        </a:xfrm>
      </p:grpSpPr>
      <p:sp>
        <p:nvSpPr>
          <p:cNvPr id="4" name="Text"/>
          <p:cNvSpPr>
            <a:spLocks noGrp="1"/>
          </p:cNvSpPr>
          <p:nvPr>
            <p:ph type="body" sz="quarter" idx="15"/>
          </p:nvPr>
        </p:nvSpPr>
        <p:spPr>
          <a:xfrm>
            <a:off x="336000" y="1990725"/>
            <a:ext cx="11520000" cy="4314825"/>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837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bullet list and content">
    <p:spTree>
      <p:nvGrpSpPr>
        <p:cNvPr id="1" name=""/>
        <p:cNvGrpSpPr/>
        <p:nvPr/>
      </p:nvGrpSpPr>
      <p:grpSpPr>
        <a:xfrm>
          <a:off x="0" y="0"/>
          <a:ext cx="0" cy="0"/>
          <a:chOff x="0" y="0"/>
          <a:chExt cx="0" cy="0"/>
        </a:xfrm>
      </p:grpSpPr>
      <p:sp>
        <p:nvSpPr>
          <p:cNvPr id="6" name="Content"/>
          <p:cNvSpPr>
            <a:spLocks noGrp="1"/>
          </p:cNvSpPr>
          <p:nvPr>
            <p:ph sz="quarter" idx="15"/>
          </p:nvPr>
        </p:nvSpPr>
        <p:spPr>
          <a:xfrm>
            <a:off x="6456000" y="1990725"/>
            <a:ext cx="5400000" cy="4316278"/>
          </a:xfrm>
          <a:prstGeom prst="rect">
            <a:avLst/>
          </a:prstGeom>
        </p:spPr>
        <p:txBody>
          <a:bodyPr/>
          <a:lstStyle/>
          <a:p>
            <a:pPr lvl="0"/>
            <a:endParaRPr lang="en-GB" dirty="0"/>
          </a:p>
        </p:txBody>
      </p:sp>
      <p:sp>
        <p:nvSpPr>
          <p:cNvPr id="12" name="Text"/>
          <p:cNvSpPr>
            <a:spLocks noGrp="1"/>
          </p:cNvSpPr>
          <p:nvPr>
            <p:ph type="body" sz="quarter" idx="16"/>
          </p:nvPr>
        </p:nvSpPr>
        <p:spPr>
          <a:xfrm>
            <a:off x="336000" y="1990725"/>
            <a:ext cx="5760000" cy="4314824"/>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3722624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wo column bullet list">
    <p:spTree>
      <p:nvGrpSpPr>
        <p:cNvPr id="1" name=""/>
        <p:cNvGrpSpPr/>
        <p:nvPr/>
      </p:nvGrpSpPr>
      <p:grpSpPr>
        <a:xfrm>
          <a:off x="0" y="0"/>
          <a:ext cx="0" cy="0"/>
          <a:chOff x="0" y="0"/>
          <a:chExt cx="0" cy="0"/>
        </a:xfrm>
      </p:grpSpPr>
      <p:sp>
        <p:nvSpPr>
          <p:cNvPr id="7" name="Text 2"/>
          <p:cNvSpPr>
            <a:spLocks noGrp="1"/>
          </p:cNvSpPr>
          <p:nvPr>
            <p:ph type="body" sz="quarter" idx="17"/>
          </p:nvPr>
        </p:nvSpPr>
        <p:spPr>
          <a:xfrm>
            <a:off x="6096000" y="1985818"/>
            <a:ext cx="5760000" cy="4306720"/>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1"/>
          <p:cNvSpPr>
            <a:spLocks noGrp="1"/>
          </p:cNvSpPr>
          <p:nvPr>
            <p:ph type="body" sz="quarter" idx="16"/>
          </p:nvPr>
        </p:nvSpPr>
        <p:spPr>
          <a:xfrm>
            <a:off x="336000" y="1985818"/>
            <a:ext cx="5760000" cy="4306720"/>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3197322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411738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6000" y="1985818"/>
            <a:ext cx="10093875" cy="4320978"/>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2007109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bullet list">
    <p:spTree>
      <p:nvGrpSpPr>
        <p:cNvPr id="1" name=""/>
        <p:cNvGrpSpPr/>
        <p:nvPr/>
      </p:nvGrpSpPr>
      <p:grpSpPr>
        <a:xfrm>
          <a:off x="0" y="0"/>
          <a:ext cx="0" cy="0"/>
          <a:chOff x="0" y="0"/>
          <a:chExt cx="0" cy="0"/>
        </a:xfrm>
      </p:grpSpPr>
      <p:sp>
        <p:nvSpPr>
          <p:cNvPr id="13" name="Text"/>
          <p:cNvSpPr>
            <a:spLocks noGrp="1"/>
          </p:cNvSpPr>
          <p:nvPr>
            <p:ph type="body" sz="quarter" idx="15"/>
          </p:nvPr>
        </p:nvSpPr>
        <p:spPr>
          <a:xfrm>
            <a:off x="336000" y="1990724"/>
            <a:ext cx="10084350" cy="4314825"/>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364965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5999" y="1990724"/>
            <a:ext cx="8640000" cy="4320000"/>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3483248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bullet list">
    <p:spTree>
      <p:nvGrpSpPr>
        <p:cNvPr id="1" name=""/>
        <p:cNvGrpSpPr/>
        <p:nvPr/>
      </p:nvGrpSpPr>
      <p:grpSpPr>
        <a:xfrm>
          <a:off x="0" y="0"/>
          <a:ext cx="0" cy="0"/>
          <a:chOff x="0" y="0"/>
          <a:chExt cx="0" cy="0"/>
        </a:xfrm>
      </p:grpSpPr>
      <p:sp>
        <p:nvSpPr>
          <p:cNvPr id="13" name="Text"/>
          <p:cNvSpPr>
            <a:spLocks noGrp="1"/>
          </p:cNvSpPr>
          <p:nvPr>
            <p:ph type="body" sz="quarter" idx="15"/>
          </p:nvPr>
        </p:nvSpPr>
        <p:spPr>
          <a:xfrm>
            <a:off x="336000" y="1990726"/>
            <a:ext cx="8636550" cy="4314824"/>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1077665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6000" y="1990725"/>
            <a:ext cx="8640000" cy="4314825"/>
          </a:xfrm>
          <a:prstGeom prst="rect">
            <a:avLst/>
          </a:prstGeom>
        </p:spPr>
        <p:txBody>
          <a:bodyPr/>
          <a:lstStyle>
            <a:lvl1pPr>
              <a:lnSpc>
                <a:spcPct val="100000"/>
              </a:lnSpc>
              <a:defRPr>
                <a:solidFill>
                  <a:schemeClr val="tx1"/>
                </a:solidFill>
                <a:latin typeface="Arial" panose="020B0604020202020204" pitchFamily="34" charset="0"/>
                <a:cs typeface="Arial" panose="020B0604020202020204" pitchFamily="34" charset="0"/>
              </a:defRPr>
            </a:lvl1pPr>
            <a:lvl2pPr>
              <a:lnSpc>
                <a:spcPct val="100000"/>
              </a:lnSpc>
              <a:defRPr>
                <a:solidFill>
                  <a:schemeClr val="tx1"/>
                </a:solidFill>
                <a:latin typeface="Arial" panose="020B0604020202020204" pitchFamily="34" charset="0"/>
                <a:cs typeface="Arial" panose="020B0604020202020204" pitchFamily="34" charset="0"/>
              </a:defRPr>
            </a:lvl2pPr>
            <a:lvl3pPr>
              <a:lnSpc>
                <a:spcPct val="100000"/>
              </a:lnSpc>
              <a:defRPr>
                <a:solidFill>
                  <a:schemeClr val="tx1"/>
                </a:solidFill>
                <a:latin typeface="Arial" panose="020B0604020202020204" pitchFamily="34" charset="0"/>
                <a:cs typeface="Arial" panose="020B0604020202020204" pitchFamily="34" charset="0"/>
              </a:defRPr>
            </a:lvl3pPr>
            <a:lvl4pPr>
              <a:lnSpc>
                <a:spcPct val="100000"/>
              </a:lnSpc>
              <a:defRPr>
                <a:solidFill>
                  <a:schemeClr val="tx1"/>
                </a:solidFill>
                <a:latin typeface="Arial" panose="020B0604020202020204" pitchFamily="34" charset="0"/>
                <a:cs typeface="Arial" panose="020B0604020202020204" pitchFamily="34" charset="0"/>
              </a:defRPr>
            </a:lvl4pPr>
            <a:lvl5pPr>
              <a:lnSpc>
                <a:spcPct val="100000"/>
              </a:lnSpc>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7330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 School colour">
    <p:bg>
      <p:bgPr>
        <a:solidFill>
          <a:schemeClr val="tx1"/>
        </a:solidFill>
        <a:effectLst/>
      </p:bgPr>
    </p:bg>
    <p:spTree>
      <p:nvGrpSpPr>
        <p:cNvPr id="1" name=""/>
        <p:cNvGrpSpPr/>
        <p:nvPr/>
      </p:nvGrpSpPr>
      <p:grpSpPr>
        <a:xfrm>
          <a:off x="0" y="0"/>
          <a:ext cx="0" cy="0"/>
          <a:chOff x="0" y="0"/>
          <a:chExt cx="0" cy="0"/>
        </a:xfrm>
      </p:grpSpPr>
      <p:pic>
        <p:nvPicPr>
          <p:cNvPr id="8" name="Asclepius" descr="Asclepius" title="Decorative"/>
          <p:cNvPicPr>
            <a:picLocks noChangeAspect="1"/>
          </p:cNvPicPr>
          <p:nvPr userDrawn="1"/>
        </p:nvPicPr>
        <p:blipFill rotWithShape="1">
          <a:blip r:embed="rId3">
            <a:extLst>
              <a:ext uri="{28A0092B-C50C-407E-A947-70E740481C1C}">
                <a14:useLocalDpi xmlns:a14="http://schemas.microsoft.com/office/drawing/2010/main" val="0"/>
              </a:ext>
            </a:extLst>
          </a:blip>
          <a:srcRect b="33300"/>
          <a:stretch/>
        </p:blipFill>
        <p:spPr>
          <a:xfrm>
            <a:off x="10307504" y="2485135"/>
            <a:ext cx="1496867" cy="3832990"/>
          </a:xfrm>
          <a:prstGeom prst="rect">
            <a:avLst/>
          </a:prstGeom>
        </p:spPr>
      </p:pic>
      <p:sp>
        <p:nvSpPr>
          <p:cNvPr id="4" name="Title"/>
          <p:cNvSpPr>
            <a:spLocks noGrp="1"/>
          </p:cNvSpPr>
          <p:nvPr>
            <p:ph type="title"/>
          </p:nvPr>
        </p:nvSpPr>
        <p:spPr>
          <a:xfrm>
            <a:off x="1776000" y="2709970"/>
            <a:ext cx="8640000" cy="757130"/>
          </a:xfrm>
          <a:prstGeom prst="rect">
            <a:avLst/>
          </a:prstGeom>
          <a:solidFill>
            <a:srgbClr val="FCFDF1"/>
          </a:solidFill>
        </p:spPr>
        <p:txBody>
          <a:bodyPr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3972047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bullet list">
    <p:spTree>
      <p:nvGrpSpPr>
        <p:cNvPr id="1" name=""/>
        <p:cNvGrpSpPr/>
        <p:nvPr/>
      </p:nvGrpSpPr>
      <p:grpSpPr>
        <a:xfrm>
          <a:off x="0" y="0"/>
          <a:ext cx="0" cy="0"/>
          <a:chOff x="0" y="0"/>
          <a:chExt cx="0" cy="0"/>
        </a:xfrm>
      </p:grpSpPr>
      <p:sp>
        <p:nvSpPr>
          <p:cNvPr id="4" name="Text"/>
          <p:cNvSpPr>
            <a:spLocks noGrp="1"/>
          </p:cNvSpPr>
          <p:nvPr>
            <p:ph type="body" sz="quarter" idx="15"/>
          </p:nvPr>
        </p:nvSpPr>
        <p:spPr>
          <a:xfrm>
            <a:off x="336000" y="1990726"/>
            <a:ext cx="8640000" cy="4314824"/>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4255117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5999" y="1990725"/>
            <a:ext cx="8640000" cy="431482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2231336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bullet list">
    <p:spTree>
      <p:nvGrpSpPr>
        <p:cNvPr id="1" name=""/>
        <p:cNvGrpSpPr/>
        <p:nvPr/>
      </p:nvGrpSpPr>
      <p:grpSpPr>
        <a:xfrm>
          <a:off x="0" y="0"/>
          <a:ext cx="0" cy="0"/>
          <a:chOff x="0" y="0"/>
          <a:chExt cx="0" cy="0"/>
        </a:xfrm>
      </p:grpSpPr>
      <p:sp>
        <p:nvSpPr>
          <p:cNvPr id="4" name="Text"/>
          <p:cNvSpPr>
            <a:spLocks noGrp="1"/>
          </p:cNvSpPr>
          <p:nvPr>
            <p:ph type="body" sz="quarter" idx="15"/>
          </p:nvPr>
        </p:nvSpPr>
        <p:spPr>
          <a:xfrm>
            <a:off x="335999" y="1990726"/>
            <a:ext cx="8640000" cy="4301812"/>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1514161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5/21/23</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927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5/21/23</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82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5/21/23</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371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5/21/23</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3542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5/21/23</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3908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5/21/23</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958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5/21/23</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310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 Student Doctors">
    <p:spTree>
      <p:nvGrpSpPr>
        <p:cNvPr id="1" name=""/>
        <p:cNvGrpSpPr/>
        <p:nvPr/>
      </p:nvGrpSpPr>
      <p:grpSpPr>
        <a:xfrm>
          <a:off x="0" y="0"/>
          <a:ext cx="0" cy="0"/>
          <a:chOff x="0" y="0"/>
          <a:chExt cx="0" cy="0"/>
        </a:xfrm>
      </p:grpSpPr>
      <p:pic>
        <p:nvPicPr>
          <p:cNvPr id="7" name="Student Doctors" descr="Student doctors laughing" title="Decorative"/>
          <p:cNvPicPr>
            <a:picLocks noChangeAspect="1"/>
          </p:cNvPicPr>
          <p:nvPr userDrawn="1"/>
        </p:nvPicPr>
        <p:blipFill rotWithShape="1">
          <a:blip r:embed="rId3" cstate="print">
            <a:extLst>
              <a:ext uri="{28A0092B-C50C-407E-A947-70E740481C1C}">
                <a14:useLocalDpi xmlns:a14="http://schemas.microsoft.com/office/drawing/2010/main" val="0"/>
              </a:ext>
            </a:extLst>
          </a:blip>
          <a:srcRect t="13919" b="9451"/>
          <a:stretch/>
        </p:blipFill>
        <p:spPr>
          <a:xfrm>
            <a:off x="0" y="1096175"/>
            <a:ext cx="12192000" cy="5220525"/>
          </a:xfrm>
          <a:prstGeom prst="rect">
            <a:avLst/>
          </a:prstGeom>
        </p:spPr>
      </p:pic>
      <p:sp>
        <p:nvSpPr>
          <p:cNvPr id="8" name="Title"/>
          <p:cNvSpPr>
            <a:spLocks noGrp="1"/>
          </p:cNvSpPr>
          <p:nvPr>
            <p:ph type="title"/>
          </p:nvPr>
        </p:nvSpPr>
        <p:spPr>
          <a:xfrm>
            <a:off x="1776000" y="3879377"/>
            <a:ext cx="8640000" cy="757130"/>
          </a:xfrm>
          <a:prstGeom prst="rect">
            <a:avLst/>
          </a:prstGeom>
          <a:solidFill>
            <a:srgbClr val="FCFDF1"/>
          </a:solidFill>
        </p:spPr>
        <p:txBody>
          <a:bodyPr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2198806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5/21/23</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119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5/21/23</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142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5/21/23</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6882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5/21/23</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739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 Anatomy">
    <p:spTree>
      <p:nvGrpSpPr>
        <p:cNvPr id="1" name=""/>
        <p:cNvGrpSpPr/>
        <p:nvPr/>
      </p:nvGrpSpPr>
      <p:grpSpPr>
        <a:xfrm>
          <a:off x="0" y="0"/>
          <a:ext cx="0" cy="0"/>
          <a:chOff x="0" y="0"/>
          <a:chExt cx="0" cy="0"/>
        </a:xfrm>
      </p:grpSpPr>
      <p:pic>
        <p:nvPicPr>
          <p:cNvPr id="10" name="Anatomy class" descr="Student doctors in an anatomy class" title="Decorative">
            <a:extLst>
              <a:ext uri="{FF2B5EF4-FFF2-40B4-BE49-F238E27FC236}">
                <a16:creationId xmlns:a16="http://schemas.microsoft.com/office/drawing/2014/main" id="{807ABD34-9C9F-F347-9914-35BBB31ED2E1}"/>
              </a:ext>
            </a:extLst>
          </p:cNvPr>
          <p:cNvPicPr>
            <a:picLocks noChangeAspect="1"/>
          </p:cNvPicPr>
          <p:nvPr userDrawn="1"/>
        </p:nvPicPr>
        <p:blipFill rotWithShape="1">
          <a:blip r:embed="rId3"/>
          <a:srcRect t="20859" b="15265"/>
          <a:stretch/>
        </p:blipFill>
        <p:spPr>
          <a:xfrm>
            <a:off x="0" y="1085850"/>
            <a:ext cx="12192000" cy="5219700"/>
          </a:xfrm>
          <a:prstGeom prst="rect">
            <a:avLst/>
          </a:prstGeom>
        </p:spPr>
      </p:pic>
      <p:sp>
        <p:nvSpPr>
          <p:cNvPr id="8" name="Title"/>
          <p:cNvSpPr>
            <a:spLocks noGrp="1"/>
          </p:cNvSpPr>
          <p:nvPr>
            <p:ph type="title"/>
          </p:nvPr>
        </p:nvSpPr>
        <p:spPr>
          <a:xfrm>
            <a:off x="1776000" y="2542377"/>
            <a:ext cx="8640000" cy="757130"/>
          </a:xfrm>
          <a:prstGeom prst="rect">
            <a:avLst/>
          </a:prstGeom>
          <a:solidFill>
            <a:srgbClr val="FCFDF1"/>
          </a:solidFill>
        </p:spPr>
        <p:txBody>
          <a:bodyPr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17326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break - Clinical Skills">
    <p:bg>
      <p:bgPr>
        <a:solidFill>
          <a:srgbClr val="FCFDF1"/>
        </a:solidFill>
        <a:effectLst/>
      </p:bgPr>
    </p:bg>
    <p:spTree>
      <p:nvGrpSpPr>
        <p:cNvPr id="1" name=""/>
        <p:cNvGrpSpPr/>
        <p:nvPr/>
      </p:nvGrpSpPr>
      <p:grpSpPr>
        <a:xfrm>
          <a:off x="0" y="0"/>
          <a:ext cx="0" cy="0"/>
          <a:chOff x="0" y="0"/>
          <a:chExt cx="0" cy="0"/>
        </a:xfrm>
      </p:grpSpPr>
      <p:sp>
        <p:nvSpPr>
          <p:cNvPr id="8" name="Title"/>
          <p:cNvSpPr>
            <a:spLocks noGrp="1"/>
          </p:cNvSpPr>
          <p:nvPr>
            <p:ph type="title"/>
          </p:nvPr>
        </p:nvSpPr>
        <p:spPr>
          <a:xfrm>
            <a:off x="6830600" y="1997073"/>
            <a:ext cx="5031200" cy="1421928"/>
          </a:xfrm>
          <a:prstGeom prst="rect">
            <a:avLst/>
          </a:prstGeom>
          <a:solidFill>
            <a:srgbClr val="FCFDF1"/>
          </a:solidFill>
        </p:spPr>
        <p:txBody>
          <a:bodyPr wrap="square"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pic>
        <p:nvPicPr>
          <p:cNvPr id="5" name="Picture 4" descr="Student Doctors in Clinical Skills" title="Decorative"/>
          <p:cNvPicPr>
            <a:picLocks noChangeAspect="1"/>
          </p:cNvPicPr>
          <p:nvPr userDrawn="1"/>
        </p:nvPicPr>
        <p:blipFill rotWithShape="1">
          <a:blip r:embed="rId3" cstate="print">
            <a:extLst>
              <a:ext uri="{28A0092B-C50C-407E-A947-70E740481C1C}">
                <a14:useLocalDpi xmlns:a14="http://schemas.microsoft.com/office/drawing/2010/main" val="0"/>
              </a:ext>
            </a:extLst>
          </a:blip>
          <a:srcRect l="10129" t="386" r="6944" b="538"/>
          <a:stretch/>
        </p:blipFill>
        <p:spPr>
          <a:xfrm>
            <a:off x="0" y="1097280"/>
            <a:ext cx="6552000" cy="5218627"/>
          </a:xfrm>
          <a:prstGeom prst="rect">
            <a:avLst/>
          </a:prstGeom>
        </p:spPr>
      </p:pic>
      <p:pic>
        <p:nvPicPr>
          <p:cNvPr id="4" name="Picture 3" descr="Student Doctors in Clinical Skills with VR headset and iPad" title="Decorative"/>
          <p:cNvPicPr>
            <a:picLocks noChangeAspect="1"/>
          </p:cNvPicPr>
          <p:nvPr userDrawn="1"/>
        </p:nvPicPr>
        <p:blipFill rotWithShape="1">
          <a:blip r:embed="rId4"/>
          <a:srcRect l="3385" r="12991" b="34"/>
          <a:stretch/>
        </p:blipFill>
        <p:spPr>
          <a:xfrm>
            <a:off x="0" y="1085780"/>
            <a:ext cx="6552000" cy="5221581"/>
          </a:xfrm>
          <a:prstGeom prst="rect">
            <a:avLst/>
          </a:prstGeom>
        </p:spPr>
      </p:pic>
    </p:spTree>
    <p:custDataLst>
      <p:tags r:id="rId1"/>
    </p:custDataLst>
    <p:extLst>
      <p:ext uri="{BB962C8B-B14F-4D97-AF65-F5344CB8AC3E}">
        <p14:creationId xmlns:p14="http://schemas.microsoft.com/office/powerpoint/2010/main" val="3443461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 Clinical Skills Learning Zone">
    <p:bg>
      <p:bgPr>
        <a:solidFill>
          <a:srgbClr val="FCFDF1"/>
        </a:solidFill>
        <a:effectLst/>
      </p:bgPr>
    </p:bg>
    <p:spTree>
      <p:nvGrpSpPr>
        <p:cNvPr id="1" name=""/>
        <p:cNvGrpSpPr/>
        <p:nvPr/>
      </p:nvGrpSpPr>
      <p:grpSpPr>
        <a:xfrm>
          <a:off x="0" y="0"/>
          <a:ext cx="0" cy="0"/>
          <a:chOff x="0" y="0"/>
          <a:chExt cx="0" cy="0"/>
        </a:xfrm>
      </p:grpSpPr>
      <p:sp>
        <p:nvSpPr>
          <p:cNvPr id="8" name="Title"/>
          <p:cNvSpPr>
            <a:spLocks noGrp="1"/>
          </p:cNvSpPr>
          <p:nvPr>
            <p:ph type="title"/>
          </p:nvPr>
        </p:nvSpPr>
        <p:spPr>
          <a:xfrm>
            <a:off x="6830600" y="1997073"/>
            <a:ext cx="5031200" cy="1421928"/>
          </a:xfrm>
          <a:prstGeom prst="rect">
            <a:avLst/>
          </a:prstGeom>
          <a:solidFill>
            <a:srgbClr val="FCFDF1"/>
          </a:solidFill>
        </p:spPr>
        <p:txBody>
          <a:bodyPr wrap="square"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pic>
        <p:nvPicPr>
          <p:cNvPr id="5" name="Picture 4" descr="Student Doctors in Clinical Skills" title="Decorative"/>
          <p:cNvPicPr>
            <a:picLocks noChangeAspect="1"/>
          </p:cNvPicPr>
          <p:nvPr userDrawn="1"/>
        </p:nvPicPr>
        <p:blipFill rotWithShape="1">
          <a:blip r:embed="rId3" cstate="print">
            <a:extLst>
              <a:ext uri="{28A0092B-C50C-407E-A947-70E740481C1C}">
                <a14:useLocalDpi xmlns:a14="http://schemas.microsoft.com/office/drawing/2010/main" val="0"/>
              </a:ext>
            </a:extLst>
          </a:blip>
          <a:srcRect l="10129" t="386" r="6944" b="538"/>
          <a:stretch/>
        </p:blipFill>
        <p:spPr>
          <a:xfrm>
            <a:off x="0" y="1088734"/>
            <a:ext cx="6552000" cy="5218627"/>
          </a:xfrm>
          <a:prstGeom prst="rect">
            <a:avLst/>
          </a:prstGeom>
        </p:spPr>
      </p:pic>
    </p:spTree>
    <p:custDataLst>
      <p:tags r:id="rId1"/>
    </p:custDataLst>
    <p:extLst>
      <p:ext uri="{BB962C8B-B14F-4D97-AF65-F5344CB8AC3E}">
        <p14:creationId xmlns:p14="http://schemas.microsoft.com/office/powerpoint/2010/main" val="3087401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 Intercalation">
    <p:bg>
      <p:bgPr>
        <a:solidFill>
          <a:srgbClr val="FCFDF1"/>
        </a:solidFill>
        <a:effectLst/>
      </p:bgPr>
    </p:bg>
    <p:spTree>
      <p:nvGrpSpPr>
        <p:cNvPr id="1" name=""/>
        <p:cNvGrpSpPr/>
        <p:nvPr/>
      </p:nvGrpSpPr>
      <p:grpSpPr>
        <a:xfrm>
          <a:off x="0" y="0"/>
          <a:ext cx="0" cy="0"/>
          <a:chOff x="0" y="0"/>
          <a:chExt cx="0" cy="0"/>
        </a:xfrm>
      </p:grpSpPr>
      <p:pic>
        <p:nvPicPr>
          <p:cNvPr id="5" name="Student Doctor" descr="Student doctor with child patient in the field" title="Decorative">
            <a:extLst>
              <a:ext uri="{FF2B5EF4-FFF2-40B4-BE49-F238E27FC236}">
                <a16:creationId xmlns:a16="http://schemas.microsoft.com/office/drawing/2014/main" id="{12A74CBC-9DA9-6A44-B283-366AE5BA704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7318" t="201" b="-1"/>
          <a:stretch/>
        </p:blipFill>
        <p:spPr>
          <a:xfrm>
            <a:off x="0" y="1088455"/>
            <a:ext cx="6486993" cy="5220000"/>
          </a:xfrm>
          <a:prstGeom prst="rect">
            <a:avLst/>
          </a:prstGeom>
        </p:spPr>
      </p:pic>
      <p:sp>
        <p:nvSpPr>
          <p:cNvPr id="8" name="Title"/>
          <p:cNvSpPr>
            <a:spLocks noGrp="1"/>
          </p:cNvSpPr>
          <p:nvPr>
            <p:ph type="title"/>
          </p:nvPr>
        </p:nvSpPr>
        <p:spPr>
          <a:xfrm>
            <a:off x="6830600" y="1997073"/>
            <a:ext cx="5031200" cy="1421928"/>
          </a:xfrm>
          <a:prstGeom prst="rect">
            <a:avLst/>
          </a:prstGeom>
          <a:solidFill>
            <a:srgbClr val="FCFDF1"/>
          </a:solidFill>
        </p:spPr>
        <p:txBody>
          <a:bodyPr wrap="square"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1626153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 Liverpool">
    <p:spTree>
      <p:nvGrpSpPr>
        <p:cNvPr id="1" name=""/>
        <p:cNvGrpSpPr/>
        <p:nvPr/>
      </p:nvGrpSpPr>
      <p:grpSpPr>
        <a:xfrm>
          <a:off x="0" y="0"/>
          <a:ext cx="0" cy="0"/>
          <a:chOff x="0" y="0"/>
          <a:chExt cx="0" cy="0"/>
        </a:xfrm>
      </p:grpSpPr>
      <p:pic>
        <p:nvPicPr>
          <p:cNvPr id="4" name="Liverpool Pier Head" descr="Liverpool pier head" title="Decorative"/>
          <p:cNvPicPr>
            <a:picLocks noChangeAspect="1"/>
          </p:cNvPicPr>
          <p:nvPr userDrawn="1"/>
        </p:nvPicPr>
        <p:blipFill rotWithShape="1">
          <a:blip r:embed="rId3" cstate="print">
            <a:extLst>
              <a:ext uri="{28A0092B-C50C-407E-A947-70E740481C1C}">
                <a14:useLocalDpi xmlns:a14="http://schemas.microsoft.com/office/drawing/2010/main" val="0"/>
              </a:ext>
            </a:extLst>
          </a:blip>
          <a:srcRect t="18510" b="20684"/>
          <a:stretch/>
        </p:blipFill>
        <p:spPr>
          <a:xfrm>
            <a:off x="0" y="1088079"/>
            <a:ext cx="12192000" cy="5220357"/>
          </a:xfrm>
          <a:prstGeom prst="rect">
            <a:avLst/>
          </a:prstGeom>
        </p:spPr>
      </p:pic>
      <p:sp>
        <p:nvSpPr>
          <p:cNvPr id="8" name="Title"/>
          <p:cNvSpPr>
            <a:spLocks noGrp="1"/>
          </p:cNvSpPr>
          <p:nvPr>
            <p:ph type="title"/>
          </p:nvPr>
        </p:nvSpPr>
        <p:spPr>
          <a:xfrm>
            <a:off x="1776000" y="4726777"/>
            <a:ext cx="8640000" cy="757130"/>
          </a:xfrm>
          <a:prstGeom prst="rect">
            <a:avLst/>
          </a:prstGeom>
          <a:solidFill>
            <a:srgbClr val="FCFDF1"/>
          </a:solidFill>
        </p:spPr>
        <p:txBody>
          <a:bodyPr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5920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Asclepius" descr="Asclepius" title="Decorative"/>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35238"/>
          <a:stretch/>
        </p:blipFill>
        <p:spPr>
          <a:xfrm>
            <a:off x="10165993" y="1876628"/>
            <a:ext cx="1779890" cy="4441372"/>
          </a:xfrm>
          <a:prstGeom prst="rect">
            <a:avLst/>
          </a:prstGeom>
        </p:spPr>
      </p:pic>
      <p:sp>
        <p:nvSpPr>
          <p:cNvPr id="6" name="Text"/>
          <p:cNvSpPr>
            <a:spLocks noGrp="1"/>
          </p:cNvSpPr>
          <p:nvPr>
            <p:ph type="body" sz="quarter" idx="10" hasCustomPrompt="1"/>
          </p:nvPr>
        </p:nvSpPr>
        <p:spPr>
          <a:xfrm>
            <a:off x="1776000" y="3111500"/>
            <a:ext cx="8640000" cy="1746250"/>
          </a:xfrm>
          <a:prstGeom prst="rect">
            <a:avLst/>
          </a:prstGeom>
        </p:spPr>
        <p:txBody>
          <a:bodyPr/>
          <a:lstStyle>
            <a:lvl1pPr algn="ct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contact details.</a:t>
            </a:r>
          </a:p>
        </p:txBody>
      </p:sp>
      <p:sp>
        <p:nvSpPr>
          <p:cNvPr id="4" name="Title"/>
          <p:cNvSpPr>
            <a:spLocks noGrp="1"/>
          </p:cNvSpPr>
          <p:nvPr>
            <p:ph type="title" hasCustomPrompt="1"/>
          </p:nvPr>
        </p:nvSpPr>
        <p:spPr>
          <a:xfrm>
            <a:off x="1776000" y="2206628"/>
            <a:ext cx="8640000" cy="720000"/>
          </a:xfrm>
          <a:prstGeom prst="rect">
            <a:avLst/>
          </a:prstGeom>
        </p:spPr>
        <p:txBody>
          <a:bodyPr/>
          <a:lstStyle>
            <a:lvl1pPr algn="ctr">
              <a:defRPr b="0" i="0">
                <a:solidFill>
                  <a:schemeClr val="tx1"/>
                </a:solidFill>
                <a:latin typeface="Arial" panose="020B0604020202020204" pitchFamily="34" charset="0"/>
                <a:cs typeface="Arial" panose="020B0604020202020204" pitchFamily="34" charset="0"/>
              </a:defRPr>
            </a:lvl1pPr>
          </a:lstStyle>
          <a:p>
            <a:r>
              <a:rPr lang="en-US" dirty="0"/>
              <a:t>Click to add title.</a:t>
            </a:r>
            <a:endParaRPr lang="en-GB" dirty="0"/>
          </a:p>
        </p:txBody>
      </p:sp>
    </p:spTree>
    <p:custDataLst>
      <p:tags r:id="rId1"/>
    </p:custDataLst>
    <p:extLst>
      <p:ext uri="{BB962C8B-B14F-4D97-AF65-F5344CB8AC3E}">
        <p14:creationId xmlns:p14="http://schemas.microsoft.com/office/powerpoint/2010/main" val="188201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tags" Target="../tags/tag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tags" Target="../tags/tag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tags" Target="../tags/tag2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microsoft.com/office/2007/relationships/hdphoto" Target="../media/hdphoto3.wdp"/><Relationship Id="rId5" Type="http://schemas.openxmlformats.org/officeDocument/2006/relationships/image" Target="../media/image11.png"/><Relationship Id="rId4" Type="http://schemas.openxmlformats.org/officeDocument/2006/relationships/tags" Target="../tags/tag2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7"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microsoft.com/office/2007/relationships/hdphoto" Target="../media/hdphoto4.wdp"/><Relationship Id="rId5" Type="http://schemas.openxmlformats.org/officeDocument/2006/relationships/image" Target="../media/image12.png"/><Relationship Id="rId4" Type="http://schemas.openxmlformats.org/officeDocument/2006/relationships/tags" Target="../tags/tag2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7.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sp>
        <p:nvSpPr>
          <p:cNvPr id="9"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1482388" algn="r"/>
              </a:tabLst>
            </a:pPr>
            <a:r>
              <a:rPr lang="en-US" dirty="0">
                <a:solidFill>
                  <a:schemeClr val="bg1"/>
                </a:solidFill>
              </a:rPr>
              <a:t>School of Medicine 	</a:t>
            </a:r>
            <a:r>
              <a:rPr lang="en-US" sz="1800" dirty="0">
                <a:solidFill>
                  <a:schemeClr val="bg1"/>
                </a:solidFill>
              </a:rPr>
              <a:t>@</a:t>
            </a:r>
            <a:r>
              <a:rPr lang="en-US" sz="1800" dirty="0" err="1">
                <a:solidFill>
                  <a:schemeClr val="bg1"/>
                </a:solidFill>
              </a:rPr>
              <a:t>UoLmedicine</a:t>
            </a:r>
            <a:endParaRPr lang="en-GB" dirty="0">
              <a:solidFill>
                <a:schemeClr val="bg1"/>
              </a:solidFill>
            </a:endParaRPr>
          </a:p>
        </p:txBody>
      </p:sp>
      <p:cxnSp>
        <p:nvCxnSpPr>
          <p:cNvPr id="10"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UoL logo" descr="University of Liverpool Logo" title="Decorative"/>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11"/>
    </p:custDataLst>
    <p:extLst>
      <p:ext uri="{BB962C8B-B14F-4D97-AF65-F5344CB8AC3E}">
        <p14:creationId xmlns:p14="http://schemas.microsoft.com/office/powerpoint/2010/main" val="2611607325"/>
      </p:ext>
    </p:extLst>
  </p:cSld>
  <p:clrMap bg1="lt1" tx1="dk1" bg2="lt2" tx2="dk2" accent1="accent1" accent2="accent2" accent3="accent3" accent4="accent4" accent5="accent5" accent6="accent6" hlink="hlink" folHlink="folHlink"/>
  <p:sldLayoutIdLst>
    <p:sldLayoutId id="2147483705" r:id="rId1"/>
    <p:sldLayoutId id="2147483713" r:id="rId2"/>
    <p:sldLayoutId id="2147483720" r:id="rId3"/>
    <p:sldLayoutId id="2147483723" r:id="rId4"/>
    <p:sldLayoutId id="2147483727" r:id="rId5"/>
    <p:sldLayoutId id="2147483725" r:id="rId6"/>
    <p:sldLayoutId id="2147483726" r:id="rId7"/>
    <p:sldLayoutId id="2147483721" r:id="rId8"/>
    <p:sldLayoutId id="2147483709" r:id="rId9"/>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sp>
        <p:nvSpPr>
          <p:cNvPr id="7"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1482388" algn="r"/>
              </a:tabLst>
            </a:pPr>
            <a:r>
              <a:rPr lang="en-US" dirty="0"/>
              <a:t>School of Medicine 	</a:t>
            </a:r>
            <a:r>
              <a:rPr lang="en-US" sz="1800" dirty="0"/>
              <a:t>@</a:t>
            </a:r>
            <a:r>
              <a:rPr lang="en-US" sz="1800" dirty="0" err="1"/>
              <a:t>UoLmedicine</a:t>
            </a:r>
            <a:endParaRPr lang="en-GB" dirty="0"/>
          </a:p>
        </p:txBody>
      </p:sp>
      <p:cxnSp>
        <p:nvCxnSpPr>
          <p:cNvPr id="9"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UoL logo"/>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7"/>
    </p:custDataLst>
    <p:extLst>
      <p:ext uri="{BB962C8B-B14F-4D97-AF65-F5344CB8AC3E}">
        <p14:creationId xmlns:p14="http://schemas.microsoft.com/office/powerpoint/2010/main" val="874670215"/>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5" r:id="rId3"/>
    <p:sldLayoutId id="2147483710" r:id="rId4"/>
    <p:sldLayoutId id="2147483697" r:id="rId5"/>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pic>
        <p:nvPicPr>
          <p:cNvPr id="19" name="Asclepius"/>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b="35238"/>
          <a:stretch/>
        </p:blipFill>
        <p:spPr>
          <a:xfrm>
            <a:off x="10165993" y="1876628"/>
            <a:ext cx="1779890" cy="4441372"/>
          </a:xfrm>
          <a:prstGeom prst="rect">
            <a:avLst/>
          </a:prstGeom>
        </p:spPr>
      </p:pic>
      <p:sp>
        <p:nvSpPr>
          <p:cNvPr id="7"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1482388" algn="r"/>
              </a:tabLst>
            </a:pPr>
            <a:r>
              <a:rPr lang="en-US" dirty="0"/>
              <a:t>School of Medicine 	</a:t>
            </a:r>
            <a:r>
              <a:rPr lang="en-US" sz="1800" dirty="0"/>
              <a:t>@</a:t>
            </a:r>
            <a:r>
              <a:rPr lang="en-US" sz="1800" dirty="0" err="1"/>
              <a:t>UoLmedicine</a:t>
            </a:r>
            <a:endParaRPr lang="en-GB" dirty="0"/>
          </a:p>
        </p:txBody>
      </p:sp>
      <p:cxnSp>
        <p:nvCxnSpPr>
          <p:cNvPr id="8"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UoL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4"/>
    </p:custDataLst>
    <p:extLst>
      <p:ext uri="{BB962C8B-B14F-4D97-AF65-F5344CB8AC3E}">
        <p14:creationId xmlns:p14="http://schemas.microsoft.com/office/powerpoint/2010/main" val="1950761366"/>
      </p:ext>
    </p:extLst>
  </p:cSld>
  <p:clrMap bg1="lt1" tx1="dk1" bg2="lt2" tx2="dk2" accent1="accent1" accent2="accent2" accent3="accent3" accent4="accent4" accent5="accent5" accent6="accent6" hlink="hlink" folHlink="folHlink"/>
  <p:sldLayoutIdLst>
    <p:sldLayoutId id="2147483707" r:id="rId1"/>
    <p:sldLayoutId id="2147483708" r:id="rId2"/>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pic>
        <p:nvPicPr>
          <p:cNvPr id="6" name="Eye"/>
          <p:cNvPicPr>
            <a:picLocks noChangeAspect="1"/>
          </p:cNvPicPr>
          <p:nvPr userDrawn="1"/>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r="31401"/>
          <a:stretch/>
        </p:blipFill>
        <p:spPr>
          <a:xfrm>
            <a:off x="9226582" y="2478258"/>
            <a:ext cx="2297762" cy="3201114"/>
          </a:xfrm>
          <a:prstGeom prst="rect">
            <a:avLst/>
          </a:prstGeom>
        </p:spPr>
      </p:pic>
      <p:sp>
        <p:nvSpPr>
          <p:cNvPr id="9"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1482388" algn="r"/>
              </a:tabLst>
            </a:pPr>
            <a:r>
              <a:rPr lang="en-US" dirty="0"/>
              <a:t>School of Medicine 	</a:t>
            </a:r>
            <a:r>
              <a:rPr lang="en-US" sz="1800" dirty="0"/>
              <a:t>@</a:t>
            </a:r>
            <a:r>
              <a:rPr lang="en-US" sz="1800" dirty="0" err="1"/>
              <a:t>UoLmedicine</a:t>
            </a:r>
            <a:endParaRPr lang="en-GB" dirty="0"/>
          </a:p>
        </p:txBody>
      </p:sp>
      <p:cxnSp>
        <p:nvCxnSpPr>
          <p:cNvPr id="10"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UoL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cxnSp>
        <p:nvCxnSpPr>
          <p:cNvPr id="7"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4"/>
    </p:custDataLst>
    <p:extLst>
      <p:ext uri="{BB962C8B-B14F-4D97-AF65-F5344CB8AC3E}">
        <p14:creationId xmlns:p14="http://schemas.microsoft.com/office/powerpoint/2010/main" val="739655316"/>
      </p:ext>
    </p:extLst>
  </p:cSld>
  <p:clrMap bg1="lt1" tx1="dk1" bg2="lt2" tx2="dk2" accent1="accent1" accent2="accent2" accent3="accent3" accent4="accent4" accent5="accent5" accent6="accent6" hlink="hlink" folHlink="folHlink"/>
  <p:sldLayoutIdLst>
    <p:sldLayoutId id="2147483682" r:id="rId1"/>
    <p:sldLayoutId id="2147483683" r:id="rId2"/>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pic>
        <p:nvPicPr>
          <p:cNvPr id="8" name="Heart"/>
          <p:cNvPicPr>
            <a:picLocks noChangeAspect="1"/>
          </p:cNvPicPr>
          <p:nvPr userDrawn="1"/>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22373" t="15007" r="22574" b="15005"/>
          <a:stretch/>
        </p:blipFill>
        <p:spPr>
          <a:xfrm>
            <a:off x="9282435" y="2204834"/>
            <a:ext cx="2307771" cy="3468915"/>
          </a:xfrm>
          <a:prstGeom prst="rect">
            <a:avLst/>
          </a:prstGeom>
        </p:spPr>
      </p:pic>
      <p:sp>
        <p:nvSpPr>
          <p:cNvPr id="7"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1482388" algn="r"/>
              </a:tabLst>
            </a:pPr>
            <a:r>
              <a:rPr lang="en-US" dirty="0"/>
              <a:t>School of Medicine 	</a:t>
            </a:r>
            <a:r>
              <a:rPr lang="en-US" sz="1800" dirty="0"/>
              <a:t>@</a:t>
            </a:r>
            <a:r>
              <a:rPr lang="en-US" sz="1800" dirty="0" err="1"/>
              <a:t>UoLmedicine</a:t>
            </a:r>
            <a:endParaRPr lang="en-GB" dirty="0"/>
          </a:p>
        </p:txBody>
      </p:sp>
      <p:cxnSp>
        <p:nvCxnSpPr>
          <p:cNvPr id="9"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UoL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4"/>
    </p:custDataLst>
    <p:extLst>
      <p:ext uri="{BB962C8B-B14F-4D97-AF65-F5344CB8AC3E}">
        <p14:creationId xmlns:p14="http://schemas.microsoft.com/office/powerpoint/2010/main" val="3631099561"/>
      </p:ext>
    </p:extLst>
  </p:cSld>
  <p:clrMap bg1="lt1" tx1="dk1" bg2="lt2" tx2="dk2" accent1="accent1" accent2="accent2" accent3="accent3" accent4="accent4" accent5="accent5" accent6="accent6" hlink="hlink" folHlink="folHlink"/>
  <p:sldLayoutIdLst>
    <p:sldLayoutId id="2147483688" r:id="rId1"/>
    <p:sldLayoutId id="2147483689" r:id="rId2"/>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pic>
        <p:nvPicPr>
          <p:cNvPr id="6" name="Thorax"/>
          <p:cNvPicPr>
            <a:picLocks noChangeAspect="1"/>
          </p:cNvPicPr>
          <p:nvPr userDrawn="1"/>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22194" r="13741"/>
          <a:stretch/>
        </p:blipFill>
        <p:spPr>
          <a:xfrm>
            <a:off x="8403773" y="2659327"/>
            <a:ext cx="3556000" cy="3153408"/>
          </a:xfrm>
          <a:prstGeom prst="rect">
            <a:avLst/>
          </a:prstGeom>
        </p:spPr>
      </p:pic>
      <p:sp>
        <p:nvSpPr>
          <p:cNvPr id="10"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1482388" algn="r"/>
              </a:tabLst>
            </a:pPr>
            <a:r>
              <a:rPr lang="en-US" dirty="0"/>
              <a:t>School of Medicine 	</a:t>
            </a:r>
            <a:r>
              <a:rPr lang="en-US" sz="1800" dirty="0"/>
              <a:t>@</a:t>
            </a:r>
            <a:r>
              <a:rPr lang="en-US" sz="1800" dirty="0" err="1"/>
              <a:t>UoLmedicine</a:t>
            </a:r>
            <a:endParaRPr lang="en-GB" dirty="0"/>
          </a:p>
        </p:txBody>
      </p:sp>
      <p:cxnSp>
        <p:nvCxnSpPr>
          <p:cNvPr id="11"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UoL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4"/>
    </p:custDataLst>
    <p:extLst>
      <p:ext uri="{BB962C8B-B14F-4D97-AF65-F5344CB8AC3E}">
        <p14:creationId xmlns:p14="http://schemas.microsoft.com/office/powerpoint/2010/main" val="2830739130"/>
      </p:ext>
    </p:extLst>
  </p:cSld>
  <p:clrMap bg1="lt1" tx1="dk1" bg2="lt2" tx2="dk2" accent1="accent1" accent2="accent2" accent3="accent3" accent4="accent4" accent5="accent5" accent6="accent6" hlink="hlink" folHlink="folHlink"/>
  <p:sldLayoutIdLst>
    <p:sldLayoutId id="2147483691" r:id="rId1"/>
    <p:sldLayoutId id="2147483692" r:id="rId2"/>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5/21/23</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204386149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Viktoria.Goddard@Liverpool.ac.uk" TargetMode="Externa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hyperlink" Target="https://sites.tufts.edu/teaching/2016/05/12/inclusive-assessment-equal-or-equitable/" TargetMode="External"/><Relationship Id="rId2" Type="http://schemas.openxmlformats.org/officeDocument/2006/relationships/hyperlink" Target="https://doi.org/10.1080/0142159X.2020.1779206" TargetMode="External"/><Relationship Id="rId1" Type="http://schemas.openxmlformats.org/officeDocument/2006/relationships/slideLayout" Target="../slideLayouts/slideLayout24.xml"/><Relationship Id="rId5" Type="http://schemas.openxmlformats.org/officeDocument/2006/relationships/hyperlink" Target="https://doi.org/10.1136/bmj.m339" TargetMode="External"/><Relationship Id="rId4" Type="http://schemas.openxmlformats.org/officeDocument/2006/relationships/hyperlink" Target="https://doi.org/10.1080/02602938.2022.2082373"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mailto:Viktoria.Goddard@Liverpool.ac.uk" TargetMode="Externa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https://www.sgul.ac.uk/about/equality-diversity-and-inclusion-edi/equality-diversity-and-inclusion-resources/Equality-Diversity-and-Inclusion-Resources" TargetMode="External"/><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D68E8-8FD2-50A8-40EF-90913B446BFB}"/>
              </a:ext>
            </a:extLst>
          </p:cNvPr>
          <p:cNvSpPr>
            <a:spLocks noGrp="1"/>
          </p:cNvSpPr>
          <p:nvPr>
            <p:ph type="title"/>
          </p:nvPr>
        </p:nvSpPr>
        <p:spPr>
          <a:xfrm>
            <a:off x="838200" y="1368425"/>
            <a:ext cx="10515600" cy="1325563"/>
          </a:xfrm>
        </p:spPr>
        <p:txBody>
          <a:bodyPr>
            <a:normAutofit/>
          </a:bodyPr>
          <a:lstStyle/>
          <a:p>
            <a:r>
              <a:rPr lang="en-GB" sz="3600" dirty="0">
                <a:effectLst/>
                <a:latin typeface="+mn-lt"/>
                <a:ea typeface="Times New Roman" panose="02020603050405020304" pitchFamily="18" charset="0"/>
              </a:rPr>
              <a:t>EDI in assessment: Many questions, but are there any answers? </a:t>
            </a:r>
          </a:p>
        </p:txBody>
      </p:sp>
      <p:sp>
        <p:nvSpPr>
          <p:cNvPr id="3" name="Content Placeholder 2">
            <a:extLst>
              <a:ext uri="{FF2B5EF4-FFF2-40B4-BE49-F238E27FC236}">
                <a16:creationId xmlns:a16="http://schemas.microsoft.com/office/drawing/2014/main" id="{1267C1C2-580E-F74A-E208-D8B41854F37E}"/>
              </a:ext>
            </a:extLst>
          </p:cNvPr>
          <p:cNvSpPr>
            <a:spLocks noGrp="1"/>
          </p:cNvSpPr>
          <p:nvPr>
            <p:ph idx="1"/>
          </p:nvPr>
        </p:nvSpPr>
        <p:spPr>
          <a:xfrm>
            <a:off x="838200" y="4279900"/>
            <a:ext cx="10515600" cy="927100"/>
          </a:xfrm>
        </p:spPr>
        <p:txBody>
          <a:bodyPr>
            <a:normAutofit fontScale="25000" lnSpcReduction="20000"/>
          </a:bodyPr>
          <a:lstStyle/>
          <a:p>
            <a:pPr marL="0" indent="0">
              <a:buNone/>
            </a:pPr>
            <a:r>
              <a:rPr lang="en-GB" sz="11200" dirty="0"/>
              <a:t>Professor Viktoria Goddard (They / Them)</a:t>
            </a:r>
          </a:p>
          <a:p>
            <a:pPr marL="0" indent="0">
              <a:buNone/>
            </a:pPr>
            <a:r>
              <a:rPr lang="en-GB" sz="11200" dirty="0"/>
              <a:t>Vice Dean, Learning and Scholarship, School of Medicine</a:t>
            </a:r>
          </a:p>
          <a:p>
            <a:pPr marL="0" indent="0">
              <a:buNone/>
            </a:pPr>
            <a:r>
              <a:rPr lang="en-GB" sz="11200" dirty="0"/>
              <a:t>EDIW Lead, Institute of Life Course and Medical Sciences</a:t>
            </a:r>
          </a:p>
          <a:p>
            <a:pPr marL="0" indent="0">
              <a:buNone/>
            </a:pPr>
            <a:r>
              <a:rPr lang="en-GB" sz="11200" dirty="0"/>
              <a:t>University of Liverpool</a:t>
            </a:r>
          </a:p>
          <a:p>
            <a:pPr marL="0" indent="0">
              <a:buNone/>
            </a:pPr>
            <a:r>
              <a:rPr lang="en-GB" sz="11200" dirty="0">
                <a:hlinkClick r:id="rId2"/>
              </a:rPr>
              <a:t>Viktoria.Goddard@Liverpool.ac.uk</a:t>
            </a:r>
            <a:endParaRPr lang="ru-RU" sz="11200" dirty="0"/>
          </a:p>
          <a:p>
            <a:pPr marL="0" indent="0">
              <a:buNone/>
            </a:pPr>
            <a:endParaRPr lang="en-GB" dirty="0"/>
          </a:p>
        </p:txBody>
      </p:sp>
    </p:spTree>
    <p:extLst>
      <p:ext uri="{BB962C8B-B14F-4D97-AF65-F5344CB8AC3E}">
        <p14:creationId xmlns:p14="http://schemas.microsoft.com/office/powerpoint/2010/main" val="459047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BE01-BC17-0A22-B7F7-88C80C1E096E}"/>
              </a:ext>
            </a:extLst>
          </p:cNvPr>
          <p:cNvSpPr>
            <a:spLocks noGrp="1"/>
          </p:cNvSpPr>
          <p:nvPr>
            <p:ph type="title"/>
          </p:nvPr>
        </p:nvSpPr>
        <p:spPr/>
        <p:txBody>
          <a:bodyPr/>
          <a:lstStyle/>
          <a:p>
            <a:r>
              <a:rPr lang="en-GB"/>
              <a:t>How do we know if assessment is inclusive? </a:t>
            </a:r>
            <a:endParaRPr lang="en-GB" dirty="0"/>
          </a:p>
        </p:txBody>
      </p:sp>
      <p:graphicFrame>
        <p:nvGraphicFramePr>
          <p:cNvPr id="5" name="Content Placeholder 2">
            <a:extLst>
              <a:ext uri="{FF2B5EF4-FFF2-40B4-BE49-F238E27FC236}">
                <a16:creationId xmlns:a16="http://schemas.microsoft.com/office/drawing/2014/main" id="{B51215A9-0DC0-9FBC-6386-972C64B47D44}"/>
              </a:ext>
            </a:extLst>
          </p:cNvPr>
          <p:cNvGraphicFramePr>
            <a:graphicFrameLocks noGrp="1"/>
          </p:cNvGraphicFramePr>
          <p:nvPr>
            <p:ph idx="1"/>
            <p:extLst>
              <p:ext uri="{D42A27DB-BD31-4B8C-83A1-F6EECF244321}">
                <p14:modId xmlns:p14="http://schemas.microsoft.com/office/powerpoint/2010/main" val="33531664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3286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6731C-54A6-3860-0B6C-55D6A2BBB97B}"/>
              </a:ext>
            </a:extLst>
          </p:cNvPr>
          <p:cNvSpPr>
            <a:spLocks noGrp="1"/>
          </p:cNvSpPr>
          <p:nvPr>
            <p:ph type="title"/>
          </p:nvPr>
        </p:nvSpPr>
        <p:spPr>
          <a:xfrm>
            <a:off x="6412091" y="501651"/>
            <a:ext cx="4395340" cy="1716255"/>
          </a:xfrm>
        </p:spPr>
        <p:txBody>
          <a:bodyPr anchor="b">
            <a:normAutofit/>
          </a:bodyPr>
          <a:lstStyle/>
          <a:p>
            <a:r>
              <a:rPr lang="en-GB" sz="5000"/>
              <a:t>Pause and acknowledge</a:t>
            </a:r>
          </a:p>
        </p:txBody>
      </p:sp>
      <p:sp>
        <p:nvSpPr>
          <p:cNvPr id="12"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ill scene">
            <a:extLst>
              <a:ext uri="{FF2B5EF4-FFF2-40B4-BE49-F238E27FC236}">
                <a16:creationId xmlns:a16="http://schemas.microsoft.com/office/drawing/2014/main" id="{6E694CCD-D5CF-494F-57F3-97B5DDD3BD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9143" y="818188"/>
            <a:ext cx="5221625" cy="5221625"/>
          </a:xfrm>
          <a:prstGeom prst="rect">
            <a:avLst/>
          </a:prstGeom>
        </p:spPr>
      </p:pic>
      <p:sp>
        <p:nvSpPr>
          <p:cNvPr id="3" name="Content Placeholder 2">
            <a:extLst>
              <a:ext uri="{FF2B5EF4-FFF2-40B4-BE49-F238E27FC236}">
                <a16:creationId xmlns:a16="http://schemas.microsoft.com/office/drawing/2014/main" id="{FC835988-C855-39F6-AD22-B85DC3DA11CE}"/>
              </a:ext>
            </a:extLst>
          </p:cNvPr>
          <p:cNvSpPr>
            <a:spLocks noGrp="1"/>
          </p:cNvSpPr>
          <p:nvPr>
            <p:ph idx="1"/>
          </p:nvPr>
        </p:nvSpPr>
        <p:spPr>
          <a:xfrm>
            <a:off x="6392583" y="2645922"/>
            <a:ext cx="4434721" cy="3710427"/>
          </a:xfrm>
        </p:spPr>
        <p:txBody>
          <a:bodyPr anchor="t">
            <a:normAutofit/>
          </a:bodyPr>
          <a:lstStyle/>
          <a:p>
            <a:pPr marL="0" indent="0">
              <a:buNone/>
            </a:pPr>
            <a:r>
              <a:rPr lang="en-GB" sz="1800"/>
              <a:t>This is “a lot”; many people don’t feel trained in the EDIW space</a:t>
            </a:r>
          </a:p>
          <a:p>
            <a:pPr marL="0" indent="0">
              <a:buNone/>
            </a:pPr>
            <a:endParaRPr lang="en-GB" sz="1800"/>
          </a:p>
          <a:p>
            <a:pPr marL="0" indent="0">
              <a:buNone/>
            </a:pPr>
            <a:r>
              <a:rPr lang="en-GB" sz="1800"/>
              <a:t>Fear of mis-stepping can mean people don’t speak up</a:t>
            </a:r>
          </a:p>
          <a:p>
            <a:pPr marL="0" indent="0">
              <a:buNone/>
            </a:pPr>
            <a:endParaRPr lang="en-GB" sz="1800"/>
          </a:p>
          <a:p>
            <a:pPr marL="0" indent="0">
              <a:buNone/>
            </a:pPr>
            <a:r>
              <a:rPr lang="en-GB" sz="1800"/>
              <a:t>…BUT not doing anything at all when you know there is inequality is in itself a problem</a:t>
            </a:r>
          </a:p>
          <a:p>
            <a:pPr marL="0" indent="0">
              <a:buNone/>
            </a:pPr>
            <a:endParaRPr lang="en-GB" sz="1800"/>
          </a:p>
        </p:txBody>
      </p:sp>
      <p:cxnSp>
        <p:nvCxnSpPr>
          <p:cNvPr id="14" name="Straight Connector 1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66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1E2E8-508C-25C7-4735-1DAF73F44E8F}"/>
              </a:ext>
            </a:extLst>
          </p:cNvPr>
          <p:cNvSpPr>
            <a:spLocks noGrp="1"/>
          </p:cNvSpPr>
          <p:nvPr>
            <p:ph type="title"/>
          </p:nvPr>
        </p:nvSpPr>
        <p:spPr/>
        <p:txBody>
          <a:bodyPr/>
          <a:lstStyle/>
          <a:p>
            <a:r>
              <a:rPr lang="en-GB" dirty="0"/>
              <a:t>EDI in assessment planning</a:t>
            </a:r>
          </a:p>
        </p:txBody>
      </p:sp>
      <p:sp>
        <p:nvSpPr>
          <p:cNvPr id="3" name="Content Placeholder 2">
            <a:extLst>
              <a:ext uri="{FF2B5EF4-FFF2-40B4-BE49-F238E27FC236}">
                <a16:creationId xmlns:a16="http://schemas.microsoft.com/office/drawing/2014/main" id="{F6E44F19-0A33-1A02-221D-24919283E906}"/>
              </a:ext>
            </a:extLst>
          </p:cNvPr>
          <p:cNvSpPr>
            <a:spLocks noGrp="1"/>
          </p:cNvSpPr>
          <p:nvPr>
            <p:ph idx="1"/>
          </p:nvPr>
        </p:nvSpPr>
        <p:spPr/>
        <p:txBody>
          <a:bodyPr/>
          <a:lstStyle/>
          <a:p>
            <a:r>
              <a:rPr lang="en-GB" dirty="0"/>
              <a:t>Challenged by being the “add on”</a:t>
            </a:r>
          </a:p>
          <a:p>
            <a:r>
              <a:rPr lang="en-GB" dirty="0"/>
              <a:t>Some positive changes made in pandemic (Fuller et al. 2020) appear to have been lost; some changes made have potentially regressed practice</a:t>
            </a:r>
          </a:p>
          <a:p>
            <a:r>
              <a:rPr lang="en-GB" dirty="0"/>
              <a:t>How much flexibility is built into your systems?</a:t>
            </a:r>
          </a:p>
          <a:p>
            <a:r>
              <a:rPr lang="en-GB" dirty="0"/>
              <a:t>Are you assessing ABOUT diversity?</a:t>
            </a:r>
          </a:p>
          <a:p>
            <a:r>
              <a:rPr lang="en-GB" dirty="0"/>
              <a:t>Are you assessing taking EDI into account?</a:t>
            </a:r>
          </a:p>
        </p:txBody>
      </p:sp>
    </p:spTree>
    <p:extLst>
      <p:ext uri="{BB962C8B-B14F-4D97-AF65-F5344CB8AC3E}">
        <p14:creationId xmlns:p14="http://schemas.microsoft.com/office/powerpoint/2010/main" val="765180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E3B7-9FF5-D587-91FF-893B49FF5F7B}"/>
              </a:ext>
            </a:extLst>
          </p:cNvPr>
          <p:cNvSpPr>
            <a:spLocks noGrp="1"/>
          </p:cNvSpPr>
          <p:nvPr>
            <p:ph type="title"/>
          </p:nvPr>
        </p:nvSpPr>
        <p:spPr/>
        <p:txBody>
          <a:bodyPr/>
          <a:lstStyle/>
          <a:p>
            <a:r>
              <a:rPr lang="en-GB" dirty="0"/>
              <a:t>Inclusive assessment: basic principles</a:t>
            </a:r>
          </a:p>
        </p:txBody>
      </p:sp>
      <p:sp>
        <p:nvSpPr>
          <p:cNvPr id="3" name="Content Placeholder 2">
            <a:extLst>
              <a:ext uri="{FF2B5EF4-FFF2-40B4-BE49-F238E27FC236}">
                <a16:creationId xmlns:a16="http://schemas.microsoft.com/office/drawing/2014/main" id="{8F128ADC-BF5B-D4CD-0981-288E6B19D2C1}"/>
              </a:ext>
            </a:extLst>
          </p:cNvPr>
          <p:cNvSpPr>
            <a:spLocks noGrp="1"/>
          </p:cNvSpPr>
          <p:nvPr>
            <p:ph idx="1"/>
          </p:nvPr>
        </p:nvSpPr>
        <p:spPr/>
        <p:txBody>
          <a:bodyPr>
            <a:normAutofit fontScale="77500" lnSpcReduction="20000"/>
          </a:bodyPr>
          <a:lstStyle/>
          <a:p>
            <a:r>
              <a:rPr lang="en-GB" dirty="0"/>
              <a:t>Utilises multiple and varied methods of student performance </a:t>
            </a:r>
          </a:p>
          <a:p>
            <a:r>
              <a:rPr lang="en-GB" dirty="0"/>
              <a:t>Where possible, assessment used BOTH quantitative and qualitative methods </a:t>
            </a:r>
          </a:p>
          <a:p>
            <a:r>
              <a:rPr lang="en-GB" dirty="0"/>
              <a:t>Provides opportunities for students to express their learning in different modes and modalities </a:t>
            </a:r>
          </a:p>
          <a:p>
            <a:r>
              <a:rPr lang="en-GB" dirty="0"/>
              <a:t>Requires both independent and dependent groups </a:t>
            </a:r>
          </a:p>
          <a:p>
            <a:r>
              <a:rPr lang="en-GB" dirty="0"/>
              <a:t>Gives frequent, targeted feedback</a:t>
            </a:r>
          </a:p>
          <a:p>
            <a:r>
              <a:rPr lang="en-GB" dirty="0"/>
              <a:t>Occurs before, during, and after learning </a:t>
            </a:r>
          </a:p>
          <a:p>
            <a:endParaRPr lang="en-GB" dirty="0"/>
          </a:p>
          <a:p>
            <a:pPr marL="0" indent="0">
              <a:buNone/>
            </a:pPr>
            <a:r>
              <a:rPr lang="en-GB" dirty="0"/>
              <a:t>MacKinnon and </a:t>
            </a:r>
            <a:r>
              <a:rPr lang="en-GB" dirty="0" err="1"/>
              <a:t>Manathunga</a:t>
            </a:r>
            <a:r>
              <a:rPr lang="en-GB" dirty="0"/>
              <a:t>: </a:t>
            </a:r>
            <a:r>
              <a:rPr lang="en-GB" i="1" dirty="0">
                <a:solidFill>
                  <a:srgbClr val="7030A0"/>
                </a:solidFill>
              </a:rPr>
              <a:t>“Culturally responsive assessment demonstrates that flexibility, choice and relevance when coupled with the development of intercultural communication skills, enabling all student to choose subjects on the basis of desire to engage intellectually in the teaching and learning process</a:t>
            </a:r>
            <a:r>
              <a:rPr lang="en-GB" dirty="0"/>
              <a:t>.” </a:t>
            </a:r>
          </a:p>
          <a:p>
            <a:endParaRPr lang="en-GB" dirty="0"/>
          </a:p>
        </p:txBody>
      </p:sp>
      <p:sp>
        <p:nvSpPr>
          <p:cNvPr id="4" name="TextBox 3">
            <a:extLst>
              <a:ext uri="{FF2B5EF4-FFF2-40B4-BE49-F238E27FC236}">
                <a16:creationId xmlns:a16="http://schemas.microsoft.com/office/drawing/2014/main" id="{5E8C339F-459F-5A96-9AB8-AA5DC87B5D46}"/>
              </a:ext>
            </a:extLst>
          </p:cNvPr>
          <p:cNvSpPr txBox="1"/>
          <p:nvPr/>
        </p:nvSpPr>
        <p:spPr>
          <a:xfrm>
            <a:off x="6210300" y="6302375"/>
            <a:ext cx="5583580" cy="369332"/>
          </a:xfrm>
          <a:prstGeom prst="rect">
            <a:avLst/>
          </a:prstGeom>
          <a:noFill/>
        </p:spPr>
        <p:txBody>
          <a:bodyPr wrap="none" rtlCol="0">
            <a:spAutoFit/>
          </a:bodyPr>
          <a:lstStyle/>
          <a:p>
            <a:r>
              <a:rPr lang="en-GB" dirty="0"/>
              <a:t>Adopted from Nadarajah, Finn and Goddard 2022</a:t>
            </a:r>
          </a:p>
        </p:txBody>
      </p:sp>
    </p:spTree>
    <p:extLst>
      <p:ext uri="{BB962C8B-B14F-4D97-AF65-F5344CB8AC3E}">
        <p14:creationId xmlns:p14="http://schemas.microsoft.com/office/powerpoint/2010/main" val="3318999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8C5CBAD2-7D4D-980D-C94F-1A4E219B5936}"/>
              </a:ext>
            </a:extLst>
          </p:cNvPr>
          <p:cNvSpPr>
            <a:spLocks noGrp="1"/>
          </p:cNvSpPr>
          <p:nvPr>
            <p:ph type="title"/>
          </p:nvPr>
        </p:nvSpPr>
        <p:spPr>
          <a:xfrm>
            <a:off x="479394" y="1070800"/>
            <a:ext cx="3939688" cy="5583126"/>
          </a:xfrm>
        </p:spPr>
        <p:txBody>
          <a:bodyPr>
            <a:normAutofit/>
          </a:bodyPr>
          <a:lstStyle/>
          <a:p>
            <a:pPr algn="r"/>
            <a:r>
              <a:rPr lang="en-GB" sz="5000"/>
              <a:t>Inclusive assessment practices</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AAE3CDC-13F7-1694-852B-B2D74E792E79}"/>
              </a:ext>
            </a:extLst>
          </p:cNvPr>
          <p:cNvGraphicFramePr>
            <a:graphicFrameLocks noGrp="1"/>
          </p:cNvGraphicFramePr>
          <p:nvPr>
            <p:ph idx="1"/>
            <p:extLst>
              <p:ext uri="{D42A27DB-BD31-4B8C-83A1-F6EECF244321}">
                <p14:modId xmlns:p14="http://schemas.microsoft.com/office/powerpoint/2010/main" val="563096736"/>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0974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sp>
        <p:nvSpPr>
          <p:cNvPr id="2" name="Title 1">
            <a:extLst>
              <a:ext uri="{FF2B5EF4-FFF2-40B4-BE49-F238E27FC236}">
                <a16:creationId xmlns:a16="http://schemas.microsoft.com/office/drawing/2014/main" id="{08987972-63A0-59AC-870F-1F7246F93F25}"/>
              </a:ext>
            </a:extLst>
          </p:cNvPr>
          <p:cNvSpPr>
            <a:spLocks noGrp="1"/>
          </p:cNvSpPr>
          <p:nvPr>
            <p:ph type="title"/>
          </p:nvPr>
        </p:nvSpPr>
        <p:spPr>
          <a:xfrm>
            <a:off x="457200" y="1598246"/>
            <a:ext cx="4412419" cy="3626217"/>
          </a:xfrm>
        </p:spPr>
        <p:txBody>
          <a:bodyPr vert="horz" lIns="91440" tIns="45720" rIns="91440" bIns="45720" rtlCol="0" anchor="t">
            <a:normAutofit/>
          </a:bodyPr>
          <a:lstStyle/>
          <a:p>
            <a:pPr algn="r"/>
            <a:r>
              <a:rPr lang="en-US" sz="6200" b="1" i="0" kern="1200" cap="all" baseline="0" dirty="0">
                <a:solidFill>
                  <a:schemeClr val="bg1"/>
                </a:solidFill>
                <a:latin typeface="+mj-lt"/>
                <a:ea typeface="+mj-ea"/>
                <a:cs typeface="+mj-cs"/>
              </a:rPr>
              <a:t>Feedback</a:t>
            </a:r>
          </a:p>
        </p:txBody>
      </p:sp>
      <p:sp>
        <p:nvSpPr>
          <p:cNvPr id="14"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7" name="Graphic 6" descr="Chat">
            <a:extLst>
              <a:ext uri="{FF2B5EF4-FFF2-40B4-BE49-F238E27FC236}">
                <a16:creationId xmlns:a16="http://schemas.microsoft.com/office/drawing/2014/main" id="{830F15D0-B8FA-E3D6-4C55-421C154D3A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0106" y="1598246"/>
            <a:ext cx="4783504" cy="4783504"/>
          </a:xfrm>
          <a:prstGeom prst="rect">
            <a:avLst/>
          </a:prstGeom>
        </p:spPr>
      </p:pic>
      <p:sp>
        <p:nvSpPr>
          <p:cNvPr id="18"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Tree>
    <p:extLst>
      <p:ext uri="{BB962C8B-B14F-4D97-AF65-F5344CB8AC3E}">
        <p14:creationId xmlns:p14="http://schemas.microsoft.com/office/powerpoint/2010/main" val="1862813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CE2271-F2C1-F503-7758-94B50D63591B}"/>
              </a:ext>
            </a:extLst>
          </p:cNvPr>
          <p:cNvSpPr>
            <a:spLocks noGrp="1"/>
          </p:cNvSpPr>
          <p:nvPr>
            <p:ph type="title"/>
          </p:nvPr>
        </p:nvSpPr>
        <p:spPr>
          <a:xfrm>
            <a:off x="6657715" y="467271"/>
            <a:ext cx="4195674" cy="2052522"/>
          </a:xfrm>
        </p:spPr>
        <p:txBody>
          <a:bodyPr anchor="b">
            <a:normAutofit/>
          </a:bodyPr>
          <a:lstStyle/>
          <a:p>
            <a:r>
              <a:rPr lang="en-GB" sz="4800" dirty="0"/>
              <a:t>Quick break!</a:t>
            </a:r>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pic>
        <p:nvPicPr>
          <p:cNvPr id="7" name="Graphic 6" descr="Pause Thin">
            <a:extLst>
              <a:ext uri="{FF2B5EF4-FFF2-40B4-BE49-F238E27FC236}">
                <a16:creationId xmlns:a16="http://schemas.microsoft.com/office/drawing/2014/main" id="{B9EBE899-8696-5644-C4E4-F4F11C6BA8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17770" y="1448957"/>
            <a:ext cx="3952579" cy="3952579"/>
          </a:xfrm>
          <a:prstGeom prst="rect">
            <a:avLst/>
          </a:prstGeom>
        </p:spPr>
      </p:pic>
      <p:sp>
        <p:nvSpPr>
          <p:cNvPr id="1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299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63C4-2F45-D2E2-A7AD-6FC28ECE339E}"/>
              </a:ext>
            </a:extLst>
          </p:cNvPr>
          <p:cNvSpPr>
            <a:spLocks noGrp="1"/>
          </p:cNvSpPr>
          <p:nvPr>
            <p:ph type="title"/>
          </p:nvPr>
        </p:nvSpPr>
        <p:spPr/>
        <p:txBody>
          <a:bodyPr/>
          <a:lstStyle/>
          <a:p>
            <a:r>
              <a:rPr lang="en-GB" dirty="0"/>
              <a:t>Thinking about diversity in assessment</a:t>
            </a:r>
          </a:p>
        </p:txBody>
      </p:sp>
      <p:sp>
        <p:nvSpPr>
          <p:cNvPr id="3" name="Content Placeholder 2">
            <a:extLst>
              <a:ext uri="{FF2B5EF4-FFF2-40B4-BE49-F238E27FC236}">
                <a16:creationId xmlns:a16="http://schemas.microsoft.com/office/drawing/2014/main" id="{49FFC82A-A078-5731-8AAC-39F3D5AF47EA}"/>
              </a:ext>
            </a:extLst>
          </p:cNvPr>
          <p:cNvSpPr>
            <a:spLocks noGrp="1"/>
          </p:cNvSpPr>
          <p:nvPr>
            <p:ph idx="1"/>
          </p:nvPr>
        </p:nvSpPr>
        <p:spPr/>
        <p:txBody>
          <a:bodyPr/>
          <a:lstStyle/>
          <a:p>
            <a:r>
              <a:rPr lang="en-GB" dirty="0"/>
              <a:t>Diversity in assessment scenarios needs to take into account:</a:t>
            </a:r>
          </a:p>
          <a:p>
            <a:pPr marL="0" indent="0">
              <a:buNone/>
            </a:pPr>
            <a:r>
              <a:rPr lang="en-GB" dirty="0"/>
              <a:t>-who your learners are</a:t>
            </a:r>
          </a:p>
          <a:p>
            <a:pPr marL="0" indent="0">
              <a:buNone/>
            </a:pPr>
            <a:r>
              <a:rPr lang="en-GB" dirty="0"/>
              <a:t>-who their patients are</a:t>
            </a:r>
          </a:p>
          <a:p>
            <a:pPr marL="0" indent="0">
              <a:buNone/>
            </a:pPr>
            <a:r>
              <a:rPr lang="en-GB" dirty="0"/>
              <a:t>-who your assessors are!</a:t>
            </a:r>
          </a:p>
          <a:p>
            <a:pPr marL="0" indent="0">
              <a:buNone/>
            </a:pPr>
            <a:endParaRPr lang="en-GB" dirty="0"/>
          </a:p>
          <a:p>
            <a:pPr marL="0" indent="0">
              <a:buNone/>
            </a:pPr>
            <a:r>
              <a:rPr lang="en-GB" dirty="0"/>
              <a:t>It is NOT using a random name / gender-identity / ethnicity with no thought as to consequence</a:t>
            </a:r>
          </a:p>
        </p:txBody>
      </p:sp>
    </p:spTree>
    <p:extLst>
      <p:ext uri="{BB962C8B-B14F-4D97-AF65-F5344CB8AC3E}">
        <p14:creationId xmlns:p14="http://schemas.microsoft.com/office/powerpoint/2010/main" val="679100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F7125-1D9A-58B7-EADC-1E38D111F1AF}"/>
              </a:ext>
            </a:extLst>
          </p:cNvPr>
          <p:cNvSpPr>
            <a:spLocks noGrp="1"/>
          </p:cNvSpPr>
          <p:nvPr>
            <p:ph type="title"/>
          </p:nvPr>
        </p:nvSpPr>
        <p:spPr/>
        <p:txBody>
          <a:bodyPr/>
          <a:lstStyle/>
          <a:p>
            <a:r>
              <a:rPr lang="en-GB" dirty="0"/>
              <a:t>Sharing best practice</a:t>
            </a:r>
          </a:p>
        </p:txBody>
      </p:sp>
      <p:pic>
        <p:nvPicPr>
          <p:cNvPr id="4" name="Content Placeholder 4">
            <a:extLst>
              <a:ext uri="{FF2B5EF4-FFF2-40B4-BE49-F238E27FC236}">
                <a16:creationId xmlns:a16="http://schemas.microsoft.com/office/drawing/2014/main" id="{E30852D2-75B1-BE4E-8EF5-73EA4ABB9D8D}"/>
              </a:ext>
            </a:extLst>
          </p:cNvPr>
          <p:cNvPicPr>
            <a:picLocks noGrp="1" noChangeAspect="1"/>
          </p:cNvPicPr>
          <p:nvPr>
            <p:ph idx="1"/>
          </p:nvPr>
        </p:nvPicPr>
        <p:blipFill>
          <a:blip r:embed="rId2"/>
          <a:stretch>
            <a:fillRect/>
          </a:stretch>
        </p:blipFill>
        <p:spPr>
          <a:xfrm>
            <a:off x="6892637" y="0"/>
            <a:ext cx="5299364" cy="6858000"/>
          </a:xfrm>
        </p:spPr>
      </p:pic>
      <p:sp>
        <p:nvSpPr>
          <p:cNvPr id="5" name="TextBox 4">
            <a:extLst>
              <a:ext uri="{FF2B5EF4-FFF2-40B4-BE49-F238E27FC236}">
                <a16:creationId xmlns:a16="http://schemas.microsoft.com/office/drawing/2014/main" id="{AAE99727-5446-DAFB-BD26-7EF2D9FF2D66}"/>
              </a:ext>
            </a:extLst>
          </p:cNvPr>
          <p:cNvSpPr txBox="1"/>
          <p:nvPr/>
        </p:nvSpPr>
        <p:spPr>
          <a:xfrm>
            <a:off x="1143000" y="2967335"/>
            <a:ext cx="3842719" cy="461665"/>
          </a:xfrm>
          <a:prstGeom prst="rect">
            <a:avLst/>
          </a:prstGeom>
          <a:noFill/>
        </p:spPr>
        <p:txBody>
          <a:bodyPr wrap="none" rtlCol="0">
            <a:spAutoFit/>
          </a:bodyPr>
          <a:lstStyle/>
          <a:p>
            <a:r>
              <a:rPr lang="en-GB" sz="2400" dirty="0"/>
              <a:t>University of Manchester</a:t>
            </a:r>
          </a:p>
        </p:txBody>
      </p:sp>
    </p:spTree>
    <p:extLst>
      <p:ext uri="{BB962C8B-B14F-4D97-AF65-F5344CB8AC3E}">
        <p14:creationId xmlns:p14="http://schemas.microsoft.com/office/powerpoint/2010/main" val="3491181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sp>
        <p:nvSpPr>
          <p:cNvPr id="2" name="Title 1">
            <a:extLst>
              <a:ext uri="{FF2B5EF4-FFF2-40B4-BE49-F238E27FC236}">
                <a16:creationId xmlns:a16="http://schemas.microsoft.com/office/drawing/2014/main" id="{D5A973F4-5126-F1F6-2A16-FFC030F65D74}"/>
              </a:ext>
            </a:extLst>
          </p:cNvPr>
          <p:cNvSpPr>
            <a:spLocks noGrp="1"/>
          </p:cNvSpPr>
          <p:nvPr>
            <p:ph type="title"/>
          </p:nvPr>
        </p:nvSpPr>
        <p:spPr>
          <a:xfrm>
            <a:off x="1245072" y="1289765"/>
            <a:ext cx="3651101" cy="4270963"/>
          </a:xfrm>
        </p:spPr>
        <p:txBody>
          <a:bodyPr anchor="ctr">
            <a:normAutofit/>
          </a:bodyPr>
          <a:lstStyle/>
          <a:p>
            <a:pPr algn="ctr"/>
            <a:r>
              <a:rPr lang="en-GB" sz="5000">
                <a:solidFill>
                  <a:schemeClr val="bg1"/>
                </a:solidFill>
              </a:rPr>
              <a:t>Diversity in learning: supporting learners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7" name="Content Placeholder 2">
            <a:extLst>
              <a:ext uri="{FF2B5EF4-FFF2-40B4-BE49-F238E27FC236}">
                <a16:creationId xmlns:a16="http://schemas.microsoft.com/office/drawing/2014/main" id="{88DB7662-A7B6-B13C-880E-245D885D974E}"/>
              </a:ext>
            </a:extLst>
          </p:cNvPr>
          <p:cNvSpPr>
            <a:spLocks noGrp="1"/>
          </p:cNvSpPr>
          <p:nvPr>
            <p:ph idx="1"/>
          </p:nvPr>
        </p:nvSpPr>
        <p:spPr>
          <a:xfrm>
            <a:off x="6397039" y="381935"/>
            <a:ext cx="4685916" cy="5974415"/>
          </a:xfrm>
        </p:spPr>
        <p:txBody>
          <a:bodyPr anchor="ctr">
            <a:normAutofit fontScale="92500" lnSpcReduction="20000"/>
          </a:bodyPr>
          <a:lstStyle/>
          <a:p>
            <a:pPr marL="0" indent="0">
              <a:buNone/>
            </a:pPr>
            <a:r>
              <a:rPr lang="en-GB" dirty="0"/>
              <a:t>Remember that your learners might:</a:t>
            </a:r>
          </a:p>
          <a:p>
            <a:pPr marL="0" indent="0">
              <a:buNone/>
            </a:pPr>
            <a:r>
              <a:rPr lang="en-GB" dirty="0"/>
              <a:t>-Be learning / working in a second or even language (think about what “translates” e.g. ‘that’s boss’)</a:t>
            </a:r>
          </a:p>
          <a:p>
            <a:pPr marL="0" indent="0">
              <a:buNone/>
            </a:pPr>
            <a:r>
              <a:rPr lang="en-GB" dirty="0"/>
              <a:t>-Be neurodiverse; including struggling with the noise / distractions in the room</a:t>
            </a:r>
          </a:p>
          <a:p>
            <a:pPr marL="0" indent="0">
              <a:buNone/>
            </a:pPr>
            <a:r>
              <a:rPr lang="en-GB" dirty="0"/>
              <a:t>-Have hidden disabilities (hearing; red/green colourblind; mental health)</a:t>
            </a:r>
          </a:p>
          <a:p>
            <a:pPr marL="0" indent="0">
              <a:buNone/>
            </a:pPr>
            <a:r>
              <a:rPr lang="en-GB" dirty="0"/>
              <a:t>-Have personal experience themselves or in their family of ANY health condition, illness or situation you are discussing or assessing</a:t>
            </a:r>
            <a:endParaRPr lang="ru-RU" dirty="0"/>
          </a:p>
          <a:p>
            <a:endParaRPr lang="en-GB" sz="1800" dirty="0"/>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457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ADE170-52FA-B3E6-056A-85EF5F5ED74E}"/>
              </a:ext>
            </a:extLst>
          </p:cNvPr>
          <p:cNvSpPr>
            <a:spLocks noGrp="1"/>
          </p:cNvSpPr>
          <p:nvPr>
            <p:ph type="title"/>
          </p:nvPr>
        </p:nvSpPr>
        <p:spPr>
          <a:xfrm>
            <a:off x="1188069" y="381935"/>
            <a:ext cx="4008583" cy="5974414"/>
          </a:xfrm>
        </p:spPr>
        <p:txBody>
          <a:bodyPr anchor="ctr">
            <a:normAutofit/>
          </a:bodyPr>
          <a:lstStyle/>
          <a:p>
            <a:r>
              <a:rPr lang="en-GB" sz="7200">
                <a:solidFill>
                  <a:schemeClr val="bg1"/>
                </a:solidFill>
              </a:rPr>
              <a:t>Today’s session</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655D5886-AFF1-2B10-AD83-C13A2FB5D660}"/>
              </a:ext>
            </a:extLst>
          </p:cNvPr>
          <p:cNvSpPr>
            <a:spLocks noGrp="1"/>
          </p:cNvSpPr>
          <p:nvPr>
            <p:ph idx="1"/>
          </p:nvPr>
        </p:nvSpPr>
        <p:spPr>
          <a:xfrm>
            <a:off x="6096000" y="381935"/>
            <a:ext cx="4986955" cy="5974415"/>
          </a:xfrm>
        </p:spPr>
        <p:txBody>
          <a:bodyPr anchor="ctr">
            <a:normAutofit/>
          </a:bodyPr>
          <a:lstStyle/>
          <a:p>
            <a:r>
              <a:rPr lang="en-GB" sz="2000" dirty="0"/>
              <a:t>Where is EDI in your curriculum planning?</a:t>
            </a:r>
          </a:p>
          <a:p>
            <a:r>
              <a:rPr lang="en-GB" sz="2000" dirty="0"/>
              <a:t>Introducing inclusive assessment practices</a:t>
            </a:r>
          </a:p>
          <a:p>
            <a:r>
              <a:rPr lang="en-GB" sz="2000" dirty="0"/>
              <a:t>Introducing diversity </a:t>
            </a:r>
          </a:p>
          <a:p>
            <a:r>
              <a:rPr lang="en-GB" sz="2000" dirty="0"/>
              <a:t>“Reasonable” adjustments</a:t>
            </a: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18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F29DF-4C0E-B040-B3B7-F984FD411A9C}"/>
              </a:ext>
            </a:extLst>
          </p:cNvPr>
          <p:cNvSpPr>
            <a:spLocks noGrp="1"/>
          </p:cNvSpPr>
          <p:nvPr>
            <p:ph type="title"/>
          </p:nvPr>
        </p:nvSpPr>
        <p:spPr/>
        <p:txBody>
          <a:bodyPr/>
          <a:lstStyle/>
          <a:p>
            <a:r>
              <a:rPr lang="en-GB" dirty="0"/>
              <a:t>Involving learners</a:t>
            </a:r>
          </a:p>
        </p:txBody>
      </p:sp>
      <p:sp>
        <p:nvSpPr>
          <p:cNvPr id="3" name="Content Placeholder 2">
            <a:extLst>
              <a:ext uri="{FF2B5EF4-FFF2-40B4-BE49-F238E27FC236}">
                <a16:creationId xmlns:a16="http://schemas.microsoft.com/office/drawing/2014/main" id="{ECA12E58-7A0C-874B-C11D-3ED5DD0BEBA0}"/>
              </a:ext>
            </a:extLst>
          </p:cNvPr>
          <p:cNvSpPr>
            <a:spLocks noGrp="1"/>
          </p:cNvSpPr>
          <p:nvPr>
            <p:ph idx="1"/>
          </p:nvPr>
        </p:nvSpPr>
        <p:spPr/>
        <p:txBody>
          <a:bodyPr/>
          <a:lstStyle/>
          <a:p>
            <a:pPr marL="0" indent="0">
              <a:buNone/>
            </a:pPr>
            <a:r>
              <a:rPr lang="en-GB" dirty="0"/>
              <a:t>You can still have high standards!</a:t>
            </a:r>
          </a:p>
          <a:p>
            <a:pPr>
              <a:buFont typeface="Arial" panose="020B0604020202020204" pitchFamily="34" charset="0"/>
              <a:buChar char="•"/>
            </a:pPr>
            <a:r>
              <a:rPr lang="en-GB" dirty="0"/>
              <a:t>Distribute anonymous copies of students’ written work from previous classes that range in quality, and ask students to rank the work and identify their reason for the ranking.</a:t>
            </a:r>
          </a:p>
          <a:p>
            <a:pPr>
              <a:buFont typeface="Arial" panose="020B0604020202020204" pitchFamily="34" charset="0"/>
              <a:buChar char="•"/>
            </a:pPr>
            <a:r>
              <a:rPr lang="en-GB" dirty="0"/>
              <a:t>Provide students with a checklist of criteria (rubric) that will be used to evaluate the quality of their work in whatever modality they choose to demonstrate learning.</a:t>
            </a:r>
          </a:p>
          <a:p>
            <a:pPr marL="0" indent="0" algn="r">
              <a:buNone/>
            </a:pPr>
            <a:r>
              <a:rPr lang="en-GB" dirty="0"/>
              <a:t>(</a:t>
            </a:r>
            <a:r>
              <a:rPr lang="en-GB" dirty="0" err="1"/>
              <a:t>Qualters</a:t>
            </a:r>
            <a:r>
              <a:rPr lang="en-GB" dirty="0"/>
              <a:t> 2016)</a:t>
            </a:r>
          </a:p>
        </p:txBody>
      </p:sp>
    </p:spTree>
    <p:extLst>
      <p:ext uri="{BB962C8B-B14F-4D97-AF65-F5344CB8AC3E}">
        <p14:creationId xmlns:p14="http://schemas.microsoft.com/office/powerpoint/2010/main" val="1930048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1258E-1260-71F7-1F9B-212CE7FC32DE}"/>
              </a:ext>
            </a:extLst>
          </p:cNvPr>
          <p:cNvSpPr>
            <a:spLocks noGrp="1"/>
          </p:cNvSpPr>
          <p:nvPr>
            <p:ph type="title"/>
          </p:nvPr>
        </p:nvSpPr>
        <p:spPr/>
        <p:txBody>
          <a:bodyPr/>
          <a:lstStyle/>
          <a:p>
            <a:r>
              <a:rPr lang="en-GB"/>
              <a:t>Allow yourself some time…</a:t>
            </a:r>
            <a:endParaRPr lang="en-GB" dirty="0"/>
          </a:p>
        </p:txBody>
      </p:sp>
      <p:graphicFrame>
        <p:nvGraphicFramePr>
          <p:cNvPr id="5" name="Content Placeholder 2">
            <a:extLst>
              <a:ext uri="{FF2B5EF4-FFF2-40B4-BE49-F238E27FC236}">
                <a16:creationId xmlns:a16="http://schemas.microsoft.com/office/drawing/2014/main" id="{73367605-C514-F917-6CB9-17D7170A959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5987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sp>
        <p:nvSpPr>
          <p:cNvPr id="2" name="Title 1">
            <a:extLst>
              <a:ext uri="{FF2B5EF4-FFF2-40B4-BE49-F238E27FC236}">
                <a16:creationId xmlns:a16="http://schemas.microsoft.com/office/drawing/2014/main" id="{08987972-63A0-59AC-870F-1F7246F93F25}"/>
              </a:ext>
            </a:extLst>
          </p:cNvPr>
          <p:cNvSpPr>
            <a:spLocks noGrp="1"/>
          </p:cNvSpPr>
          <p:nvPr>
            <p:ph type="title"/>
          </p:nvPr>
        </p:nvSpPr>
        <p:spPr>
          <a:xfrm>
            <a:off x="457200" y="1598246"/>
            <a:ext cx="4412419" cy="3626217"/>
          </a:xfrm>
        </p:spPr>
        <p:txBody>
          <a:bodyPr vert="horz" lIns="91440" tIns="45720" rIns="91440" bIns="45720" rtlCol="0" anchor="t">
            <a:normAutofit/>
          </a:bodyPr>
          <a:lstStyle/>
          <a:p>
            <a:pPr algn="r"/>
            <a:r>
              <a:rPr lang="en-US" sz="6200" b="1" i="0" kern="1200" cap="all" baseline="0" dirty="0">
                <a:solidFill>
                  <a:schemeClr val="bg1"/>
                </a:solidFill>
                <a:latin typeface="+mj-lt"/>
                <a:ea typeface="+mj-ea"/>
                <a:cs typeface="+mj-cs"/>
              </a:rPr>
              <a:t>Feedback</a:t>
            </a:r>
          </a:p>
        </p:txBody>
      </p:sp>
      <p:sp>
        <p:nvSpPr>
          <p:cNvPr id="14"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7" name="Graphic 6" descr="Chat">
            <a:extLst>
              <a:ext uri="{FF2B5EF4-FFF2-40B4-BE49-F238E27FC236}">
                <a16:creationId xmlns:a16="http://schemas.microsoft.com/office/drawing/2014/main" id="{830F15D0-B8FA-E3D6-4C55-421C154D3A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0106" y="1598246"/>
            <a:ext cx="4783504" cy="4783504"/>
          </a:xfrm>
          <a:prstGeom prst="rect">
            <a:avLst/>
          </a:prstGeom>
        </p:spPr>
      </p:pic>
      <p:sp>
        <p:nvSpPr>
          <p:cNvPr id="18"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Tree>
    <p:extLst>
      <p:ext uri="{BB962C8B-B14F-4D97-AF65-F5344CB8AC3E}">
        <p14:creationId xmlns:p14="http://schemas.microsoft.com/office/powerpoint/2010/main" val="1878467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2FBF4-C4B7-6233-A4FC-A2DC5C240DEE}"/>
              </a:ext>
            </a:extLst>
          </p:cNvPr>
          <p:cNvSpPr>
            <a:spLocks noGrp="1"/>
          </p:cNvSpPr>
          <p:nvPr>
            <p:ph type="title"/>
          </p:nvPr>
        </p:nvSpPr>
        <p:spPr/>
        <p:txBody>
          <a:bodyPr/>
          <a:lstStyle/>
          <a:p>
            <a:r>
              <a:rPr lang="en-GB" dirty="0"/>
              <a:t>Reasonable adjustments</a:t>
            </a:r>
          </a:p>
        </p:txBody>
      </p:sp>
      <p:sp>
        <p:nvSpPr>
          <p:cNvPr id="3" name="Content Placeholder 2">
            <a:extLst>
              <a:ext uri="{FF2B5EF4-FFF2-40B4-BE49-F238E27FC236}">
                <a16:creationId xmlns:a16="http://schemas.microsoft.com/office/drawing/2014/main" id="{FF7E2CA4-EB22-B42F-4A84-C78098A26B23}"/>
              </a:ext>
            </a:extLst>
          </p:cNvPr>
          <p:cNvSpPr>
            <a:spLocks noGrp="1"/>
          </p:cNvSpPr>
          <p:nvPr>
            <p:ph idx="1"/>
          </p:nvPr>
        </p:nvSpPr>
        <p:spPr/>
        <p:txBody>
          <a:bodyPr>
            <a:normAutofit fontScale="85000" lnSpcReduction="20000"/>
          </a:bodyPr>
          <a:lstStyle/>
          <a:p>
            <a:r>
              <a:rPr lang="en-GB" dirty="0"/>
              <a:t>Before we start thinking about what is “reasonable” for individuals; have we thought about what is reasonable enough within our assessment systems?</a:t>
            </a:r>
          </a:p>
          <a:p>
            <a:endParaRPr lang="en-GB" dirty="0"/>
          </a:p>
          <a:p>
            <a:pPr marL="0" indent="0">
              <a:buNone/>
            </a:pPr>
            <a:r>
              <a:rPr lang="en-GB" dirty="0"/>
              <a:t>Factors to be weighed up in determining reasonableness are: </a:t>
            </a:r>
          </a:p>
          <a:p>
            <a:pPr>
              <a:buFont typeface="Arial" panose="020B0604020202020204" pitchFamily="34" charset="0"/>
              <a:buChar char="•"/>
            </a:pPr>
            <a:r>
              <a:rPr lang="en-GB" dirty="0"/>
              <a:t>how effective the adjustment is in preventing the disadvantage </a:t>
            </a:r>
          </a:p>
          <a:p>
            <a:pPr>
              <a:buFont typeface="Arial" panose="020B0604020202020204" pitchFamily="34" charset="0"/>
              <a:buChar char="•"/>
            </a:pPr>
            <a:r>
              <a:rPr lang="en-GB" dirty="0"/>
              <a:t>how practical it is</a:t>
            </a:r>
          </a:p>
          <a:p>
            <a:pPr>
              <a:buFont typeface="Arial" panose="020B0604020202020204" pitchFamily="34" charset="0"/>
              <a:buChar char="•"/>
            </a:pPr>
            <a:r>
              <a:rPr lang="en-GB" dirty="0"/>
              <a:t>the cost of making the adjustment*</a:t>
            </a:r>
          </a:p>
          <a:p>
            <a:pPr>
              <a:buFont typeface="Arial" panose="020B0604020202020204" pitchFamily="34" charset="0"/>
              <a:buChar char="•"/>
            </a:pPr>
            <a:r>
              <a:rPr lang="en-GB" dirty="0"/>
              <a:t>the potential disruption caused</a:t>
            </a:r>
          </a:p>
          <a:p>
            <a:pPr>
              <a:buFont typeface="Arial" panose="020B0604020202020204" pitchFamily="34" charset="0"/>
              <a:buChar char="•"/>
            </a:pPr>
            <a:r>
              <a:rPr lang="en-GB" dirty="0"/>
              <a:t>the time, effort and resources involved</a:t>
            </a:r>
          </a:p>
          <a:p>
            <a:pPr>
              <a:buFont typeface="Arial" panose="020B0604020202020204" pitchFamily="34" charset="0"/>
              <a:buChar char="•"/>
            </a:pPr>
            <a:r>
              <a:rPr lang="en-GB" dirty="0"/>
              <a:t>amount of resources already spent on making other adjustments</a:t>
            </a:r>
          </a:p>
          <a:p>
            <a:pPr>
              <a:buFont typeface="Arial" panose="020B0604020202020204" pitchFamily="34" charset="0"/>
              <a:buChar char="•"/>
            </a:pPr>
            <a:r>
              <a:rPr lang="en-GB" dirty="0"/>
              <a:t>the availability of financial or other help.*</a:t>
            </a:r>
          </a:p>
          <a:p>
            <a:endParaRPr lang="en-GB" dirty="0"/>
          </a:p>
        </p:txBody>
      </p:sp>
      <p:sp>
        <p:nvSpPr>
          <p:cNvPr id="4" name="Rectangle 3">
            <a:extLst>
              <a:ext uri="{FF2B5EF4-FFF2-40B4-BE49-F238E27FC236}">
                <a16:creationId xmlns:a16="http://schemas.microsoft.com/office/drawing/2014/main" id="{35D82CA7-1547-6A12-9F5E-5E533B1C0FEF}"/>
              </a:ext>
            </a:extLst>
          </p:cNvPr>
          <p:cNvSpPr/>
          <p:nvPr/>
        </p:nvSpPr>
        <p:spPr>
          <a:xfrm rot="19748233">
            <a:off x="839272" y="3727664"/>
            <a:ext cx="8802024" cy="923330"/>
          </a:xfrm>
          <a:prstGeom prst="rect">
            <a:avLst/>
          </a:prstGeom>
          <a:solidFill>
            <a:srgbClr val="FF0000"/>
          </a:solidFill>
        </p:spPr>
        <p:txBody>
          <a:bodyPr wrap="square" lIns="91440" tIns="45720" rIns="91440" bIns="45720">
            <a:spAutoFit/>
          </a:bodyPr>
          <a:lstStyle/>
          <a:p>
            <a:pPr algn="ctr"/>
            <a:r>
              <a:rPr lang="en-GB"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 can’t”</a:t>
            </a:r>
          </a:p>
        </p:txBody>
      </p:sp>
      <p:sp>
        <p:nvSpPr>
          <p:cNvPr id="5" name="Rectangle 4">
            <a:extLst>
              <a:ext uri="{FF2B5EF4-FFF2-40B4-BE49-F238E27FC236}">
                <a16:creationId xmlns:a16="http://schemas.microsoft.com/office/drawing/2014/main" id="{50681804-FE53-74A5-9D36-D5DC7694B6C6}"/>
              </a:ext>
            </a:extLst>
          </p:cNvPr>
          <p:cNvSpPr/>
          <p:nvPr/>
        </p:nvSpPr>
        <p:spPr>
          <a:xfrm rot="1360486">
            <a:off x="1154934" y="3727664"/>
            <a:ext cx="8802024" cy="923330"/>
          </a:xfrm>
          <a:prstGeom prst="rect">
            <a:avLst/>
          </a:prstGeom>
          <a:solidFill>
            <a:srgbClr val="FF0000"/>
          </a:solidFill>
        </p:spPr>
        <p:txBody>
          <a:bodyPr wrap="square" lIns="91440" tIns="45720" rIns="91440" bIns="45720">
            <a:spAutoFit/>
          </a:bodyPr>
          <a:lstStyle/>
          <a:p>
            <a:pPr algn="ctr"/>
            <a:r>
              <a:rPr lang="en-GB"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 won’t”</a:t>
            </a:r>
          </a:p>
        </p:txBody>
      </p:sp>
    </p:spTree>
    <p:extLst>
      <p:ext uri="{BB962C8B-B14F-4D97-AF65-F5344CB8AC3E}">
        <p14:creationId xmlns:p14="http://schemas.microsoft.com/office/powerpoint/2010/main" val="93340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EFA47-6E7B-785D-5EF5-00BA8B812B48}"/>
              </a:ext>
            </a:extLst>
          </p:cNvPr>
          <p:cNvSpPr>
            <a:spLocks noGrp="1"/>
          </p:cNvSpPr>
          <p:nvPr>
            <p:ph type="title"/>
          </p:nvPr>
        </p:nvSpPr>
        <p:spPr/>
        <p:txBody>
          <a:bodyPr/>
          <a:lstStyle/>
          <a:p>
            <a:pPr algn="ctr"/>
            <a:r>
              <a:rPr lang="en-GB" dirty="0"/>
              <a:t>Assessment Bias</a:t>
            </a:r>
          </a:p>
        </p:txBody>
      </p:sp>
      <p:sp>
        <p:nvSpPr>
          <p:cNvPr id="3" name="Content Placeholder 2">
            <a:extLst>
              <a:ext uri="{FF2B5EF4-FFF2-40B4-BE49-F238E27FC236}">
                <a16:creationId xmlns:a16="http://schemas.microsoft.com/office/drawing/2014/main" id="{DF4556A2-C6BC-C156-4561-BB61788E0A64}"/>
              </a:ext>
            </a:extLst>
          </p:cNvPr>
          <p:cNvSpPr>
            <a:spLocks noGrp="1"/>
          </p:cNvSpPr>
          <p:nvPr>
            <p:ph idx="1"/>
          </p:nvPr>
        </p:nvSpPr>
        <p:spPr/>
        <p:txBody>
          <a:bodyPr>
            <a:normAutofit fontScale="92500" lnSpcReduction="10000"/>
          </a:bodyPr>
          <a:lstStyle/>
          <a:p>
            <a:pPr marL="0" indent="0">
              <a:buNone/>
            </a:pPr>
            <a:r>
              <a:rPr lang="en-GB" b="1" dirty="0"/>
              <a:t>Assessment bias</a:t>
            </a:r>
            <a:r>
              <a:rPr lang="en-GB" dirty="0"/>
              <a:t> refers to qualities of an </a:t>
            </a:r>
            <a:r>
              <a:rPr lang="en-GB" b="1" dirty="0"/>
              <a:t>assessment </a:t>
            </a:r>
            <a:r>
              <a:rPr lang="en-GB" dirty="0"/>
              <a:t>instrument that unfairly penalise a group of students because of students’:</a:t>
            </a:r>
          </a:p>
          <a:p>
            <a:r>
              <a:rPr lang="en-GB" dirty="0"/>
              <a:t>Gender</a:t>
            </a:r>
          </a:p>
          <a:p>
            <a:r>
              <a:rPr lang="en-GB" dirty="0"/>
              <a:t>Race </a:t>
            </a:r>
          </a:p>
          <a:p>
            <a:r>
              <a:rPr lang="en-GB" dirty="0"/>
              <a:t>Ethnicity</a:t>
            </a:r>
          </a:p>
          <a:p>
            <a:r>
              <a:rPr lang="en-GB" dirty="0"/>
              <a:t>Socioeconomic status</a:t>
            </a:r>
          </a:p>
          <a:p>
            <a:r>
              <a:rPr lang="en-GB" dirty="0"/>
              <a:t>Religion</a:t>
            </a:r>
          </a:p>
          <a:p>
            <a:r>
              <a:rPr lang="en-GB" dirty="0"/>
              <a:t>Other such group defining characteristics</a:t>
            </a:r>
          </a:p>
          <a:p>
            <a:endParaRPr lang="en-GB" dirty="0"/>
          </a:p>
          <a:p>
            <a:pPr marL="0" indent="0">
              <a:buNone/>
            </a:pPr>
            <a:r>
              <a:rPr lang="en-GB" b="1" i="1" dirty="0"/>
              <a:t>Bias in assessment can affect both students and instructors</a:t>
            </a:r>
            <a:endParaRPr lang="en-US" b="1" i="1" dirty="0"/>
          </a:p>
          <a:p>
            <a:pPr marL="0" indent="0">
              <a:buNone/>
            </a:pPr>
            <a:endParaRPr lang="en-GB" dirty="0"/>
          </a:p>
        </p:txBody>
      </p:sp>
      <p:sp>
        <p:nvSpPr>
          <p:cNvPr id="4" name="TextBox 3">
            <a:extLst>
              <a:ext uri="{FF2B5EF4-FFF2-40B4-BE49-F238E27FC236}">
                <a16:creationId xmlns:a16="http://schemas.microsoft.com/office/drawing/2014/main" id="{3F148B87-6AA9-6599-A7AB-3E95E74FB02C}"/>
              </a:ext>
            </a:extLst>
          </p:cNvPr>
          <p:cNvSpPr txBox="1"/>
          <p:nvPr/>
        </p:nvSpPr>
        <p:spPr>
          <a:xfrm>
            <a:off x="4140200" y="6311900"/>
            <a:ext cx="7853432" cy="369332"/>
          </a:xfrm>
          <a:prstGeom prst="rect">
            <a:avLst/>
          </a:prstGeom>
          <a:noFill/>
        </p:spPr>
        <p:txBody>
          <a:bodyPr wrap="none" rtlCol="0">
            <a:spAutoFit/>
          </a:bodyPr>
          <a:lstStyle/>
          <a:p>
            <a:r>
              <a:rPr lang="en-GB" dirty="0"/>
              <a:t>Acknowledgement: Professor Gabrielle Finn, University of Manchester</a:t>
            </a:r>
          </a:p>
        </p:txBody>
      </p:sp>
    </p:spTree>
    <p:extLst>
      <p:ext uri="{BB962C8B-B14F-4D97-AF65-F5344CB8AC3E}">
        <p14:creationId xmlns:p14="http://schemas.microsoft.com/office/powerpoint/2010/main" val="2945163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2642-3EC6-F85D-F440-42A78E226F3C}"/>
              </a:ext>
            </a:extLst>
          </p:cNvPr>
          <p:cNvSpPr>
            <a:spLocks noGrp="1"/>
          </p:cNvSpPr>
          <p:nvPr>
            <p:ph type="title"/>
          </p:nvPr>
        </p:nvSpPr>
        <p:spPr/>
        <p:txBody>
          <a:bodyPr/>
          <a:lstStyle/>
          <a:p>
            <a:r>
              <a:rPr lang="en-GB" dirty="0"/>
              <a:t>What can we do? </a:t>
            </a:r>
          </a:p>
        </p:txBody>
      </p:sp>
      <p:sp>
        <p:nvSpPr>
          <p:cNvPr id="3" name="Content Placeholder 2">
            <a:extLst>
              <a:ext uri="{FF2B5EF4-FFF2-40B4-BE49-F238E27FC236}">
                <a16:creationId xmlns:a16="http://schemas.microsoft.com/office/drawing/2014/main" id="{B4059513-A1DD-154B-57D3-6EF6D90EF4A4}"/>
              </a:ext>
            </a:extLst>
          </p:cNvPr>
          <p:cNvSpPr>
            <a:spLocks noGrp="1"/>
          </p:cNvSpPr>
          <p:nvPr>
            <p:ph idx="1"/>
          </p:nvPr>
        </p:nvSpPr>
        <p:spPr/>
        <p:txBody>
          <a:bodyPr/>
          <a:lstStyle/>
          <a:p>
            <a:pPr lvl="1"/>
            <a:r>
              <a:rPr lang="en-US" dirty="0"/>
              <a:t>Blind marking</a:t>
            </a:r>
          </a:p>
          <a:p>
            <a:pPr lvl="1"/>
            <a:r>
              <a:rPr lang="en-US" dirty="0"/>
              <a:t>Clear, well-defined rubrics</a:t>
            </a:r>
          </a:p>
          <a:p>
            <a:pPr lvl="1"/>
            <a:r>
              <a:rPr lang="en-US" dirty="0"/>
              <a:t>Multiple markers (where possible) or moderation </a:t>
            </a:r>
          </a:p>
          <a:p>
            <a:pPr lvl="1"/>
            <a:r>
              <a:rPr lang="en-US" dirty="0"/>
              <a:t>Accept everyone has implicit biases</a:t>
            </a:r>
          </a:p>
          <a:p>
            <a:pPr lvl="1"/>
            <a:r>
              <a:rPr lang="en-US" dirty="0"/>
              <a:t>Design inclusive assessments!</a:t>
            </a:r>
          </a:p>
          <a:p>
            <a:pPr marL="0" indent="0">
              <a:buNone/>
            </a:pPr>
            <a:r>
              <a:rPr lang="en-GB" dirty="0"/>
              <a:t>… make adjustments, AND / OR designing assessments where adjustments are built in </a:t>
            </a:r>
          </a:p>
        </p:txBody>
      </p:sp>
      <p:sp>
        <p:nvSpPr>
          <p:cNvPr id="4" name="TextBox 3">
            <a:extLst>
              <a:ext uri="{FF2B5EF4-FFF2-40B4-BE49-F238E27FC236}">
                <a16:creationId xmlns:a16="http://schemas.microsoft.com/office/drawing/2014/main" id="{F4319A14-C080-AD32-D26C-21464DDEDDB7}"/>
              </a:ext>
            </a:extLst>
          </p:cNvPr>
          <p:cNvSpPr txBox="1"/>
          <p:nvPr/>
        </p:nvSpPr>
        <p:spPr>
          <a:xfrm>
            <a:off x="4140200" y="6311900"/>
            <a:ext cx="7853432" cy="369332"/>
          </a:xfrm>
          <a:prstGeom prst="rect">
            <a:avLst/>
          </a:prstGeom>
          <a:noFill/>
        </p:spPr>
        <p:txBody>
          <a:bodyPr wrap="none" rtlCol="0">
            <a:spAutoFit/>
          </a:bodyPr>
          <a:lstStyle/>
          <a:p>
            <a:r>
              <a:rPr lang="en-GB" dirty="0"/>
              <a:t>Acknowledgement: Professor Gabrielle Finn, University of Manchester</a:t>
            </a:r>
          </a:p>
        </p:txBody>
      </p:sp>
    </p:spTree>
    <p:extLst>
      <p:ext uri="{BB962C8B-B14F-4D97-AF65-F5344CB8AC3E}">
        <p14:creationId xmlns:p14="http://schemas.microsoft.com/office/powerpoint/2010/main" val="3250560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F136B-26BF-3446-3613-7543B99DEE74}"/>
              </a:ext>
            </a:extLst>
          </p:cNvPr>
          <p:cNvSpPr>
            <a:spLocks noGrp="1"/>
          </p:cNvSpPr>
          <p:nvPr>
            <p:ph type="title"/>
          </p:nvPr>
        </p:nvSpPr>
        <p:spPr/>
        <p:txBody>
          <a:bodyPr/>
          <a:lstStyle/>
          <a:p>
            <a:r>
              <a:rPr lang="en-GB" dirty="0"/>
              <a:t>Inclusive assessment principles</a:t>
            </a:r>
          </a:p>
        </p:txBody>
      </p:sp>
      <p:sp>
        <p:nvSpPr>
          <p:cNvPr id="3" name="Content Placeholder 2">
            <a:extLst>
              <a:ext uri="{FF2B5EF4-FFF2-40B4-BE49-F238E27FC236}">
                <a16:creationId xmlns:a16="http://schemas.microsoft.com/office/drawing/2014/main" id="{50A7A665-04E3-2D33-9F10-DC181857C713}"/>
              </a:ext>
            </a:extLst>
          </p:cNvPr>
          <p:cNvSpPr>
            <a:spLocks noGrp="1"/>
          </p:cNvSpPr>
          <p:nvPr>
            <p:ph idx="1"/>
          </p:nvPr>
        </p:nvSpPr>
        <p:spPr>
          <a:xfrm>
            <a:off x="838200" y="1825625"/>
            <a:ext cx="10858500" cy="4667250"/>
          </a:xfrm>
        </p:spPr>
        <p:txBody>
          <a:bodyPr>
            <a:normAutofit fontScale="85000" lnSpcReduction="20000"/>
          </a:bodyPr>
          <a:lstStyle/>
          <a:p>
            <a:pPr>
              <a:buFont typeface="+mj-lt"/>
              <a:buAutoNum type="arabicPeriod"/>
            </a:pPr>
            <a:r>
              <a:rPr lang="en-GB" b="1" dirty="0"/>
              <a:t>Be flexible</a:t>
            </a:r>
            <a:r>
              <a:rPr lang="en-GB" dirty="0"/>
              <a:t> by using a range of methods to respond to the diversity in the student body. Inclusive assessment provides opportunities for students to express their learning in different modes and modalities.</a:t>
            </a:r>
          </a:p>
          <a:p>
            <a:pPr>
              <a:buFont typeface="+mj-lt"/>
              <a:buAutoNum type="arabicPeriod"/>
            </a:pPr>
            <a:r>
              <a:rPr lang="en-GB" b="1" dirty="0"/>
              <a:t>Be clear</a:t>
            </a:r>
            <a:r>
              <a:rPr lang="en-GB" dirty="0"/>
              <a:t> about your learning objectives, and ensure that students understand them and understand how the assessment will measure their progress toward those objectives.</a:t>
            </a:r>
          </a:p>
          <a:p>
            <a:pPr>
              <a:buFont typeface="+mj-lt"/>
              <a:buAutoNum type="arabicPeriod"/>
            </a:pPr>
            <a:r>
              <a:rPr lang="en-GB" b="1" dirty="0"/>
              <a:t>Be creative</a:t>
            </a:r>
            <a:r>
              <a:rPr lang="en-GB" dirty="0"/>
              <a:t> and utilise a variety of assessment methods to measure student performance, and where possible use multiple measures.</a:t>
            </a:r>
          </a:p>
          <a:p>
            <a:pPr>
              <a:buFont typeface="+mj-lt"/>
              <a:buAutoNum type="arabicPeriod"/>
            </a:pPr>
            <a:r>
              <a:rPr lang="en-GB" b="1" dirty="0"/>
              <a:t>Be concerned</a:t>
            </a:r>
            <a:r>
              <a:rPr lang="en-GB" dirty="0"/>
              <a:t> with the collective as well as with the individual. Inclusive assessments should measure both independent and group assignments.</a:t>
            </a:r>
          </a:p>
          <a:p>
            <a:pPr>
              <a:buFont typeface="+mj-lt"/>
              <a:buAutoNum type="arabicPeriod"/>
            </a:pPr>
            <a:r>
              <a:rPr lang="en-GB" b="1" dirty="0"/>
              <a:t>Be holistic</a:t>
            </a:r>
            <a:r>
              <a:rPr lang="en-GB" dirty="0"/>
              <a:t> and remember that inclusive assessment occurs before, during, and after learning, the most important element being frequent targeted feedback.</a:t>
            </a:r>
          </a:p>
          <a:p>
            <a:pPr marL="0" indent="0" algn="r">
              <a:buNone/>
            </a:pPr>
            <a:r>
              <a:rPr lang="en-GB" dirty="0"/>
              <a:t>(</a:t>
            </a:r>
            <a:r>
              <a:rPr lang="en-GB" dirty="0" err="1"/>
              <a:t>Qualters</a:t>
            </a:r>
            <a:r>
              <a:rPr lang="en-GB" dirty="0"/>
              <a:t> 2016)</a:t>
            </a:r>
          </a:p>
          <a:p>
            <a:endParaRPr lang="en-GB" dirty="0"/>
          </a:p>
        </p:txBody>
      </p:sp>
    </p:spTree>
    <p:extLst>
      <p:ext uri="{BB962C8B-B14F-4D97-AF65-F5344CB8AC3E}">
        <p14:creationId xmlns:p14="http://schemas.microsoft.com/office/powerpoint/2010/main" val="3601980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36574-5E24-04C1-A2E2-B933F64ADF39}"/>
              </a:ext>
            </a:extLst>
          </p:cNvPr>
          <p:cNvSpPr>
            <a:spLocks noGrp="1"/>
          </p:cNvSpPr>
          <p:nvPr>
            <p:ph type="title"/>
          </p:nvPr>
        </p:nvSpPr>
        <p:spPr/>
        <p:txBody>
          <a:bodyPr/>
          <a:lstStyle/>
          <a:p>
            <a:r>
              <a:rPr lang="en-GB" dirty="0"/>
              <a:t>Action planning</a:t>
            </a:r>
          </a:p>
        </p:txBody>
      </p:sp>
      <p:sp>
        <p:nvSpPr>
          <p:cNvPr id="3" name="Content Placeholder 2">
            <a:extLst>
              <a:ext uri="{FF2B5EF4-FFF2-40B4-BE49-F238E27FC236}">
                <a16:creationId xmlns:a16="http://schemas.microsoft.com/office/drawing/2014/main" id="{560AB173-844A-8CE0-A5F0-EFD612575264}"/>
              </a:ext>
            </a:extLst>
          </p:cNvPr>
          <p:cNvSpPr>
            <a:spLocks noGrp="1"/>
          </p:cNvSpPr>
          <p:nvPr>
            <p:ph idx="1"/>
          </p:nvPr>
        </p:nvSpPr>
        <p:spPr/>
        <p:txBody>
          <a:bodyPr/>
          <a:lstStyle/>
          <a:p>
            <a:pPr marL="0" indent="0">
              <a:buNone/>
            </a:pPr>
            <a:r>
              <a:rPr lang="en-GB" dirty="0"/>
              <a:t>Taking into account everything discussed today make a list of steps you might start taking:</a:t>
            </a:r>
          </a:p>
          <a:p>
            <a:pPr marL="0" indent="0">
              <a:buNone/>
            </a:pPr>
            <a:endParaRPr lang="en-GB" dirty="0"/>
          </a:p>
          <a:p>
            <a:pPr marL="0" indent="0">
              <a:buNone/>
            </a:pPr>
            <a:r>
              <a:rPr lang="en-GB" dirty="0"/>
              <a:t>-To train your staff in EDIW in assessment</a:t>
            </a:r>
          </a:p>
          <a:p>
            <a:pPr marL="0" indent="0">
              <a:buNone/>
            </a:pPr>
            <a:r>
              <a:rPr lang="en-GB" dirty="0"/>
              <a:t>-To partner with your students in reviewing assessment / assessment processes in relation to EDIW</a:t>
            </a:r>
          </a:p>
          <a:p>
            <a:pPr marL="0" indent="0">
              <a:buNone/>
            </a:pPr>
            <a:r>
              <a:rPr lang="en-GB" dirty="0"/>
              <a:t>-To review your assessment processes in relation to inclusive assessment practices</a:t>
            </a:r>
          </a:p>
          <a:p>
            <a:pPr marL="0" indent="0">
              <a:buNone/>
            </a:pPr>
            <a:endParaRPr lang="en-GB" dirty="0"/>
          </a:p>
        </p:txBody>
      </p:sp>
    </p:spTree>
    <p:extLst>
      <p:ext uri="{BB962C8B-B14F-4D97-AF65-F5344CB8AC3E}">
        <p14:creationId xmlns:p14="http://schemas.microsoft.com/office/powerpoint/2010/main" val="575598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sp>
        <p:nvSpPr>
          <p:cNvPr id="2" name="Title 1">
            <a:extLst>
              <a:ext uri="{FF2B5EF4-FFF2-40B4-BE49-F238E27FC236}">
                <a16:creationId xmlns:a16="http://schemas.microsoft.com/office/drawing/2014/main" id="{08987972-63A0-59AC-870F-1F7246F93F25}"/>
              </a:ext>
            </a:extLst>
          </p:cNvPr>
          <p:cNvSpPr>
            <a:spLocks noGrp="1"/>
          </p:cNvSpPr>
          <p:nvPr>
            <p:ph type="title"/>
          </p:nvPr>
        </p:nvSpPr>
        <p:spPr>
          <a:xfrm>
            <a:off x="457200" y="1598246"/>
            <a:ext cx="4412419" cy="3626217"/>
          </a:xfrm>
        </p:spPr>
        <p:txBody>
          <a:bodyPr vert="horz" lIns="91440" tIns="45720" rIns="91440" bIns="45720" rtlCol="0" anchor="t">
            <a:normAutofit/>
          </a:bodyPr>
          <a:lstStyle/>
          <a:p>
            <a:pPr algn="r"/>
            <a:r>
              <a:rPr lang="en-US" sz="6200" b="1" i="0" kern="1200" cap="all" baseline="0" dirty="0">
                <a:solidFill>
                  <a:schemeClr val="bg1"/>
                </a:solidFill>
                <a:latin typeface="+mj-lt"/>
                <a:ea typeface="+mj-ea"/>
                <a:cs typeface="+mj-cs"/>
              </a:rPr>
              <a:t>Feedback</a:t>
            </a:r>
          </a:p>
        </p:txBody>
      </p:sp>
      <p:sp>
        <p:nvSpPr>
          <p:cNvPr id="14"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7" name="Graphic 6" descr="Chat">
            <a:extLst>
              <a:ext uri="{FF2B5EF4-FFF2-40B4-BE49-F238E27FC236}">
                <a16:creationId xmlns:a16="http://schemas.microsoft.com/office/drawing/2014/main" id="{830F15D0-B8FA-E3D6-4C55-421C154D3A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0106" y="1598246"/>
            <a:ext cx="4783504" cy="4783504"/>
          </a:xfrm>
          <a:prstGeom prst="rect">
            <a:avLst/>
          </a:prstGeom>
        </p:spPr>
      </p:pic>
      <p:sp>
        <p:nvSpPr>
          <p:cNvPr id="18"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Tree>
    <p:extLst>
      <p:ext uri="{BB962C8B-B14F-4D97-AF65-F5344CB8AC3E}">
        <p14:creationId xmlns:p14="http://schemas.microsoft.com/office/powerpoint/2010/main" val="3276451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45D2E-AF47-60A5-EA98-0296107EEF63}"/>
              </a:ext>
            </a:extLst>
          </p:cNvPr>
          <p:cNvSpPr>
            <a:spLocks noGrp="1"/>
          </p:cNvSpPr>
          <p:nvPr>
            <p:ph type="title"/>
          </p:nvPr>
        </p:nvSpPr>
        <p:spPr>
          <a:xfrm>
            <a:off x="6702626" y="1991271"/>
            <a:ext cx="4195674" cy="2052522"/>
          </a:xfrm>
        </p:spPr>
        <p:txBody>
          <a:bodyPr anchor="b">
            <a:normAutofit/>
          </a:bodyPr>
          <a:lstStyle/>
          <a:p>
            <a:r>
              <a:rPr lang="en-GB" sz="4800"/>
              <a:t>Take home messages?</a:t>
            </a:r>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pic>
        <p:nvPicPr>
          <p:cNvPr id="7" name="Graphic 6" descr="Questions">
            <a:extLst>
              <a:ext uri="{FF2B5EF4-FFF2-40B4-BE49-F238E27FC236}">
                <a16:creationId xmlns:a16="http://schemas.microsoft.com/office/drawing/2014/main" id="{53E1BA75-E914-2794-1F6A-24B01E3FB2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17770" y="1448957"/>
            <a:ext cx="3952579" cy="3952579"/>
          </a:xfrm>
          <a:prstGeom prst="rect">
            <a:avLst/>
          </a:prstGeom>
        </p:spPr>
      </p:pic>
      <p:sp>
        <p:nvSpPr>
          <p:cNvPr id="1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277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748AA9-AAE7-4669-32C9-D9882A9FCF6D}"/>
              </a:ext>
            </a:extLst>
          </p:cNvPr>
          <p:cNvSpPr>
            <a:spLocks noGrp="1"/>
          </p:cNvSpPr>
          <p:nvPr>
            <p:ph type="title"/>
          </p:nvPr>
        </p:nvSpPr>
        <p:spPr>
          <a:xfrm>
            <a:off x="457200" y="1598246"/>
            <a:ext cx="4412419" cy="3626217"/>
          </a:xfrm>
        </p:spPr>
        <p:txBody>
          <a:bodyPr vert="horz" lIns="91440" tIns="45720" rIns="91440" bIns="45720" rtlCol="0" anchor="t">
            <a:normAutofit/>
          </a:bodyPr>
          <a:lstStyle/>
          <a:p>
            <a:r>
              <a:rPr lang="en-US" sz="3800" b="1" i="0" kern="1200" cap="all" baseline="0" dirty="0">
                <a:solidFill>
                  <a:schemeClr val="bg1"/>
                </a:solidFill>
                <a:latin typeface="+mj-lt"/>
                <a:ea typeface="+mj-ea"/>
                <a:cs typeface="+mj-cs"/>
              </a:rPr>
              <a:t>Introductions</a:t>
            </a:r>
            <a:br>
              <a:rPr lang="en-US" sz="3800" b="1" i="0" kern="1200" cap="all" baseline="0" dirty="0">
                <a:solidFill>
                  <a:schemeClr val="bg1"/>
                </a:solidFill>
                <a:latin typeface="+mj-lt"/>
                <a:ea typeface="+mj-ea"/>
                <a:cs typeface="+mj-cs"/>
              </a:rPr>
            </a:br>
            <a:br>
              <a:rPr lang="en-US" sz="3800" b="1" i="0" kern="1200" cap="all" baseline="0" dirty="0">
                <a:solidFill>
                  <a:schemeClr val="bg1"/>
                </a:solidFill>
                <a:latin typeface="+mj-lt"/>
                <a:ea typeface="+mj-ea"/>
                <a:cs typeface="+mj-cs"/>
              </a:rPr>
            </a:br>
            <a:r>
              <a:rPr lang="en-US" sz="3800" b="1" i="0" kern="1200" cap="all" baseline="0" dirty="0">
                <a:solidFill>
                  <a:schemeClr val="bg1"/>
                </a:solidFill>
                <a:latin typeface="+mj-lt"/>
                <a:ea typeface="+mj-ea"/>
                <a:cs typeface="+mj-cs"/>
              </a:rPr>
              <a:t>-Be generous</a:t>
            </a:r>
            <a:br>
              <a:rPr lang="en-US" sz="3800" b="1" i="0" kern="1200" cap="all" baseline="0" dirty="0">
                <a:solidFill>
                  <a:schemeClr val="bg1"/>
                </a:solidFill>
                <a:latin typeface="+mj-lt"/>
                <a:ea typeface="+mj-ea"/>
                <a:cs typeface="+mj-cs"/>
              </a:rPr>
            </a:br>
            <a:r>
              <a:rPr lang="en-US" sz="3800" b="1" i="0" kern="1200" cap="all" baseline="0" dirty="0">
                <a:solidFill>
                  <a:schemeClr val="bg1"/>
                </a:solidFill>
                <a:latin typeface="+mj-lt"/>
                <a:ea typeface="+mj-ea"/>
                <a:cs typeface="+mj-cs"/>
              </a:rPr>
              <a:t>-be supportive</a:t>
            </a:r>
            <a:br>
              <a:rPr lang="en-US" sz="3800" b="1" i="0" kern="1200" cap="all" baseline="0" dirty="0">
                <a:solidFill>
                  <a:schemeClr val="bg1"/>
                </a:solidFill>
                <a:latin typeface="+mj-lt"/>
                <a:ea typeface="+mj-ea"/>
                <a:cs typeface="+mj-cs"/>
              </a:rPr>
            </a:br>
            <a:r>
              <a:rPr lang="en-US" sz="3800" b="1" i="0" kern="1200" cap="all" baseline="0" dirty="0">
                <a:solidFill>
                  <a:schemeClr val="bg1"/>
                </a:solidFill>
                <a:latin typeface="+mj-lt"/>
                <a:ea typeface="+mj-ea"/>
                <a:cs typeface="+mj-cs"/>
              </a:rPr>
              <a:t>-no judgements</a:t>
            </a:r>
          </a:p>
        </p:txBody>
      </p:sp>
      <p:sp>
        <p:nvSpPr>
          <p:cNvPr id="14"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endParaRPr lang="en-US"/>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7" name="Graphic 6" descr="Handshake">
            <a:extLst>
              <a:ext uri="{FF2B5EF4-FFF2-40B4-BE49-F238E27FC236}">
                <a16:creationId xmlns:a16="http://schemas.microsoft.com/office/drawing/2014/main" id="{C1509DC2-2CFA-BA28-6724-8796313FF5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0106" y="1598246"/>
            <a:ext cx="4783504" cy="4783504"/>
          </a:xfrm>
          <a:prstGeom prst="rect">
            <a:avLst/>
          </a:prstGeom>
        </p:spPr>
      </p:pic>
      <p:sp>
        <p:nvSpPr>
          <p:cNvPr id="18"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2617740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3B625-C237-66AE-0BA6-FAC6F1E3A22E}"/>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6D71D6CC-1990-D00C-0311-837E9B45A0B6}"/>
              </a:ext>
            </a:extLst>
          </p:cNvPr>
          <p:cNvSpPr>
            <a:spLocks noGrp="1"/>
          </p:cNvSpPr>
          <p:nvPr>
            <p:ph idx="1"/>
          </p:nvPr>
        </p:nvSpPr>
        <p:spPr/>
        <p:txBody>
          <a:bodyPr/>
          <a:lstStyle/>
          <a:p>
            <a:r>
              <a:rPr lang="en-GB" sz="1800" dirty="0"/>
              <a:t>Richard Fuller, Viktoria </a:t>
            </a:r>
            <a:r>
              <a:rPr lang="en-GB" sz="1800" dirty="0" err="1"/>
              <a:t>Joynes</a:t>
            </a:r>
            <a:r>
              <a:rPr lang="en-GB" sz="1800" dirty="0"/>
              <a:t>, Jon Cooper, Katharine </a:t>
            </a:r>
            <a:r>
              <a:rPr lang="en-GB" sz="1800" dirty="0" err="1"/>
              <a:t>Boursicot</a:t>
            </a:r>
            <a:r>
              <a:rPr lang="en-GB" sz="1800" dirty="0"/>
              <a:t> &amp; Trudie Roberts (2020) Could COVID-19 be our ‘There is no alternative’ (TINA) opportunity to enhance assessment?, Medical Teacher, 42:7, 781-786, DOI: </a:t>
            </a:r>
            <a:r>
              <a:rPr lang="en-GB" sz="1800" dirty="0">
                <a:hlinkClick r:id="rId2"/>
              </a:rPr>
              <a:t>10.1080/0142159X.2020.1779206</a:t>
            </a:r>
            <a:r>
              <a:rPr lang="en-GB" sz="1800" dirty="0"/>
              <a:t> </a:t>
            </a:r>
          </a:p>
          <a:p>
            <a:r>
              <a:rPr lang="en-GB" sz="1800" dirty="0" err="1"/>
              <a:t>Qualters</a:t>
            </a:r>
            <a:r>
              <a:rPr lang="en-GB" sz="1800" dirty="0"/>
              <a:t>, D (2016) Inclusive Assessment: Equal or Equitable? </a:t>
            </a:r>
            <a:r>
              <a:rPr lang="en-GB" sz="1800" dirty="0">
                <a:hlinkClick r:id="rId3"/>
              </a:rPr>
              <a:t>https://sites.tufts.edu/teaching/2016/05/12/inclusive-assessment-equal-or-equitable/</a:t>
            </a:r>
            <a:r>
              <a:rPr lang="en-GB" sz="1800" dirty="0"/>
              <a:t> </a:t>
            </a:r>
          </a:p>
          <a:p>
            <a:r>
              <a:rPr lang="en-GB" sz="1800" dirty="0"/>
              <a:t>MacKinnon and C. </a:t>
            </a:r>
            <a:r>
              <a:rPr lang="en-GB" sz="1800" dirty="0" err="1"/>
              <a:t>Manathunga</a:t>
            </a:r>
            <a:r>
              <a:rPr lang="en-GB" sz="1800" dirty="0"/>
              <a:t> (2003). Going Global with Assessment: What to do when the dominant culture’s literacy drives assessment. Journal of Higher Education and Research. Downloaded at Tufts, September 2015.</a:t>
            </a:r>
          </a:p>
          <a:p>
            <a:r>
              <a:rPr lang="en-GB" sz="1800" dirty="0"/>
              <a:t>Joanna Hong-Meng Tai, Mollie Dollinger, </a:t>
            </a:r>
            <a:r>
              <a:rPr lang="en-GB" sz="1800" dirty="0" err="1"/>
              <a:t>Rola</a:t>
            </a:r>
            <a:r>
              <a:rPr lang="en-GB" sz="1800" dirty="0"/>
              <a:t> </a:t>
            </a:r>
            <a:r>
              <a:rPr lang="en-GB" sz="1800" dirty="0" err="1"/>
              <a:t>Ajjawi</a:t>
            </a:r>
            <a:r>
              <a:rPr lang="en-GB" sz="1800" dirty="0"/>
              <a:t>, Trina </a:t>
            </a:r>
            <a:r>
              <a:rPr lang="en-GB" sz="1800" dirty="0" err="1"/>
              <a:t>Jorre</a:t>
            </a:r>
            <a:r>
              <a:rPr lang="en-GB" sz="1800" dirty="0"/>
              <a:t> de St </a:t>
            </a:r>
            <a:r>
              <a:rPr lang="en-GB" sz="1800" dirty="0" err="1"/>
              <a:t>Jorre</a:t>
            </a:r>
            <a:r>
              <a:rPr lang="en-GB" sz="1800" dirty="0"/>
              <a:t>, Shannon </a:t>
            </a:r>
            <a:r>
              <a:rPr lang="en-GB" sz="1800" dirty="0" err="1"/>
              <a:t>Krattli</a:t>
            </a:r>
            <a:r>
              <a:rPr lang="en-GB" sz="1800" dirty="0"/>
              <a:t>, Danni McCarthy &amp; Daniella </a:t>
            </a:r>
            <a:r>
              <a:rPr lang="en-GB" sz="1800" dirty="0" err="1"/>
              <a:t>Prezioso</a:t>
            </a:r>
            <a:r>
              <a:rPr lang="en-GB" sz="1800" dirty="0"/>
              <a:t> (2023) Designing assessment for inclusion: an exploration of diverse students’ assessment experiences, Assessment &amp; Evaluation in Higher Education, 48:3, 403-417, DOI: </a:t>
            </a:r>
            <a:r>
              <a:rPr lang="en-GB" sz="1800" dirty="0">
                <a:hlinkClick r:id="rId4"/>
              </a:rPr>
              <a:t>10.1080/02602938.2022.2082373</a:t>
            </a:r>
            <a:r>
              <a:rPr lang="en-GB" sz="1800" dirty="0"/>
              <a:t> </a:t>
            </a:r>
          </a:p>
          <a:p>
            <a:r>
              <a:rPr lang="en-GB" sz="1800" dirty="0"/>
              <a:t>Woolf, K. (2020) Differential attainment in medical education and training. </a:t>
            </a:r>
            <a:r>
              <a:rPr lang="en-GB" sz="1800" i="1" dirty="0"/>
              <a:t>BMJ 2020; 368 </a:t>
            </a:r>
            <a:r>
              <a:rPr lang="en-GB" sz="1800" i="1" dirty="0" err="1"/>
              <a:t>doi</a:t>
            </a:r>
            <a:r>
              <a:rPr lang="en-GB" sz="1800" i="1" dirty="0"/>
              <a:t>: </a:t>
            </a:r>
            <a:r>
              <a:rPr lang="en-GB" sz="1800" i="1" dirty="0">
                <a:hlinkClick r:id="rId5"/>
              </a:rPr>
              <a:t>https://doi.org/10.1136/bmj.m339</a:t>
            </a:r>
            <a:r>
              <a:rPr lang="en-GB" sz="1800" i="1" dirty="0"/>
              <a:t> </a:t>
            </a:r>
            <a:endParaRPr lang="en-GB" sz="1800" dirty="0"/>
          </a:p>
        </p:txBody>
      </p:sp>
    </p:spTree>
    <p:extLst>
      <p:ext uri="{BB962C8B-B14F-4D97-AF65-F5344CB8AC3E}">
        <p14:creationId xmlns:p14="http://schemas.microsoft.com/office/powerpoint/2010/main" val="1239742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5661-6950-D877-EDE4-6F1C9FC92084}"/>
              </a:ext>
            </a:extLst>
          </p:cNvPr>
          <p:cNvSpPr>
            <a:spLocks noGrp="1"/>
          </p:cNvSpPr>
          <p:nvPr>
            <p:ph type="title"/>
          </p:nvPr>
        </p:nvSpPr>
        <p:spPr/>
        <p:txBody>
          <a:bodyPr/>
          <a:lstStyle/>
          <a:p>
            <a:r>
              <a:rPr lang="en-GB" dirty="0"/>
              <a:t>Thank you</a:t>
            </a:r>
            <a:endParaRPr lang="ru-RU" dirty="0"/>
          </a:p>
        </p:txBody>
      </p:sp>
      <p:sp>
        <p:nvSpPr>
          <p:cNvPr id="3" name="Content Placeholder 2">
            <a:extLst>
              <a:ext uri="{FF2B5EF4-FFF2-40B4-BE49-F238E27FC236}">
                <a16:creationId xmlns:a16="http://schemas.microsoft.com/office/drawing/2014/main" id="{BE50519F-2435-407D-ED3F-D6AEDE1FDB32}"/>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a:p>
            <a:pPr marL="0" indent="0">
              <a:buNone/>
            </a:pPr>
            <a:r>
              <a:rPr lang="en-GB" dirty="0"/>
              <a:t>Professor Viktoria Goddard (They / Them)</a:t>
            </a:r>
          </a:p>
          <a:p>
            <a:pPr marL="0" indent="0">
              <a:buNone/>
            </a:pPr>
            <a:r>
              <a:rPr lang="en-GB" dirty="0"/>
              <a:t>Vice Dean, Learning and Scholarship, School of Medicine</a:t>
            </a:r>
          </a:p>
          <a:p>
            <a:pPr marL="0" indent="0">
              <a:buNone/>
            </a:pPr>
            <a:r>
              <a:rPr lang="en-GB" dirty="0"/>
              <a:t>EDIW Lead, Institute of Life Course and Medical Sciences</a:t>
            </a:r>
          </a:p>
          <a:p>
            <a:pPr marL="0" indent="0">
              <a:buNone/>
            </a:pPr>
            <a:r>
              <a:rPr lang="en-GB" dirty="0"/>
              <a:t>University of Liverpool</a:t>
            </a:r>
          </a:p>
          <a:p>
            <a:pPr marL="0" indent="0">
              <a:buNone/>
            </a:pPr>
            <a:r>
              <a:rPr lang="en-GB" dirty="0">
                <a:hlinkClick r:id="rId2"/>
              </a:rPr>
              <a:t>Viktoria.Goddard@Liverpool.ac.uk</a:t>
            </a:r>
            <a:endParaRPr lang="ru-RU" dirty="0"/>
          </a:p>
        </p:txBody>
      </p:sp>
    </p:spTree>
    <p:extLst>
      <p:ext uri="{BB962C8B-B14F-4D97-AF65-F5344CB8AC3E}">
        <p14:creationId xmlns:p14="http://schemas.microsoft.com/office/powerpoint/2010/main" val="2908521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3FB63-90C7-B3A3-81AB-F446BA83DB49}"/>
              </a:ext>
            </a:extLst>
          </p:cNvPr>
          <p:cNvSpPr>
            <a:spLocks noGrp="1"/>
          </p:cNvSpPr>
          <p:nvPr>
            <p:ph type="title"/>
          </p:nvPr>
        </p:nvSpPr>
        <p:spPr/>
        <p:txBody>
          <a:bodyPr/>
          <a:lstStyle/>
          <a:p>
            <a:r>
              <a:rPr lang="en-GB" sz="4400" dirty="0"/>
              <a:t>EDI in your curriculum planning?</a:t>
            </a:r>
            <a:endParaRPr lang="en-GB" dirty="0"/>
          </a:p>
        </p:txBody>
      </p:sp>
      <p:sp>
        <p:nvSpPr>
          <p:cNvPr id="3" name="Content Placeholder 2">
            <a:extLst>
              <a:ext uri="{FF2B5EF4-FFF2-40B4-BE49-F238E27FC236}">
                <a16:creationId xmlns:a16="http://schemas.microsoft.com/office/drawing/2014/main" id="{8F876E51-CD44-9077-0F5A-02083DE2BFCD}"/>
              </a:ext>
            </a:extLst>
          </p:cNvPr>
          <p:cNvSpPr>
            <a:spLocks noGrp="1"/>
          </p:cNvSpPr>
          <p:nvPr>
            <p:ph idx="1"/>
          </p:nvPr>
        </p:nvSpPr>
        <p:spPr/>
        <p:txBody>
          <a:bodyPr/>
          <a:lstStyle/>
          <a:p>
            <a:r>
              <a:rPr lang="en-GB" dirty="0"/>
              <a:t>EDI as something people often “mean to get round to”</a:t>
            </a:r>
          </a:p>
          <a:p>
            <a:r>
              <a:rPr lang="en-GB" dirty="0"/>
              <a:t>UK context - big shift in emphasis c.2020 – BLM; decolonisation; #MeToo, pandemic, student voices</a:t>
            </a:r>
          </a:p>
          <a:p>
            <a:r>
              <a:rPr lang="en-GB" dirty="0"/>
              <a:t>Change takes time – and there’s always resistance</a:t>
            </a:r>
          </a:p>
          <a:p>
            <a:r>
              <a:rPr lang="en-GB" dirty="0"/>
              <a:t>Everyone’s responsibility – yet there is often a “lead”</a:t>
            </a:r>
          </a:p>
          <a:p>
            <a:r>
              <a:rPr lang="en-GB" dirty="0"/>
              <a:t>Not just about curriculum but also about environment – you won’t change one without the other</a:t>
            </a:r>
          </a:p>
          <a:p>
            <a:r>
              <a:rPr lang="en-GB" dirty="0"/>
              <a:t>Culture change</a:t>
            </a:r>
          </a:p>
          <a:p>
            <a:endParaRPr lang="en-GB" dirty="0"/>
          </a:p>
          <a:p>
            <a:endParaRPr lang="en-GB" dirty="0"/>
          </a:p>
        </p:txBody>
      </p:sp>
    </p:spTree>
    <p:extLst>
      <p:ext uri="{BB962C8B-B14F-4D97-AF65-F5344CB8AC3E}">
        <p14:creationId xmlns:p14="http://schemas.microsoft.com/office/powerpoint/2010/main" val="2716580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8B1D8-44B2-211F-82E3-7DAC21AB863A}"/>
              </a:ext>
            </a:extLst>
          </p:cNvPr>
          <p:cNvSpPr>
            <a:spLocks noGrp="1"/>
          </p:cNvSpPr>
          <p:nvPr>
            <p:ph type="title"/>
          </p:nvPr>
        </p:nvSpPr>
        <p:spPr/>
        <p:txBody>
          <a:bodyPr/>
          <a:lstStyle/>
          <a:p>
            <a:r>
              <a:rPr lang="en-GB" dirty="0"/>
              <a:t>EDI in curriculum planning: review</a:t>
            </a:r>
          </a:p>
        </p:txBody>
      </p:sp>
      <p:cxnSp>
        <p:nvCxnSpPr>
          <p:cNvPr id="5" name="Straight Connector 4">
            <a:extLst>
              <a:ext uri="{FF2B5EF4-FFF2-40B4-BE49-F238E27FC236}">
                <a16:creationId xmlns:a16="http://schemas.microsoft.com/office/drawing/2014/main" id="{AD7F4DB0-388A-B021-7536-9910D34E7818}"/>
              </a:ext>
            </a:extLst>
          </p:cNvPr>
          <p:cNvCxnSpPr>
            <a:cxnSpLocks/>
          </p:cNvCxnSpPr>
          <p:nvPr/>
        </p:nvCxnSpPr>
        <p:spPr>
          <a:xfrm>
            <a:off x="938212" y="3429000"/>
            <a:ext cx="9977438" cy="4286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C7DDC87-6F6A-EEB5-80F7-021B0D7CA41D}"/>
              </a:ext>
            </a:extLst>
          </p:cNvPr>
          <p:cNvCxnSpPr>
            <a:cxnSpLocks/>
          </p:cNvCxnSpPr>
          <p:nvPr/>
        </p:nvCxnSpPr>
        <p:spPr>
          <a:xfrm>
            <a:off x="938212" y="3100388"/>
            <a:ext cx="0" cy="74295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492B5FA-863A-9EEE-65CA-47656A336D5A}"/>
              </a:ext>
            </a:extLst>
          </p:cNvPr>
          <p:cNvSpPr txBox="1"/>
          <p:nvPr/>
        </p:nvSpPr>
        <p:spPr>
          <a:xfrm>
            <a:off x="557212" y="3959394"/>
            <a:ext cx="1479892" cy="369332"/>
          </a:xfrm>
          <a:prstGeom prst="rect">
            <a:avLst/>
          </a:prstGeom>
          <a:noFill/>
        </p:spPr>
        <p:txBody>
          <a:bodyPr wrap="none" rtlCol="0">
            <a:spAutoFit/>
          </a:bodyPr>
          <a:lstStyle/>
          <a:p>
            <a:r>
              <a:rPr lang="en-GB" dirty="0"/>
              <a:t>Starting out</a:t>
            </a:r>
          </a:p>
        </p:txBody>
      </p:sp>
      <p:cxnSp>
        <p:nvCxnSpPr>
          <p:cNvPr id="11" name="Straight Connector 10">
            <a:extLst>
              <a:ext uri="{FF2B5EF4-FFF2-40B4-BE49-F238E27FC236}">
                <a16:creationId xmlns:a16="http://schemas.microsoft.com/office/drawing/2014/main" id="{0D63C80D-42BE-ED4A-719B-E350B49A1240}"/>
              </a:ext>
            </a:extLst>
          </p:cNvPr>
          <p:cNvCxnSpPr/>
          <p:nvPr/>
        </p:nvCxnSpPr>
        <p:spPr>
          <a:xfrm>
            <a:off x="2657475" y="2814638"/>
            <a:ext cx="0" cy="61436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F927765-3217-0766-DE50-ECE62CC58E8B}"/>
              </a:ext>
            </a:extLst>
          </p:cNvPr>
          <p:cNvSpPr txBox="1"/>
          <p:nvPr/>
        </p:nvSpPr>
        <p:spPr>
          <a:xfrm>
            <a:off x="1411458" y="2088029"/>
            <a:ext cx="2454518" cy="646331"/>
          </a:xfrm>
          <a:prstGeom prst="rect">
            <a:avLst/>
          </a:prstGeom>
          <a:noFill/>
        </p:spPr>
        <p:txBody>
          <a:bodyPr wrap="none" rtlCol="0">
            <a:spAutoFit/>
          </a:bodyPr>
          <a:lstStyle/>
          <a:p>
            <a:r>
              <a:rPr lang="en-GB" dirty="0"/>
              <a:t>Been going a while </a:t>
            </a:r>
          </a:p>
          <a:p>
            <a:r>
              <a:rPr lang="en-GB" dirty="0"/>
              <a:t>but “treading water”</a:t>
            </a:r>
          </a:p>
        </p:txBody>
      </p:sp>
      <p:cxnSp>
        <p:nvCxnSpPr>
          <p:cNvPr id="14" name="Straight Connector 13">
            <a:extLst>
              <a:ext uri="{FF2B5EF4-FFF2-40B4-BE49-F238E27FC236}">
                <a16:creationId xmlns:a16="http://schemas.microsoft.com/office/drawing/2014/main" id="{C0528F8E-4519-498D-D529-02EDDB9E1131}"/>
              </a:ext>
            </a:extLst>
          </p:cNvPr>
          <p:cNvCxnSpPr/>
          <p:nvPr/>
        </p:nvCxnSpPr>
        <p:spPr>
          <a:xfrm>
            <a:off x="4138612" y="3471863"/>
            <a:ext cx="0" cy="61436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A7521A-5F3E-E3B9-B977-B41CB0CE45F5}"/>
              </a:ext>
            </a:extLst>
          </p:cNvPr>
          <p:cNvSpPr txBox="1"/>
          <p:nvPr/>
        </p:nvSpPr>
        <p:spPr>
          <a:xfrm>
            <a:off x="2638717" y="4149506"/>
            <a:ext cx="3608680" cy="646331"/>
          </a:xfrm>
          <a:prstGeom prst="rect">
            <a:avLst/>
          </a:prstGeom>
          <a:noFill/>
        </p:spPr>
        <p:txBody>
          <a:bodyPr wrap="none" rtlCol="0">
            <a:spAutoFit/>
          </a:bodyPr>
          <a:lstStyle/>
          <a:p>
            <a:r>
              <a:rPr lang="en-GB" dirty="0"/>
              <a:t>Making progress in some areas</a:t>
            </a:r>
          </a:p>
          <a:p>
            <a:r>
              <a:rPr lang="en-GB" dirty="0"/>
              <a:t>but not others</a:t>
            </a:r>
          </a:p>
        </p:txBody>
      </p:sp>
      <p:cxnSp>
        <p:nvCxnSpPr>
          <p:cNvPr id="16" name="Straight Connector 15">
            <a:extLst>
              <a:ext uri="{FF2B5EF4-FFF2-40B4-BE49-F238E27FC236}">
                <a16:creationId xmlns:a16="http://schemas.microsoft.com/office/drawing/2014/main" id="{BE2D6166-CD21-7B26-3016-821CBC7F11E0}"/>
              </a:ext>
            </a:extLst>
          </p:cNvPr>
          <p:cNvCxnSpPr/>
          <p:nvPr/>
        </p:nvCxnSpPr>
        <p:spPr>
          <a:xfrm>
            <a:off x="6266446" y="2793207"/>
            <a:ext cx="0" cy="61436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F14986C-03FE-7FDB-E676-3DD3F54EE095}"/>
              </a:ext>
            </a:extLst>
          </p:cNvPr>
          <p:cNvSpPr txBox="1"/>
          <p:nvPr/>
        </p:nvSpPr>
        <p:spPr>
          <a:xfrm>
            <a:off x="4993694" y="2301360"/>
            <a:ext cx="2775119" cy="369332"/>
          </a:xfrm>
          <a:prstGeom prst="rect">
            <a:avLst/>
          </a:prstGeom>
          <a:noFill/>
        </p:spPr>
        <p:txBody>
          <a:bodyPr wrap="none" rtlCol="0">
            <a:spAutoFit/>
          </a:bodyPr>
          <a:lstStyle/>
          <a:p>
            <a:r>
              <a:rPr lang="en-GB" dirty="0"/>
              <a:t>Changes are happening</a:t>
            </a:r>
          </a:p>
        </p:txBody>
      </p:sp>
      <p:cxnSp>
        <p:nvCxnSpPr>
          <p:cNvPr id="18" name="Straight Connector 17">
            <a:extLst>
              <a:ext uri="{FF2B5EF4-FFF2-40B4-BE49-F238E27FC236}">
                <a16:creationId xmlns:a16="http://schemas.microsoft.com/office/drawing/2014/main" id="{A00889BE-7D1A-5BEA-D281-F0A3CE73355F}"/>
              </a:ext>
            </a:extLst>
          </p:cNvPr>
          <p:cNvCxnSpPr/>
          <p:nvPr/>
        </p:nvCxnSpPr>
        <p:spPr>
          <a:xfrm>
            <a:off x="8161921" y="3471863"/>
            <a:ext cx="0" cy="61436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3490196-8A45-8C20-5AFB-82BE84DE0FE5}"/>
              </a:ext>
            </a:extLst>
          </p:cNvPr>
          <p:cNvSpPr txBox="1"/>
          <p:nvPr/>
        </p:nvSpPr>
        <p:spPr>
          <a:xfrm>
            <a:off x="6607987" y="4129771"/>
            <a:ext cx="4211409" cy="646331"/>
          </a:xfrm>
          <a:prstGeom prst="rect">
            <a:avLst/>
          </a:prstGeom>
          <a:noFill/>
        </p:spPr>
        <p:txBody>
          <a:bodyPr wrap="none" rtlCol="0">
            <a:spAutoFit/>
          </a:bodyPr>
          <a:lstStyle/>
          <a:p>
            <a:r>
              <a:rPr lang="en-GB" dirty="0"/>
              <a:t>Changes are happening and </a:t>
            </a:r>
          </a:p>
          <a:p>
            <a:r>
              <a:rPr lang="en-GB" dirty="0"/>
              <a:t>the student body are partners in this</a:t>
            </a:r>
          </a:p>
        </p:txBody>
      </p:sp>
      <p:cxnSp>
        <p:nvCxnSpPr>
          <p:cNvPr id="20" name="Straight Connector 19">
            <a:extLst>
              <a:ext uri="{FF2B5EF4-FFF2-40B4-BE49-F238E27FC236}">
                <a16:creationId xmlns:a16="http://schemas.microsoft.com/office/drawing/2014/main" id="{8B50DA9A-591E-17DF-F704-930CC5A6FC85}"/>
              </a:ext>
            </a:extLst>
          </p:cNvPr>
          <p:cNvCxnSpPr/>
          <p:nvPr/>
        </p:nvCxnSpPr>
        <p:spPr>
          <a:xfrm>
            <a:off x="10780292" y="2857501"/>
            <a:ext cx="0" cy="61436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AF792D4-2BC2-365D-4258-B779A83A6D9E}"/>
              </a:ext>
            </a:extLst>
          </p:cNvPr>
          <p:cNvSpPr txBox="1"/>
          <p:nvPr/>
        </p:nvSpPr>
        <p:spPr>
          <a:xfrm>
            <a:off x="9527659" y="2323863"/>
            <a:ext cx="1826141" cy="369332"/>
          </a:xfrm>
          <a:prstGeom prst="rect">
            <a:avLst/>
          </a:prstGeom>
          <a:noFill/>
        </p:spPr>
        <p:txBody>
          <a:bodyPr wrap="none" rtlCol="0">
            <a:spAutoFit/>
          </a:bodyPr>
          <a:lstStyle/>
          <a:p>
            <a:r>
              <a:rPr lang="en-GB" dirty="0"/>
              <a:t>Fully inclusive!</a:t>
            </a:r>
          </a:p>
        </p:txBody>
      </p:sp>
    </p:spTree>
    <p:extLst>
      <p:ext uri="{BB962C8B-B14F-4D97-AF65-F5344CB8AC3E}">
        <p14:creationId xmlns:p14="http://schemas.microsoft.com/office/powerpoint/2010/main" val="2711597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987972-63A0-59AC-870F-1F7246F93F25}"/>
              </a:ext>
            </a:extLst>
          </p:cNvPr>
          <p:cNvSpPr>
            <a:spLocks noGrp="1"/>
          </p:cNvSpPr>
          <p:nvPr>
            <p:ph type="title"/>
          </p:nvPr>
        </p:nvSpPr>
        <p:spPr>
          <a:xfrm>
            <a:off x="457200" y="1598246"/>
            <a:ext cx="4412419" cy="3626217"/>
          </a:xfrm>
        </p:spPr>
        <p:txBody>
          <a:bodyPr vert="horz" lIns="91440" tIns="45720" rIns="91440" bIns="45720" rtlCol="0" anchor="t">
            <a:normAutofit/>
          </a:bodyPr>
          <a:lstStyle/>
          <a:p>
            <a:pPr algn="r"/>
            <a:r>
              <a:rPr lang="en-US" sz="6200" b="1" i="0" kern="1200" cap="all" baseline="0" dirty="0">
                <a:solidFill>
                  <a:schemeClr val="bg1"/>
                </a:solidFill>
                <a:latin typeface="+mj-lt"/>
                <a:ea typeface="+mj-ea"/>
                <a:cs typeface="+mj-cs"/>
              </a:rPr>
              <a:t>Feedback</a:t>
            </a:r>
          </a:p>
        </p:txBody>
      </p:sp>
      <p:sp>
        <p:nvSpPr>
          <p:cNvPr id="14"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endParaRPr lang="en-US"/>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7" name="Graphic 6" descr="Chat">
            <a:extLst>
              <a:ext uri="{FF2B5EF4-FFF2-40B4-BE49-F238E27FC236}">
                <a16:creationId xmlns:a16="http://schemas.microsoft.com/office/drawing/2014/main" id="{830F15D0-B8FA-E3D6-4C55-421C154D3A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0106" y="1598246"/>
            <a:ext cx="4783504" cy="4783504"/>
          </a:xfrm>
          <a:prstGeom prst="rect">
            <a:avLst/>
          </a:prstGeom>
        </p:spPr>
      </p:pic>
      <p:sp>
        <p:nvSpPr>
          <p:cNvPr id="18"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3580803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36AD0-D6E8-9AD0-4CD1-BCBA28619DD5}"/>
              </a:ext>
            </a:extLst>
          </p:cNvPr>
          <p:cNvSpPr>
            <a:spLocks noGrp="1"/>
          </p:cNvSpPr>
          <p:nvPr>
            <p:ph type="title"/>
          </p:nvPr>
        </p:nvSpPr>
        <p:spPr/>
        <p:txBody>
          <a:bodyPr/>
          <a:lstStyle/>
          <a:p>
            <a:r>
              <a:rPr lang="en-GB" dirty="0"/>
              <a:t>Sharing best practice</a:t>
            </a:r>
          </a:p>
        </p:txBody>
      </p:sp>
      <p:pic>
        <p:nvPicPr>
          <p:cNvPr id="5" name="Content Placeholder 4" descr="A screenshot of a web page&#10;&#10;Description automatically generated with low confidence">
            <a:extLst>
              <a:ext uri="{FF2B5EF4-FFF2-40B4-BE49-F238E27FC236}">
                <a16:creationId xmlns:a16="http://schemas.microsoft.com/office/drawing/2014/main" id="{9F32981C-E19A-0DB1-941C-8C65911E42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5758" y="1352847"/>
            <a:ext cx="9851417" cy="4678363"/>
          </a:xfrm>
        </p:spPr>
      </p:pic>
      <p:sp>
        <p:nvSpPr>
          <p:cNvPr id="6" name="TextBox 5">
            <a:extLst>
              <a:ext uri="{FF2B5EF4-FFF2-40B4-BE49-F238E27FC236}">
                <a16:creationId xmlns:a16="http://schemas.microsoft.com/office/drawing/2014/main" id="{0BF53321-04A0-F68D-2966-3B8E302461C6}"/>
              </a:ext>
            </a:extLst>
          </p:cNvPr>
          <p:cNvSpPr txBox="1"/>
          <p:nvPr/>
        </p:nvSpPr>
        <p:spPr>
          <a:xfrm>
            <a:off x="1105542" y="6031210"/>
            <a:ext cx="9571851" cy="923330"/>
          </a:xfrm>
          <a:prstGeom prst="rect">
            <a:avLst/>
          </a:prstGeom>
          <a:noFill/>
        </p:spPr>
        <p:txBody>
          <a:bodyPr wrap="none" rtlCol="0">
            <a:spAutoFit/>
          </a:bodyPr>
          <a:lstStyle/>
          <a:p>
            <a:r>
              <a:rPr lang="en-GB" dirty="0">
                <a:hlinkClick r:id="rId3"/>
              </a:rPr>
              <a:t>https://www.sgul.ac.uk/about/equality-diversity-and-inclusion-edi/</a:t>
            </a:r>
          </a:p>
          <a:p>
            <a:r>
              <a:rPr lang="en-GB" dirty="0">
                <a:hlinkClick r:id="rId3"/>
              </a:rPr>
              <a:t>equality-diversity-and-inclusion-resources/Equality-Diversity-and-Inclusion-Resources</a:t>
            </a:r>
            <a:r>
              <a:rPr lang="en-GB" dirty="0"/>
              <a:t> </a:t>
            </a:r>
          </a:p>
          <a:p>
            <a:endParaRPr lang="en-GB" dirty="0"/>
          </a:p>
        </p:txBody>
      </p:sp>
    </p:spTree>
    <p:extLst>
      <p:ext uri="{BB962C8B-B14F-4D97-AF65-F5344CB8AC3E}">
        <p14:creationId xmlns:p14="http://schemas.microsoft.com/office/powerpoint/2010/main" val="47538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EFE25-34FF-1F16-B8E3-51295B2D2038}"/>
              </a:ext>
            </a:extLst>
          </p:cNvPr>
          <p:cNvSpPr>
            <a:spLocks noGrp="1"/>
          </p:cNvSpPr>
          <p:nvPr>
            <p:ph type="title"/>
          </p:nvPr>
        </p:nvSpPr>
        <p:spPr/>
        <p:txBody>
          <a:bodyPr/>
          <a:lstStyle/>
          <a:p>
            <a:r>
              <a:rPr lang="en-GB" dirty="0"/>
              <a:t>The criteria for assessment</a:t>
            </a:r>
          </a:p>
        </p:txBody>
      </p:sp>
      <p:sp>
        <p:nvSpPr>
          <p:cNvPr id="3" name="Content Placeholder 2">
            <a:extLst>
              <a:ext uri="{FF2B5EF4-FFF2-40B4-BE49-F238E27FC236}">
                <a16:creationId xmlns:a16="http://schemas.microsoft.com/office/drawing/2014/main" id="{C033BCC8-606A-1122-A936-D7F8A4E8FB0F}"/>
              </a:ext>
            </a:extLst>
          </p:cNvPr>
          <p:cNvSpPr>
            <a:spLocks noGrp="1"/>
          </p:cNvSpPr>
          <p:nvPr>
            <p:ph idx="1"/>
          </p:nvPr>
        </p:nvSpPr>
        <p:spPr/>
        <p:txBody>
          <a:bodyPr>
            <a:normAutofit/>
          </a:bodyPr>
          <a:lstStyle/>
          <a:p>
            <a:pPr>
              <a:defRPr/>
            </a:pPr>
            <a:r>
              <a:rPr lang="en-US" b="1" dirty="0"/>
              <a:t>Reliability</a:t>
            </a:r>
            <a:r>
              <a:rPr lang="en-US" dirty="0"/>
              <a:t> (the degree to which the measurement is accurate and reproducible)</a:t>
            </a:r>
          </a:p>
          <a:p>
            <a:pPr>
              <a:defRPr/>
            </a:pPr>
            <a:r>
              <a:rPr lang="en-US" b="1" dirty="0"/>
              <a:t>Validity</a:t>
            </a:r>
            <a:r>
              <a:rPr lang="en-US" dirty="0"/>
              <a:t> (whether the assessment measures what it claims to measure)</a:t>
            </a:r>
          </a:p>
          <a:p>
            <a:pPr>
              <a:defRPr/>
            </a:pPr>
            <a:r>
              <a:rPr lang="en-US" b="1" dirty="0"/>
              <a:t>Impact </a:t>
            </a:r>
            <a:r>
              <a:rPr lang="en-US" dirty="0"/>
              <a:t>on future learning and practice</a:t>
            </a:r>
          </a:p>
          <a:p>
            <a:pPr>
              <a:defRPr/>
            </a:pPr>
            <a:r>
              <a:rPr lang="en-US" b="1" dirty="0"/>
              <a:t>Acceptability</a:t>
            </a:r>
            <a:r>
              <a:rPr lang="en-US" dirty="0"/>
              <a:t> to learners and faculty</a:t>
            </a:r>
          </a:p>
          <a:p>
            <a:pPr>
              <a:defRPr/>
            </a:pPr>
            <a:r>
              <a:rPr lang="en-US" b="1" dirty="0"/>
              <a:t>Costs</a:t>
            </a:r>
            <a:r>
              <a:rPr lang="en-US" dirty="0"/>
              <a:t> (to the individual trainee, the institution, and society at large). </a:t>
            </a:r>
          </a:p>
          <a:p>
            <a:pPr marL="0" indent="0" algn="r">
              <a:buNone/>
            </a:pPr>
            <a:r>
              <a:rPr lang="en-US" sz="2800" dirty="0"/>
              <a:t>(</a:t>
            </a:r>
            <a:r>
              <a:rPr lang="en-US" sz="2800" dirty="0" err="1"/>
              <a:t>Schuwirth</a:t>
            </a:r>
            <a:r>
              <a:rPr lang="en-US" sz="2800" dirty="0"/>
              <a:t> and Van der Vleuten)</a:t>
            </a:r>
            <a:endParaRPr lang="en-GB" dirty="0"/>
          </a:p>
        </p:txBody>
      </p:sp>
    </p:spTree>
    <p:extLst>
      <p:ext uri="{BB962C8B-B14F-4D97-AF65-F5344CB8AC3E}">
        <p14:creationId xmlns:p14="http://schemas.microsoft.com/office/powerpoint/2010/main" val="2150649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5DE6F-1037-8721-B1E7-275724FBF038}"/>
              </a:ext>
            </a:extLst>
          </p:cNvPr>
          <p:cNvSpPr>
            <a:spLocks noGrp="1"/>
          </p:cNvSpPr>
          <p:nvPr>
            <p:ph type="title"/>
          </p:nvPr>
        </p:nvSpPr>
        <p:spPr>
          <a:xfrm>
            <a:off x="479394" y="1070800"/>
            <a:ext cx="3939688" cy="5583126"/>
          </a:xfrm>
        </p:spPr>
        <p:txBody>
          <a:bodyPr>
            <a:normAutofit/>
          </a:bodyPr>
          <a:lstStyle/>
          <a:p>
            <a:pPr algn="r"/>
            <a:r>
              <a:rPr lang="en-GB" sz="4500"/>
              <a:t>What is inclusive assessment?</a:t>
            </a:r>
          </a:p>
        </p:txBody>
      </p:sp>
      <p:graphicFrame>
        <p:nvGraphicFramePr>
          <p:cNvPr id="5" name="Content Placeholder 2">
            <a:extLst>
              <a:ext uri="{FF2B5EF4-FFF2-40B4-BE49-F238E27FC236}">
                <a16:creationId xmlns:a16="http://schemas.microsoft.com/office/drawing/2014/main" id="{E3361685-E192-4895-4383-4AE7C16AA760}"/>
              </a:ext>
            </a:extLst>
          </p:cNvPr>
          <p:cNvGraphicFramePr>
            <a:graphicFrameLocks noGrp="1"/>
          </p:cNvGraphicFramePr>
          <p:nvPr>
            <p:ph idx="1"/>
            <p:extLst>
              <p:ext uri="{D42A27DB-BD31-4B8C-83A1-F6EECF244321}">
                <p14:modId xmlns:p14="http://schemas.microsoft.com/office/powerpoint/2010/main" val="1542932535"/>
              </p:ext>
            </p:extLst>
          </p:nvPr>
        </p:nvGraphicFramePr>
        <p:xfrm>
          <a:off x="5108535" y="1070800"/>
          <a:ext cx="6245265" cy="5346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03189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ZogjIPnt"/>
  <p:tag name="ARTICULATE_SLIDE_THUMBNAIL_REFRESH" val="1"/>
  <p:tag name="ARTICULATE_DESIGN_ID_CUSTOM DESIGN" val="lH7qg3Uz"/>
  <p:tag name="ARTICULATE_PROJECT_OPEN" val="0"/>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ection pages">
  <a:themeElements>
    <a:clrScheme name="SoM">
      <a:dk1>
        <a:srgbClr val="031F73"/>
      </a:dk1>
      <a:lt1>
        <a:sysClr val="window" lastClr="FFFFFF"/>
      </a:lt1>
      <a:dk2>
        <a:srgbClr val="0000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SoM_Accessible_Template_PRESENTATIONSv6.potx" id="{1099FEA6-B374-45EF-A8F2-1573CF0156C7}" vid="{D94163E9-331D-49AB-932D-19E818FDFC56}"/>
    </a:ext>
  </a:extLst>
</a:theme>
</file>

<file path=ppt/theme/theme2.xml><?xml version="1.0" encoding="utf-8"?>
<a:theme xmlns:a="http://schemas.openxmlformats.org/drawingml/2006/main" name="Plain">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SoM_Accessible_Template_PRESENTATIONSv6.potx" id="{1099FEA6-B374-45EF-A8F2-1573CF0156C7}" vid="{23C802BD-A318-4922-B7C1-9364CD4EE7A3}"/>
    </a:ext>
  </a:extLst>
</a:theme>
</file>

<file path=ppt/theme/theme3.xml><?xml version="1.0" encoding="utf-8"?>
<a:theme xmlns:a="http://schemas.openxmlformats.org/drawingml/2006/main" name="Asclepius">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SoM_Accessible_Template_PRESENTATIONSv6.potx" id="{1099FEA6-B374-45EF-A8F2-1573CF0156C7}" vid="{27762FBE-1296-4BE8-B0CE-3B691CE31975}"/>
    </a:ext>
  </a:extLst>
</a:theme>
</file>

<file path=ppt/theme/theme4.xml><?xml version="1.0" encoding="utf-8"?>
<a:theme xmlns:a="http://schemas.openxmlformats.org/drawingml/2006/main" name="Eye">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SoM_Accessible_Template_PRESENTATIONSv6.potx" id="{1099FEA6-B374-45EF-A8F2-1573CF0156C7}" vid="{64148766-8A34-4BD0-88D0-A9DC61B1A435}"/>
    </a:ext>
  </a:extLst>
</a:theme>
</file>

<file path=ppt/theme/theme5.xml><?xml version="1.0" encoding="utf-8"?>
<a:theme xmlns:a="http://schemas.openxmlformats.org/drawingml/2006/main" name="Heart">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SoM_Accessible_Template_PRESENTATIONSv6.potx" id="{1099FEA6-B374-45EF-A8F2-1573CF0156C7}" vid="{04F83265-D768-4AC1-9F11-6DB77333C7A3}"/>
    </a:ext>
  </a:extLst>
</a:theme>
</file>

<file path=ppt/theme/theme6.xml><?xml version="1.0" encoding="utf-8"?>
<a:theme xmlns:a="http://schemas.openxmlformats.org/drawingml/2006/main" name="Thorax">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SoM_Accessible_Template_PRESENTATIONSv6.potx" id="{1099FEA6-B374-45EF-A8F2-1573CF0156C7}" vid="{3BB3CA84-718E-4FC3-8962-0E9D9EFCAF01}"/>
    </a:ext>
  </a:extLst>
</a:theme>
</file>

<file path=ppt/theme/theme7.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Who do you think you are 2019</Template>
  <TotalTime>3328</TotalTime>
  <Words>1569</Words>
  <Application>Microsoft Macintosh PowerPoint</Application>
  <PresentationFormat>Widescreen</PresentationFormat>
  <Paragraphs>165</Paragraphs>
  <Slides>31</Slides>
  <Notes>2</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31</vt:i4>
      </vt:variant>
    </vt:vector>
  </HeadingPairs>
  <TitlesOfParts>
    <vt:vector size="41" baseType="lpstr">
      <vt:lpstr>Arial</vt:lpstr>
      <vt:lpstr>Calibri</vt:lpstr>
      <vt:lpstr>Univers</vt:lpstr>
      <vt:lpstr>Section pages</vt:lpstr>
      <vt:lpstr>Plain</vt:lpstr>
      <vt:lpstr>Asclepius</vt:lpstr>
      <vt:lpstr>Eye</vt:lpstr>
      <vt:lpstr>Heart</vt:lpstr>
      <vt:lpstr>Thorax</vt:lpstr>
      <vt:lpstr>GradientVTI</vt:lpstr>
      <vt:lpstr>EDI in assessment: Many questions, but are there any answers? </vt:lpstr>
      <vt:lpstr>Today’s session</vt:lpstr>
      <vt:lpstr>Introductions  -Be generous -be supportive -no judgements</vt:lpstr>
      <vt:lpstr>EDI in your curriculum planning?</vt:lpstr>
      <vt:lpstr>EDI in curriculum planning: review</vt:lpstr>
      <vt:lpstr>Feedback</vt:lpstr>
      <vt:lpstr>Sharing best practice</vt:lpstr>
      <vt:lpstr>The criteria for assessment</vt:lpstr>
      <vt:lpstr>What is inclusive assessment?</vt:lpstr>
      <vt:lpstr>How do we know if assessment is inclusive? </vt:lpstr>
      <vt:lpstr>Pause and acknowledge</vt:lpstr>
      <vt:lpstr>EDI in assessment planning</vt:lpstr>
      <vt:lpstr>Inclusive assessment: basic principles</vt:lpstr>
      <vt:lpstr>Inclusive assessment practices</vt:lpstr>
      <vt:lpstr>Feedback</vt:lpstr>
      <vt:lpstr>Quick break!</vt:lpstr>
      <vt:lpstr>Thinking about diversity in assessment</vt:lpstr>
      <vt:lpstr>Sharing best practice</vt:lpstr>
      <vt:lpstr>Diversity in learning: supporting learners</vt:lpstr>
      <vt:lpstr>Involving learners</vt:lpstr>
      <vt:lpstr>Allow yourself some time…</vt:lpstr>
      <vt:lpstr>Feedback</vt:lpstr>
      <vt:lpstr>Reasonable adjustments</vt:lpstr>
      <vt:lpstr>Assessment Bias</vt:lpstr>
      <vt:lpstr>What can we do? </vt:lpstr>
      <vt:lpstr>Inclusive assessment principles</vt:lpstr>
      <vt:lpstr>Action planning</vt:lpstr>
      <vt:lpstr>Feedback</vt:lpstr>
      <vt:lpstr>Take home messages?</vt:lpstr>
      <vt:lpstr>References</vt:lpstr>
      <vt:lpstr>Thank you</vt:lpstr>
    </vt:vector>
  </TitlesOfParts>
  <Company>The University of Liverpool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do you think you are? A very brief introduction to Socialisation and Identity for Student Doctors</dc:title>
  <dc:creator>Joynes, Viktoria</dc:creator>
  <cp:keywords>SoM Template</cp:keywords>
  <cp:lastModifiedBy>Goddard, Viktoria</cp:lastModifiedBy>
  <cp:revision>58</cp:revision>
  <dcterms:created xsi:type="dcterms:W3CDTF">2019-09-19T11:27:31Z</dcterms:created>
  <dcterms:modified xsi:type="dcterms:W3CDTF">2023-05-21T18:47:26Z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435B03E8-D148-4437-99E9-7C8400295497</vt:lpwstr>
  </property>
  <property fmtid="{D5CDD505-2E9C-101B-9397-08002B2CF9AE}" pid="3" name="ArticulatePath">
    <vt:lpwstr>Away-Day-2019 - Copy</vt:lpwstr>
  </property>
</Properties>
</file>