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21" r:id="rId2"/>
    <p:sldMasterId id="2147483734" r:id="rId3"/>
    <p:sldMasterId id="2147483708" r:id="rId4"/>
  </p:sldMasterIdLst>
  <p:notesMasterIdLst>
    <p:notesMasterId r:id="rId25"/>
  </p:notesMasterIdLst>
  <p:sldIdLst>
    <p:sldId id="290" r:id="rId5"/>
    <p:sldId id="347" r:id="rId6"/>
    <p:sldId id="296" r:id="rId7"/>
    <p:sldId id="392" r:id="rId8"/>
    <p:sldId id="326" r:id="rId9"/>
    <p:sldId id="322" r:id="rId10"/>
    <p:sldId id="395" r:id="rId11"/>
    <p:sldId id="574" r:id="rId12"/>
    <p:sldId id="573" r:id="rId13"/>
    <p:sldId id="390" r:id="rId14"/>
    <p:sldId id="329" r:id="rId15"/>
    <p:sldId id="337" r:id="rId16"/>
    <p:sldId id="572" r:id="rId17"/>
    <p:sldId id="291" r:id="rId18"/>
    <p:sldId id="393" r:id="rId19"/>
    <p:sldId id="571" r:id="rId20"/>
    <p:sldId id="364" r:id="rId21"/>
    <p:sldId id="365" r:id="rId22"/>
    <p:sldId id="324" r:id="rId23"/>
    <p:sldId id="328"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BE9A54"/>
    <a:srgbClr val="1A2B7C"/>
    <a:srgbClr val="4C4C4C"/>
    <a:srgbClr val="171717"/>
    <a:srgbClr val="BCDBB2"/>
    <a:srgbClr val="64AEC9"/>
    <a:srgbClr val="9D64A1"/>
    <a:srgbClr val="000000"/>
    <a:srgbClr val="9BE5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27" autoAdjust="0"/>
    <p:restoredTop sz="90810" autoAdjust="0"/>
  </p:normalViewPr>
  <p:slideViewPr>
    <p:cSldViewPr snapToGrid="0" snapToObjects="1">
      <p:cViewPr varScale="1">
        <p:scale>
          <a:sx n="104" d="100"/>
          <a:sy n="104" d="100"/>
        </p:scale>
        <p:origin x="786" y="102"/>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snapToGrid="0" snapToObjects="1">
      <p:cViewPr varScale="1">
        <p:scale>
          <a:sx n="158" d="100"/>
          <a:sy n="158" d="100"/>
        </p:scale>
        <p:origin x="3064" y="19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file:///\\mfs03\dept07\Schwartz\Documents\HEEN\Progress%20Reports\HEEN%20Annual%20Reports\Round%20Statistics%202019-2022.xlsx"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file:///\\mfs03\dept07\Schwartz\Documents\HEEN\Progress%20Reports\HEEN%20Annual%20Reports\Round%20Statistics%202019-2022-2.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sz="1600" b="1" dirty="0"/>
              <a:t>PROFESSIONAL AFFILIATIONS</a:t>
            </a:r>
            <a:r>
              <a:rPr lang="en-GB" sz="1600" b="1" baseline="0" dirty="0"/>
              <a:t> AT HEI</a:t>
            </a:r>
            <a:endParaRPr lang="en-GB" sz="1600" b="1" dirty="0"/>
          </a:p>
        </c:rich>
      </c:tx>
      <c:layout>
        <c:manualLayout>
          <c:xMode val="edge"/>
          <c:yMode val="edge"/>
          <c:x val="0.34953215141405575"/>
          <c:y val="0"/>
        </c:manualLayout>
      </c:layout>
      <c:overlay val="0"/>
      <c:spPr>
        <a:noFill/>
        <a:ln>
          <a:noFill/>
        </a:ln>
        <a:effectLst/>
      </c:spPr>
    </c:title>
    <c:autoTitleDeleted val="0"/>
    <c:plotArea>
      <c:layout>
        <c:manualLayout>
          <c:layoutTarget val="inner"/>
          <c:xMode val="edge"/>
          <c:yMode val="edge"/>
          <c:x val="3.1477438088455108E-2"/>
          <c:y val="3.7630507364732009E-2"/>
          <c:w val="0.83202751874314274"/>
          <c:h val="0.86534532000661912"/>
        </c:manualLayout>
      </c:layout>
      <c:barChart>
        <c:barDir val="col"/>
        <c:grouping val="clustered"/>
        <c:varyColors val="0"/>
        <c:ser>
          <c:idx val="3"/>
          <c:order val="0"/>
          <c:tx>
            <c:strRef>
              <c:f>'Appendix C charts'!$E$3</c:f>
              <c:strCache>
                <c:ptCount val="1"/>
                <c:pt idx="0">
                  <c:v>UCLan</c:v>
                </c:pt>
              </c:strCache>
            </c:strRef>
          </c:tx>
          <c:spPr>
            <a:solidFill>
              <a:schemeClr val="bg1">
                <a:lumMod val="85000"/>
              </a:schemeClr>
            </a:solidFill>
            <a:ln>
              <a:solidFill>
                <a:schemeClr val="bg2"/>
              </a:solidFill>
            </a:ln>
          </c:spPr>
          <c:invertIfNegative val="0"/>
          <c:dLbls>
            <c:delete val="1"/>
          </c:dLbls>
          <c:cat>
            <c:strRef>
              <c:f>'Appendix C charts'!$F$2:$O$2</c:f>
              <c:strCache>
                <c:ptCount val="9"/>
                <c:pt idx="0">
                  <c:v>Clinical Psychology</c:v>
                </c:pt>
                <c:pt idx="1">
                  <c:v>Dentistry</c:v>
                </c:pt>
                <c:pt idx="2">
                  <c:v>Medicine</c:v>
                </c:pt>
                <c:pt idx="3">
                  <c:v>Midwifery</c:v>
                </c:pt>
                <c:pt idx="4">
                  <c:v>Nursing</c:v>
                </c:pt>
                <c:pt idx="5">
                  <c:v>Occ.         Therapy</c:v>
                </c:pt>
                <c:pt idx="6">
                  <c:v>Psychology</c:v>
                </c:pt>
                <c:pt idx="7">
                  <c:v>Social Work</c:v>
                </c:pt>
                <c:pt idx="8">
                  <c:v>Other</c:v>
                </c:pt>
              </c:strCache>
            </c:strRef>
          </c:cat>
          <c:val>
            <c:numRef>
              <c:f>'Appendix C charts'!$F$3:$O$3</c:f>
              <c:numCache>
                <c:formatCode>General</c:formatCode>
                <c:ptCount val="9"/>
                <c:pt idx="0">
                  <c:v>0</c:v>
                </c:pt>
                <c:pt idx="1">
                  <c:v>0</c:v>
                </c:pt>
                <c:pt idx="2">
                  <c:v>14</c:v>
                </c:pt>
                <c:pt idx="3">
                  <c:v>0</c:v>
                </c:pt>
                <c:pt idx="4">
                  <c:v>29</c:v>
                </c:pt>
                <c:pt idx="5">
                  <c:v>9</c:v>
                </c:pt>
                <c:pt idx="6">
                  <c:v>0</c:v>
                </c:pt>
                <c:pt idx="7">
                  <c:v>13</c:v>
                </c:pt>
                <c:pt idx="8">
                  <c:v>6</c:v>
                </c:pt>
              </c:numCache>
            </c:numRef>
          </c:val>
          <c:extLst>
            <c:ext xmlns:c16="http://schemas.microsoft.com/office/drawing/2014/chart" uri="{C3380CC4-5D6E-409C-BE32-E72D297353CC}">
              <c16:uniqueId val="{00000000-E1AF-4348-BFC3-E8CC750030EC}"/>
            </c:ext>
          </c:extLst>
        </c:ser>
        <c:ser>
          <c:idx val="4"/>
          <c:order val="1"/>
          <c:tx>
            <c:strRef>
              <c:f>'Appendix C charts'!$E$4</c:f>
              <c:strCache>
                <c:ptCount val="1"/>
                <c:pt idx="0">
                  <c:v>University of Hull</c:v>
                </c:pt>
              </c:strCache>
            </c:strRef>
          </c:tx>
          <c:spPr>
            <a:solidFill>
              <a:schemeClr val="accent1">
                <a:lumMod val="40000"/>
                <a:lumOff val="60000"/>
              </a:schemeClr>
            </a:solidFill>
          </c:spPr>
          <c:invertIfNegative val="0"/>
          <c:dLbls>
            <c:delete val="1"/>
          </c:dLbls>
          <c:cat>
            <c:strRef>
              <c:f>'Appendix C charts'!$F$2:$O$2</c:f>
              <c:strCache>
                <c:ptCount val="9"/>
                <c:pt idx="0">
                  <c:v>Clinical Psychology</c:v>
                </c:pt>
                <c:pt idx="1">
                  <c:v>Dentistry</c:v>
                </c:pt>
                <c:pt idx="2">
                  <c:v>Medicine</c:v>
                </c:pt>
                <c:pt idx="3">
                  <c:v>Midwifery</c:v>
                </c:pt>
                <c:pt idx="4">
                  <c:v>Nursing</c:v>
                </c:pt>
                <c:pt idx="5">
                  <c:v>Occ.         Therapy</c:v>
                </c:pt>
                <c:pt idx="6">
                  <c:v>Psychology</c:v>
                </c:pt>
                <c:pt idx="7">
                  <c:v>Social Work</c:v>
                </c:pt>
                <c:pt idx="8">
                  <c:v>Other</c:v>
                </c:pt>
              </c:strCache>
            </c:strRef>
          </c:cat>
          <c:val>
            <c:numRef>
              <c:f>'Appendix C charts'!$F$4:$O$4</c:f>
              <c:numCache>
                <c:formatCode>General</c:formatCode>
                <c:ptCount val="9"/>
                <c:pt idx="0">
                  <c:v>21</c:v>
                </c:pt>
                <c:pt idx="1">
                  <c:v>0</c:v>
                </c:pt>
                <c:pt idx="2">
                  <c:v>1</c:v>
                </c:pt>
                <c:pt idx="3">
                  <c:v>0</c:v>
                </c:pt>
                <c:pt idx="4">
                  <c:v>21</c:v>
                </c:pt>
                <c:pt idx="5">
                  <c:v>0</c:v>
                </c:pt>
                <c:pt idx="6">
                  <c:v>2</c:v>
                </c:pt>
                <c:pt idx="7">
                  <c:v>0</c:v>
                </c:pt>
                <c:pt idx="8">
                  <c:v>9</c:v>
                </c:pt>
              </c:numCache>
            </c:numRef>
          </c:val>
          <c:extLst>
            <c:ext xmlns:c16="http://schemas.microsoft.com/office/drawing/2014/chart" uri="{C3380CC4-5D6E-409C-BE32-E72D297353CC}">
              <c16:uniqueId val="{00000001-E1AF-4348-BFC3-E8CC750030EC}"/>
            </c:ext>
          </c:extLst>
        </c:ser>
        <c:ser>
          <c:idx val="5"/>
          <c:order val="2"/>
          <c:tx>
            <c:strRef>
              <c:f>'Appendix C charts'!$E$5</c:f>
              <c:strCache>
                <c:ptCount val="1"/>
                <c:pt idx="0">
                  <c:v>University of Manchester</c:v>
                </c:pt>
              </c:strCache>
            </c:strRef>
          </c:tx>
          <c:spPr>
            <a:solidFill>
              <a:schemeClr val="accent4">
                <a:lumMod val="40000"/>
                <a:lumOff val="60000"/>
              </a:schemeClr>
            </a:solidFill>
            <a:ln w="0">
              <a:solidFill>
                <a:schemeClr val="bg2"/>
              </a:solidFill>
            </a:ln>
          </c:spPr>
          <c:invertIfNegative val="0"/>
          <c:dLbls>
            <c:delete val="1"/>
          </c:dLbls>
          <c:cat>
            <c:strRef>
              <c:f>'Appendix C charts'!$F$2:$O$2</c:f>
              <c:strCache>
                <c:ptCount val="9"/>
                <c:pt idx="0">
                  <c:v>Clinical Psychology</c:v>
                </c:pt>
                <c:pt idx="1">
                  <c:v>Dentistry</c:v>
                </c:pt>
                <c:pt idx="2">
                  <c:v>Medicine</c:v>
                </c:pt>
                <c:pt idx="3">
                  <c:v>Midwifery</c:v>
                </c:pt>
                <c:pt idx="4">
                  <c:v>Nursing</c:v>
                </c:pt>
                <c:pt idx="5">
                  <c:v>Occ.         Therapy</c:v>
                </c:pt>
                <c:pt idx="6">
                  <c:v>Psychology</c:v>
                </c:pt>
                <c:pt idx="7">
                  <c:v>Social Work</c:v>
                </c:pt>
                <c:pt idx="8">
                  <c:v>Other</c:v>
                </c:pt>
              </c:strCache>
            </c:strRef>
          </c:cat>
          <c:val>
            <c:numRef>
              <c:f>'Appendix C charts'!$F$5:$O$5</c:f>
              <c:numCache>
                <c:formatCode>General</c:formatCode>
                <c:ptCount val="9"/>
                <c:pt idx="0">
                  <c:v>1</c:v>
                </c:pt>
                <c:pt idx="1">
                  <c:v>2</c:v>
                </c:pt>
                <c:pt idx="2">
                  <c:v>7</c:v>
                </c:pt>
                <c:pt idx="3">
                  <c:v>6</c:v>
                </c:pt>
                <c:pt idx="4">
                  <c:v>60</c:v>
                </c:pt>
                <c:pt idx="5">
                  <c:v>0</c:v>
                </c:pt>
                <c:pt idx="6">
                  <c:v>0</c:v>
                </c:pt>
                <c:pt idx="7">
                  <c:v>0</c:v>
                </c:pt>
                <c:pt idx="8">
                  <c:v>5</c:v>
                </c:pt>
              </c:numCache>
            </c:numRef>
          </c:val>
          <c:extLst>
            <c:ext xmlns:c16="http://schemas.microsoft.com/office/drawing/2014/chart" uri="{C3380CC4-5D6E-409C-BE32-E72D297353CC}">
              <c16:uniqueId val="{00000002-E1AF-4348-BFC3-E8CC750030EC}"/>
            </c:ext>
          </c:extLst>
        </c:ser>
        <c:dLbls>
          <c:dLblPos val="outEnd"/>
          <c:showLegendKey val="0"/>
          <c:showVal val="1"/>
          <c:showCatName val="0"/>
          <c:showSerName val="0"/>
          <c:showPercent val="0"/>
          <c:showBubbleSize val="0"/>
        </c:dLbls>
        <c:gapWidth val="219"/>
        <c:overlap val="-27"/>
        <c:axId val="2079543327"/>
        <c:axId val="2079543743"/>
        <c:extLst>
          <c:ext xmlns:c15="http://schemas.microsoft.com/office/drawing/2012/chart" uri="{02D57815-91ED-43cb-92C2-25804820EDAC}">
            <c15:filteredBarSeries>
              <c15:ser>
                <c:idx val="0"/>
                <c:order val="3"/>
                <c:tx>
                  <c:strRef>
                    <c:extLst>
                      <c:ext uri="{02D57815-91ED-43cb-92C2-25804820EDAC}">
                        <c15:formulaRef>
                          <c15:sqref>Charts!$H$37</c15:sqref>
                        </c15:formulaRef>
                      </c:ext>
                    </c:extLst>
                    <c:strCache>
                      <c:ptCount val="1"/>
                      <c:pt idx="0">
                        <c:v>UCLan</c:v>
                      </c:pt>
                    </c:strCache>
                  </c:strRef>
                </c:tx>
                <c:spPr>
                  <a:solidFill>
                    <a:schemeClr val="bg1">
                      <a:lumMod val="85000"/>
                    </a:schemeClr>
                  </a:solidFill>
                  <a:ln>
                    <a:noFill/>
                  </a:ln>
                  <a:effectLst/>
                </c:spPr>
                <c:invertIfNegative val="0"/>
                <c:dLbls>
                  <c:delete val="1"/>
                </c:dLbls>
                <c:cat>
                  <c:strRef>
                    <c:extLst>
                      <c:ext uri="{02D57815-91ED-43cb-92C2-25804820EDAC}">
                        <c15:formulaRef>
                          <c15:sqref>Charts!$I$36:$S$36</c15:sqref>
                        </c15:formulaRef>
                      </c:ext>
                    </c:extLst>
                    <c:strCache>
                      <c:ptCount val="10"/>
                      <c:pt idx="0">
                        <c:v>Clinical Psychology</c:v>
                      </c:pt>
                      <c:pt idx="1">
                        <c:v>Dentistry</c:v>
                      </c:pt>
                      <c:pt idx="2">
                        <c:v>Medicine</c:v>
                      </c:pt>
                      <c:pt idx="3">
                        <c:v>Midwifery</c:v>
                      </c:pt>
                      <c:pt idx="4">
                        <c:v>Nursing</c:v>
                      </c:pt>
                      <c:pt idx="5">
                        <c:v>Occ.         Therapy</c:v>
                      </c:pt>
                      <c:pt idx="6">
                        <c:v>Pharmacy</c:v>
                      </c:pt>
                      <c:pt idx="7">
                        <c:v>Psychology</c:v>
                      </c:pt>
                      <c:pt idx="8">
                        <c:v>Social Work</c:v>
                      </c:pt>
                      <c:pt idx="9">
                        <c:v>Other</c:v>
                      </c:pt>
                    </c:strCache>
                  </c:strRef>
                </c:cat>
                <c:val>
                  <c:numRef>
                    <c:extLst>
                      <c:ext uri="{02D57815-91ED-43cb-92C2-25804820EDAC}">
                        <c15:formulaRef>
                          <c15:sqref>Charts!$I$37:$S$37</c15:sqref>
                        </c15:formulaRef>
                      </c:ext>
                    </c:extLst>
                    <c:numCache>
                      <c:formatCode>General</c:formatCode>
                      <c:ptCount val="10"/>
                      <c:pt idx="0">
                        <c:v>0</c:v>
                      </c:pt>
                      <c:pt idx="1">
                        <c:v>0</c:v>
                      </c:pt>
                      <c:pt idx="2">
                        <c:v>14</c:v>
                      </c:pt>
                      <c:pt idx="3">
                        <c:v>0</c:v>
                      </c:pt>
                      <c:pt idx="4">
                        <c:v>29</c:v>
                      </c:pt>
                      <c:pt idx="5">
                        <c:v>9</c:v>
                      </c:pt>
                      <c:pt idx="6">
                        <c:v>0</c:v>
                      </c:pt>
                      <c:pt idx="7">
                        <c:v>0</c:v>
                      </c:pt>
                      <c:pt idx="8">
                        <c:v>13</c:v>
                      </c:pt>
                      <c:pt idx="9">
                        <c:v>4</c:v>
                      </c:pt>
                    </c:numCache>
                  </c:numRef>
                </c:val>
                <c:extLst>
                  <c:ext xmlns:c16="http://schemas.microsoft.com/office/drawing/2014/chart" uri="{C3380CC4-5D6E-409C-BE32-E72D297353CC}">
                    <c16:uniqueId val="{00000003-E1AF-4348-BFC3-E8CC750030EC}"/>
                  </c:ext>
                </c:extLst>
              </c15:ser>
            </c15:filteredBarSeries>
            <c15:filteredBarSeries>
              <c15:ser>
                <c:idx val="1"/>
                <c:order val="4"/>
                <c:tx>
                  <c:strRef>
                    <c:extLst xmlns:c15="http://schemas.microsoft.com/office/drawing/2012/chart">
                      <c:ext xmlns:c15="http://schemas.microsoft.com/office/drawing/2012/chart" uri="{02D57815-91ED-43cb-92C2-25804820EDAC}">
                        <c15:formulaRef>
                          <c15:sqref>Charts!$H$38</c15:sqref>
                        </c15:formulaRef>
                      </c:ext>
                    </c:extLst>
                    <c:strCache>
                      <c:ptCount val="1"/>
                      <c:pt idx="0">
                        <c:v>University of Hull</c:v>
                      </c:pt>
                    </c:strCache>
                  </c:strRef>
                </c:tx>
                <c:spPr>
                  <a:solidFill>
                    <a:schemeClr val="accent1">
                      <a:lumMod val="40000"/>
                      <a:lumOff val="60000"/>
                    </a:schemeClr>
                  </a:solidFill>
                  <a:ln>
                    <a:noFill/>
                  </a:ln>
                  <a:effectLst/>
                </c:spPr>
                <c:invertIfNegative val="0"/>
                <c:dLbls>
                  <c:delete val="1"/>
                </c:dLbls>
                <c:cat>
                  <c:strRef>
                    <c:extLst xmlns:c15="http://schemas.microsoft.com/office/drawing/2012/chart">
                      <c:ext xmlns:c15="http://schemas.microsoft.com/office/drawing/2012/chart" uri="{02D57815-91ED-43cb-92C2-25804820EDAC}">
                        <c15:formulaRef>
                          <c15:sqref>Charts!$I$36:$S$36</c15:sqref>
                        </c15:formulaRef>
                      </c:ext>
                    </c:extLst>
                    <c:strCache>
                      <c:ptCount val="10"/>
                      <c:pt idx="0">
                        <c:v>Clinical Psychology</c:v>
                      </c:pt>
                      <c:pt idx="1">
                        <c:v>Dentistry</c:v>
                      </c:pt>
                      <c:pt idx="2">
                        <c:v>Medicine</c:v>
                      </c:pt>
                      <c:pt idx="3">
                        <c:v>Midwifery</c:v>
                      </c:pt>
                      <c:pt idx="4">
                        <c:v>Nursing</c:v>
                      </c:pt>
                      <c:pt idx="5">
                        <c:v>Occ.         Therapy</c:v>
                      </c:pt>
                      <c:pt idx="6">
                        <c:v>Pharmacy</c:v>
                      </c:pt>
                      <c:pt idx="7">
                        <c:v>Psychology</c:v>
                      </c:pt>
                      <c:pt idx="8">
                        <c:v>Social Work</c:v>
                      </c:pt>
                      <c:pt idx="9">
                        <c:v>Other</c:v>
                      </c:pt>
                    </c:strCache>
                  </c:strRef>
                </c:cat>
                <c:val>
                  <c:numRef>
                    <c:extLst xmlns:c15="http://schemas.microsoft.com/office/drawing/2012/chart">
                      <c:ext xmlns:c15="http://schemas.microsoft.com/office/drawing/2012/chart" uri="{02D57815-91ED-43cb-92C2-25804820EDAC}">
                        <c15:formulaRef>
                          <c15:sqref>Charts!$I$38:$S$38</c15:sqref>
                        </c15:formulaRef>
                      </c:ext>
                    </c:extLst>
                    <c:numCache>
                      <c:formatCode>General</c:formatCode>
                      <c:ptCount val="10"/>
                      <c:pt idx="0">
                        <c:v>14</c:v>
                      </c:pt>
                      <c:pt idx="1">
                        <c:v>0</c:v>
                      </c:pt>
                      <c:pt idx="2">
                        <c:v>0</c:v>
                      </c:pt>
                      <c:pt idx="3">
                        <c:v>0</c:v>
                      </c:pt>
                      <c:pt idx="4">
                        <c:v>12</c:v>
                      </c:pt>
                      <c:pt idx="5">
                        <c:v>0</c:v>
                      </c:pt>
                      <c:pt idx="6">
                        <c:v>0</c:v>
                      </c:pt>
                      <c:pt idx="7">
                        <c:v>1</c:v>
                      </c:pt>
                      <c:pt idx="8">
                        <c:v>0</c:v>
                      </c:pt>
                      <c:pt idx="9">
                        <c:v>9</c:v>
                      </c:pt>
                    </c:numCache>
                  </c:numRef>
                </c:val>
                <c:extLst xmlns:c15="http://schemas.microsoft.com/office/drawing/2012/chart">
                  <c:ext xmlns:c16="http://schemas.microsoft.com/office/drawing/2014/chart" uri="{C3380CC4-5D6E-409C-BE32-E72D297353CC}">
                    <c16:uniqueId val="{00000004-E1AF-4348-BFC3-E8CC750030EC}"/>
                  </c:ext>
                </c:extLst>
              </c15:ser>
            </c15:filteredBarSeries>
            <c15:filteredBarSeries>
              <c15:ser>
                <c:idx val="2"/>
                <c:order val="5"/>
                <c:tx>
                  <c:strRef>
                    <c:extLst xmlns:c15="http://schemas.microsoft.com/office/drawing/2012/chart">
                      <c:ext xmlns:c15="http://schemas.microsoft.com/office/drawing/2012/chart" uri="{02D57815-91ED-43cb-92C2-25804820EDAC}">
                        <c15:formulaRef>
                          <c15:sqref>Charts!$H$39</c15:sqref>
                        </c15:formulaRef>
                      </c:ext>
                    </c:extLst>
                    <c:strCache>
                      <c:ptCount val="1"/>
                      <c:pt idx="0">
                        <c:v>University of Manchester</c:v>
                      </c:pt>
                    </c:strCache>
                  </c:strRef>
                </c:tx>
                <c:spPr>
                  <a:solidFill>
                    <a:schemeClr val="accent4">
                      <a:lumMod val="40000"/>
                      <a:lumOff val="60000"/>
                    </a:schemeClr>
                  </a:solidFill>
                  <a:ln>
                    <a:noFill/>
                  </a:ln>
                  <a:effectLst/>
                </c:spPr>
                <c:invertIfNegative val="0"/>
                <c:dLbls>
                  <c:delete val="1"/>
                </c:dLbls>
                <c:cat>
                  <c:strRef>
                    <c:extLst xmlns:c15="http://schemas.microsoft.com/office/drawing/2012/chart">
                      <c:ext xmlns:c15="http://schemas.microsoft.com/office/drawing/2012/chart" uri="{02D57815-91ED-43cb-92C2-25804820EDAC}">
                        <c15:formulaRef>
                          <c15:sqref>Charts!$I$36:$S$36</c15:sqref>
                        </c15:formulaRef>
                      </c:ext>
                    </c:extLst>
                    <c:strCache>
                      <c:ptCount val="10"/>
                      <c:pt idx="0">
                        <c:v>Clinical Psychology</c:v>
                      </c:pt>
                      <c:pt idx="1">
                        <c:v>Dentistry</c:v>
                      </c:pt>
                      <c:pt idx="2">
                        <c:v>Medicine</c:v>
                      </c:pt>
                      <c:pt idx="3">
                        <c:v>Midwifery</c:v>
                      </c:pt>
                      <c:pt idx="4">
                        <c:v>Nursing</c:v>
                      </c:pt>
                      <c:pt idx="5">
                        <c:v>Occ.         Therapy</c:v>
                      </c:pt>
                      <c:pt idx="6">
                        <c:v>Pharmacy</c:v>
                      </c:pt>
                      <c:pt idx="7">
                        <c:v>Psychology</c:v>
                      </c:pt>
                      <c:pt idx="8">
                        <c:v>Social Work</c:v>
                      </c:pt>
                      <c:pt idx="9">
                        <c:v>Other</c:v>
                      </c:pt>
                    </c:strCache>
                  </c:strRef>
                </c:cat>
                <c:val>
                  <c:numRef>
                    <c:extLst xmlns:c15="http://schemas.microsoft.com/office/drawing/2012/chart">
                      <c:ext xmlns:c15="http://schemas.microsoft.com/office/drawing/2012/chart" uri="{02D57815-91ED-43cb-92C2-25804820EDAC}">
                        <c15:formulaRef>
                          <c15:sqref>Charts!$I$39:$S$39</c15:sqref>
                        </c15:formulaRef>
                      </c:ext>
                    </c:extLst>
                    <c:numCache>
                      <c:formatCode>General</c:formatCode>
                      <c:ptCount val="10"/>
                      <c:pt idx="0">
                        <c:v>1</c:v>
                      </c:pt>
                      <c:pt idx="1">
                        <c:v>2</c:v>
                      </c:pt>
                      <c:pt idx="2">
                        <c:v>7</c:v>
                      </c:pt>
                      <c:pt idx="3">
                        <c:v>5</c:v>
                      </c:pt>
                      <c:pt idx="4">
                        <c:v>50</c:v>
                      </c:pt>
                      <c:pt idx="5">
                        <c:v>0</c:v>
                      </c:pt>
                      <c:pt idx="6">
                        <c:v>6</c:v>
                      </c:pt>
                      <c:pt idx="7">
                        <c:v>0</c:v>
                      </c:pt>
                      <c:pt idx="8">
                        <c:v>0</c:v>
                      </c:pt>
                      <c:pt idx="9">
                        <c:v>4</c:v>
                      </c:pt>
                    </c:numCache>
                  </c:numRef>
                </c:val>
                <c:extLst xmlns:c15="http://schemas.microsoft.com/office/drawing/2012/chart">
                  <c:ext xmlns:c16="http://schemas.microsoft.com/office/drawing/2014/chart" uri="{C3380CC4-5D6E-409C-BE32-E72D297353CC}">
                    <c16:uniqueId val="{00000005-E1AF-4348-BFC3-E8CC750030EC}"/>
                  </c:ext>
                </c:extLst>
              </c15:ser>
            </c15:filteredBarSeries>
          </c:ext>
        </c:extLst>
      </c:barChart>
      <c:catAx>
        <c:axId val="20795433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79543743"/>
        <c:crosses val="autoZero"/>
        <c:auto val="1"/>
        <c:lblAlgn val="ctr"/>
        <c:lblOffset val="100"/>
        <c:noMultiLvlLbl val="0"/>
      </c:catAx>
      <c:valAx>
        <c:axId val="207954374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79543327"/>
        <c:crosses val="autoZero"/>
        <c:crossBetween val="between"/>
      </c:valAx>
    </c:plotArea>
    <c:legend>
      <c:legendPos val="r"/>
      <c:layout>
        <c:manualLayout>
          <c:xMode val="edge"/>
          <c:yMode val="edge"/>
          <c:x val="0.8288333907756481"/>
          <c:y val="0.63464282051574239"/>
          <c:w val="0.16882140200201823"/>
          <c:h val="0.23218394733943351"/>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sz="1600" b="1" dirty="0"/>
              <a:t>PROFESSIONAL AFFILIATION BY HEI</a:t>
            </a:r>
          </a:p>
        </c:rich>
      </c:tx>
      <c:layout>
        <c:manualLayout>
          <c:xMode val="edge"/>
          <c:yMode val="edge"/>
          <c:x val="0.35803039247464602"/>
          <c:y val="3.0612246614277114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2.567538012523082E-2"/>
          <c:y val="8.4441191098967874E-2"/>
          <c:w val="0.88378029166094174"/>
          <c:h val="0.87668495608235908"/>
        </c:manualLayout>
      </c:layout>
      <c:barChart>
        <c:barDir val="col"/>
        <c:grouping val="clustered"/>
        <c:varyColors val="0"/>
        <c:ser>
          <c:idx val="0"/>
          <c:order val="0"/>
          <c:tx>
            <c:strRef>
              <c:f>'Appendix C charts'!$E$30</c:f>
              <c:strCache>
                <c:ptCount val="1"/>
                <c:pt idx="0">
                  <c:v>University of Cumbria</c:v>
                </c:pt>
              </c:strCache>
            </c:strRef>
          </c:tx>
          <c:spPr>
            <a:solidFill>
              <a:schemeClr val="bg1">
                <a:lumMod val="85000"/>
              </a:schemeClr>
            </a:solidFill>
            <a:ln>
              <a:noFill/>
            </a:ln>
            <a:effectLst/>
          </c:spPr>
          <c:invertIfNegative val="0"/>
          <c:cat>
            <c:strRef>
              <c:f>'Appendix C charts'!$F$29:$N$29</c:f>
              <c:strCache>
                <c:ptCount val="9"/>
                <c:pt idx="0">
                  <c:v>Clinical Psychology</c:v>
                </c:pt>
                <c:pt idx="1">
                  <c:v>Dentistry</c:v>
                </c:pt>
                <c:pt idx="2">
                  <c:v>Medicine</c:v>
                </c:pt>
                <c:pt idx="3">
                  <c:v>Nursing</c:v>
                </c:pt>
                <c:pt idx="4">
                  <c:v>Pharmacy</c:v>
                </c:pt>
                <c:pt idx="5">
                  <c:v>Physio</c:v>
                </c:pt>
                <c:pt idx="6">
                  <c:v>Psychology</c:v>
                </c:pt>
                <c:pt idx="7">
                  <c:v>Social Work</c:v>
                </c:pt>
                <c:pt idx="8">
                  <c:v>Other</c:v>
                </c:pt>
              </c:strCache>
            </c:strRef>
          </c:cat>
          <c:val>
            <c:numRef>
              <c:f>'Appendix C charts'!$F$30:$N$30</c:f>
              <c:numCache>
                <c:formatCode>General</c:formatCode>
                <c:ptCount val="9"/>
                <c:pt idx="0">
                  <c:v>0</c:v>
                </c:pt>
                <c:pt idx="1">
                  <c:v>0</c:v>
                </c:pt>
                <c:pt idx="2">
                  <c:v>3</c:v>
                </c:pt>
                <c:pt idx="3">
                  <c:v>4</c:v>
                </c:pt>
                <c:pt idx="4">
                  <c:v>0</c:v>
                </c:pt>
                <c:pt idx="5">
                  <c:v>4</c:v>
                </c:pt>
                <c:pt idx="6">
                  <c:v>2</c:v>
                </c:pt>
                <c:pt idx="7">
                  <c:v>0</c:v>
                </c:pt>
                <c:pt idx="8">
                  <c:v>4</c:v>
                </c:pt>
              </c:numCache>
            </c:numRef>
          </c:val>
          <c:extLst>
            <c:ext xmlns:c16="http://schemas.microsoft.com/office/drawing/2014/chart" uri="{C3380CC4-5D6E-409C-BE32-E72D297353CC}">
              <c16:uniqueId val="{00000000-750E-4D01-A7A5-901B6174C657}"/>
            </c:ext>
          </c:extLst>
        </c:ser>
        <c:ser>
          <c:idx val="1"/>
          <c:order val="1"/>
          <c:tx>
            <c:strRef>
              <c:f>'Appendix C charts'!$E$31</c:f>
              <c:strCache>
                <c:ptCount val="1"/>
                <c:pt idx="0">
                  <c:v>University of Leeds</c:v>
                </c:pt>
              </c:strCache>
            </c:strRef>
          </c:tx>
          <c:spPr>
            <a:solidFill>
              <a:schemeClr val="accent1">
                <a:lumMod val="40000"/>
                <a:lumOff val="60000"/>
              </a:schemeClr>
            </a:solidFill>
            <a:ln>
              <a:noFill/>
            </a:ln>
            <a:effectLst/>
          </c:spPr>
          <c:invertIfNegative val="0"/>
          <c:cat>
            <c:strRef>
              <c:f>'Appendix C charts'!$F$29:$N$29</c:f>
              <c:strCache>
                <c:ptCount val="9"/>
                <c:pt idx="0">
                  <c:v>Clinical Psychology</c:v>
                </c:pt>
                <c:pt idx="1">
                  <c:v>Dentistry</c:v>
                </c:pt>
                <c:pt idx="2">
                  <c:v>Medicine</c:v>
                </c:pt>
                <c:pt idx="3">
                  <c:v>Nursing</c:v>
                </c:pt>
                <c:pt idx="4">
                  <c:v>Pharmacy</c:v>
                </c:pt>
                <c:pt idx="5">
                  <c:v>Physio</c:v>
                </c:pt>
                <c:pt idx="6">
                  <c:v>Psychology</c:v>
                </c:pt>
                <c:pt idx="7">
                  <c:v>Social Work</c:v>
                </c:pt>
                <c:pt idx="8">
                  <c:v>Other</c:v>
                </c:pt>
              </c:strCache>
            </c:strRef>
          </c:cat>
          <c:val>
            <c:numRef>
              <c:f>'Appendix C charts'!$F$31:$N$31</c:f>
              <c:numCache>
                <c:formatCode>General</c:formatCode>
                <c:ptCount val="9"/>
                <c:pt idx="0">
                  <c:v>1</c:v>
                </c:pt>
                <c:pt idx="1">
                  <c:v>0</c:v>
                </c:pt>
                <c:pt idx="2">
                  <c:v>13</c:v>
                </c:pt>
                <c:pt idx="3">
                  <c:v>11</c:v>
                </c:pt>
                <c:pt idx="4">
                  <c:v>0</c:v>
                </c:pt>
                <c:pt idx="5">
                  <c:v>0</c:v>
                </c:pt>
                <c:pt idx="6">
                  <c:v>1</c:v>
                </c:pt>
                <c:pt idx="7">
                  <c:v>3</c:v>
                </c:pt>
                <c:pt idx="8">
                  <c:v>4</c:v>
                </c:pt>
              </c:numCache>
            </c:numRef>
          </c:val>
          <c:extLst>
            <c:ext xmlns:c16="http://schemas.microsoft.com/office/drawing/2014/chart" uri="{C3380CC4-5D6E-409C-BE32-E72D297353CC}">
              <c16:uniqueId val="{00000001-750E-4D01-A7A5-901B6174C657}"/>
            </c:ext>
          </c:extLst>
        </c:ser>
        <c:ser>
          <c:idx val="2"/>
          <c:order val="2"/>
          <c:tx>
            <c:strRef>
              <c:f>'Appendix C charts'!$E$32</c:f>
              <c:strCache>
                <c:ptCount val="1"/>
                <c:pt idx="0">
                  <c:v>Manchester Metropolitan University</c:v>
                </c:pt>
              </c:strCache>
            </c:strRef>
          </c:tx>
          <c:spPr>
            <a:solidFill>
              <a:schemeClr val="accent4">
                <a:lumMod val="60000"/>
                <a:lumOff val="40000"/>
              </a:schemeClr>
            </a:solidFill>
            <a:ln>
              <a:noFill/>
            </a:ln>
            <a:effectLst/>
          </c:spPr>
          <c:invertIfNegative val="0"/>
          <c:cat>
            <c:strRef>
              <c:f>'Appendix C charts'!$F$29:$N$29</c:f>
              <c:strCache>
                <c:ptCount val="9"/>
                <c:pt idx="0">
                  <c:v>Clinical Psychology</c:v>
                </c:pt>
                <c:pt idx="1">
                  <c:v>Dentistry</c:v>
                </c:pt>
                <c:pt idx="2">
                  <c:v>Medicine</c:v>
                </c:pt>
                <c:pt idx="3">
                  <c:v>Nursing</c:v>
                </c:pt>
                <c:pt idx="4">
                  <c:v>Pharmacy</c:v>
                </c:pt>
                <c:pt idx="5">
                  <c:v>Physio</c:v>
                </c:pt>
                <c:pt idx="6">
                  <c:v>Psychology</c:v>
                </c:pt>
                <c:pt idx="7">
                  <c:v>Social Work</c:v>
                </c:pt>
                <c:pt idx="8">
                  <c:v>Other</c:v>
                </c:pt>
              </c:strCache>
            </c:strRef>
          </c:cat>
          <c:val>
            <c:numRef>
              <c:f>'Appendix C charts'!$F$32:$N$32</c:f>
              <c:numCache>
                <c:formatCode>General</c:formatCode>
                <c:ptCount val="9"/>
                <c:pt idx="0">
                  <c:v>0</c:v>
                </c:pt>
                <c:pt idx="1">
                  <c:v>0</c:v>
                </c:pt>
                <c:pt idx="2">
                  <c:v>0</c:v>
                </c:pt>
                <c:pt idx="3">
                  <c:v>23</c:v>
                </c:pt>
                <c:pt idx="4">
                  <c:v>0</c:v>
                </c:pt>
                <c:pt idx="5">
                  <c:v>4</c:v>
                </c:pt>
                <c:pt idx="6">
                  <c:v>3</c:v>
                </c:pt>
                <c:pt idx="7">
                  <c:v>8</c:v>
                </c:pt>
                <c:pt idx="8">
                  <c:v>11</c:v>
                </c:pt>
              </c:numCache>
            </c:numRef>
          </c:val>
          <c:extLst>
            <c:ext xmlns:c16="http://schemas.microsoft.com/office/drawing/2014/chart" uri="{C3380CC4-5D6E-409C-BE32-E72D297353CC}">
              <c16:uniqueId val="{00000002-750E-4D01-A7A5-901B6174C657}"/>
            </c:ext>
          </c:extLst>
        </c:ser>
        <c:ser>
          <c:idx val="3"/>
          <c:order val="3"/>
          <c:tx>
            <c:strRef>
              <c:f>'Appendix C charts'!$E$33</c:f>
              <c:strCache>
                <c:ptCount val="1"/>
                <c:pt idx="0">
                  <c:v>Newcastle University</c:v>
                </c:pt>
              </c:strCache>
            </c:strRef>
          </c:tx>
          <c:spPr>
            <a:solidFill>
              <a:srgbClr val="A9A9A9"/>
            </a:solidFill>
            <a:ln>
              <a:noFill/>
            </a:ln>
            <a:effectLst/>
          </c:spPr>
          <c:invertIfNegative val="0"/>
          <c:cat>
            <c:strRef>
              <c:f>'Appendix C charts'!$F$29:$N$29</c:f>
              <c:strCache>
                <c:ptCount val="9"/>
                <c:pt idx="0">
                  <c:v>Clinical Psychology</c:v>
                </c:pt>
                <c:pt idx="1">
                  <c:v>Dentistry</c:v>
                </c:pt>
                <c:pt idx="2">
                  <c:v>Medicine</c:v>
                </c:pt>
                <c:pt idx="3">
                  <c:v>Nursing</c:v>
                </c:pt>
                <c:pt idx="4">
                  <c:v>Pharmacy</c:v>
                </c:pt>
                <c:pt idx="5">
                  <c:v>Physio</c:v>
                </c:pt>
                <c:pt idx="6">
                  <c:v>Psychology</c:v>
                </c:pt>
                <c:pt idx="7">
                  <c:v>Social Work</c:v>
                </c:pt>
                <c:pt idx="8">
                  <c:v>Other</c:v>
                </c:pt>
              </c:strCache>
            </c:strRef>
          </c:cat>
          <c:val>
            <c:numRef>
              <c:f>'Appendix C charts'!$F$33:$N$33</c:f>
              <c:numCache>
                <c:formatCode>General</c:formatCode>
                <c:ptCount val="9"/>
                <c:pt idx="0">
                  <c:v>1</c:v>
                </c:pt>
                <c:pt idx="1">
                  <c:v>6</c:v>
                </c:pt>
                <c:pt idx="2">
                  <c:v>20</c:v>
                </c:pt>
                <c:pt idx="3">
                  <c:v>0</c:v>
                </c:pt>
                <c:pt idx="4">
                  <c:v>7</c:v>
                </c:pt>
                <c:pt idx="5">
                  <c:v>1</c:v>
                </c:pt>
                <c:pt idx="6">
                  <c:v>10</c:v>
                </c:pt>
                <c:pt idx="7">
                  <c:v>0</c:v>
                </c:pt>
                <c:pt idx="8">
                  <c:v>20</c:v>
                </c:pt>
              </c:numCache>
            </c:numRef>
          </c:val>
          <c:extLst>
            <c:ext xmlns:c16="http://schemas.microsoft.com/office/drawing/2014/chart" uri="{C3380CC4-5D6E-409C-BE32-E72D297353CC}">
              <c16:uniqueId val="{00000003-750E-4D01-A7A5-901B6174C657}"/>
            </c:ext>
          </c:extLst>
        </c:ser>
        <c:ser>
          <c:idx val="4"/>
          <c:order val="4"/>
          <c:tx>
            <c:strRef>
              <c:f>'Appendix C charts'!$E$34</c:f>
              <c:strCache>
                <c:ptCount val="1"/>
                <c:pt idx="0">
                  <c:v>Teesside University</c:v>
                </c:pt>
              </c:strCache>
            </c:strRef>
          </c:tx>
          <c:spPr>
            <a:solidFill>
              <a:srgbClr val="85D3CA"/>
            </a:solidFill>
            <a:ln>
              <a:noFill/>
            </a:ln>
            <a:effectLst/>
          </c:spPr>
          <c:invertIfNegative val="0"/>
          <c:cat>
            <c:strRef>
              <c:f>'Appendix C charts'!$F$29:$N$29</c:f>
              <c:strCache>
                <c:ptCount val="9"/>
                <c:pt idx="0">
                  <c:v>Clinical Psychology</c:v>
                </c:pt>
                <c:pt idx="1">
                  <c:v>Dentistry</c:v>
                </c:pt>
                <c:pt idx="2">
                  <c:v>Medicine</c:v>
                </c:pt>
                <c:pt idx="3">
                  <c:v>Nursing</c:v>
                </c:pt>
                <c:pt idx="4">
                  <c:v>Pharmacy</c:v>
                </c:pt>
                <c:pt idx="5">
                  <c:v>Physio</c:v>
                </c:pt>
                <c:pt idx="6">
                  <c:v>Psychology</c:v>
                </c:pt>
                <c:pt idx="7">
                  <c:v>Social Work</c:v>
                </c:pt>
                <c:pt idx="8">
                  <c:v>Other</c:v>
                </c:pt>
              </c:strCache>
            </c:strRef>
          </c:cat>
          <c:val>
            <c:numRef>
              <c:f>'Appendix C charts'!$F$34:$N$34</c:f>
              <c:numCache>
                <c:formatCode>General</c:formatCode>
                <c:ptCount val="9"/>
                <c:pt idx="0">
                  <c:v>39</c:v>
                </c:pt>
                <c:pt idx="1">
                  <c:v>0</c:v>
                </c:pt>
                <c:pt idx="2">
                  <c:v>0</c:v>
                </c:pt>
                <c:pt idx="3">
                  <c:v>14</c:v>
                </c:pt>
                <c:pt idx="4">
                  <c:v>0</c:v>
                </c:pt>
                <c:pt idx="5">
                  <c:v>0</c:v>
                </c:pt>
                <c:pt idx="6">
                  <c:v>0</c:v>
                </c:pt>
                <c:pt idx="7">
                  <c:v>7</c:v>
                </c:pt>
                <c:pt idx="8">
                  <c:v>1</c:v>
                </c:pt>
              </c:numCache>
            </c:numRef>
          </c:val>
          <c:extLst>
            <c:ext xmlns:c16="http://schemas.microsoft.com/office/drawing/2014/chart" uri="{C3380CC4-5D6E-409C-BE32-E72D297353CC}">
              <c16:uniqueId val="{00000004-750E-4D01-A7A5-901B6174C657}"/>
            </c:ext>
          </c:extLst>
        </c:ser>
        <c:ser>
          <c:idx val="5"/>
          <c:order val="5"/>
          <c:tx>
            <c:strRef>
              <c:f>'Appendix C charts'!$E$35</c:f>
              <c:strCache>
                <c:ptCount val="1"/>
                <c:pt idx="0">
                  <c:v>University of York</c:v>
                </c:pt>
              </c:strCache>
            </c:strRef>
          </c:tx>
          <c:spPr>
            <a:solidFill>
              <a:srgbClr val="D5CEDE"/>
            </a:solidFill>
            <a:ln>
              <a:noFill/>
            </a:ln>
            <a:effectLst/>
          </c:spPr>
          <c:invertIfNegative val="0"/>
          <c:cat>
            <c:strRef>
              <c:f>'Appendix C charts'!$F$29:$N$29</c:f>
              <c:strCache>
                <c:ptCount val="9"/>
                <c:pt idx="0">
                  <c:v>Clinical Psychology</c:v>
                </c:pt>
                <c:pt idx="1">
                  <c:v>Dentistry</c:v>
                </c:pt>
                <c:pt idx="2">
                  <c:v>Medicine</c:v>
                </c:pt>
                <c:pt idx="3">
                  <c:v>Nursing</c:v>
                </c:pt>
                <c:pt idx="4">
                  <c:v>Pharmacy</c:v>
                </c:pt>
                <c:pt idx="5">
                  <c:v>Physio</c:v>
                </c:pt>
                <c:pt idx="6">
                  <c:v>Psychology</c:v>
                </c:pt>
                <c:pt idx="7">
                  <c:v>Social Work</c:v>
                </c:pt>
                <c:pt idx="8">
                  <c:v>Other</c:v>
                </c:pt>
              </c:strCache>
            </c:strRef>
          </c:cat>
          <c:val>
            <c:numRef>
              <c:f>'Appendix C charts'!$F$35:$N$35</c:f>
              <c:numCache>
                <c:formatCode>General</c:formatCode>
                <c:ptCount val="9"/>
                <c:pt idx="0">
                  <c:v>0</c:v>
                </c:pt>
                <c:pt idx="1">
                  <c:v>0</c:v>
                </c:pt>
                <c:pt idx="2">
                  <c:v>0</c:v>
                </c:pt>
                <c:pt idx="3">
                  <c:v>31</c:v>
                </c:pt>
                <c:pt idx="4">
                  <c:v>0</c:v>
                </c:pt>
                <c:pt idx="5">
                  <c:v>0</c:v>
                </c:pt>
                <c:pt idx="6">
                  <c:v>0</c:v>
                </c:pt>
                <c:pt idx="7">
                  <c:v>18</c:v>
                </c:pt>
                <c:pt idx="8">
                  <c:v>2</c:v>
                </c:pt>
              </c:numCache>
            </c:numRef>
          </c:val>
          <c:extLst>
            <c:ext xmlns:c16="http://schemas.microsoft.com/office/drawing/2014/chart" uri="{C3380CC4-5D6E-409C-BE32-E72D297353CC}">
              <c16:uniqueId val="{00000005-750E-4D01-A7A5-901B6174C657}"/>
            </c:ext>
          </c:extLst>
        </c:ser>
        <c:dLbls>
          <c:showLegendKey val="0"/>
          <c:showVal val="0"/>
          <c:showCatName val="0"/>
          <c:showSerName val="0"/>
          <c:showPercent val="0"/>
          <c:showBubbleSize val="0"/>
        </c:dLbls>
        <c:gapWidth val="219"/>
        <c:overlap val="-27"/>
        <c:axId val="705535728"/>
        <c:axId val="691428784"/>
      </c:barChart>
      <c:catAx>
        <c:axId val="7055357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1428784"/>
        <c:crosses val="autoZero"/>
        <c:auto val="1"/>
        <c:lblAlgn val="ctr"/>
        <c:lblOffset val="100"/>
        <c:noMultiLvlLbl val="0"/>
      </c:catAx>
      <c:valAx>
        <c:axId val="6914287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05535728"/>
        <c:crosses val="autoZero"/>
        <c:crossBetween val="between"/>
      </c:valAx>
      <c:spPr>
        <a:noFill/>
        <a:ln>
          <a:noFill/>
        </a:ln>
        <a:effectLst/>
      </c:spPr>
    </c:plotArea>
    <c:legend>
      <c:legendPos val="r"/>
      <c:layout>
        <c:manualLayout>
          <c:xMode val="edge"/>
          <c:yMode val="edge"/>
          <c:x val="0.79468366595318984"/>
          <c:y val="2.639313895453797E-2"/>
          <c:w val="0.20378265752634392"/>
          <c:h val="0.5045991536554806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svg"/><Relationship Id="rId1" Type="http://schemas.openxmlformats.org/officeDocument/2006/relationships/image" Target="../media/image28.png"/><Relationship Id="rId4" Type="http://schemas.openxmlformats.org/officeDocument/2006/relationships/image" Target="../media/image31.svg"/></Relationships>
</file>

<file path=ppt/diagrams/_rels/drawing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svg"/><Relationship Id="rId1" Type="http://schemas.openxmlformats.org/officeDocument/2006/relationships/image" Target="../media/image28.png"/><Relationship Id="rId4" Type="http://schemas.openxmlformats.org/officeDocument/2006/relationships/image" Target="../media/image31.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FA53966-728F-4D5B-8313-00F2FABDAE53}"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DC11F24C-124E-4A89-B464-E4BD3B79D342}">
      <dgm:prSet custT="1"/>
      <dgm:spPr/>
      <dgm:t>
        <a:bodyPr/>
        <a:lstStyle/>
        <a:p>
          <a:pPr>
            <a:lnSpc>
              <a:spcPct val="100000"/>
            </a:lnSpc>
          </a:pPr>
          <a:r>
            <a:rPr lang="en-GB" sz="2400" dirty="0"/>
            <a:t>Used as an example of good practice in GMC Annual Monitoring return</a:t>
          </a:r>
          <a:endParaRPr lang="en-US" sz="2400" dirty="0"/>
        </a:p>
      </dgm:t>
    </dgm:pt>
    <dgm:pt modelId="{6EB259BC-D331-4C2E-9E68-97F53AD79F42}" type="parTrans" cxnId="{25232DDC-82F8-4BD8-9303-43032027F543}">
      <dgm:prSet/>
      <dgm:spPr/>
      <dgm:t>
        <a:bodyPr/>
        <a:lstStyle/>
        <a:p>
          <a:endParaRPr lang="en-US"/>
        </a:p>
      </dgm:t>
    </dgm:pt>
    <dgm:pt modelId="{B1D10203-0D35-4642-B6F4-5AF0979A6E5C}" type="sibTrans" cxnId="{25232DDC-82F8-4BD8-9303-43032027F543}">
      <dgm:prSet/>
      <dgm:spPr/>
      <dgm:t>
        <a:bodyPr/>
        <a:lstStyle/>
        <a:p>
          <a:endParaRPr lang="en-US"/>
        </a:p>
      </dgm:t>
    </dgm:pt>
    <dgm:pt modelId="{6941E5B5-CB37-4250-B3F3-9EC04C153C73}">
      <dgm:prSet custT="1"/>
      <dgm:spPr/>
      <dgm:t>
        <a:bodyPr/>
        <a:lstStyle/>
        <a:p>
          <a:pPr>
            <a:lnSpc>
              <a:spcPct val="100000"/>
            </a:lnSpc>
          </a:pPr>
          <a:r>
            <a:rPr lang="en-GB" sz="2400" dirty="0"/>
            <a:t>Interprofessional nature led to recognition in terms of University awards </a:t>
          </a:r>
          <a:br>
            <a:rPr lang="en-GB" sz="1600" dirty="0"/>
          </a:br>
          <a:r>
            <a:rPr lang="en-GB" sz="1600" dirty="0"/>
            <a:t> </a:t>
          </a:r>
          <a:br>
            <a:rPr lang="en-GB" sz="1600" dirty="0"/>
          </a:br>
          <a:r>
            <a:rPr lang="en-GB" sz="1600" dirty="0"/>
            <a:t> </a:t>
          </a:r>
          <a:endParaRPr lang="en-US" sz="1600" dirty="0"/>
        </a:p>
      </dgm:t>
    </dgm:pt>
    <dgm:pt modelId="{26B432A4-B3AA-4F9D-BB0F-9D29F321AC60}" type="parTrans" cxnId="{8C8FA064-88EF-4B72-B97B-64C7C3245D3D}">
      <dgm:prSet/>
      <dgm:spPr/>
      <dgm:t>
        <a:bodyPr/>
        <a:lstStyle/>
        <a:p>
          <a:endParaRPr lang="en-US"/>
        </a:p>
      </dgm:t>
    </dgm:pt>
    <dgm:pt modelId="{8CAAA03B-D33F-4BF2-BA02-BBCA6A30122E}" type="sibTrans" cxnId="{8C8FA064-88EF-4B72-B97B-64C7C3245D3D}">
      <dgm:prSet/>
      <dgm:spPr/>
      <dgm:t>
        <a:bodyPr/>
        <a:lstStyle/>
        <a:p>
          <a:endParaRPr lang="en-US"/>
        </a:p>
      </dgm:t>
    </dgm:pt>
    <dgm:pt modelId="{B250C237-05E2-2444-8D9A-6217B45A4C14}">
      <dgm:prSet/>
      <dgm:spPr/>
      <dgm:t>
        <a:bodyPr/>
        <a:lstStyle/>
        <a:p>
          <a:pPr>
            <a:lnSpc>
              <a:spcPct val="100000"/>
            </a:lnSpc>
          </a:pPr>
          <a:r>
            <a:rPr lang="en-GB" dirty="0"/>
            <a:t>Ultimately a large part of the case for funding new Schwartz Rounds projects</a:t>
          </a:r>
        </a:p>
      </dgm:t>
    </dgm:pt>
    <dgm:pt modelId="{B0482B69-729F-B14C-96AE-048E55ABD2A2}" type="parTrans" cxnId="{CA13906F-1B04-9B4B-8E56-FD9B92A89E79}">
      <dgm:prSet/>
      <dgm:spPr/>
      <dgm:t>
        <a:bodyPr/>
        <a:lstStyle/>
        <a:p>
          <a:endParaRPr lang="en-GB"/>
        </a:p>
      </dgm:t>
    </dgm:pt>
    <dgm:pt modelId="{A1096214-F846-A74D-BAC4-A08217B39552}" type="sibTrans" cxnId="{CA13906F-1B04-9B4B-8E56-FD9B92A89E79}">
      <dgm:prSet/>
      <dgm:spPr/>
      <dgm:t>
        <a:bodyPr/>
        <a:lstStyle/>
        <a:p>
          <a:endParaRPr lang="en-GB"/>
        </a:p>
      </dgm:t>
    </dgm:pt>
    <dgm:pt modelId="{A084E334-EA7D-4C3E-9629-596A08428DE7}" type="pres">
      <dgm:prSet presAssocID="{AFA53966-728F-4D5B-8313-00F2FABDAE53}" presName="root" presStyleCnt="0">
        <dgm:presLayoutVars>
          <dgm:dir/>
          <dgm:resizeHandles val="exact"/>
        </dgm:presLayoutVars>
      </dgm:prSet>
      <dgm:spPr/>
    </dgm:pt>
    <dgm:pt modelId="{0CF8D94F-B390-4219-861D-98AE181E40EE}" type="pres">
      <dgm:prSet presAssocID="{DC11F24C-124E-4A89-B464-E4BD3B79D342}" presName="compNode" presStyleCnt="0"/>
      <dgm:spPr/>
    </dgm:pt>
    <dgm:pt modelId="{B4039880-66BE-4FF9-9DED-945382CDD6EE}" type="pres">
      <dgm:prSet presAssocID="{DC11F24C-124E-4A89-B464-E4BD3B79D342}" presName="bgRect" presStyleLbl="bgShp" presStyleIdx="0" presStyleCnt="3"/>
      <dgm:spPr/>
    </dgm:pt>
    <dgm:pt modelId="{374796A1-06F7-4BC7-929B-AFDCDBF58730}" type="pres">
      <dgm:prSet presAssocID="{DC11F24C-124E-4A89-B464-E4BD3B79D342}"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ick"/>
        </a:ext>
      </dgm:extLst>
    </dgm:pt>
    <dgm:pt modelId="{AAB670C1-2E1C-4284-8729-F4816CE73DC5}" type="pres">
      <dgm:prSet presAssocID="{DC11F24C-124E-4A89-B464-E4BD3B79D342}" presName="spaceRect" presStyleCnt="0"/>
      <dgm:spPr/>
    </dgm:pt>
    <dgm:pt modelId="{02B618F3-494C-4461-A8CD-9AFDD5084EB3}" type="pres">
      <dgm:prSet presAssocID="{DC11F24C-124E-4A89-B464-E4BD3B79D342}" presName="parTx" presStyleLbl="revTx" presStyleIdx="0" presStyleCnt="3">
        <dgm:presLayoutVars>
          <dgm:chMax val="0"/>
          <dgm:chPref val="0"/>
        </dgm:presLayoutVars>
      </dgm:prSet>
      <dgm:spPr/>
    </dgm:pt>
    <dgm:pt modelId="{0461C772-AE92-43E2-803A-C56EC99441F1}" type="pres">
      <dgm:prSet presAssocID="{B1D10203-0D35-4642-B6F4-5AF0979A6E5C}" presName="sibTrans" presStyleCnt="0"/>
      <dgm:spPr/>
    </dgm:pt>
    <dgm:pt modelId="{B905FF23-9CC7-4807-83FB-B7D6D15906C2}" type="pres">
      <dgm:prSet presAssocID="{6941E5B5-CB37-4250-B3F3-9EC04C153C73}" presName="compNode" presStyleCnt="0"/>
      <dgm:spPr/>
    </dgm:pt>
    <dgm:pt modelId="{1ACE66E8-89ED-4AB4-AAF4-7B27C2C85371}" type="pres">
      <dgm:prSet presAssocID="{6941E5B5-CB37-4250-B3F3-9EC04C153C73}" presName="bgRect" presStyleLbl="bgShp" presStyleIdx="1" presStyleCnt="3"/>
      <dgm:spPr/>
    </dgm:pt>
    <dgm:pt modelId="{DD9BB448-78F6-47A2-8FCB-4E7ED43EF16F}" type="pres">
      <dgm:prSet presAssocID="{6941E5B5-CB37-4250-B3F3-9EC04C153C73}"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ooks"/>
        </a:ext>
      </dgm:extLst>
    </dgm:pt>
    <dgm:pt modelId="{5225EB89-5DB9-416A-AD4D-277BB43E5065}" type="pres">
      <dgm:prSet presAssocID="{6941E5B5-CB37-4250-B3F3-9EC04C153C73}" presName="spaceRect" presStyleCnt="0"/>
      <dgm:spPr/>
    </dgm:pt>
    <dgm:pt modelId="{D40035DA-2D1A-4A90-8E52-AE1D75EEDDD3}" type="pres">
      <dgm:prSet presAssocID="{6941E5B5-CB37-4250-B3F3-9EC04C153C73}" presName="parTx" presStyleLbl="revTx" presStyleIdx="1" presStyleCnt="3" custLinFactNeighborX="-360" custLinFactNeighborY="10336">
        <dgm:presLayoutVars>
          <dgm:chMax val="0"/>
          <dgm:chPref val="0"/>
        </dgm:presLayoutVars>
      </dgm:prSet>
      <dgm:spPr/>
    </dgm:pt>
    <dgm:pt modelId="{CD26CF30-1220-D94D-99E5-B1790CAF409A}" type="pres">
      <dgm:prSet presAssocID="{8CAAA03B-D33F-4BF2-BA02-BBCA6A30122E}" presName="sibTrans" presStyleCnt="0"/>
      <dgm:spPr/>
    </dgm:pt>
    <dgm:pt modelId="{664F9112-1101-F946-B55D-925B0DB690FF}" type="pres">
      <dgm:prSet presAssocID="{B250C237-05E2-2444-8D9A-6217B45A4C14}" presName="compNode" presStyleCnt="0"/>
      <dgm:spPr/>
    </dgm:pt>
    <dgm:pt modelId="{BFC59F61-9B36-B44D-9CE7-366D2E26534B}" type="pres">
      <dgm:prSet presAssocID="{B250C237-05E2-2444-8D9A-6217B45A4C14}" presName="bgRect" presStyleLbl="bgShp" presStyleIdx="2" presStyleCnt="3"/>
      <dgm:spPr/>
    </dgm:pt>
    <dgm:pt modelId="{A4A1DA6C-5C06-4940-A753-1DA0871036D3}" type="pres">
      <dgm:prSet presAssocID="{B250C237-05E2-2444-8D9A-6217B45A4C14}" presName="iconRect" presStyleLbl="node1" presStyleIdx="2" presStyleCnt="3"/>
      <dgm:spPr/>
    </dgm:pt>
    <dgm:pt modelId="{F810C260-0D70-D243-B908-EE18F391853F}" type="pres">
      <dgm:prSet presAssocID="{B250C237-05E2-2444-8D9A-6217B45A4C14}" presName="spaceRect" presStyleCnt="0"/>
      <dgm:spPr/>
    </dgm:pt>
    <dgm:pt modelId="{96D3FBC9-9C96-6F42-9645-1975C8A302E4}" type="pres">
      <dgm:prSet presAssocID="{B250C237-05E2-2444-8D9A-6217B45A4C14}" presName="parTx" presStyleLbl="revTx" presStyleIdx="2" presStyleCnt="3">
        <dgm:presLayoutVars>
          <dgm:chMax val="0"/>
          <dgm:chPref val="0"/>
        </dgm:presLayoutVars>
      </dgm:prSet>
      <dgm:spPr/>
    </dgm:pt>
  </dgm:ptLst>
  <dgm:cxnLst>
    <dgm:cxn modelId="{D37C0C2C-683F-4C5D-9C00-778B0D10E048}" type="presOf" srcId="{6941E5B5-CB37-4250-B3F3-9EC04C153C73}" destId="{D40035DA-2D1A-4A90-8E52-AE1D75EEDDD3}" srcOrd="0" destOrd="0" presId="urn:microsoft.com/office/officeart/2018/2/layout/IconVerticalSolidList"/>
    <dgm:cxn modelId="{8C8FA064-88EF-4B72-B97B-64C7C3245D3D}" srcId="{AFA53966-728F-4D5B-8313-00F2FABDAE53}" destId="{6941E5B5-CB37-4250-B3F3-9EC04C153C73}" srcOrd="1" destOrd="0" parTransId="{26B432A4-B3AA-4F9D-BB0F-9D29F321AC60}" sibTransId="{8CAAA03B-D33F-4BF2-BA02-BBCA6A30122E}"/>
    <dgm:cxn modelId="{CA13906F-1B04-9B4B-8E56-FD9B92A89E79}" srcId="{AFA53966-728F-4D5B-8313-00F2FABDAE53}" destId="{B250C237-05E2-2444-8D9A-6217B45A4C14}" srcOrd="2" destOrd="0" parTransId="{B0482B69-729F-B14C-96AE-048E55ABD2A2}" sibTransId="{A1096214-F846-A74D-BAC4-A08217B39552}"/>
    <dgm:cxn modelId="{C585A6A7-0FED-4346-B574-6307F4706327}" type="presOf" srcId="{AFA53966-728F-4D5B-8313-00F2FABDAE53}" destId="{A084E334-EA7D-4C3E-9629-596A08428DE7}" srcOrd="0" destOrd="0" presId="urn:microsoft.com/office/officeart/2018/2/layout/IconVerticalSolidList"/>
    <dgm:cxn modelId="{686111B3-B66E-4BA8-9EC3-07AF48E1FF37}" type="presOf" srcId="{DC11F24C-124E-4A89-B464-E4BD3B79D342}" destId="{02B618F3-494C-4461-A8CD-9AFDD5084EB3}" srcOrd="0" destOrd="0" presId="urn:microsoft.com/office/officeart/2018/2/layout/IconVerticalSolidList"/>
    <dgm:cxn modelId="{99D265BC-EF27-BE4E-91D0-365B80E6DB29}" type="presOf" srcId="{B250C237-05E2-2444-8D9A-6217B45A4C14}" destId="{96D3FBC9-9C96-6F42-9645-1975C8A302E4}" srcOrd="0" destOrd="0" presId="urn:microsoft.com/office/officeart/2018/2/layout/IconVerticalSolidList"/>
    <dgm:cxn modelId="{25232DDC-82F8-4BD8-9303-43032027F543}" srcId="{AFA53966-728F-4D5B-8313-00F2FABDAE53}" destId="{DC11F24C-124E-4A89-B464-E4BD3B79D342}" srcOrd="0" destOrd="0" parTransId="{6EB259BC-D331-4C2E-9E68-97F53AD79F42}" sibTransId="{B1D10203-0D35-4642-B6F4-5AF0979A6E5C}"/>
    <dgm:cxn modelId="{C2290804-3CF4-4E5F-8A7E-3A93BFB02795}" type="presParOf" srcId="{A084E334-EA7D-4C3E-9629-596A08428DE7}" destId="{0CF8D94F-B390-4219-861D-98AE181E40EE}" srcOrd="0" destOrd="0" presId="urn:microsoft.com/office/officeart/2018/2/layout/IconVerticalSolidList"/>
    <dgm:cxn modelId="{321E227A-AAC5-4236-BE13-5320CB169938}" type="presParOf" srcId="{0CF8D94F-B390-4219-861D-98AE181E40EE}" destId="{B4039880-66BE-4FF9-9DED-945382CDD6EE}" srcOrd="0" destOrd="0" presId="urn:microsoft.com/office/officeart/2018/2/layout/IconVerticalSolidList"/>
    <dgm:cxn modelId="{5BB9FAE5-FB7D-4D75-B9D4-ED3EE1C2A8CA}" type="presParOf" srcId="{0CF8D94F-B390-4219-861D-98AE181E40EE}" destId="{374796A1-06F7-4BC7-929B-AFDCDBF58730}" srcOrd="1" destOrd="0" presId="urn:microsoft.com/office/officeart/2018/2/layout/IconVerticalSolidList"/>
    <dgm:cxn modelId="{2C164E97-0902-4F2C-89EB-0A86BD2AE996}" type="presParOf" srcId="{0CF8D94F-B390-4219-861D-98AE181E40EE}" destId="{AAB670C1-2E1C-4284-8729-F4816CE73DC5}" srcOrd="2" destOrd="0" presId="urn:microsoft.com/office/officeart/2018/2/layout/IconVerticalSolidList"/>
    <dgm:cxn modelId="{1FB21BC2-F813-4F50-8B32-7CC3A2916801}" type="presParOf" srcId="{0CF8D94F-B390-4219-861D-98AE181E40EE}" destId="{02B618F3-494C-4461-A8CD-9AFDD5084EB3}" srcOrd="3" destOrd="0" presId="urn:microsoft.com/office/officeart/2018/2/layout/IconVerticalSolidList"/>
    <dgm:cxn modelId="{1EDDB945-E0E2-49D4-8A90-BBEBC134444E}" type="presParOf" srcId="{A084E334-EA7D-4C3E-9629-596A08428DE7}" destId="{0461C772-AE92-43E2-803A-C56EC99441F1}" srcOrd="1" destOrd="0" presId="urn:microsoft.com/office/officeart/2018/2/layout/IconVerticalSolidList"/>
    <dgm:cxn modelId="{B7B55A89-0934-48B5-A7E9-D9905D83FBCF}" type="presParOf" srcId="{A084E334-EA7D-4C3E-9629-596A08428DE7}" destId="{B905FF23-9CC7-4807-83FB-B7D6D15906C2}" srcOrd="2" destOrd="0" presId="urn:microsoft.com/office/officeart/2018/2/layout/IconVerticalSolidList"/>
    <dgm:cxn modelId="{B445FCC1-50BA-4792-9BB9-589B2A20CEE1}" type="presParOf" srcId="{B905FF23-9CC7-4807-83FB-B7D6D15906C2}" destId="{1ACE66E8-89ED-4AB4-AAF4-7B27C2C85371}" srcOrd="0" destOrd="0" presId="urn:microsoft.com/office/officeart/2018/2/layout/IconVerticalSolidList"/>
    <dgm:cxn modelId="{9899B465-0B9C-4207-BD3A-82BCAA526178}" type="presParOf" srcId="{B905FF23-9CC7-4807-83FB-B7D6D15906C2}" destId="{DD9BB448-78F6-47A2-8FCB-4E7ED43EF16F}" srcOrd="1" destOrd="0" presId="urn:microsoft.com/office/officeart/2018/2/layout/IconVerticalSolidList"/>
    <dgm:cxn modelId="{75130AF6-2086-40E5-92A4-EC6CA0318526}" type="presParOf" srcId="{B905FF23-9CC7-4807-83FB-B7D6D15906C2}" destId="{5225EB89-5DB9-416A-AD4D-277BB43E5065}" srcOrd="2" destOrd="0" presId="urn:microsoft.com/office/officeart/2018/2/layout/IconVerticalSolidList"/>
    <dgm:cxn modelId="{9D7D1216-D8D4-433C-AB54-F6212037CB05}" type="presParOf" srcId="{B905FF23-9CC7-4807-83FB-B7D6D15906C2}" destId="{D40035DA-2D1A-4A90-8E52-AE1D75EEDDD3}" srcOrd="3" destOrd="0" presId="urn:microsoft.com/office/officeart/2018/2/layout/IconVerticalSolidList"/>
    <dgm:cxn modelId="{25D4B99F-1895-C749-8A23-50F9472CE4ED}" type="presParOf" srcId="{A084E334-EA7D-4C3E-9629-596A08428DE7}" destId="{CD26CF30-1220-D94D-99E5-B1790CAF409A}" srcOrd="3" destOrd="0" presId="urn:microsoft.com/office/officeart/2018/2/layout/IconVerticalSolidList"/>
    <dgm:cxn modelId="{46197AAD-3F2A-1E4E-96E8-1483D7E43327}" type="presParOf" srcId="{A084E334-EA7D-4C3E-9629-596A08428DE7}" destId="{664F9112-1101-F946-B55D-925B0DB690FF}" srcOrd="4" destOrd="0" presId="urn:microsoft.com/office/officeart/2018/2/layout/IconVerticalSolidList"/>
    <dgm:cxn modelId="{1298C25D-8DEA-664F-AB65-40D1C04F752F}" type="presParOf" srcId="{664F9112-1101-F946-B55D-925B0DB690FF}" destId="{BFC59F61-9B36-B44D-9CE7-366D2E26534B}" srcOrd="0" destOrd="0" presId="urn:microsoft.com/office/officeart/2018/2/layout/IconVerticalSolidList"/>
    <dgm:cxn modelId="{63C56638-494F-304A-B3F4-78C35E5EEAAF}" type="presParOf" srcId="{664F9112-1101-F946-B55D-925B0DB690FF}" destId="{A4A1DA6C-5C06-4940-A753-1DA0871036D3}" srcOrd="1" destOrd="0" presId="urn:microsoft.com/office/officeart/2018/2/layout/IconVerticalSolidList"/>
    <dgm:cxn modelId="{07BC600E-0DF1-2A4D-898F-1923E723009E}" type="presParOf" srcId="{664F9112-1101-F946-B55D-925B0DB690FF}" destId="{F810C260-0D70-D243-B908-EE18F391853F}" srcOrd="2" destOrd="0" presId="urn:microsoft.com/office/officeart/2018/2/layout/IconVerticalSolidList"/>
    <dgm:cxn modelId="{978C06FC-18EE-E94A-BC2B-08B09028DFBE}" type="presParOf" srcId="{664F9112-1101-F946-B55D-925B0DB690FF}" destId="{96D3FBC9-9C96-6F42-9645-1975C8A302E4}"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039880-66BE-4FF9-9DED-945382CDD6EE}">
      <dsp:nvSpPr>
        <dsp:cNvPr id="0" name=""/>
        <dsp:cNvSpPr/>
      </dsp:nvSpPr>
      <dsp:spPr>
        <a:xfrm>
          <a:off x="0" y="3575"/>
          <a:ext cx="6172199" cy="144885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74796A1-06F7-4BC7-929B-AFDCDBF58730}">
      <dsp:nvSpPr>
        <dsp:cNvPr id="0" name=""/>
        <dsp:cNvSpPr/>
      </dsp:nvSpPr>
      <dsp:spPr>
        <a:xfrm>
          <a:off x="438279" y="329568"/>
          <a:ext cx="797650" cy="79687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2B618F3-494C-4461-A8CD-9AFDD5084EB3}">
      <dsp:nvSpPr>
        <dsp:cNvPr id="0" name=""/>
        <dsp:cNvSpPr/>
      </dsp:nvSpPr>
      <dsp:spPr>
        <a:xfrm>
          <a:off x="1674209" y="3575"/>
          <a:ext cx="4163093" cy="14502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3487" tIns="153487" rIns="153487" bIns="153487" numCol="1" spcCol="1270" anchor="ctr" anchorCtr="0">
          <a:noAutofit/>
        </a:bodyPr>
        <a:lstStyle/>
        <a:p>
          <a:pPr marL="0" lvl="0" indent="0" algn="l" defTabSz="1066800">
            <a:lnSpc>
              <a:spcPct val="100000"/>
            </a:lnSpc>
            <a:spcBef>
              <a:spcPct val="0"/>
            </a:spcBef>
            <a:spcAft>
              <a:spcPct val="35000"/>
            </a:spcAft>
            <a:buNone/>
          </a:pPr>
          <a:r>
            <a:rPr lang="en-GB" sz="2400" kern="1200" dirty="0"/>
            <a:t>Used as an example of good practice in GMC Annual Monitoring return</a:t>
          </a:r>
          <a:endParaRPr lang="en-US" sz="2400" kern="1200" dirty="0"/>
        </a:p>
      </dsp:txBody>
      <dsp:txXfrm>
        <a:off x="1674209" y="3575"/>
        <a:ext cx="4163093" cy="1450273"/>
      </dsp:txXfrm>
    </dsp:sp>
    <dsp:sp modelId="{1ACE66E8-89ED-4AB4-AAF4-7B27C2C85371}">
      <dsp:nvSpPr>
        <dsp:cNvPr id="0" name=""/>
        <dsp:cNvSpPr/>
      </dsp:nvSpPr>
      <dsp:spPr>
        <a:xfrm>
          <a:off x="0" y="1711675"/>
          <a:ext cx="6172199" cy="144885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D9BB448-78F6-47A2-8FCB-4E7ED43EF16F}">
      <dsp:nvSpPr>
        <dsp:cNvPr id="0" name=""/>
        <dsp:cNvSpPr/>
      </dsp:nvSpPr>
      <dsp:spPr>
        <a:xfrm>
          <a:off x="438279" y="2037668"/>
          <a:ext cx="797650" cy="79687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40035DA-2D1A-4A90-8E52-AE1D75EEDDD3}">
      <dsp:nvSpPr>
        <dsp:cNvPr id="0" name=""/>
        <dsp:cNvSpPr/>
      </dsp:nvSpPr>
      <dsp:spPr>
        <a:xfrm>
          <a:off x="1659221" y="1861576"/>
          <a:ext cx="4163093" cy="14502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3487" tIns="153487" rIns="153487" bIns="153487" numCol="1" spcCol="1270" anchor="ctr" anchorCtr="0">
          <a:noAutofit/>
        </a:bodyPr>
        <a:lstStyle/>
        <a:p>
          <a:pPr marL="0" lvl="0" indent="0" algn="l" defTabSz="1066800">
            <a:lnSpc>
              <a:spcPct val="100000"/>
            </a:lnSpc>
            <a:spcBef>
              <a:spcPct val="0"/>
            </a:spcBef>
            <a:spcAft>
              <a:spcPct val="35000"/>
            </a:spcAft>
            <a:buNone/>
          </a:pPr>
          <a:r>
            <a:rPr lang="en-GB" sz="2400" kern="1200" dirty="0"/>
            <a:t>Interprofessional nature led to recognition in terms of University awards </a:t>
          </a:r>
          <a:br>
            <a:rPr lang="en-GB" sz="1600" kern="1200" dirty="0"/>
          </a:br>
          <a:r>
            <a:rPr lang="en-GB" sz="1600" kern="1200" dirty="0"/>
            <a:t> </a:t>
          </a:r>
          <a:br>
            <a:rPr lang="en-GB" sz="1600" kern="1200" dirty="0"/>
          </a:br>
          <a:r>
            <a:rPr lang="en-GB" sz="1600" kern="1200" dirty="0"/>
            <a:t> </a:t>
          </a:r>
          <a:endParaRPr lang="en-US" sz="1600" kern="1200" dirty="0"/>
        </a:p>
      </dsp:txBody>
      <dsp:txXfrm>
        <a:off x="1659221" y="1861576"/>
        <a:ext cx="4163093" cy="1450273"/>
      </dsp:txXfrm>
    </dsp:sp>
    <dsp:sp modelId="{BFC59F61-9B36-B44D-9CE7-366D2E26534B}">
      <dsp:nvSpPr>
        <dsp:cNvPr id="0" name=""/>
        <dsp:cNvSpPr/>
      </dsp:nvSpPr>
      <dsp:spPr>
        <a:xfrm>
          <a:off x="0" y="3419775"/>
          <a:ext cx="6172199" cy="144885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4A1DA6C-5C06-4940-A753-1DA0871036D3}">
      <dsp:nvSpPr>
        <dsp:cNvPr id="0" name=""/>
        <dsp:cNvSpPr/>
      </dsp:nvSpPr>
      <dsp:spPr>
        <a:xfrm>
          <a:off x="438279" y="3745768"/>
          <a:ext cx="797650" cy="79687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6D3FBC9-9C96-6F42-9645-1975C8A302E4}">
      <dsp:nvSpPr>
        <dsp:cNvPr id="0" name=""/>
        <dsp:cNvSpPr/>
      </dsp:nvSpPr>
      <dsp:spPr>
        <a:xfrm>
          <a:off x="1674209" y="3419775"/>
          <a:ext cx="4163093" cy="14502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3487" tIns="153487" rIns="153487" bIns="153487" numCol="1" spcCol="1270" anchor="ctr" anchorCtr="0">
          <a:noAutofit/>
        </a:bodyPr>
        <a:lstStyle/>
        <a:p>
          <a:pPr marL="0" lvl="0" indent="0" algn="l" defTabSz="1066800">
            <a:lnSpc>
              <a:spcPct val="100000"/>
            </a:lnSpc>
            <a:spcBef>
              <a:spcPct val="0"/>
            </a:spcBef>
            <a:spcAft>
              <a:spcPct val="35000"/>
            </a:spcAft>
            <a:buNone/>
          </a:pPr>
          <a:r>
            <a:rPr lang="en-GB" sz="2400" kern="1200" dirty="0"/>
            <a:t>Ultimately a large part of the case for funding new Schwartz Rounds projects</a:t>
          </a:r>
        </a:p>
      </dsp:txBody>
      <dsp:txXfrm>
        <a:off x="1674209" y="3419775"/>
        <a:ext cx="4163093" cy="1450273"/>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EE5391-04ED-6A4C-95B4-15F843E349C0}" type="datetimeFigureOut">
              <a:rPr lang="en-US" smtClean="0"/>
              <a:t>6/2/2023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63851C-C6B8-6243-8DBE-E6CA957DDF9F}" type="slidenum">
              <a:rPr lang="en-US" smtClean="0"/>
              <a:t>‹#›</a:t>
            </a:fld>
            <a:endParaRPr lang="en-US"/>
          </a:p>
        </p:txBody>
      </p:sp>
    </p:spTree>
    <p:extLst>
      <p:ext uri="{BB962C8B-B14F-4D97-AF65-F5344CB8AC3E}">
        <p14:creationId xmlns:p14="http://schemas.microsoft.com/office/powerpoint/2010/main" val="6081019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363851C-C6B8-6243-8DBE-E6CA957DDF9F}" type="slidenum">
              <a:rPr lang="en-US" smtClean="0"/>
              <a:t>1</a:t>
            </a:fld>
            <a:endParaRPr lang="en-US"/>
          </a:p>
        </p:txBody>
      </p:sp>
    </p:spTree>
    <p:extLst>
      <p:ext uri="{BB962C8B-B14F-4D97-AF65-F5344CB8AC3E}">
        <p14:creationId xmlns:p14="http://schemas.microsoft.com/office/powerpoint/2010/main" val="31361823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3C533484-D0B1-44CB-B4EC-AD7C61341134}" type="slidenum">
              <a:rPr lang="en-GB" altLang="en-US" smtClean="0"/>
              <a:pPr>
                <a:defRPr/>
              </a:pPr>
              <a:t>16</a:t>
            </a:fld>
            <a:endParaRPr lang="en-GB" altLang="en-US"/>
          </a:p>
        </p:txBody>
      </p:sp>
    </p:spTree>
    <p:extLst>
      <p:ext uri="{BB962C8B-B14F-4D97-AF65-F5344CB8AC3E}">
        <p14:creationId xmlns:p14="http://schemas.microsoft.com/office/powerpoint/2010/main" val="8187120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D363851C-C6B8-6243-8DBE-E6CA957DDF9F}" type="slidenum">
              <a:rPr lang="en-US" smtClean="0"/>
              <a:t>17</a:t>
            </a:fld>
            <a:endParaRPr lang="en-US"/>
          </a:p>
        </p:txBody>
      </p:sp>
    </p:spTree>
    <p:extLst>
      <p:ext uri="{BB962C8B-B14F-4D97-AF65-F5344CB8AC3E}">
        <p14:creationId xmlns:p14="http://schemas.microsoft.com/office/powerpoint/2010/main" val="22565575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D363851C-C6B8-6243-8DBE-E6CA957DDF9F}" type="slidenum">
              <a:rPr lang="en-US" smtClean="0"/>
              <a:t>18</a:t>
            </a:fld>
            <a:endParaRPr lang="en-US"/>
          </a:p>
        </p:txBody>
      </p:sp>
    </p:spTree>
    <p:extLst>
      <p:ext uri="{BB962C8B-B14F-4D97-AF65-F5344CB8AC3E}">
        <p14:creationId xmlns:p14="http://schemas.microsoft.com/office/powerpoint/2010/main" val="32047843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D363851C-C6B8-6243-8DBE-E6CA957DDF9F}" type="slidenum">
              <a:rPr lang="en-US" smtClean="0"/>
              <a:t>19</a:t>
            </a:fld>
            <a:endParaRPr lang="en-US"/>
          </a:p>
        </p:txBody>
      </p:sp>
    </p:spTree>
    <p:extLst>
      <p:ext uri="{BB962C8B-B14F-4D97-AF65-F5344CB8AC3E}">
        <p14:creationId xmlns:p14="http://schemas.microsoft.com/office/powerpoint/2010/main" val="34177013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363851C-C6B8-6243-8DBE-E6CA957DDF9F}" type="slidenum">
              <a:rPr lang="en-US" smtClean="0"/>
              <a:t>20</a:t>
            </a:fld>
            <a:endParaRPr lang="en-US"/>
          </a:p>
        </p:txBody>
      </p:sp>
    </p:spTree>
    <p:extLst>
      <p:ext uri="{BB962C8B-B14F-4D97-AF65-F5344CB8AC3E}">
        <p14:creationId xmlns:p14="http://schemas.microsoft.com/office/powerpoint/2010/main" val="20111317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D363851C-C6B8-6243-8DBE-E6CA957DDF9F}" type="slidenum">
              <a:rPr lang="en-US" smtClean="0"/>
              <a:t>2</a:t>
            </a:fld>
            <a:endParaRPr lang="en-US"/>
          </a:p>
        </p:txBody>
      </p:sp>
    </p:spTree>
    <p:extLst>
      <p:ext uri="{BB962C8B-B14F-4D97-AF65-F5344CB8AC3E}">
        <p14:creationId xmlns:p14="http://schemas.microsoft.com/office/powerpoint/2010/main" val="19640793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D363851C-C6B8-6243-8DBE-E6CA957DDF9F}" type="slidenum">
              <a:rPr lang="en-US" smtClean="0"/>
              <a:t>3</a:t>
            </a:fld>
            <a:endParaRPr lang="en-US"/>
          </a:p>
        </p:txBody>
      </p:sp>
    </p:spTree>
    <p:extLst>
      <p:ext uri="{BB962C8B-B14F-4D97-AF65-F5344CB8AC3E}">
        <p14:creationId xmlns:p14="http://schemas.microsoft.com/office/powerpoint/2010/main" val="10180297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3C533484-D0B1-44CB-B4EC-AD7C61341134}" type="slidenum">
              <a:rPr lang="en-GB" altLang="en-US" smtClean="0"/>
              <a:pPr>
                <a:defRPr/>
              </a:pPr>
              <a:t>4</a:t>
            </a:fld>
            <a:endParaRPr lang="en-GB" altLang="en-US"/>
          </a:p>
        </p:txBody>
      </p:sp>
    </p:spTree>
    <p:extLst>
      <p:ext uri="{BB962C8B-B14F-4D97-AF65-F5344CB8AC3E}">
        <p14:creationId xmlns:p14="http://schemas.microsoft.com/office/powerpoint/2010/main" val="38409279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D363851C-C6B8-6243-8DBE-E6CA957DDF9F}" type="slidenum">
              <a:rPr lang="en-US" smtClean="0"/>
              <a:t>6</a:t>
            </a:fld>
            <a:endParaRPr lang="en-US"/>
          </a:p>
        </p:txBody>
      </p:sp>
    </p:spTree>
    <p:extLst>
      <p:ext uri="{BB962C8B-B14F-4D97-AF65-F5344CB8AC3E}">
        <p14:creationId xmlns:p14="http://schemas.microsoft.com/office/powerpoint/2010/main" val="10547164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D363851C-C6B8-6243-8DBE-E6CA957DDF9F}" type="slidenum">
              <a:rPr lang="en-US" smtClean="0"/>
              <a:t>9</a:t>
            </a:fld>
            <a:endParaRPr lang="en-US"/>
          </a:p>
        </p:txBody>
      </p:sp>
    </p:spTree>
    <p:extLst>
      <p:ext uri="{BB962C8B-B14F-4D97-AF65-F5344CB8AC3E}">
        <p14:creationId xmlns:p14="http://schemas.microsoft.com/office/powerpoint/2010/main" val="23382641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3C533484-D0B1-44CB-B4EC-AD7C61341134}" type="slidenum">
              <a:rPr lang="en-GB" altLang="en-US" smtClean="0"/>
              <a:pPr>
                <a:defRPr/>
              </a:pPr>
              <a:t>10</a:t>
            </a:fld>
            <a:endParaRPr lang="en-GB" altLang="en-US"/>
          </a:p>
        </p:txBody>
      </p:sp>
    </p:spTree>
    <p:extLst>
      <p:ext uri="{BB962C8B-B14F-4D97-AF65-F5344CB8AC3E}">
        <p14:creationId xmlns:p14="http://schemas.microsoft.com/office/powerpoint/2010/main" val="32293988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63851C-C6B8-6243-8DBE-E6CA957DDF9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62497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63851C-C6B8-6243-8DBE-E6CA957DDF9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47938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pointofcarefoundation.org.uk/" TargetMode="Externa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ctr">
              <a:defRPr sz="36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57B38B3-13B5-004E-989D-87424C1254F7}" type="datetimeFigureOut">
              <a:rPr lang="en-US" smtClean="0"/>
              <a:t>6/2/2023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DE2015-5B0A-B64E-A4F8-D9CE8B659446}" type="slidenum">
              <a:rPr lang="en-US" smtClean="0"/>
              <a:t>‹#›</a:t>
            </a:fld>
            <a:endParaRPr lang="en-US"/>
          </a:p>
        </p:txBody>
      </p:sp>
    </p:spTree>
    <p:extLst>
      <p:ext uri="{BB962C8B-B14F-4D97-AF65-F5344CB8AC3E}">
        <p14:creationId xmlns:p14="http://schemas.microsoft.com/office/powerpoint/2010/main" val="21389648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8200" y="1762454"/>
            <a:ext cx="3932237" cy="1600200"/>
          </a:xfrm>
        </p:spPr>
        <p:txBody>
          <a:bodyPr anchor="b"/>
          <a:lstStyle>
            <a:lvl1pPr>
              <a:defRPr sz="3200"/>
            </a:lvl1pPr>
          </a:lstStyle>
          <a:p>
            <a:r>
              <a:rPr lang="en-US" dirty="0"/>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9" y="3610303"/>
            <a:ext cx="3930648" cy="225074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57B38B3-13B5-004E-989D-87424C1254F7}" type="datetimeFigureOut">
              <a:rPr lang="en-US" smtClean="0"/>
              <a:t>6/2/2023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DE2015-5B0A-B64E-A4F8-D9CE8B659446}" type="slidenum">
              <a:rPr lang="en-US" smtClean="0"/>
              <a:t>‹#›</a:t>
            </a:fld>
            <a:endParaRPr lang="en-US"/>
          </a:p>
        </p:txBody>
      </p:sp>
    </p:spTree>
    <p:extLst>
      <p:ext uri="{BB962C8B-B14F-4D97-AF65-F5344CB8AC3E}">
        <p14:creationId xmlns:p14="http://schemas.microsoft.com/office/powerpoint/2010/main" val="9120381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7B38B3-13B5-004E-989D-87424C1254F7}" type="datetimeFigureOut">
              <a:rPr lang="en-US" smtClean="0"/>
              <a:t>6/2/2023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DE2015-5B0A-B64E-A4F8-D9CE8B659446}" type="slidenum">
              <a:rPr lang="en-US" smtClean="0"/>
              <a:t>‹#›</a:t>
            </a:fld>
            <a:endParaRPr lang="en-US"/>
          </a:p>
        </p:txBody>
      </p:sp>
    </p:spTree>
    <p:extLst>
      <p:ext uri="{BB962C8B-B14F-4D97-AF65-F5344CB8AC3E}">
        <p14:creationId xmlns:p14="http://schemas.microsoft.com/office/powerpoint/2010/main" val="20338942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sz="3600"/>
            </a:lvl1pPr>
          </a:lstStyle>
          <a:p>
            <a:r>
              <a:rPr lang="en-US" dirty="0"/>
              <a:t>Click to edit Master title style</a:t>
            </a:r>
          </a:p>
        </p:txBody>
      </p:sp>
      <p:sp>
        <p:nvSpPr>
          <p:cNvPr id="3" name="Vertical Text Placeholder 2"/>
          <p:cNvSpPr>
            <a:spLocks noGrp="1"/>
          </p:cNvSpPr>
          <p:nvPr>
            <p:ph type="body" orient="vert" idx="1"/>
          </p:nvPr>
        </p:nvSpPr>
        <p:spPr>
          <a:xfrm>
            <a:off x="838200" y="1923393"/>
            <a:ext cx="7734300" cy="4253570"/>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57B38B3-13B5-004E-989D-87424C1254F7}" type="datetimeFigureOut">
              <a:rPr lang="en-US" smtClean="0"/>
              <a:t>6/2/2023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DE2015-5B0A-B64E-A4F8-D9CE8B659446}" type="slidenum">
              <a:rPr lang="en-US" smtClean="0"/>
              <a:t>‹#›</a:t>
            </a:fld>
            <a:endParaRPr lang="en-US"/>
          </a:p>
        </p:txBody>
      </p:sp>
    </p:spTree>
    <p:extLst>
      <p:ext uri="{BB962C8B-B14F-4D97-AF65-F5344CB8AC3E}">
        <p14:creationId xmlns:p14="http://schemas.microsoft.com/office/powerpoint/2010/main" val="151432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67666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PoC Full width">
    <p:spTree>
      <p:nvGrpSpPr>
        <p:cNvPr id="1" name=""/>
        <p:cNvGrpSpPr/>
        <p:nvPr/>
      </p:nvGrpSpPr>
      <p:grpSpPr>
        <a:xfrm>
          <a:off x="0" y="0"/>
          <a:ext cx="0" cy="0"/>
          <a:chOff x="0" y="0"/>
          <a:chExt cx="0" cy="0"/>
        </a:xfrm>
      </p:grpSpPr>
      <p:cxnSp>
        <p:nvCxnSpPr>
          <p:cNvPr id="5" name="Straight Connector 4"/>
          <p:cNvCxnSpPr/>
          <p:nvPr/>
        </p:nvCxnSpPr>
        <p:spPr>
          <a:xfrm flipV="1">
            <a:off x="474134" y="6096000"/>
            <a:ext cx="11298767" cy="16933"/>
          </a:xfrm>
          <a:prstGeom prst="line">
            <a:avLst/>
          </a:prstGeom>
          <a:ln w="12700" cap="flat" cmpd="sng" algn="ctr">
            <a:solidFill>
              <a:schemeClr val="accent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6" name="Picture 4" descr="PoC_Logo_Final_RGB_Wide_Grey.png">
            <a:hlinkClick r:id="rId2"/>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15384" y="6172200"/>
            <a:ext cx="3486149"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11"/>
          <p:cNvSpPr>
            <a:spLocks noGrp="1"/>
          </p:cNvSpPr>
          <p:nvPr>
            <p:ph type="body" sz="quarter" idx="19"/>
          </p:nvPr>
        </p:nvSpPr>
        <p:spPr>
          <a:xfrm>
            <a:off x="474135" y="5715000"/>
            <a:ext cx="11298767" cy="304800"/>
          </a:xfrm>
        </p:spPr>
        <p:txBody>
          <a:bodyPr/>
          <a:lstStyle>
            <a:lvl1pPr>
              <a:buNone/>
              <a:defRPr sz="1600">
                <a:solidFill>
                  <a:schemeClr val="accent6"/>
                </a:solidFill>
              </a:defRPr>
            </a:lvl1pPr>
          </a:lstStyle>
          <a:p>
            <a:pPr lvl="0"/>
            <a:r>
              <a:rPr lang="en-GB" dirty="0"/>
              <a:t>Click to edit Master text styles</a:t>
            </a:r>
          </a:p>
        </p:txBody>
      </p:sp>
      <p:sp>
        <p:nvSpPr>
          <p:cNvPr id="7" name="Text Placeholder 2"/>
          <p:cNvSpPr>
            <a:spLocks noGrp="1"/>
          </p:cNvSpPr>
          <p:nvPr>
            <p:ph idx="16"/>
          </p:nvPr>
        </p:nvSpPr>
        <p:spPr>
          <a:xfrm>
            <a:off x="474135" y="1810802"/>
            <a:ext cx="11298765" cy="3751799"/>
          </a:xfrm>
          <a:prstGeom prst="rect">
            <a:avLst/>
          </a:prstGeom>
        </p:spPr>
        <p:txBody>
          <a:bodyPr rtlCol="0">
            <a:normAutofit/>
          </a:bodyPr>
          <a:lstStyle>
            <a:lvl1pPr marL="355591" indent="-355591" algn="l">
              <a:spcBef>
                <a:spcPts val="0"/>
              </a:spcBef>
              <a:spcAft>
                <a:spcPts val="1067"/>
              </a:spcAft>
              <a:buClr>
                <a:srgbClr val="C9D4DA"/>
              </a:buClr>
              <a:buSzPct val="100000"/>
              <a:buFont typeface="Wingdings" charset="2"/>
              <a:buNone/>
              <a:defRPr sz="2133" baseline="0">
                <a:solidFill>
                  <a:schemeClr val="tx1"/>
                </a:solidFill>
              </a:defRPr>
            </a:lvl1pPr>
            <a:lvl2pPr marL="237061" indent="-237061" algn="l">
              <a:spcBef>
                <a:spcPts val="0"/>
              </a:spcBef>
              <a:spcAft>
                <a:spcPts val="1067"/>
              </a:spcAft>
              <a:buClr>
                <a:schemeClr val="accent6"/>
              </a:buClr>
              <a:buSzPct val="100000"/>
              <a:buFont typeface="Arial"/>
              <a:buChar char="•"/>
              <a:defRPr sz="2133">
                <a:solidFill>
                  <a:schemeClr val="tx1"/>
                </a:solidFill>
              </a:defRPr>
            </a:lvl2pPr>
            <a:lvl3pPr marL="0" indent="0" algn="l">
              <a:spcBef>
                <a:spcPts val="0"/>
              </a:spcBef>
              <a:spcAft>
                <a:spcPts val="533"/>
              </a:spcAft>
              <a:buClr>
                <a:srgbClr val="C9D4DA"/>
              </a:buClr>
              <a:buSzPct val="100000"/>
              <a:buFont typeface="Wingdings" charset="2"/>
              <a:buChar char="§"/>
              <a:defRPr sz="2400"/>
            </a:lvl3pPr>
            <a:lvl4pPr marL="0" indent="0" algn="l">
              <a:spcBef>
                <a:spcPts val="0"/>
              </a:spcBef>
              <a:spcAft>
                <a:spcPts val="533"/>
              </a:spcAft>
              <a:buClr>
                <a:srgbClr val="C9D4DA"/>
              </a:buClr>
              <a:buSzPct val="100000"/>
              <a:buFont typeface="Wingdings" charset="2"/>
              <a:buChar char="§"/>
              <a:defRPr sz="2400"/>
            </a:lvl4pPr>
            <a:lvl5pPr marL="0" indent="0" algn="l">
              <a:spcBef>
                <a:spcPts val="0"/>
              </a:spcBef>
              <a:spcAft>
                <a:spcPts val="533"/>
              </a:spcAft>
              <a:buClr>
                <a:srgbClr val="C9D4DA"/>
              </a:buClr>
              <a:buSzPct val="100000"/>
              <a:buFont typeface="Wingdings" charset="2"/>
              <a:buChar char="§"/>
              <a:defRPr sz="2400"/>
            </a:lvl5pPr>
          </a:lstStyle>
          <a:p>
            <a:pPr lvl="0"/>
            <a:r>
              <a:rPr lang="en-GB" dirty="0"/>
              <a:t>Click to edit Master text styles</a:t>
            </a:r>
          </a:p>
          <a:p>
            <a:pPr lvl="1"/>
            <a:r>
              <a:rPr lang="en-GB" dirty="0"/>
              <a:t>Second level</a:t>
            </a:r>
          </a:p>
        </p:txBody>
      </p:sp>
      <p:sp>
        <p:nvSpPr>
          <p:cNvPr id="8" name="Title Placeholder 1"/>
          <p:cNvSpPr>
            <a:spLocks noGrp="1"/>
          </p:cNvSpPr>
          <p:nvPr>
            <p:ph type="title"/>
          </p:nvPr>
        </p:nvSpPr>
        <p:spPr>
          <a:xfrm>
            <a:off x="474134" y="274639"/>
            <a:ext cx="10600268" cy="1143000"/>
          </a:xfrm>
          <a:prstGeom prst="rect">
            <a:avLst/>
          </a:prstGeom>
        </p:spPr>
        <p:txBody>
          <a:bodyPr rIns="0" rtlCol="0">
            <a:normAutofit/>
          </a:bodyPr>
          <a:lstStyle>
            <a:lvl1pPr>
              <a:defRPr sz="3200">
                <a:solidFill>
                  <a:srgbClr val="458EA3"/>
                </a:solidFill>
              </a:defRPr>
            </a:lvl1pPr>
          </a:lstStyle>
          <a:p>
            <a:r>
              <a:rPr lang="en-GB" dirty="0"/>
              <a:t>Click to edit Master title style</a:t>
            </a:r>
          </a:p>
        </p:txBody>
      </p:sp>
      <p:sp>
        <p:nvSpPr>
          <p:cNvPr id="9" name="Slide Number Placeholder 4"/>
          <p:cNvSpPr>
            <a:spLocks noGrp="1"/>
          </p:cNvSpPr>
          <p:nvPr>
            <p:ph type="sldNum" sz="quarter" idx="20"/>
          </p:nvPr>
        </p:nvSpPr>
        <p:spPr>
          <a:xfrm>
            <a:off x="11074401" y="275168"/>
            <a:ext cx="698500" cy="472017"/>
          </a:xfrm>
          <a:prstGeom prst="rect">
            <a:avLst/>
          </a:prstGeom>
        </p:spPr>
        <p:txBody>
          <a:bodyPr vert="horz" wrap="square" lIns="0" tIns="0" rIns="0" bIns="0" numCol="1" anchor="t" anchorCtr="0" compatLnSpc="1">
            <a:prstTxWarp prst="textNoShape">
              <a:avLst/>
            </a:prstTxWarp>
          </a:bodyPr>
          <a:lstStyle>
            <a:lvl1pPr algn="r" eaLnBrk="1" hangingPunct="1">
              <a:defRPr>
                <a:solidFill>
                  <a:srgbClr val="A3A3A3"/>
                </a:solidFill>
              </a:defRPr>
            </a:lvl1pPr>
          </a:lstStyle>
          <a:p>
            <a:pPr>
              <a:defRPr/>
            </a:pPr>
            <a:fld id="{61C7C1FA-C918-48B3-91D1-112AF0548E03}" type="slidenum">
              <a:rPr lang="en-GB" altLang="en-US"/>
              <a:pPr>
                <a:defRPr/>
              </a:pPr>
              <a:t>‹#›</a:t>
            </a:fld>
            <a:endParaRPr lang="en-GB" altLang="en-US"/>
          </a:p>
        </p:txBody>
      </p:sp>
      <p:sp>
        <p:nvSpPr>
          <p:cNvPr id="10" name="Footer Placeholder 3"/>
          <p:cNvSpPr>
            <a:spLocks noGrp="1"/>
          </p:cNvSpPr>
          <p:nvPr>
            <p:ph type="ftr" sz="quarter" idx="21"/>
          </p:nvPr>
        </p:nvSpPr>
        <p:spPr>
          <a:xfrm>
            <a:off x="4165601" y="6303434"/>
            <a:ext cx="7607300" cy="325967"/>
          </a:xfrm>
          <a:prstGeom prst="rect">
            <a:avLst/>
          </a:prstGeom>
        </p:spPr>
        <p:txBody>
          <a:bodyPr vert="horz" wrap="square" lIns="0" tIns="45720" rIns="0" bIns="45720" numCol="1" anchor="t" anchorCtr="0" compatLnSpc="1">
            <a:prstTxWarp prst="textNoShape">
              <a:avLst/>
            </a:prstTxWarp>
          </a:bodyPr>
          <a:lstStyle>
            <a:lvl1pPr algn="r" eaLnBrk="1" hangingPunct="1">
              <a:defRPr sz="1600">
                <a:solidFill>
                  <a:srgbClr val="454544"/>
                </a:solidFill>
              </a:defRPr>
            </a:lvl1pPr>
          </a:lstStyle>
          <a:p>
            <a:pPr>
              <a:defRPr/>
            </a:pPr>
            <a:endParaRPr lang="en-GB" altLang="en-US"/>
          </a:p>
        </p:txBody>
      </p:sp>
    </p:spTree>
    <p:extLst>
      <p:ext uri="{BB962C8B-B14F-4D97-AF65-F5344CB8AC3E}">
        <p14:creationId xmlns:p14="http://schemas.microsoft.com/office/powerpoint/2010/main" val="34694045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ctr">
              <a:defRPr sz="36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57B38B3-13B5-004E-989D-87424C1254F7}" type="datetimeFigureOut">
              <a:rPr lang="en-US" smtClean="0"/>
              <a:t>6/2/2023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DE2015-5B0A-B64E-A4F8-D9CE8B659446}" type="slidenum">
              <a:rPr lang="en-US" smtClean="0"/>
              <a:t>‹#›</a:t>
            </a:fld>
            <a:endParaRPr lang="en-US"/>
          </a:p>
        </p:txBody>
      </p:sp>
    </p:spTree>
    <p:extLst>
      <p:ext uri="{BB962C8B-B14F-4D97-AF65-F5344CB8AC3E}">
        <p14:creationId xmlns:p14="http://schemas.microsoft.com/office/powerpoint/2010/main" val="17626172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7B38B3-13B5-004E-989D-87424C1254F7}" type="datetimeFigureOut">
              <a:rPr lang="en-US" smtClean="0"/>
              <a:t>6/2/2023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DE2015-5B0A-B64E-A4F8-D9CE8B659446}" type="slidenum">
              <a:rPr lang="en-US" smtClean="0"/>
              <a:t>‹#›</a:t>
            </a:fld>
            <a:endParaRPr lang="en-US"/>
          </a:p>
        </p:txBody>
      </p:sp>
    </p:spTree>
    <p:extLst>
      <p:ext uri="{BB962C8B-B14F-4D97-AF65-F5344CB8AC3E}">
        <p14:creationId xmlns:p14="http://schemas.microsoft.com/office/powerpoint/2010/main" val="14698039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normAutofit/>
          </a:bodyPr>
          <a:lstStyle>
            <a:lvl1pPr>
              <a:defRPr sz="36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57B38B3-13B5-004E-989D-87424C1254F7}" type="datetimeFigureOut">
              <a:rPr lang="en-US" smtClean="0"/>
              <a:t>6/2/2023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DE2015-5B0A-B64E-A4F8-D9CE8B659446}" type="slidenum">
              <a:rPr lang="en-US" smtClean="0"/>
              <a:t>‹#›</a:t>
            </a:fld>
            <a:endParaRPr lang="en-US"/>
          </a:p>
        </p:txBody>
      </p:sp>
    </p:spTree>
    <p:extLst>
      <p:ext uri="{BB962C8B-B14F-4D97-AF65-F5344CB8AC3E}">
        <p14:creationId xmlns:p14="http://schemas.microsoft.com/office/powerpoint/2010/main" val="37427347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57B38B3-13B5-004E-989D-87424C1254F7}" type="datetimeFigureOut">
              <a:rPr lang="en-US" smtClean="0"/>
              <a:t>6/2/2023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DE2015-5B0A-B64E-A4F8-D9CE8B659446}" type="slidenum">
              <a:rPr lang="en-US" smtClean="0"/>
              <a:t>‹#›</a:t>
            </a:fld>
            <a:endParaRPr lang="en-US"/>
          </a:p>
        </p:txBody>
      </p:sp>
    </p:spTree>
    <p:extLst>
      <p:ext uri="{BB962C8B-B14F-4D97-AF65-F5344CB8AC3E}">
        <p14:creationId xmlns:p14="http://schemas.microsoft.com/office/powerpoint/2010/main" val="20059135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57B38B3-13B5-004E-989D-87424C1254F7}" type="datetimeFigureOut">
              <a:rPr lang="en-US" smtClean="0"/>
              <a:t>6/2/2023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DE2015-5B0A-B64E-A4F8-D9CE8B659446}" type="slidenum">
              <a:rPr lang="en-US" smtClean="0"/>
              <a:t>‹#›</a:t>
            </a:fld>
            <a:endParaRPr lang="en-US"/>
          </a:p>
        </p:txBody>
      </p:sp>
    </p:spTree>
    <p:extLst>
      <p:ext uri="{BB962C8B-B14F-4D97-AF65-F5344CB8AC3E}">
        <p14:creationId xmlns:p14="http://schemas.microsoft.com/office/powerpoint/2010/main" val="2825035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7B38B3-13B5-004E-989D-87424C1254F7}" type="datetimeFigureOut">
              <a:rPr lang="en-US" smtClean="0"/>
              <a:t>6/2/2023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DE2015-5B0A-B64E-A4F8-D9CE8B659446}" type="slidenum">
              <a:rPr lang="en-US" smtClean="0"/>
              <a:t>‹#›</a:t>
            </a:fld>
            <a:endParaRPr lang="en-US"/>
          </a:p>
        </p:txBody>
      </p:sp>
      <p:pic>
        <p:nvPicPr>
          <p:cNvPr id="7" name="Content Placeholder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0471" y="533333"/>
            <a:ext cx="3118657" cy="801627"/>
          </a:xfrm>
          <a:prstGeom prst="rect">
            <a:avLst/>
          </a:prstGeom>
        </p:spPr>
      </p:pic>
    </p:spTree>
    <p:extLst>
      <p:ext uri="{BB962C8B-B14F-4D97-AF65-F5344CB8AC3E}">
        <p14:creationId xmlns:p14="http://schemas.microsoft.com/office/powerpoint/2010/main" val="7057142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57B38B3-13B5-004E-989D-87424C1254F7}" type="datetimeFigureOut">
              <a:rPr lang="en-US" smtClean="0"/>
              <a:t>6/2/2023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DE2015-5B0A-B64E-A4F8-D9CE8B659446}" type="slidenum">
              <a:rPr lang="en-US" smtClean="0"/>
              <a:t>‹#›</a:t>
            </a:fld>
            <a:endParaRPr lang="en-US"/>
          </a:p>
        </p:txBody>
      </p:sp>
    </p:spTree>
    <p:extLst>
      <p:ext uri="{BB962C8B-B14F-4D97-AF65-F5344CB8AC3E}">
        <p14:creationId xmlns:p14="http://schemas.microsoft.com/office/powerpoint/2010/main" val="14160214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989504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787533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57B38B3-13B5-004E-989D-87424C1254F7}" type="datetimeFigureOut">
              <a:rPr lang="en-US" smtClean="0"/>
              <a:t>6/2/2023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DE2015-5B0A-B64E-A4F8-D9CE8B659446}" type="slidenum">
              <a:rPr lang="en-US" smtClean="0"/>
              <a:t>‹#›</a:t>
            </a:fld>
            <a:endParaRPr lang="en-US"/>
          </a:p>
        </p:txBody>
      </p:sp>
    </p:spTree>
    <p:extLst>
      <p:ext uri="{BB962C8B-B14F-4D97-AF65-F5344CB8AC3E}">
        <p14:creationId xmlns:p14="http://schemas.microsoft.com/office/powerpoint/2010/main" val="29483101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57B38B3-13B5-004E-989D-87424C1254F7}" type="datetimeFigureOut">
              <a:rPr lang="en-US" smtClean="0"/>
              <a:t>6/2/2023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DE2015-5B0A-B64E-A4F8-D9CE8B659446}" type="slidenum">
              <a:rPr lang="en-US" smtClean="0"/>
              <a:t>‹#›</a:t>
            </a:fld>
            <a:endParaRPr lang="en-US"/>
          </a:p>
        </p:txBody>
      </p:sp>
    </p:spTree>
    <p:extLst>
      <p:ext uri="{BB962C8B-B14F-4D97-AF65-F5344CB8AC3E}">
        <p14:creationId xmlns:p14="http://schemas.microsoft.com/office/powerpoint/2010/main" val="16863762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7B38B3-13B5-004E-989D-87424C1254F7}" type="datetimeFigureOut">
              <a:rPr lang="en-US" smtClean="0"/>
              <a:t>6/2/2023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DE2015-5B0A-B64E-A4F8-D9CE8B659446}" type="slidenum">
              <a:rPr lang="en-US" smtClean="0"/>
              <a:t>‹#›</a:t>
            </a:fld>
            <a:endParaRPr lang="en-US"/>
          </a:p>
        </p:txBody>
      </p:sp>
    </p:spTree>
    <p:extLst>
      <p:ext uri="{BB962C8B-B14F-4D97-AF65-F5344CB8AC3E}">
        <p14:creationId xmlns:p14="http://schemas.microsoft.com/office/powerpoint/2010/main" val="605394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7B38B3-13B5-004E-989D-87424C1254F7}" type="datetimeFigureOut">
              <a:rPr lang="en-US" smtClean="0"/>
              <a:t>6/2/2023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DE2015-5B0A-B64E-A4F8-D9CE8B659446}" type="slidenum">
              <a:rPr lang="en-US" smtClean="0"/>
              <a:t>‹#›</a:t>
            </a:fld>
            <a:endParaRPr lang="en-US"/>
          </a:p>
        </p:txBody>
      </p:sp>
    </p:spTree>
    <p:extLst>
      <p:ext uri="{BB962C8B-B14F-4D97-AF65-F5344CB8AC3E}">
        <p14:creationId xmlns:p14="http://schemas.microsoft.com/office/powerpoint/2010/main" val="17402555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B38B3-13B5-004E-989D-87424C1254F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DE2015-5B0A-B64E-A4F8-D9CE8B6594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11840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B38B3-13B5-004E-989D-87424C1254F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DE2015-5B0A-B64E-A4F8-D9CE8B6594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35394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normAutofit/>
          </a:bodyPr>
          <a:lstStyle>
            <a:lvl1pPr>
              <a:defRPr sz="36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B38B3-13B5-004E-989D-87424C1254F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DE2015-5B0A-B64E-A4F8-D9CE8B6594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10855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normAutofit/>
          </a:bodyPr>
          <a:lstStyle>
            <a:lvl1pPr>
              <a:defRPr sz="36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57B38B3-13B5-004E-989D-87424C1254F7}" type="datetimeFigureOut">
              <a:rPr lang="en-US" smtClean="0"/>
              <a:t>6/2/2023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DE2015-5B0A-B64E-A4F8-D9CE8B659446}" type="slidenum">
              <a:rPr lang="en-US" smtClean="0"/>
              <a:t>‹#›</a:t>
            </a:fld>
            <a:endParaRPr lang="en-US"/>
          </a:p>
        </p:txBody>
      </p:sp>
    </p:spTree>
    <p:extLst>
      <p:ext uri="{BB962C8B-B14F-4D97-AF65-F5344CB8AC3E}">
        <p14:creationId xmlns:p14="http://schemas.microsoft.com/office/powerpoint/2010/main" val="3873518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B38B3-13B5-004E-989D-87424C1254F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DE2015-5B0A-B64E-A4F8-D9CE8B6594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42589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B38B3-13B5-004E-989D-87424C1254F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DE2015-5B0A-B64E-A4F8-D9CE8B6594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21807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B38B3-13B5-004E-989D-87424C1254F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DE2015-5B0A-B64E-A4F8-D9CE8B6594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19569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138189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520142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B38B3-13B5-004E-989D-87424C1254F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DE2015-5B0A-B64E-A4F8-D9CE8B6594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49070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B38B3-13B5-004E-989D-87424C1254F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DE2015-5B0A-B64E-A4F8-D9CE8B6594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73489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B38B3-13B5-004E-989D-87424C1254F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DE2015-5B0A-B64E-A4F8-D9CE8B6594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49652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B38B3-13B5-004E-989D-87424C1254F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DE2015-5B0A-B64E-A4F8-D9CE8B6594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97509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B38B3-13B5-004E-989D-87424C1254F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DE2015-5B0A-B64E-A4F8-D9CE8B6594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10970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57B38B3-13B5-004E-989D-87424C1254F7}" type="datetimeFigureOut">
              <a:rPr lang="en-US" smtClean="0"/>
              <a:t>6/2/2023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DE2015-5B0A-B64E-A4F8-D9CE8B659446}" type="slidenum">
              <a:rPr lang="en-US" smtClean="0"/>
              <a:t>‹#›</a:t>
            </a:fld>
            <a:endParaRPr lang="en-US"/>
          </a:p>
        </p:txBody>
      </p:sp>
    </p:spTree>
    <p:extLst>
      <p:ext uri="{BB962C8B-B14F-4D97-AF65-F5344CB8AC3E}">
        <p14:creationId xmlns:p14="http://schemas.microsoft.com/office/powerpoint/2010/main" val="11991887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B38B3-13B5-004E-989D-87424C1254F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DE2015-5B0A-B64E-A4F8-D9CE8B6594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11657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normAutofit/>
          </a:bodyPr>
          <a:lstStyle>
            <a:lvl1pPr>
              <a:defRPr sz="36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B38B3-13B5-004E-989D-87424C1254F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DE2015-5B0A-B64E-A4F8-D9CE8B6594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23578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B38B3-13B5-004E-989D-87424C1254F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DE2015-5B0A-B64E-A4F8-D9CE8B6594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7222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B38B3-13B5-004E-989D-87424C1254F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DE2015-5B0A-B64E-A4F8-D9CE8B6594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18938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dirty="0"/>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B38B3-13B5-004E-989D-87424C1254F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DE2015-5B0A-B64E-A4F8-D9CE8B6594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17070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lvl1pPr>
              <a:defRPr sz="3600"/>
            </a:lvl1pPr>
          </a:lstStyle>
          <a:p>
            <a:r>
              <a:rPr lang="en-US" dirty="0"/>
              <a:t>Click to edit Master title style</a:t>
            </a:r>
          </a:p>
        </p:txBody>
      </p:sp>
    </p:spTree>
    <p:extLst>
      <p:ext uri="{BB962C8B-B14F-4D97-AF65-F5344CB8AC3E}">
        <p14:creationId xmlns:p14="http://schemas.microsoft.com/office/powerpoint/2010/main" val="30298637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B38B3-13B5-004E-989D-87424C1254F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DE2015-5B0A-B64E-A4F8-D9CE8B6594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761085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B38B3-13B5-004E-989D-87424C1254F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DE2015-5B0A-B64E-A4F8-D9CE8B6594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94217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B38B3-13B5-004E-989D-87424C1254F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DE2015-5B0A-B64E-A4F8-D9CE8B6594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25423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sz="3600"/>
            </a:lvl1pPr>
          </a:lstStyle>
          <a:p>
            <a:r>
              <a:rPr lang="en-US" dirty="0"/>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B38B3-13B5-004E-989D-87424C1254F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DE2015-5B0A-B64E-A4F8-D9CE8B6594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0717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57B38B3-13B5-004E-989D-87424C1254F7}" type="datetimeFigureOut">
              <a:rPr lang="en-US" smtClean="0"/>
              <a:t>6/2/2023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DE2015-5B0A-B64E-A4F8-D9CE8B659446}" type="slidenum">
              <a:rPr lang="en-US" smtClean="0"/>
              <a:t>‹#›</a:t>
            </a:fld>
            <a:endParaRPr lang="en-US"/>
          </a:p>
        </p:txBody>
      </p:sp>
    </p:spTree>
    <p:extLst>
      <p:ext uri="{BB962C8B-B14F-4D97-AF65-F5344CB8AC3E}">
        <p14:creationId xmlns:p14="http://schemas.microsoft.com/office/powerpoint/2010/main" val="6307563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57B38B3-13B5-004E-989D-87424C1254F7}" type="datetimeFigureOut">
              <a:rPr lang="en-US" smtClean="0"/>
              <a:t>6/2/2023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DE2015-5B0A-B64E-A4F8-D9CE8B659446}" type="slidenum">
              <a:rPr lang="en-US" smtClean="0"/>
              <a:t>‹#›</a:t>
            </a:fld>
            <a:endParaRPr lang="en-US"/>
          </a:p>
        </p:txBody>
      </p:sp>
    </p:spTree>
    <p:extLst>
      <p:ext uri="{BB962C8B-B14F-4D97-AF65-F5344CB8AC3E}">
        <p14:creationId xmlns:p14="http://schemas.microsoft.com/office/powerpoint/2010/main" val="11423735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lvl1pPr>
              <a:defRPr sz="3600"/>
            </a:lvl1pPr>
          </a:lstStyle>
          <a:p>
            <a:r>
              <a:rPr lang="en-US" dirty="0"/>
              <a:t>Click to edit Master title style</a:t>
            </a:r>
          </a:p>
        </p:txBody>
      </p:sp>
    </p:spTree>
    <p:extLst>
      <p:ext uri="{BB962C8B-B14F-4D97-AF65-F5344CB8AC3E}">
        <p14:creationId xmlns:p14="http://schemas.microsoft.com/office/powerpoint/2010/main" val="13680304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lvl1pPr>
              <a:defRPr sz="3600"/>
            </a:lvl1pPr>
          </a:lstStyle>
          <a:p>
            <a:r>
              <a:rPr lang="en-US" dirty="0"/>
              <a:t>Click to edit Master title style</a:t>
            </a:r>
          </a:p>
        </p:txBody>
      </p:sp>
    </p:spTree>
    <p:extLst>
      <p:ext uri="{BB962C8B-B14F-4D97-AF65-F5344CB8AC3E}">
        <p14:creationId xmlns:p14="http://schemas.microsoft.com/office/powerpoint/2010/main" val="19389902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8200" y="1746688"/>
            <a:ext cx="3932237" cy="1600200"/>
          </a:xfrm>
        </p:spPr>
        <p:txBody>
          <a:bodyPr anchor="b">
            <a:normAutofit/>
          </a:bodyPr>
          <a:lstStyle>
            <a:lvl1pPr>
              <a:defRPr sz="3600"/>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3594538"/>
            <a:ext cx="3932237" cy="227445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57B38B3-13B5-004E-989D-87424C1254F7}" type="datetimeFigureOut">
              <a:rPr lang="en-US" smtClean="0"/>
              <a:t>6/2/2023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DE2015-5B0A-B64E-A4F8-D9CE8B659446}" type="slidenum">
              <a:rPr lang="en-US" smtClean="0"/>
              <a:t>‹#›</a:t>
            </a:fld>
            <a:endParaRPr lang="en-US"/>
          </a:p>
        </p:txBody>
      </p:sp>
    </p:spTree>
    <p:extLst>
      <p:ext uri="{BB962C8B-B14F-4D97-AF65-F5344CB8AC3E}">
        <p14:creationId xmlns:p14="http://schemas.microsoft.com/office/powerpoint/2010/main" val="15286046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A2B7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649520"/>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3433707"/>
            <a:ext cx="10515600" cy="271484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7B38B3-13B5-004E-989D-87424C1254F7}" type="datetimeFigureOut">
              <a:rPr lang="en-US" smtClean="0"/>
              <a:t>6/2/2023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DE2015-5B0A-B64E-A4F8-D9CE8B659446}" type="slidenum">
              <a:rPr lang="en-US" smtClean="0"/>
              <a:t>‹#›</a:t>
            </a:fld>
            <a:endParaRPr lang="en-US"/>
          </a:p>
        </p:txBody>
      </p:sp>
      <p:pic>
        <p:nvPicPr>
          <p:cNvPr id="8" name="Content Placeholder 3"/>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650471" y="533333"/>
            <a:ext cx="3118657" cy="801627"/>
          </a:xfrm>
          <a:prstGeom prst="rect">
            <a:avLst/>
          </a:prstGeom>
        </p:spPr>
      </p:pic>
    </p:spTree>
    <p:extLst>
      <p:ext uri="{BB962C8B-B14F-4D97-AF65-F5344CB8AC3E}">
        <p14:creationId xmlns:p14="http://schemas.microsoft.com/office/powerpoint/2010/main" val="5360079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720" r:id="rId8"/>
    <p:sldLayoutId id="2147483656" r:id="rId9"/>
    <p:sldLayoutId id="2147483657" r:id="rId10"/>
    <p:sldLayoutId id="2147483658" r:id="rId11"/>
    <p:sldLayoutId id="2147483659" r:id="rId12"/>
    <p:sldLayoutId id="2147483760" r:id="rId13"/>
    <p:sldLayoutId id="2147483761" r:id="rId14"/>
  </p:sldLayoutIdLst>
  <p:txStyles>
    <p:titleStyle>
      <a:lvl1pPr algn="l" defTabSz="914400" rtl="0" eaLnBrk="1" latinLnBrk="0" hangingPunct="1">
        <a:lnSpc>
          <a:spcPct val="90000"/>
        </a:lnSpc>
        <a:spcBef>
          <a:spcPct val="0"/>
        </a:spcBef>
        <a:buNone/>
        <a:defRPr sz="3600" kern="1200">
          <a:solidFill>
            <a:schemeClr val="bg1"/>
          </a:solidFill>
          <a:latin typeface="Arial Black" panose="020B0A040201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1B2B7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7B38B3-13B5-004E-989D-87424C1254F7}" type="datetimeFigureOut">
              <a:rPr lang="en-US" smtClean="0"/>
              <a:t>6/2/2023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DE2015-5B0A-B64E-A4F8-D9CE8B659446}" type="slidenum">
              <a:rPr lang="en-US" smtClean="0"/>
              <a:t>‹#›</a:t>
            </a:fld>
            <a:endParaRPr lang="en-US"/>
          </a:p>
        </p:txBody>
      </p:sp>
    </p:spTree>
    <p:extLst>
      <p:ext uri="{BB962C8B-B14F-4D97-AF65-F5344CB8AC3E}">
        <p14:creationId xmlns:p14="http://schemas.microsoft.com/office/powerpoint/2010/main" val="1069209301"/>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Lst>
  <p:txStyles>
    <p:titleStyle>
      <a:lvl1pPr algn="l" defTabSz="914400" rtl="0" eaLnBrk="1" latinLnBrk="0" hangingPunct="1">
        <a:lnSpc>
          <a:spcPct val="90000"/>
        </a:lnSpc>
        <a:spcBef>
          <a:spcPct val="0"/>
        </a:spcBef>
        <a:buNone/>
        <a:defRPr sz="3600" kern="1200">
          <a:solidFill>
            <a:schemeClr val="bg1"/>
          </a:solidFill>
          <a:latin typeface="Arial Black" panose="020B0A040201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1B2B7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57B38B3-13B5-004E-989D-87424C1254F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CDE2015-5B0A-B64E-A4F8-D9CE8B6594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5087925"/>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Lst>
  <p:txStyles>
    <p:titleStyle>
      <a:lvl1pPr algn="l" defTabSz="914400" rtl="0" eaLnBrk="1" latinLnBrk="0" hangingPunct="1">
        <a:lnSpc>
          <a:spcPct val="90000"/>
        </a:lnSpc>
        <a:spcBef>
          <a:spcPct val="0"/>
        </a:spcBef>
        <a:buNone/>
        <a:defRPr sz="3600" kern="1200">
          <a:solidFill>
            <a:schemeClr val="bg1"/>
          </a:solidFill>
          <a:latin typeface="Arial Black" panose="020B0A040201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1B2B7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57B38B3-13B5-004E-989D-87424C1254F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CDE2015-5B0A-B64E-A4F8-D9CE8B65944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575338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3600" b="1" kern="1200">
          <a:solidFill>
            <a:schemeClr val="bg1"/>
          </a:solidFill>
          <a:latin typeface="Arial Black" panose="020B0A040201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hyperlink" Target="https://doi.org/10.1007/s40670-022-01592-z"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v=cw5LItLVmsA"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hyperlink" Target="mailto:Viktoria.Goddard@liverpool.ac.uk" TargetMode="External"/><Relationship Id="rId5" Type="http://schemas.openxmlformats.org/officeDocument/2006/relationships/hyperlink" Target="mailto:grimblyv@liverpool.ac.uk" TargetMode="External"/><Relationship Id="rId4" Type="http://schemas.openxmlformats.org/officeDocument/2006/relationships/hyperlink" Target="mailto:lauragolding@pointofcarefoundation.org.uk"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www.theschwartzcenter.org/" TargetMode="Externa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4.xml"/><Relationship Id="rId1" Type="http://schemas.openxmlformats.org/officeDocument/2006/relationships/video" Target="https://www.youtube.com/embed/cw5LItLVmsA?feature=oembed" TargetMode="Externa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3.emf"/><Relationship Id="rId5" Type="http://schemas.openxmlformats.org/officeDocument/2006/relationships/image" Target="../media/image12.jpeg"/><Relationship Id="rId10" Type="http://schemas.openxmlformats.org/officeDocument/2006/relationships/image" Target="../media/image15.jpg"/><Relationship Id="rId4" Type="http://schemas.openxmlformats.org/officeDocument/2006/relationships/image" Target="../media/image11.jpeg"/><Relationship Id="rId9" Type="http://schemas.openxmlformats.org/officeDocument/2006/relationships/image" Target="../media/image1.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jpg"/><Relationship Id="rId3" Type="http://schemas.openxmlformats.org/officeDocument/2006/relationships/image" Target="../media/image6.jpeg"/><Relationship Id="rId7" Type="http://schemas.openxmlformats.org/officeDocument/2006/relationships/image" Target="../media/image19.jpg"/><Relationship Id="rId12" Type="http://schemas.openxmlformats.org/officeDocument/2006/relationships/image" Target="../media/image24.jp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3.jpg"/><Relationship Id="rId5" Type="http://schemas.openxmlformats.org/officeDocument/2006/relationships/image" Target="../media/image17.jpg"/><Relationship Id="rId10" Type="http://schemas.openxmlformats.org/officeDocument/2006/relationships/image" Target="../media/image22.jpg"/><Relationship Id="rId4" Type="http://schemas.openxmlformats.org/officeDocument/2006/relationships/image" Target="../media/image16.jpg"/><Relationship Id="rId9" Type="http://schemas.openxmlformats.org/officeDocument/2006/relationships/image" Target="../media/image21.jpg"/></Relationships>
</file>

<file path=ppt/slides/_rels/slide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3.emf"/><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dirty="0"/>
          </a:p>
        </p:txBody>
      </p:sp>
      <p:sp>
        <p:nvSpPr>
          <p:cNvPr id="3" name="Subtitle 2"/>
          <p:cNvSpPr>
            <a:spLocks noGrp="1"/>
          </p:cNvSpPr>
          <p:nvPr>
            <p:ph type="subTitle" idx="1"/>
          </p:nvPr>
        </p:nvSpPr>
        <p:spPr/>
        <p:txBody>
          <a:bodyPr/>
          <a:lstStyle/>
          <a:p>
            <a:endParaRPr lang="en-GB"/>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823" y="-1667363"/>
            <a:ext cx="12640823" cy="9508387"/>
          </a:xfrm>
          <a:prstGeom prst="rect">
            <a:avLst/>
          </a:prstGeom>
        </p:spPr>
      </p:pic>
      <p:sp>
        <p:nvSpPr>
          <p:cNvPr id="8" name="TextBox 7"/>
          <p:cNvSpPr txBox="1"/>
          <p:nvPr/>
        </p:nvSpPr>
        <p:spPr>
          <a:xfrm>
            <a:off x="4956313" y="217586"/>
            <a:ext cx="7235687" cy="3139321"/>
          </a:xfrm>
          <a:prstGeom prst="rect">
            <a:avLst/>
          </a:prstGeom>
          <a:gradFill>
            <a:gsLst>
              <a:gs pos="75113">
                <a:schemeClr val="tx1">
                  <a:alpha val="70000"/>
                </a:schemeClr>
              </a:gs>
              <a:gs pos="100000">
                <a:schemeClr val="tx1"/>
              </a:gs>
              <a:gs pos="100000">
                <a:schemeClr val="accent1">
                  <a:lumMod val="45000"/>
                  <a:lumOff val="55000"/>
                </a:schemeClr>
              </a:gs>
              <a:gs pos="100000">
                <a:schemeClr val="accent1">
                  <a:lumMod val="45000"/>
                  <a:lumOff val="55000"/>
                </a:schemeClr>
              </a:gs>
              <a:gs pos="100000">
                <a:schemeClr val="accent1">
                  <a:lumMod val="30000"/>
                  <a:lumOff val="70000"/>
                </a:schemeClr>
              </a:gs>
            </a:gsLst>
            <a:lin ang="2700000" scaled="1"/>
          </a:gra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p:cNvSpPr txBox="1"/>
          <p:nvPr/>
        </p:nvSpPr>
        <p:spPr>
          <a:xfrm>
            <a:off x="5113684" y="180073"/>
            <a:ext cx="6998802" cy="3364960"/>
          </a:xfrm>
          <a:prstGeom prst="rect">
            <a:avLst/>
          </a:prstGeom>
          <a:noFill/>
        </p:spPr>
        <p:txBody>
          <a:bodyPr wrap="square" rtlCol="0">
            <a:spAutoFit/>
          </a:bodyPr>
          <a:lstStyle/>
          <a:p>
            <a:pPr lvl="0">
              <a:lnSpc>
                <a:spcPts val="5160"/>
              </a:lnSpc>
              <a:defRPr/>
            </a:pPr>
            <a:r>
              <a:rPr lang="en-GB" sz="3400" b="1" dirty="0">
                <a:solidFill>
                  <a:schemeClr val="bg1"/>
                </a:solidFill>
                <a:latin typeface="Arial" panose="020B0604020202020204" pitchFamily="34" charset="0"/>
                <a:cs typeface="Arial" panose="020B0604020202020204" pitchFamily="34" charset="0"/>
              </a:rPr>
              <a:t>Reflecting on the emotional impact of working in healthcare: Student Schwartz Rounds and interprofessional education</a:t>
            </a:r>
            <a:br>
              <a:rPr lang="en-US" sz="3600" b="1" dirty="0">
                <a:solidFill>
                  <a:prstClr val="white"/>
                </a:solidFill>
                <a:latin typeface="Arial" panose="020B0604020202020204" pitchFamily="34" charset="0"/>
                <a:ea typeface="Arial Black" charset="0"/>
                <a:cs typeface="Arial" panose="020B0604020202020204" pitchFamily="34" charset="0"/>
              </a:rPr>
            </a:br>
            <a:endPar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Arial Black" charset="0"/>
              <a:cs typeface="Arial" panose="020B0604020202020204" pitchFamily="34"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2323" y="5377732"/>
            <a:ext cx="2239546" cy="575657"/>
          </a:xfrm>
          <a:prstGeom prst="rect">
            <a:avLst/>
          </a:prstGeom>
        </p:spPr>
      </p:pic>
      <p:pic>
        <p:nvPicPr>
          <p:cNvPr id="1026" name="Picture 2" descr="See the source image"/>
          <p:cNvPicPr>
            <a:picLocks noChangeAspect="1" noChangeArrowheads="1"/>
          </p:cNvPicPr>
          <p:nvPr/>
        </p:nvPicPr>
        <p:blipFill rotWithShape="1">
          <a:blip r:embed="rId5">
            <a:extLst>
              <a:ext uri="{28A0092B-C50C-407E-A947-70E740481C1C}">
                <a14:useLocalDpi xmlns:a14="http://schemas.microsoft.com/office/drawing/2010/main" val="0"/>
              </a:ext>
            </a:extLst>
          </a:blip>
          <a:srcRect r="11675"/>
          <a:stretch/>
        </p:blipFill>
        <p:spPr bwMode="auto">
          <a:xfrm>
            <a:off x="10184430" y="5314805"/>
            <a:ext cx="1626669" cy="67838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4245407" y="2627828"/>
            <a:ext cx="7867079" cy="662489"/>
          </a:xfrm>
          <a:prstGeom prst="rect">
            <a:avLst/>
          </a:prstGeom>
        </p:spPr>
        <p:txBody>
          <a:bodyPr wrap="square">
            <a:spAutoFit/>
          </a:bodyPr>
          <a:lstStyle/>
          <a:p>
            <a:pPr algn="r">
              <a:lnSpc>
                <a:spcPts val="5160"/>
              </a:lnSpc>
              <a:defRPr/>
            </a:pPr>
            <a:r>
              <a:rPr lang="en-US" sz="2200" b="1" dirty="0">
                <a:solidFill>
                  <a:srgbClr val="BE9A54"/>
                </a:solidFill>
                <a:latin typeface="Arial" panose="020B0604020202020204" pitchFamily="34" charset="0"/>
                <a:ea typeface="Arial Black" charset="0"/>
                <a:cs typeface="Arial" panose="020B0604020202020204" pitchFamily="34" charset="0"/>
              </a:rPr>
              <a:t>Laura Golding, Viktoria Goddard &amp; Victoria Grimbly</a:t>
            </a:r>
          </a:p>
        </p:txBody>
      </p:sp>
      <p:pic>
        <p:nvPicPr>
          <p:cNvPr id="12" name="Picture 4">
            <a:extLst>
              <a:ext uri="{FF2B5EF4-FFF2-40B4-BE49-F238E27FC236}">
                <a16:creationId xmlns:a16="http://schemas.microsoft.com/office/drawing/2014/main" id="{9522F73F-5AD9-4B82-ACF8-8B2A46BA346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93398" y="6064757"/>
            <a:ext cx="2465031" cy="575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00690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 name="Content Placeholder 2"/>
          <p:cNvSpPr>
            <a:spLocks noGrp="1"/>
          </p:cNvSpPr>
          <p:nvPr>
            <p:ph idx="16"/>
          </p:nvPr>
        </p:nvSpPr>
        <p:spPr>
          <a:xfrm>
            <a:off x="284019" y="1272343"/>
            <a:ext cx="11298765" cy="5720569"/>
          </a:xfrm>
        </p:spPr>
        <p:txBody>
          <a:bodyPr>
            <a:normAutofit lnSpcReduction="10000"/>
          </a:bodyPr>
          <a:lstStyle/>
          <a:p>
            <a:pPr marL="457200" indent="-457200">
              <a:buFont typeface="Arial" panose="020B0604020202020204" pitchFamily="34" charset="0"/>
              <a:buChar char="•"/>
            </a:pPr>
            <a:r>
              <a:rPr lang="en-GB" sz="2800" b="0" i="0" dirty="0">
                <a:solidFill>
                  <a:srgbClr val="1A2B7C"/>
                </a:solidFill>
                <a:effectLst/>
              </a:rPr>
              <a:t>The Point of Care Foundation has been active in supporting Schwartz Rounds in higher education settings since 2015, when University College London Medical School began running Rounds for medical students. </a:t>
            </a:r>
          </a:p>
          <a:p>
            <a:pPr marL="342900" indent="-342900">
              <a:buFont typeface="Arial" panose="020B0604020202020204" pitchFamily="34" charset="0"/>
              <a:buChar char="•"/>
            </a:pPr>
            <a:r>
              <a:rPr lang="en-GB" sz="2800" b="0" i="0" dirty="0">
                <a:solidFill>
                  <a:srgbClr val="1A2B7C"/>
                </a:solidFill>
                <a:effectLst/>
              </a:rPr>
              <a:t>The University of Liverpool followed in 2016 by running interprofessional Rounds for students from nine different healthcare disciplines.</a:t>
            </a:r>
          </a:p>
          <a:p>
            <a:pPr marL="380990" indent="-380990">
              <a:buFont typeface="Arial" panose="020B0604020202020204" pitchFamily="34" charset="0"/>
              <a:buChar char="•"/>
            </a:pPr>
            <a:r>
              <a:rPr lang="en-GB" sz="2800" b="0" i="0" dirty="0">
                <a:solidFill>
                  <a:srgbClr val="1A2B7C"/>
                </a:solidFill>
                <a:effectLst/>
              </a:rPr>
              <a:t>Currently there are 37 universities in the UK running student Schwartz Rounds – mainly for healthcare students, including those training in medicine, dentistry, nursing, occupational therapy, physiotherapy, diagnostic radiography, therapy radiography, clinical psychology, orthoptics, midwifery, social work, dietetics, paramedics and pharmacy.  </a:t>
            </a:r>
          </a:p>
          <a:p>
            <a:pPr marL="380990" indent="-380990">
              <a:buFont typeface="Arial" panose="020B0604020202020204" pitchFamily="34" charset="0"/>
              <a:buChar char="•"/>
            </a:pPr>
            <a:r>
              <a:rPr lang="en-GB" sz="2800" dirty="0">
                <a:solidFill>
                  <a:srgbClr val="1A2B7C"/>
                </a:solidFill>
              </a:rPr>
              <a:t>Schwartz North; Schwartz South; Schwartz Midlands.</a:t>
            </a:r>
          </a:p>
          <a:p>
            <a:endParaRPr lang="en-GB" dirty="0">
              <a:latin typeface="+mn-lt"/>
            </a:endParaRPr>
          </a:p>
          <a:p>
            <a:endParaRPr lang="en-GB" dirty="0">
              <a:latin typeface="+mn-lt"/>
            </a:endParaRPr>
          </a:p>
          <a:p>
            <a:endParaRPr lang="en-GB" dirty="0"/>
          </a:p>
          <a:p>
            <a:endParaRPr lang="en-GB" dirty="0"/>
          </a:p>
        </p:txBody>
      </p:sp>
      <p:sp>
        <p:nvSpPr>
          <p:cNvPr id="4" name="Title 3"/>
          <p:cNvSpPr>
            <a:spLocks noGrp="1"/>
          </p:cNvSpPr>
          <p:nvPr>
            <p:ph type="title"/>
          </p:nvPr>
        </p:nvSpPr>
        <p:spPr>
          <a:xfrm>
            <a:off x="609216" y="275168"/>
            <a:ext cx="10600268" cy="1143000"/>
          </a:xfrm>
        </p:spPr>
        <p:txBody>
          <a:bodyPr/>
          <a:lstStyle/>
          <a:p>
            <a:r>
              <a:rPr lang="en-GB" dirty="0">
                <a:solidFill>
                  <a:srgbClr val="1A2B7C"/>
                </a:solidFill>
              </a:rPr>
              <a:t>Running Student Schwartz Rounds in HEIs</a:t>
            </a:r>
          </a:p>
        </p:txBody>
      </p:sp>
    </p:spTree>
    <p:extLst>
      <p:ext uri="{BB962C8B-B14F-4D97-AF65-F5344CB8AC3E}">
        <p14:creationId xmlns:p14="http://schemas.microsoft.com/office/powerpoint/2010/main" val="9810087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376ED32-67D9-40C0-ABA7-7AEC50D8A58D}"/>
              </a:ext>
            </a:extLst>
          </p:cNvPr>
          <p:cNvSpPr/>
          <p:nvPr/>
        </p:nvSpPr>
        <p:spPr>
          <a:xfrm>
            <a:off x="452640" y="1348800"/>
            <a:ext cx="10889673" cy="5170646"/>
          </a:xfrm>
          <a:prstGeom prst="rect">
            <a:avLst/>
          </a:prstGeom>
        </p:spPr>
        <p:txBody>
          <a:bodyPr wrap="square">
            <a:spAutoFit/>
          </a:bodyPr>
          <a:lstStyle/>
          <a:p>
            <a:pPr marL="342900" indent="-342900">
              <a:buFont typeface="Arial" panose="020B0604020202020204" pitchFamily="34" charset="0"/>
              <a:buChar char="•"/>
            </a:pPr>
            <a:r>
              <a:rPr lang="en-GB" sz="2200" dirty="0">
                <a:solidFill>
                  <a:srgbClr val="1A2B7C"/>
                </a:solidFill>
                <a:latin typeface="Arial" panose="020B0604020202020204" pitchFamily="34" charset="0"/>
                <a:cs typeface="Arial" panose="020B0604020202020204" pitchFamily="34" charset="0"/>
              </a:rPr>
              <a:t>As the Rounds are offered across all our professional programmes, Schwartz Rounds are a </a:t>
            </a:r>
            <a:r>
              <a:rPr lang="en-GB" sz="2200" b="1" dirty="0">
                <a:solidFill>
                  <a:srgbClr val="1A2B7C"/>
                </a:solidFill>
                <a:latin typeface="Arial" panose="020B0604020202020204" pitchFamily="34" charset="0"/>
                <a:cs typeface="Arial" panose="020B0604020202020204" pitchFamily="34" charset="0"/>
              </a:rPr>
              <a:t>beacon activity </a:t>
            </a:r>
            <a:r>
              <a:rPr lang="en-GB" sz="2200" dirty="0">
                <a:solidFill>
                  <a:srgbClr val="1A2B7C"/>
                </a:solidFill>
                <a:latin typeface="Arial" panose="020B0604020202020204" pitchFamily="34" charset="0"/>
                <a:cs typeface="Arial" panose="020B0604020202020204" pitchFamily="34" charset="0"/>
              </a:rPr>
              <a:t>of interprofessional opportunity</a:t>
            </a:r>
          </a:p>
          <a:p>
            <a:pPr marL="285750" indent="-285750">
              <a:buFont typeface="Arial" panose="020B0604020202020204" pitchFamily="34" charset="0"/>
              <a:buChar char="•"/>
            </a:pPr>
            <a:endParaRPr lang="en-GB" sz="2200" dirty="0">
              <a:solidFill>
                <a:srgbClr val="1A2B7C"/>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200" dirty="0">
                <a:solidFill>
                  <a:srgbClr val="1A2B7C"/>
                </a:solidFill>
                <a:latin typeface="Arial" panose="020B0604020202020204" pitchFamily="34" charset="0"/>
                <a:cs typeface="Arial" panose="020B0604020202020204" pitchFamily="34" charset="0"/>
              </a:rPr>
              <a:t>Schwartz Rounds offer healthcare students new opportunities to meet with students and staff from other professional groups - important for </a:t>
            </a:r>
            <a:r>
              <a:rPr lang="en-GB" sz="2200" b="1" dirty="0">
                <a:solidFill>
                  <a:srgbClr val="1A2B7C"/>
                </a:solidFill>
                <a:latin typeface="Arial" panose="020B0604020202020204" pitchFamily="34" charset="0"/>
                <a:cs typeface="Arial" panose="020B0604020202020204" pitchFamily="34" charset="0"/>
              </a:rPr>
              <a:t>socialisation</a:t>
            </a:r>
            <a:r>
              <a:rPr lang="en-GB" sz="2200" dirty="0">
                <a:solidFill>
                  <a:srgbClr val="1A2B7C"/>
                </a:solidFill>
                <a:latin typeface="Arial" panose="020B0604020202020204" pitchFamily="34" charset="0"/>
                <a:cs typeface="Arial" panose="020B0604020202020204" pitchFamily="34" charset="0"/>
              </a:rPr>
              <a:t> and </a:t>
            </a:r>
            <a:r>
              <a:rPr lang="en-GB" sz="2200" b="1" dirty="0">
                <a:solidFill>
                  <a:srgbClr val="1A2B7C"/>
                </a:solidFill>
                <a:latin typeface="Arial" panose="020B0604020202020204" pitchFamily="34" charset="0"/>
                <a:cs typeface="Arial" panose="020B0604020202020204" pitchFamily="34" charset="0"/>
              </a:rPr>
              <a:t>identity development</a:t>
            </a:r>
            <a:r>
              <a:rPr lang="en-GB" sz="2200" dirty="0">
                <a:solidFill>
                  <a:srgbClr val="1A2B7C"/>
                </a:solidFill>
                <a:latin typeface="Arial" panose="020B0604020202020204" pitchFamily="34" charset="0"/>
                <a:cs typeface="Arial" panose="020B0604020202020204" pitchFamily="34" charset="0"/>
              </a:rPr>
              <a:t>.  Example of a 'disorienting dilemma'? (Brown et al 2022)</a:t>
            </a:r>
          </a:p>
          <a:p>
            <a:pPr marL="285750" indent="-285750">
              <a:buFont typeface="Arial" panose="020B0604020202020204" pitchFamily="34" charset="0"/>
              <a:buChar char="•"/>
            </a:pPr>
            <a:endParaRPr lang="en-GB" sz="2200" dirty="0">
              <a:solidFill>
                <a:srgbClr val="1A2B7C"/>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200" dirty="0">
                <a:solidFill>
                  <a:srgbClr val="1A2B7C"/>
                </a:solidFill>
                <a:latin typeface="Arial" panose="020B0604020202020204" pitchFamily="34" charset="0"/>
                <a:cs typeface="Arial" panose="020B0604020202020204" pitchFamily="34" charset="0"/>
              </a:rPr>
              <a:t>Students hearing their feelings are 'normal' or 'usual' for members of all professions is incredibly powerful; a lot of discussion focuses on how that removes feelings of </a:t>
            </a:r>
            <a:r>
              <a:rPr lang="en-GB" sz="2200" b="1" dirty="0">
                <a:solidFill>
                  <a:srgbClr val="1A2B7C"/>
                </a:solidFill>
                <a:latin typeface="Arial" panose="020B0604020202020204" pitchFamily="34" charset="0"/>
                <a:cs typeface="Arial" panose="020B0604020202020204" pitchFamily="34" charset="0"/>
              </a:rPr>
              <a:t>imposter syndrome</a:t>
            </a:r>
            <a:br>
              <a:rPr lang="en-GB" sz="2200" dirty="0">
                <a:solidFill>
                  <a:srgbClr val="1A2B7C"/>
                </a:solidFill>
                <a:latin typeface="Arial" panose="020B0604020202020204" pitchFamily="34" charset="0"/>
                <a:cs typeface="Arial" panose="020B0604020202020204" pitchFamily="34" charset="0"/>
              </a:rPr>
            </a:br>
            <a:r>
              <a:rPr lang="en-GB" sz="2200" dirty="0">
                <a:solidFill>
                  <a:srgbClr val="1A2B7C"/>
                </a:solidFill>
                <a:latin typeface="Arial" panose="020B0604020202020204" pitchFamily="34" charset="0"/>
                <a:cs typeface="Arial" panose="020B0604020202020204" pitchFamily="34" charset="0"/>
              </a:rPr>
              <a:t> </a:t>
            </a:r>
            <a:br>
              <a:rPr lang="en-GB" sz="2200" dirty="0">
                <a:solidFill>
                  <a:srgbClr val="1A2B7C"/>
                </a:solidFill>
                <a:latin typeface="Arial" panose="020B0604020202020204" pitchFamily="34" charset="0"/>
                <a:cs typeface="Arial" panose="020B0604020202020204" pitchFamily="34" charset="0"/>
              </a:rPr>
            </a:br>
            <a:r>
              <a:rPr lang="en-GB" sz="2200" dirty="0">
                <a:solidFill>
                  <a:srgbClr val="1A2B7C"/>
                </a:solidFill>
                <a:latin typeface="Arial" panose="020B0604020202020204" pitchFamily="34" charset="0"/>
                <a:cs typeface="Arial" panose="020B0604020202020204" pitchFamily="34" charset="0"/>
              </a:rPr>
              <a:t> </a:t>
            </a:r>
            <a:br>
              <a:rPr lang="en-GB" sz="2200" dirty="0">
                <a:solidFill>
                  <a:srgbClr val="1A2B7C"/>
                </a:solidFill>
                <a:latin typeface="Arial" panose="020B0604020202020204" pitchFamily="34" charset="0"/>
                <a:cs typeface="Arial" panose="020B0604020202020204" pitchFamily="34" charset="0"/>
              </a:rPr>
            </a:br>
            <a:r>
              <a:rPr lang="en-GB" sz="2200" dirty="0">
                <a:solidFill>
                  <a:srgbClr val="BE9A54"/>
                </a:solidFill>
                <a:latin typeface="Arial" panose="020B0604020202020204" pitchFamily="34" charset="0"/>
                <a:cs typeface="Arial" panose="020B0604020202020204" pitchFamily="34" charset="0"/>
              </a:rPr>
              <a:t>Ref: Brown, M.E.L., Lim, J.H., Horsburgh, J. </a:t>
            </a:r>
            <a:r>
              <a:rPr lang="en-GB" sz="2200" i="1" dirty="0">
                <a:solidFill>
                  <a:srgbClr val="BE9A54"/>
                </a:solidFill>
                <a:latin typeface="Arial" panose="020B0604020202020204" pitchFamily="34" charset="0"/>
                <a:cs typeface="Arial" panose="020B0604020202020204" pitchFamily="34" charset="0"/>
              </a:rPr>
              <a:t>et al.</a:t>
            </a:r>
            <a:r>
              <a:rPr lang="en-GB" sz="2200" dirty="0">
                <a:solidFill>
                  <a:srgbClr val="BE9A54"/>
                </a:solidFill>
                <a:latin typeface="Arial" panose="020B0604020202020204" pitchFamily="34" charset="0"/>
                <a:cs typeface="Arial" panose="020B0604020202020204" pitchFamily="34" charset="0"/>
              </a:rPr>
              <a:t> Identity Development in Disorientating Times: the Experiences of Medical Students During COVID-19. </a:t>
            </a:r>
            <a:r>
              <a:rPr lang="en-GB" sz="2200" i="1" dirty="0" err="1">
                <a:solidFill>
                  <a:srgbClr val="BE9A54"/>
                </a:solidFill>
                <a:latin typeface="Arial" panose="020B0604020202020204" pitchFamily="34" charset="0"/>
                <a:cs typeface="Arial" panose="020B0604020202020204" pitchFamily="34" charset="0"/>
              </a:rPr>
              <a:t>Med.Sci.Educ</a:t>
            </a:r>
            <a:r>
              <a:rPr lang="en-GB" sz="2200" i="1" dirty="0">
                <a:solidFill>
                  <a:srgbClr val="BE9A54"/>
                </a:solidFill>
                <a:latin typeface="Arial" panose="020B0604020202020204" pitchFamily="34" charset="0"/>
                <a:cs typeface="Arial" panose="020B0604020202020204" pitchFamily="34" charset="0"/>
              </a:rPr>
              <a:t>.</a:t>
            </a:r>
            <a:r>
              <a:rPr lang="en-GB" sz="2200" dirty="0">
                <a:solidFill>
                  <a:srgbClr val="BE9A54"/>
                </a:solidFill>
                <a:latin typeface="Arial" panose="020B0604020202020204" pitchFamily="34" charset="0"/>
                <a:cs typeface="Arial" panose="020B0604020202020204" pitchFamily="34" charset="0"/>
              </a:rPr>
              <a:t> </a:t>
            </a:r>
            <a:r>
              <a:rPr lang="en-GB" sz="2200" b="1" dirty="0">
                <a:solidFill>
                  <a:srgbClr val="BE9A54"/>
                </a:solidFill>
                <a:latin typeface="Arial" panose="020B0604020202020204" pitchFamily="34" charset="0"/>
                <a:cs typeface="Arial" panose="020B0604020202020204" pitchFamily="34" charset="0"/>
              </a:rPr>
              <a:t>32</a:t>
            </a:r>
            <a:r>
              <a:rPr lang="en-GB" sz="2200" dirty="0">
                <a:solidFill>
                  <a:srgbClr val="BE9A54"/>
                </a:solidFill>
                <a:latin typeface="Arial" panose="020B0604020202020204" pitchFamily="34" charset="0"/>
                <a:cs typeface="Arial" panose="020B0604020202020204" pitchFamily="34" charset="0"/>
              </a:rPr>
              <a:t>, 995–1004 (2022). </a:t>
            </a:r>
            <a:r>
              <a:rPr lang="en-GB" sz="2200" u="sng" dirty="0">
                <a:solidFill>
                  <a:srgbClr val="BE9A54"/>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https://doi.org/10.1007/s40670-022-01592-z</a:t>
            </a:r>
            <a:endParaRPr lang="en-GB" sz="2200" dirty="0">
              <a:solidFill>
                <a:srgbClr val="BE9A54"/>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0E43113F-26BE-44F3-B022-4D5BA9A918BD}"/>
              </a:ext>
            </a:extLst>
          </p:cNvPr>
          <p:cNvSpPr txBox="1"/>
          <p:nvPr/>
        </p:nvSpPr>
        <p:spPr>
          <a:xfrm>
            <a:off x="613061" y="489047"/>
            <a:ext cx="8925793" cy="861774"/>
          </a:xfrm>
          <a:prstGeom prst="rect">
            <a:avLst/>
          </a:prstGeom>
          <a:noFill/>
        </p:spPr>
        <p:txBody>
          <a:bodyPr wrap="square" rtlCol="0">
            <a:spAutoFit/>
          </a:bodyPr>
          <a:lstStyle/>
          <a:p>
            <a:r>
              <a:rPr lang="en-GB" sz="3200" b="1" dirty="0">
                <a:solidFill>
                  <a:srgbClr val="1A2B7C"/>
                </a:solidFill>
                <a:latin typeface="Arial Black" panose="020B0A04020102020204" pitchFamily="34" charset="0"/>
              </a:rPr>
              <a:t>Interprofessional Opportunities</a:t>
            </a:r>
          </a:p>
          <a:p>
            <a:endParaRPr lang="en-GB" dirty="0"/>
          </a:p>
        </p:txBody>
      </p:sp>
    </p:spTree>
    <p:extLst>
      <p:ext uri="{BB962C8B-B14F-4D97-AF65-F5344CB8AC3E}">
        <p14:creationId xmlns:p14="http://schemas.microsoft.com/office/powerpoint/2010/main" val="36616511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4C4C4C"/>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1999" y="1543666"/>
            <a:ext cx="10515600" cy="1854206"/>
          </a:xfrm>
          <a:ln w="57150">
            <a:solidFill>
              <a:schemeClr val="accent5"/>
            </a:solidFill>
          </a:ln>
        </p:spPr>
        <p:txBody>
          <a:bodyPr>
            <a:noAutofit/>
          </a:bodyPr>
          <a:lstStyle/>
          <a:p>
            <a:r>
              <a:rPr lang="en-GB" sz="2000" dirty="0"/>
              <a:t>“I found the Schwartz round really moving. It allowed me to reflect on things that I haven’t before, and think about how sometimes, patients don’t need you to have all the answers and tick all the boxes, they just need you to be human and there with them through their healthcare journey.”</a:t>
            </a:r>
          </a:p>
        </p:txBody>
      </p:sp>
      <p:sp>
        <p:nvSpPr>
          <p:cNvPr id="4" name="Rectangle 3"/>
          <p:cNvSpPr/>
          <p:nvPr/>
        </p:nvSpPr>
        <p:spPr>
          <a:xfrm>
            <a:off x="761999" y="3984032"/>
            <a:ext cx="6096000" cy="1800493"/>
          </a:xfrm>
          <a:prstGeom prst="rect">
            <a:avLst/>
          </a:prstGeom>
          <a:ln w="57150">
            <a:solidFill>
              <a:schemeClr val="bg1"/>
            </a:solidFill>
          </a:ln>
        </p:spPr>
        <p:txBody>
          <a:bodyPr>
            <a:spAutoFit/>
          </a:bodyPr>
          <a:lstStyle/>
          <a:p>
            <a:r>
              <a:rPr lang="en-GB" sz="1850" dirty="0">
                <a:solidFill>
                  <a:schemeClr val="accent4"/>
                </a:solidFill>
                <a:latin typeface="Arial Black" panose="020B0A04020102020204" pitchFamily="34" charset="0"/>
              </a:rPr>
              <a:t>“Thank you for allowing such an emotional but insightful discussion. During the current climate, it has brought home how everything we do for patients is invaluable and how together, our multidisciplinary working helps patients.”</a:t>
            </a:r>
          </a:p>
        </p:txBody>
      </p:sp>
      <p:sp>
        <p:nvSpPr>
          <p:cNvPr id="5" name="Rectangle 4"/>
          <p:cNvSpPr/>
          <p:nvPr/>
        </p:nvSpPr>
        <p:spPr>
          <a:xfrm>
            <a:off x="7561005" y="3676256"/>
            <a:ext cx="3716594" cy="2677656"/>
          </a:xfrm>
          <a:prstGeom prst="rect">
            <a:avLst/>
          </a:prstGeom>
          <a:ln w="57150">
            <a:solidFill>
              <a:schemeClr val="accent4"/>
            </a:solidFill>
          </a:ln>
        </p:spPr>
        <p:txBody>
          <a:bodyPr wrap="square">
            <a:spAutoFit/>
          </a:bodyPr>
          <a:lstStyle/>
          <a:p>
            <a:r>
              <a:rPr lang="en-GB" sz="2400" dirty="0">
                <a:solidFill>
                  <a:srgbClr val="00B0F0"/>
                </a:solidFill>
                <a:latin typeface="Arial Black" panose="020B0A04020102020204" pitchFamily="34" charset="0"/>
              </a:rPr>
              <a:t>“This was my first Schwartz round and although I didn't actively speak up, I feel like I have gained a lot through reflection.”</a:t>
            </a:r>
          </a:p>
        </p:txBody>
      </p:sp>
    </p:spTree>
    <p:extLst>
      <p:ext uri="{BB962C8B-B14F-4D97-AF65-F5344CB8AC3E}">
        <p14:creationId xmlns:p14="http://schemas.microsoft.com/office/powerpoint/2010/main" val="31971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376ED32-67D9-40C0-ABA7-7AEC50D8A58D}"/>
              </a:ext>
            </a:extLst>
          </p:cNvPr>
          <p:cNvSpPr/>
          <p:nvPr/>
        </p:nvSpPr>
        <p:spPr>
          <a:xfrm>
            <a:off x="838200" y="1746688"/>
            <a:ext cx="3932237" cy="160020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2500" b="1" kern="1200">
                <a:solidFill>
                  <a:schemeClr val="bg1"/>
                </a:solidFill>
                <a:latin typeface="Arial Black" panose="020B0A04020102020204" pitchFamily="34" charset="0"/>
                <a:ea typeface="+mj-ea"/>
                <a:cs typeface="+mj-cs"/>
              </a:rPr>
              <a:t>Interprofessional Opportunities</a:t>
            </a:r>
          </a:p>
          <a:p>
            <a:pPr>
              <a:lnSpc>
                <a:spcPct val="90000"/>
              </a:lnSpc>
              <a:spcBef>
                <a:spcPct val="0"/>
              </a:spcBef>
              <a:spcAft>
                <a:spcPts val="600"/>
              </a:spcAft>
            </a:pPr>
            <a:br>
              <a:rPr lang="en-US" sz="2500" kern="1200">
                <a:solidFill>
                  <a:schemeClr val="bg1"/>
                </a:solidFill>
                <a:latin typeface="Arial Black" panose="020B0A04020102020204" pitchFamily="34" charset="0"/>
                <a:ea typeface="+mj-ea"/>
                <a:cs typeface="+mj-cs"/>
              </a:rPr>
            </a:br>
            <a:endParaRPr lang="en-US" sz="2500" kern="1200">
              <a:solidFill>
                <a:schemeClr val="bg1"/>
              </a:solidFill>
              <a:latin typeface="Arial Black" panose="020B0A04020102020204" pitchFamily="34" charset="0"/>
              <a:ea typeface="+mj-ea"/>
              <a:cs typeface="+mj-cs"/>
            </a:endParaRPr>
          </a:p>
        </p:txBody>
      </p:sp>
      <p:graphicFrame>
        <p:nvGraphicFramePr>
          <p:cNvPr id="11" name="TextBox 1">
            <a:extLst>
              <a:ext uri="{FF2B5EF4-FFF2-40B4-BE49-F238E27FC236}">
                <a16:creationId xmlns:a16="http://schemas.microsoft.com/office/drawing/2014/main" id="{5A2FA253-5A2B-66EE-6808-979F3F491661}"/>
              </a:ext>
            </a:extLst>
          </p:cNvPr>
          <p:cNvGraphicFramePr/>
          <p:nvPr>
            <p:extLst>
              <p:ext uri="{D42A27DB-BD31-4B8C-83A1-F6EECF244321}">
                <p14:modId xmlns:p14="http://schemas.microsoft.com/office/powerpoint/2010/main" val="3290180225"/>
              </p:ext>
            </p:extLst>
          </p:nvPr>
        </p:nvGraphicFramePr>
        <p:xfrm>
          <a:off x="5183188" y="987425"/>
          <a:ext cx="6172200" cy="48736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39425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000" y="-356887"/>
            <a:ext cx="12600000" cy="7571775"/>
          </a:xfrm>
          <a:prstGeom prst="rect">
            <a:avLst/>
          </a:prstGeom>
        </p:spPr>
      </p:pic>
      <p:sp>
        <p:nvSpPr>
          <p:cNvPr id="4" name="TextBox 3"/>
          <p:cNvSpPr txBox="1"/>
          <p:nvPr/>
        </p:nvSpPr>
        <p:spPr>
          <a:xfrm>
            <a:off x="0" y="5289441"/>
            <a:ext cx="7413523" cy="831600"/>
          </a:xfrm>
          <a:prstGeom prst="rect">
            <a:avLst/>
          </a:prstGeom>
          <a:gradFill>
            <a:gsLst>
              <a:gs pos="75113">
                <a:schemeClr val="tx1">
                  <a:alpha val="70000"/>
                </a:schemeClr>
              </a:gs>
              <a:gs pos="100000">
                <a:schemeClr val="tx1"/>
              </a:gs>
              <a:gs pos="100000">
                <a:schemeClr val="accent1">
                  <a:lumMod val="45000"/>
                  <a:lumOff val="55000"/>
                </a:schemeClr>
              </a:gs>
              <a:gs pos="100000">
                <a:schemeClr val="accent1">
                  <a:lumMod val="45000"/>
                  <a:lumOff val="55000"/>
                </a:schemeClr>
              </a:gs>
              <a:gs pos="100000">
                <a:schemeClr val="accent1">
                  <a:lumMod val="30000"/>
                  <a:lumOff val="70000"/>
                </a:schemeClr>
              </a:gs>
            </a:gsLst>
            <a:lin ang="2700000" scaled="1"/>
          </a:gra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p:cNvSpPr txBox="1"/>
          <p:nvPr/>
        </p:nvSpPr>
        <p:spPr>
          <a:xfrm>
            <a:off x="0" y="5253538"/>
            <a:ext cx="11143849" cy="830997"/>
          </a:xfrm>
          <a:prstGeom prst="rect">
            <a:avLst/>
          </a:prstGeom>
          <a:noFill/>
        </p:spPr>
        <p:txBody>
          <a:bodyPr wrap="square" rtlCol="0">
            <a:spAutoFit/>
          </a:bodyPr>
          <a:lstStyle/>
          <a:p>
            <a:pPr lvl="0">
              <a:defRPr/>
            </a:pPr>
            <a:r>
              <a:rPr lang="en-GB" sz="2400" b="1" dirty="0">
                <a:solidFill>
                  <a:prstClr val="white"/>
                </a:solidFill>
                <a:latin typeface="Arial" panose="020B0604020202020204" pitchFamily="34" charset="0"/>
                <a:ea typeface="Arial Black" charset="0"/>
                <a:cs typeface="Arial" panose="020B0604020202020204" pitchFamily="34" charset="0"/>
              </a:rPr>
              <a:t>University of Liverpool Staff Team Award </a:t>
            </a:r>
            <a:br>
              <a:rPr lang="en-GB" sz="2400" b="1" dirty="0">
                <a:solidFill>
                  <a:prstClr val="white"/>
                </a:solidFill>
                <a:latin typeface="Arial" panose="020B0604020202020204" pitchFamily="34" charset="0"/>
                <a:ea typeface="Arial Black" charset="0"/>
                <a:cs typeface="Arial" panose="020B0604020202020204" pitchFamily="34" charset="0"/>
              </a:rPr>
            </a:br>
            <a:r>
              <a:rPr lang="en-GB" sz="2400" b="1" dirty="0">
                <a:solidFill>
                  <a:prstClr val="white"/>
                </a:solidFill>
                <a:latin typeface="Arial" panose="020B0604020202020204" pitchFamily="34" charset="0"/>
                <a:ea typeface="Arial Black" charset="0"/>
                <a:cs typeface="Arial" panose="020B0604020202020204" pitchFamily="34" charset="0"/>
              </a:rPr>
              <a:t>Greatest Contribution to Student Experience 2018</a:t>
            </a:r>
          </a:p>
        </p:txBody>
      </p:sp>
      <p:pic>
        <p:nvPicPr>
          <p:cNvPr id="9"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67295" y="118353"/>
            <a:ext cx="3118657" cy="801627"/>
          </a:xfrm>
          <a:prstGeom prst="rect">
            <a:avLst/>
          </a:prstGeom>
        </p:spPr>
      </p:pic>
    </p:spTree>
    <p:extLst>
      <p:ext uri="{BB962C8B-B14F-4D97-AF65-F5344CB8AC3E}">
        <p14:creationId xmlns:p14="http://schemas.microsoft.com/office/powerpoint/2010/main" val="38838173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028D928-EFB1-4236-BA4B-F11B2978FD72}"/>
              </a:ext>
            </a:extLst>
          </p:cNvPr>
          <p:cNvPicPr>
            <a:picLocks noChangeAspect="1"/>
          </p:cNvPicPr>
          <p:nvPr/>
        </p:nvPicPr>
        <p:blipFill>
          <a:blip r:embed="rId3"/>
          <a:stretch>
            <a:fillRect/>
          </a:stretch>
        </p:blipFill>
        <p:spPr>
          <a:xfrm>
            <a:off x="-296198" y="-1101435"/>
            <a:ext cx="12488198" cy="9366148"/>
          </a:xfrm>
          <a:prstGeom prst="rect">
            <a:avLst/>
          </a:prstGeom>
        </p:spPr>
      </p:pic>
      <p:sp>
        <p:nvSpPr>
          <p:cNvPr id="4" name="TextBox 3"/>
          <p:cNvSpPr txBox="1"/>
          <p:nvPr/>
        </p:nvSpPr>
        <p:spPr>
          <a:xfrm>
            <a:off x="0" y="5289441"/>
            <a:ext cx="7413523" cy="831600"/>
          </a:xfrm>
          <a:prstGeom prst="rect">
            <a:avLst/>
          </a:prstGeom>
          <a:gradFill>
            <a:gsLst>
              <a:gs pos="75113">
                <a:schemeClr val="tx1">
                  <a:alpha val="70000"/>
                </a:schemeClr>
              </a:gs>
              <a:gs pos="100000">
                <a:schemeClr val="tx1"/>
              </a:gs>
              <a:gs pos="100000">
                <a:schemeClr val="accent1">
                  <a:lumMod val="45000"/>
                  <a:lumOff val="55000"/>
                </a:schemeClr>
              </a:gs>
              <a:gs pos="100000">
                <a:schemeClr val="accent1">
                  <a:lumMod val="45000"/>
                  <a:lumOff val="55000"/>
                </a:schemeClr>
              </a:gs>
              <a:gs pos="100000">
                <a:schemeClr val="accent1">
                  <a:lumMod val="30000"/>
                  <a:lumOff val="70000"/>
                </a:schemeClr>
              </a:gs>
            </a:gsLst>
            <a:lin ang="2700000" scaled="1"/>
          </a:gra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p:cNvSpPr txBox="1"/>
          <p:nvPr/>
        </p:nvSpPr>
        <p:spPr>
          <a:xfrm>
            <a:off x="0" y="5253538"/>
            <a:ext cx="11143849" cy="830997"/>
          </a:xfrm>
          <a:prstGeom prst="rect">
            <a:avLst/>
          </a:prstGeom>
          <a:noFill/>
        </p:spPr>
        <p:txBody>
          <a:bodyPr wrap="square" rtlCol="0">
            <a:spAutoFit/>
          </a:bodyPr>
          <a:lstStyle/>
          <a:p>
            <a:pPr lvl="0">
              <a:defRPr/>
            </a:pPr>
            <a:r>
              <a:rPr lang="en-GB" sz="2400" b="1" dirty="0">
                <a:solidFill>
                  <a:prstClr val="white"/>
                </a:solidFill>
                <a:latin typeface="Arial" panose="020B0604020202020204" pitchFamily="34" charset="0"/>
                <a:ea typeface="Arial Black" charset="0"/>
                <a:cs typeface="Arial" panose="020B0604020202020204" pitchFamily="34" charset="0"/>
              </a:rPr>
              <a:t>University of Liverpool Staff Team Award </a:t>
            </a:r>
            <a:br>
              <a:rPr lang="en-GB" sz="2400" b="1" dirty="0">
                <a:solidFill>
                  <a:prstClr val="white"/>
                </a:solidFill>
                <a:latin typeface="Arial" panose="020B0604020202020204" pitchFamily="34" charset="0"/>
                <a:ea typeface="Arial Black" charset="0"/>
                <a:cs typeface="Arial" panose="020B0604020202020204" pitchFamily="34" charset="0"/>
              </a:rPr>
            </a:br>
            <a:r>
              <a:rPr lang="en-GB" sz="2400" b="1" dirty="0">
                <a:solidFill>
                  <a:prstClr val="white"/>
                </a:solidFill>
                <a:latin typeface="Arial" panose="020B0604020202020204" pitchFamily="34" charset="0"/>
                <a:ea typeface="Arial Black" charset="0"/>
                <a:cs typeface="Arial" panose="020B0604020202020204" pitchFamily="34" charset="0"/>
              </a:rPr>
              <a:t>Learning, Teaching &amp; Student Experience 2022</a:t>
            </a:r>
          </a:p>
        </p:txBody>
      </p:sp>
      <p:pic>
        <p:nvPicPr>
          <p:cNvPr id="9"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67295" y="118353"/>
            <a:ext cx="3118657" cy="801627"/>
          </a:xfrm>
          <a:prstGeom prst="rect">
            <a:avLst/>
          </a:prstGeom>
        </p:spPr>
      </p:pic>
    </p:spTree>
    <p:extLst>
      <p:ext uri="{BB962C8B-B14F-4D97-AF65-F5344CB8AC3E}">
        <p14:creationId xmlns:p14="http://schemas.microsoft.com/office/powerpoint/2010/main" val="18118593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757018" y="31649"/>
            <a:ext cx="10600268" cy="1143000"/>
          </a:xfrm>
        </p:spPr>
        <p:txBody>
          <a:bodyPr>
            <a:normAutofit/>
          </a:bodyPr>
          <a:lstStyle/>
          <a:p>
            <a:r>
              <a:rPr lang="en-GB" sz="2800" dirty="0">
                <a:solidFill>
                  <a:srgbClr val="1A2B7C"/>
                </a:solidFill>
              </a:rPr>
              <a:t>Equality, Diversity &amp; Inclusion &amp; Schwartz Rounds</a:t>
            </a:r>
          </a:p>
        </p:txBody>
      </p:sp>
      <p:sp>
        <p:nvSpPr>
          <p:cNvPr id="5" name="Slide Number Placeholder 4"/>
          <p:cNvSpPr>
            <a:spLocks noGrp="1"/>
          </p:cNvSpPr>
          <p:nvPr>
            <p:ph type="sldNum" sz="quarter" idx="20"/>
          </p:nvPr>
        </p:nvSpPr>
        <p:spPr/>
        <p:txBody>
          <a:bodyPr/>
          <a:lstStyle/>
          <a:p>
            <a:pPr>
              <a:defRPr/>
            </a:pPr>
            <a:fld id="{61C7C1FA-C918-48B3-91D1-112AF0548E03}" type="slidenum">
              <a:rPr lang="en-GB" altLang="en-US" smtClean="0"/>
              <a:pPr>
                <a:defRPr/>
              </a:pPr>
              <a:t>16</a:t>
            </a:fld>
            <a:endParaRPr lang="en-GB" altLang="en-US"/>
          </a:p>
        </p:txBody>
      </p:sp>
      <p:pic>
        <p:nvPicPr>
          <p:cNvPr id="7" name="Content Placeholder 6" descr="Graphical user interface&#10;&#10;Description automatically generated">
            <a:extLst>
              <a:ext uri="{FF2B5EF4-FFF2-40B4-BE49-F238E27FC236}">
                <a16:creationId xmlns:a16="http://schemas.microsoft.com/office/drawing/2014/main" id="{C62C9320-D7B9-51F3-2E2C-93ADBB36714A}"/>
              </a:ext>
            </a:extLst>
          </p:cNvPr>
          <p:cNvPicPr>
            <a:picLocks noGrp="1" noChangeAspect="1"/>
          </p:cNvPicPr>
          <p:nvPr>
            <p:ph idx="16"/>
          </p:nvPr>
        </p:nvPicPr>
        <p:blipFill>
          <a:blip r:embed="rId3"/>
          <a:stretch>
            <a:fillRect/>
          </a:stretch>
        </p:blipFill>
        <p:spPr>
          <a:xfrm>
            <a:off x="1253961" y="932724"/>
            <a:ext cx="9684078" cy="5447294"/>
          </a:xfrm>
          <a:prstGeom prst="rect">
            <a:avLst/>
          </a:prstGeom>
        </p:spPr>
      </p:pic>
      <p:sp>
        <p:nvSpPr>
          <p:cNvPr id="8" name="TextBox 7">
            <a:extLst>
              <a:ext uri="{FF2B5EF4-FFF2-40B4-BE49-F238E27FC236}">
                <a16:creationId xmlns:a16="http://schemas.microsoft.com/office/drawing/2014/main" id="{54AF02E2-D20D-4536-862D-4FFCD64A2C89}"/>
              </a:ext>
            </a:extLst>
          </p:cNvPr>
          <p:cNvSpPr txBox="1"/>
          <p:nvPr/>
        </p:nvSpPr>
        <p:spPr>
          <a:xfrm>
            <a:off x="301336" y="5817060"/>
            <a:ext cx="11511632" cy="943380"/>
          </a:xfrm>
          <a:prstGeom prst="rect">
            <a:avLst/>
          </a:prstGeom>
          <a:solidFill>
            <a:srgbClr val="FFFFFF"/>
          </a:solidFill>
        </p:spPr>
        <p:txBody>
          <a:bodyPr wrap="square" rtlCol="0">
            <a:spAutoFit/>
          </a:bodyPr>
          <a:lstStyle/>
          <a:p>
            <a:endParaRPr lang="en-GB" dirty="0"/>
          </a:p>
        </p:txBody>
      </p:sp>
    </p:spTree>
    <p:extLst>
      <p:ext uri="{BB962C8B-B14F-4D97-AF65-F5344CB8AC3E}">
        <p14:creationId xmlns:p14="http://schemas.microsoft.com/office/powerpoint/2010/main" val="33208664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73322" y="345696"/>
            <a:ext cx="11513879" cy="6380679"/>
          </a:xfrm>
          <a:prstGeom prst="rect">
            <a:avLst/>
          </a:prstGeom>
        </p:spPr>
      </p:pic>
      <p:sp>
        <p:nvSpPr>
          <p:cNvPr id="4" name="TextBox 3">
            <a:extLst>
              <a:ext uri="{FF2B5EF4-FFF2-40B4-BE49-F238E27FC236}">
                <a16:creationId xmlns:a16="http://schemas.microsoft.com/office/drawing/2014/main" id="{FF165FDF-D18F-4545-A09E-AE598171D150}"/>
              </a:ext>
            </a:extLst>
          </p:cNvPr>
          <p:cNvSpPr txBox="1"/>
          <p:nvPr/>
        </p:nvSpPr>
        <p:spPr>
          <a:xfrm>
            <a:off x="0" y="374473"/>
            <a:ext cx="5167746" cy="523220"/>
          </a:xfrm>
          <a:prstGeom prst="rect">
            <a:avLst/>
          </a:prstGeom>
          <a:solidFill>
            <a:srgbClr val="FFFFFF"/>
          </a:solidFill>
        </p:spPr>
        <p:txBody>
          <a:bodyPr wrap="square" rtlCol="0">
            <a:spAutoFit/>
          </a:bodyPr>
          <a:lstStyle/>
          <a:p>
            <a:r>
              <a:rPr lang="en-GB" sz="2800" dirty="0">
                <a:solidFill>
                  <a:srgbClr val="1A2B7C"/>
                </a:solidFill>
                <a:latin typeface="Arial Black" panose="020B0A04020102020204" pitchFamily="34" charset="0"/>
              </a:rPr>
              <a:t>      </a:t>
            </a:r>
            <a:r>
              <a:rPr lang="en-GB" sz="2800" dirty="0">
                <a:solidFill>
                  <a:srgbClr val="BE9A54"/>
                </a:solidFill>
                <a:latin typeface="Arial Black" panose="020B0A04020102020204" pitchFamily="34" charset="0"/>
              </a:rPr>
              <a:t>Themed Rounds</a:t>
            </a:r>
          </a:p>
        </p:txBody>
      </p:sp>
      <p:sp>
        <p:nvSpPr>
          <p:cNvPr id="2" name="TextBox 1">
            <a:extLst>
              <a:ext uri="{FF2B5EF4-FFF2-40B4-BE49-F238E27FC236}">
                <a16:creationId xmlns:a16="http://schemas.microsoft.com/office/drawing/2014/main" id="{1A28F5DF-B200-4315-8D34-D340025F5442}"/>
              </a:ext>
            </a:extLst>
          </p:cNvPr>
          <p:cNvSpPr txBox="1"/>
          <p:nvPr/>
        </p:nvSpPr>
        <p:spPr>
          <a:xfrm>
            <a:off x="10816937" y="450883"/>
            <a:ext cx="1153391" cy="446810"/>
          </a:xfrm>
          <a:prstGeom prst="rect">
            <a:avLst/>
          </a:prstGeom>
          <a:solidFill>
            <a:srgbClr val="FFFFFF"/>
          </a:solidFill>
        </p:spPr>
        <p:txBody>
          <a:bodyPr wrap="square" rtlCol="0">
            <a:spAutoFit/>
          </a:bodyPr>
          <a:lstStyle/>
          <a:p>
            <a:endParaRPr lang="en-GB" dirty="0"/>
          </a:p>
        </p:txBody>
      </p:sp>
      <p:sp>
        <p:nvSpPr>
          <p:cNvPr id="5" name="TextBox 4">
            <a:extLst>
              <a:ext uri="{FF2B5EF4-FFF2-40B4-BE49-F238E27FC236}">
                <a16:creationId xmlns:a16="http://schemas.microsoft.com/office/drawing/2014/main" id="{1279CC26-4EAB-4039-8DE8-2827847096E1}"/>
              </a:ext>
            </a:extLst>
          </p:cNvPr>
          <p:cNvSpPr txBox="1"/>
          <p:nvPr/>
        </p:nvSpPr>
        <p:spPr>
          <a:xfrm>
            <a:off x="103908" y="5993705"/>
            <a:ext cx="12024249" cy="943380"/>
          </a:xfrm>
          <a:prstGeom prst="rect">
            <a:avLst/>
          </a:prstGeom>
          <a:solidFill>
            <a:srgbClr val="FFFFFF"/>
          </a:solidFill>
        </p:spPr>
        <p:txBody>
          <a:bodyPr wrap="square" rtlCol="0">
            <a:spAutoFit/>
          </a:bodyPr>
          <a:lstStyle/>
          <a:p>
            <a:endParaRPr lang="en-GB" dirty="0"/>
          </a:p>
        </p:txBody>
      </p:sp>
    </p:spTree>
    <p:extLst>
      <p:ext uri="{BB962C8B-B14F-4D97-AF65-F5344CB8AC3E}">
        <p14:creationId xmlns:p14="http://schemas.microsoft.com/office/powerpoint/2010/main" val="28845757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789" y="183220"/>
            <a:ext cx="12298479" cy="6886056"/>
          </a:xfrm>
          <a:prstGeom prst="rect">
            <a:avLst/>
          </a:prstGeom>
        </p:spPr>
      </p:pic>
      <p:sp>
        <p:nvSpPr>
          <p:cNvPr id="3" name="TextBox 2">
            <a:extLst>
              <a:ext uri="{FF2B5EF4-FFF2-40B4-BE49-F238E27FC236}">
                <a16:creationId xmlns:a16="http://schemas.microsoft.com/office/drawing/2014/main" id="{DF245196-11EC-44B1-ADBB-7DA96515F868}"/>
              </a:ext>
            </a:extLst>
          </p:cNvPr>
          <p:cNvSpPr txBox="1"/>
          <p:nvPr/>
        </p:nvSpPr>
        <p:spPr>
          <a:xfrm>
            <a:off x="103908" y="5993705"/>
            <a:ext cx="12024249" cy="943380"/>
          </a:xfrm>
          <a:prstGeom prst="rect">
            <a:avLst/>
          </a:prstGeom>
          <a:solidFill>
            <a:srgbClr val="FFFFFF"/>
          </a:solidFill>
        </p:spPr>
        <p:txBody>
          <a:bodyPr wrap="square" rtlCol="0">
            <a:spAutoFit/>
          </a:bodyPr>
          <a:lstStyle/>
          <a:p>
            <a:endParaRPr lang="en-GB" dirty="0"/>
          </a:p>
        </p:txBody>
      </p:sp>
      <p:sp>
        <p:nvSpPr>
          <p:cNvPr id="5" name="TextBox 4">
            <a:extLst>
              <a:ext uri="{FF2B5EF4-FFF2-40B4-BE49-F238E27FC236}">
                <a16:creationId xmlns:a16="http://schemas.microsoft.com/office/drawing/2014/main" id="{4B91114B-5674-4AF9-A195-32AD29A9763A}"/>
              </a:ext>
            </a:extLst>
          </p:cNvPr>
          <p:cNvSpPr txBox="1"/>
          <p:nvPr/>
        </p:nvSpPr>
        <p:spPr>
          <a:xfrm>
            <a:off x="9789" y="330113"/>
            <a:ext cx="12142013" cy="523220"/>
          </a:xfrm>
          <a:prstGeom prst="rect">
            <a:avLst/>
          </a:prstGeom>
          <a:solidFill>
            <a:srgbClr val="FFFFFF"/>
          </a:solidFill>
        </p:spPr>
        <p:txBody>
          <a:bodyPr wrap="square" rtlCol="0">
            <a:spAutoFit/>
          </a:bodyPr>
          <a:lstStyle/>
          <a:p>
            <a:r>
              <a:rPr lang="en-GB" sz="2800" dirty="0">
                <a:solidFill>
                  <a:srgbClr val="1A2B7C"/>
                </a:solidFill>
                <a:latin typeface="Arial Black" panose="020B0A04020102020204" pitchFamily="34" charset="0"/>
              </a:rPr>
              <a:t>      </a:t>
            </a:r>
            <a:r>
              <a:rPr lang="en-GB" sz="2800" dirty="0">
                <a:solidFill>
                  <a:srgbClr val="BE9A54"/>
                </a:solidFill>
                <a:latin typeface="Arial Black" panose="020B0A04020102020204" pitchFamily="34" charset="0"/>
              </a:rPr>
              <a:t>Diversity Monitoring</a:t>
            </a:r>
          </a:p>
        </p:txBody>
      </p:sp>
    </p:spTree>
    <p:extLst>
      <p:ext uri="{BB962C8B-B14F-4D97-AF65-F5344CB8AC3E}">
        <p14:creationId xmlns:p14="http://schemas.microsoft.com/office/powerpoint/2010/main" val="36231878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12192000" cy="6858000"/>
          </a:xfrm>
          <a:prstGeom prst="rect">
            <a:avLst/>
          </a:prstGeom>
          <a:solidFill>
            <a:schemeClr val="bg1"/>
          </a:solidFill>
          <a:ln>
            <a:noFill/>
          </a:ln>
        </p:spPr>
        <p:txBody>
          <a:bodyPr wrap="square" rtlCol="0">
            <a:spAutoFit/>
          </a:bodyPr>
          <a:lstStyle/>
          <a:p>
            <a:endParaRPr lang="en-GB" dirty="0"/>
          </a:p>
        </p:txBody>
      </p:sp>
      <p:pic>
        <p:nvPicPr>
          <p:cNvPr id="2" name="Picture 1">
            <a:hlinkClick r:id="rId3"/>
          </p:cNvPr>
          <p:cNvPicPr>
            <a:picLocks noChangeAspect="1"/>
          </p:cNvPicPr>
          <p:nvPr/>
        </p:nvPicPr>
        <p:blipFill rotWithShape="1">
          <a:blip r:embed="rId4"/>
          <a:srcRect l="4323" t="17860" r="33090" b="20222"/>
          <a:stretch/>
        </p:blipFill>
        <p:spPr>
          <a:xfrm>
            <a:off x="70666" y="56273"/>
            <a:ext cx="12121334" cy="6745453"/>
          </a:xfrm>
          <a:prstGeom prst="rect">
            <a:avLst/>
          </a:prstGeom>
        </p:spPr>
      </p:pic>
      <p:sp>
        <p:nvSpPr>
          <p:cNvPr id="6" name="TextBox 5">
            <a:extLst>
              <a:ext uri="{FF2B5EF4-FFF2-40B4-BE49-F238E27FC236}">
                <a16:creationId xmlns:a16="http://schemas.microsoft.com/office/drawing/2014/main" id="{71979078-CDD0-44B3-92D8-25FDD46DBF3B}"/>
              </a:ext>
            </a:extLst>
          </p:cNvPr>
          <p:cNvSpPr txBox="1"/>
          <p:nvPr/>
        </p:nvSpPr>
        <p:spPr>
          <a:xfrm>
            <a:off x="4223904" y="3938954"/>
            <a:ext cx="3744191" cy="584775"/>
          </a:xfrm>
          <a:prstGeom prst="rect">
            <a:avLst/>
          </a:prstGeom>
          <a:solidFill>
            <a:srgbClr val="BCDBB2"/>
          </a:solidFill>
        </p:spPr>
        <p:txBody>
          <a:bodyPr wrap="square" rtlCol="0">
            <a:spAutoFit/>
          </a:bodyPr>
          <a:lstStyle/>
          <a:p>
            <a:r>
              <a:rPr lang="en-GB" sz="2800" dirty="0">
                <a:solidFill>
                  <a:srgbClr val="1A2B7C"/>
                </a:solidFill>
                <a:latin typeface="Arial Black" panose="020B0A04020102020204" pitchFamily="34" charset="0"/>
              </a:rPr>
              <a:t>      </a:t>
            </a:r>
            <a:r>
              <a:rPr lang="en-GB" sz="3200" dirty="0">
                <a:solidFill>
                  <a:srgbClr val="BE9A54"/>
                </a:solidFill>
                <a:latin typeface="Arial Black" panose="020B0A04020102020204" pitchFamily="34" charset="0"/>
              </a:rPr>
              <a:t>Thank You</a:t>
            </a:r>
            <a:endParaRPr lang="en-GB" sz="2800" dirty="0">
              <a:solidFill>
                <a:srgbClr val="BE9A54"/>
              </a:solidFill>
              <a:latin typeface="Arial Black" panose="020B0A04020102020204" pitchFamily="34" charset="0"/>
            </a:endParaRPr>
          </a:p>
        </p:txBody>
      </p:sp>
    </p:spTree>
    <p:extLst>
      <p:ext uri="{BB962C8B-B14F-4D97-AF65-F5344CB8AC3E}">
        <p14:creationId xmlns:p14="http://schemas.microsoft.com/office/powerpoint/2010/main" val="16021137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19009"/>
          <a:stretch/>
        </p:blipFill>
        <p:spPr>
          <a:xfrm>
            <a:off x="-247097" y="9000"/>
            <a:ext cx="12686194" cy="6840000"/>
          </a:xfrm>
        </p:spPr>
      </p:pic>
      <p:pic>
        <p:nvPicPr>
          <p:cNvPr id="6"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131" y="432380"/>
            <a:ext cx="2619035" cy="673203"/>
          </a:xfrm>
          <a:prstGeom prst="rect">
            <a:avLst/>
          </a:prstGeom>
        </p:spPr>
      </p:pic>
      <p:sp>
        <p:nvSpPr>
          <p:cNvPr id="8" name="Rectangle 3"/>
          <p:cNvSpPr txBox="1">
            <a:spLocks noChangeArrowheads="1"/>
          </p:cNvSpPr>
          <p:nvPr/>
        </p:nvSpPr>
        <p:spPr>
          <a:xfrm>
            <a:off x="3953434" y="176334"/>
            <a:ext cx="8059271" cy="6505332"/>
          </a:xfrm>
          <a:prstGeom prst="rect">
            <a:avLst/>
          </a:prstGeom>
          <a:solidFill>
            <a:srgbClr val="000000">
              <a:alpha val="61176"/>
            </a:srgbClr>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6000" indent="0">
              <a:spcBef>
                <a:spcPts val="600"/>
              </a:spcBef>
              <a:buClr>
                <a:schemeClr val="accent3"/>
              </a:buClr>
              <a:buNone/>
              <a:defRPr/>
            </a:pPr>
            <a:r>
              <a:rPr lang="en-GB" sz="1800" b="1" dirty="0"/>
              <a:t>Dr Anthony Baynham, </a:t>
            </a:r>
            <a:r>
              <a:rPr lang="en-GB" sz="1800" dirty="0">
                <a:solidFill>
                  <a:schemeClr val="bg1">
                    <a:lumMod val="85000"/>
                  </a:schemeClr>
                </a:solidFill>
              </a:rPr>
              <a:t>MBBS </a:t>
            </a:r>
            <a:r>
              <a:rPr lang="en-GB" sz="1800" dirty="0" err="1">
                <a:solidFill>
                  <a:schemeClr val="bg1">
                    <a:lumMod val="85000"/>
                  </a:schemeClr>
                </a:solidFill>
              </a:rPr>
              <a:t>MRCPsych</a:t>
            </a:r>
            <a:r>
              <a:rPr lang="en-GB" sz="1800" dirty="0">
                <a:solidFill>
                  <a:schemeClr val="bg1">
                    <a:lumMod val="85000"/>
                  </a:schemeClr>
                </a:solidFill>
              </a:rPr>
              <a:t>, Clinical Medical Education Fellow, School of Medicine</a:t>
            </a:r>
          </a:p>
          <a:p>
            <a:pPr marL="36000" indent="0">
              <a:spcBef>
                <a:spcPts val="600"/>
              </a:spcBef>
              <a:buClr>
                <a:schemeClr val="accent3"/>
              </a:buClr>
              <a:buNone/>
              <a:defRPr/>
            </a:pPr>
            <a:endParaRPr lang="en-GB" sz="1800" b="1" dirty="0"/>
          </a:p>
          <a:p>
            <a:pPr marL="36000" indent="0">
              <a:spcBef>
                <a:spcPts val="600"/>
              </a:spcBef>
              <a:buClr>
                <a:schemeClr val="accent3"/>
              </a:buClr>
              <a:buNone/>
              <a:defRPr/>
            </a:pPr>
            <a:r>
              <a:rPr lang="en-GB" sz="1800" b="1" dirty="0"/>
              <a:t>Professor Mark Gabbay</a:t>
            </a:r>
            <a:r>
              <a:rPr lang="en-GB" sz="1800" dirty="0"/>
              <a:t>, </a:t>
            </a:r>
            <a:r>
              <a:rPr lang="en-GB" sz="1800" dirty="0">
                <a:solidFill>
                  <a:schemeClr val="bg1">
                    <a:lumMod val="85000"/>
                  </a:schemeClr>
                </a:solidFill>
              </a:rPr>
              <a:t>MD FRCGP, Prof of General Practice, </a:t>
            </a:r>
            <a:r>
              <a:rPr lang="en-GB" sz="1800" dirty="0" err="1">
                <a:solidFill>
                  <a:schemeClr val="bg1">
                    <a:lumMod val="85000"/>
                  </a:schemeClr>
                </a:solidFill>
              </a:rPr>
              <a:t>HoD</a:t>
            </a:r>
            <a:r>
              <a:rPr lang="en-GB" sz="1800" dirty="0">
                <a:solidFill>
                  <a:schemeClr val="bg1">
                    <a:lumMod val="85000"/>
                  </a:schemeClr>
                </a:solidFill>
              </a:rPr>
              <a:t> HSR, Director NIHR CLAHRC NWC</a:t>
            </a:r>
            <a:br>
              <a:rPr lang="en-GB" sz="1800" dirty="0">
                <a:solidFill>
                  <a:schemeClr val="bg1">
                    <a:lumMod val="85000"/>
                  </a:schemeClr>
                </a:solidFill>
              </a:rPr>
            </a:br>
            <a:endParaRPr lang="en-GB" sz="1800" dirty="0">
              <a:solidFill>
                <a:schemeClr val="bg1">
                  <a:lumMod val="85000"/>
                </a:schemeClr>
              </a:solidFill>
            </a:endParaRPr>
          </a:p>
          <a:p>
            <a:pPr marL="36000" indent="0">
              <a:spcBef>
                <a:spcPts val="600"/>
              </a:spcBef>
              <a:buClr>
                <a:schemeClr val="accent3"/>
              </a:buClr>
              <a:buNone/>
              <a:defRPr/>
            </a:pPr>
            <a:r>
              <a:rPr lang="en-GB" sz="1800" b="1" dirty="0"/>
              <a:t>Professor Viktoria Goddard</a:t>
            </a:r>
            <a:r>
              <a:rPr lang="en-GB" sz="1800" dirty="0"/>
              <a:t>, </a:t>
            </a:r>
            <a:r>
              <a:rPr lang="en-GB" sz="1800" dirty="0">
                <a:solidFill>
                  <a:schemeClr val="bg1">
                    <a:lumMod val="85000"/>
                  </a:schemeClr>
                </a:solidFill>
              </a:rPr>
              <a:t>Vice-Dean, Learning and Scholarship, School of Medicine and Director of Studies, MBChB Programme</a:t>
            </a:r>
            <a:br>
              <a:rPr lang="en-GB" sz="1800" dirty="0">
                <a:solidFill>
                  <a:schemeClr val="bg1">
                    <a:lumMod val="85000"/>
                  </a:schemeClr>
                </a:solidFill>
              </a:rPr>
            </a:br>
            <a:endParaRPr lang="en-GB" sz="1800" dirty="0">
              <a:solidFill>
                <a:schemeClr val="bg1">
                  <a:lumMod val="85000"/>
                </a:schemeClr>
              </a:solidFill>
            </a:endParaRPr>
          </a:p>
          <a:p>
            <a:pPr marL="36000" indent="0">
              <a:spcBef>
                <a:spcPts val="600"/>
              </a:spcBef>
              <a:buClr>
                <a:schemeClr val="accent3"/>
              </a:buClr>
              <a:buNone/>
              <a:defRPr/>
            </a:pPr>
            <a:r>
              <a:rPr lang="en-GB" sz="1800" b="1" dirty="0"/>
              <a:t>Dr Laura Golding</a:t>
            </a:r>
            <a:r>
              <a:rPr lang="en-GB" sz="1800" dirty="0"/>
              <a:t>, </a:t>
            </a:r>
            <a:r>
              <a:rPr lang="en-GB" sz="1800" dirty="0">
                <a:solidFill>
                  <a:schemeClr val="bg1">
                    <a:lumMod val="85000"/>
                  </a:schemeClr>
                </a:solidFill>
              </a:rPr>
              <a:t>Schwartz Round Project Lead and BPS/DCP/HCPC registered Clinical Psychologist</a:t>
            </a:r>
          </a:p>
          <a:p>
            <a:pPr marL="36000" indent="0">
              <a:spcBef>
                <a:spcPts val="600"/>
              </a:spcBef>
              <a:buClr>
                <a:schemeClr val="accent3"/>
              </a:buClr>
              <a:buNone/>
              <a:defRPr/>
            </a:pPr>
            <a:endParaRPr lang="en-GB" sz="1800" dirty="0">
              <a:solidFill>
                <a:schemeClr val="bg1">
                  <a:lumMod val="85000"/>
                </a:schemeClr>
              </a:solidFill>
            </a:endParaRPr>
          </a:p>
          <a:p>
            <a:pPr marL="36000" indent="0">
              <a:spcBef>
                <a:spcPts val="600"/>
              </a:spcBef>
              <a:buClr>
                <a:schemeClr val="accent3"/>
              </a:buClr>
              <a:buNone/>
              <a:defRPr/>
            </a:pPr>
            <a:r>
              <a:rPr lang="en-GB" sz="1800" b="1" dirty="0"/>
              <a:t>Mrs Victoria Grimbly</a:t>
            </a:r>
            <a:r>
              <a:rPr lang="en-GB" sz="1800" dirty="0"/>
              <a:t>, </a:t>
            </a:r>
            <a:r>
              <a:rPr lang="en-GB" sz="1800" dirty="0">
                <a:solidFill>
                  <a:schemeClr val="bg1">
                    <a:lumMod val="85000"/>
                  </a:schemeClr>
                </a:solidFill>
              </a:rPr>
              <a:t>Schwartz Round Project Officer and Programme Manager, Infection Neuroscience Lab</a:t>
            </a:r>
          </a:p>
          <a:p>
            <a:pPr marL="36000" indent="0">
              <a:spcBef>
                <a:spcPts val="600"/>
              </a:spcBef>
              <a:buClr>
                <a:schemeClr val="accent3"/>
              </a:buClr>
              <a:buNone/>
              <a:defRPr/>
            </a:pPr>
            <a:br>
              <a:rPr lang="en-GB" sz="1800" b="1" dirty="0"/>
            </a:br>
            <a:r>
              <a:rPr lang="en-GB" sz="1800" b="1" dirty="0"/>
              <a:t>Dr Gundi Kiemle</a:t>
            </a:r>
            <a:r>
              <a:rPr lang="en-GB" sz="1800" dirty="0"/>
              <a:t>, </a:t>
            </a:r>
            <a:r>
              <a:rPr lang="en-GB" sz="1800" dirty="0">
                <a:solidFill>
                  <a:schemeClr val="bg1">
                    <a:lumMod val="85000"/>
                  </a:schemeClr>
                </a:solidFill>
              </a:rPr>
              <a:t>BPS/DCP/HCPC registered Clinical Psychologist &amp; UKCP registered Psychotherapist, Academic Director &amp; Admissions Tutor, Doctorate in Clinical Psychology</a:t>
            </a:r>
            <a:br>
              <a:rPr lang="en-GB" sz="1800" dirty="0">
                <a:solidFill>
                  <a:schemeClr val="bg1">
                    <a:lumMod val="85000"/>
                  </a:schemeClr>
                </a:solidFill>
              </a:rPr>
            </a:br>
            <a:endParaRPr lang="en-GB" sz="1800" dirty="0">
              <a:solidFill>
                <a:schemeClr val="bg1">
                  <a:lumMod val="85000"/>
                </a:schemeClr>
              </a:solidFill>
            </a:endParaRPr>
          </a:p>
          <a:p>
            <a:pPr marL="36000" indent="0">
              <a:spcBef>
                <a:spcPts val="600"/>
              </a:spcBef>
              <a:buClr>
                <a:schemeClr val="accent3"/>
              </a:buClr>
              <a:buNone/>
              <a:defRPr/>
            </a:pPr>
            <a:r>
              <a:rPr lang="en-GB" sz="1800" b="1" dirty="0"/>
              <a:t>Ms Helen Orton</a:t>
            </a:r>
            <a:r>
              <a:rPr lang="en-GB" sz="1800" dirty="0"/>
              <a:t>, </a:t>
            </a:r>
            <a:r>
              <a:rPr lang="en-GB" sz="1800" dirty="0">
                <a:solidFill>
                  <a:schemeClr val="bg1">
                    <a:lumMod val="85000"/>
                  </a:schemeClr>
                </a:solidFill>
              </a:rPr>
              <a:t>Academic Lead for Continuing Professional Development, School of Health Sciences</a:t>
            </a:r>
            <a:br>
              <a:rPr lang="en-GB" sz="1800" dirty="0">
                <a:solidFill>
                  <a:schemeClr val="bg1">
                    <a:lumMod val="85000"/>
                  </a:schemeClr>
                </a:solidFill>
              </a:rPr>
            </a:br>
            <a:endParaRPr lang="en-GB" sz="1800" dirty="0">
              <a:solidFill>
                <a:schemeClr val="bg1">
                  <a:lumMod val="85000"/>
                </a:schemeClr>
              </a:solidFill>
            </a:endParaRPr>
          </a:p>
          <a:p>
            <a:pPr marL="36000" indent="0">
              <a:spcBef>
                <a:spcPts val="600"/>
              </a:spcBef>
              <a:buClr>
                <a:schemeClr val="accent3"/>
              </a:buClr>
              <a:buNone/>
              <a:defRPr/>
            </a:pPr>
            <a:r>
              <a:rPr lang="en-GB" sz="1800" b="1" dirty="0"/>
              <a:t>Dr Stuart Oultram</a:t>
            </a:r>
            <a:r>
              <a:rPr lang="en-GB" sz="1800" dirty="0"/>
              <a:t>, </a:t>
            </a:r>
            <a:r>
              <a:rPr lang="en-GB" sz="1800" dirty="0">
                <a:solidFill>
                  <a:schemeClr val="bg1">
                    <a:lumMod val="85000"/>
                  </a:schemeClr>
                </a:solidFill>
              </a:rPr>
              <a:t>Lecturer in Bioethics, School of Medicine</a:t>
            </a:r>
            <a:endParaRPr lang="en-GB" sz="1800" dirty="0"/>
          </a:p>
        </p:txBody>
      </p:sp>
      <p:sp>
        <p:nvSpPr>
          <p:cNvPr id="7" name="TextBox 6"/>
          <p:cNvSpPr txBox="1"/>
          <p:nvPr/>
        </p:nvSpPr>
        <p:spPr>
          <a:xfrm>
            <a:off x="1" y="5476253"/>
            <a:ext cx="1461062" cy="1186775"/>
          </a:xfrm>
          <a:prstGeom prst="rect">
            <a:avLst/>
          </a:prstGeom>
          <a:gradFill>
            <a:gsLst>
              <a:gs pos="75113">
                <a:schemeClr val="tx1">
                  <a:alpha val="70000"/>
                </a:schemeClr>
              </a:gs>
              <a:gs pos="100000">
                <a:schemeClr val="tx1"/>
              </a:gs>
              <a:gs pos="100000">
                <a:schemeClr val="accent1">
                  <a:lumMod val="45000"/>
                  <a:lumOff val="55000"/>
                </a:schemeClr>
              </a:gs>
              <a:gs pos="100000">
                <a:schemeClr val="accent1">
                  <a:lumMod val="45000"/>
                  <a:lumOff val="55000"/>
                </a:schemeClr>
              </a:gs>
              <a:gs pos="100000">
                <a:schemeClr val="accent1">
                  <a:lumMod val="30000"/>
                  <a:lumOff val="70000"/>
                </a:schemeClr>
              </a:gs>
            </a:gsLst>
            <a:lin ang="2700000" scaled="1"/>
          </a:gra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8"/>
          <p:cNvSpPr txBox="1"/>
          <p:nvPr/>
        </p:nvSpPr>
        <p:spPr>
          <a:xfrm>
            <a:off x="0" y="5705822"/>
            <a:ext cx="1461062" cy="697563"/>
          </a:xfrm>
          <a:prstGeom prst="rect">
            <a:avLst/>
          </a:prstGeom>
          <a:noFill/>
        </p:spPr>
        <p:txBody>
          <a:bodyPr wrap="square" rtlCol="0">
            <a:spAutoFit/>
          </a:bodyPr>
          <a:lstStyle/>
          <a:p>
            <a:pPr marL="0" marR="0" lvl="0" indent="0" algn="l" defTabSz="914400" rtl="0" eaLnBrk="1" fontAlgn="auto" latinLnBrk="0" hangingPunct="1">
              <a:lnSpc>
                <a:spcPts val="5160"/>
              </a:lnSpc>
              <a:spcBef>
                <a:spcPts val="0"/>
              </a:spcBef>
              <a:spcAft>
                <a:spcPts val="0"/>
              </a:spcAft>
              <a:buClrTx/>
              <a:buSzTx/>
              <a:buFontTx/>
              <a:buNone/>
              <a:tabLst/>
              <a:defRPr/>
            </a:pPr>
            <a:r>
              <a:rPr lang="en-US" sz="3600" b="1" noProof="0">
                <a:solidFill>
                  <a:prstClr val="white"/>
                </a:solidFill>
                <a:latin typeface="Arial" panose="020B0604020202020204" pitchFamily="34" charset="0"/>
                <a:ea typeface="Arial Black" charset="0"/>
                <a:cs typeface="Arial" panose="020B0604020202020204" pitchFamily="34" charset="0"/>
              </a:rPr>
              <a:t>Team</a:t>
            </a:r>
            <a:endParaRPr kumimoji="0" lang="en-US" sz="3600" b="1" i="0" u="none" strike="noStrike" kern="1200" cap="none" spc="0" normalizeH="0" baseline="0" noProof="0">
              <a:ln>
                <a:noFill/>
              </a:ln>
              <a:solidFill>
                <a:prstClr val="white"/>
              </a:solidFill>
              <a:effectLst/>
              <a:uLnTx/>
              <a:uFillTx/>
              <a:latin typeface="Arial" panose="020B0604020202020204" pitchFamily="34" charset="0"/>
              <a:ea typeface="Arial Black" charset="0"/>
              <a:cs typeface="Arial" panose="020B0604020202020204" pitchFamily="34" charset="0"/>
            </a:endParaRPr>
          </a:p>
        </p:txBody>
      </p:sp>
    </p:spTree>
    <p:extLst>
      <p:ext uri="{BB962C8B-B14F-4D97-AF65-F5344CB8AC3E}">
        <p14:creationId xmlns:p14="http://schemas.microsoft.com/office/powerpoint/2010/main" val="15535623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TextBox 7"/>
          <p:cNvSpPr txBox="1"/>
          <p:nvPr/>
        </p:nvSpPr>
        <p:spPr>
          <a:xfrm>
            <a:off x="623806" y="217586"/>
            <a:ext cx="10944387" cy="6412437"/>
          </a:xfrm>
          <a:prstGeom prst="rect">
            <a:avLst/>
          </a:prstGeom>
          <a:gradFill>
            <a:gsLst>
              <a:gs pos="75113">
                <a:schemeClr val="tx1">
                  <a:alpha val="70000"/>
                </a:schemeClr>
              </a:gs>
              <a:gs pos="100000">
                <a:schemeClr val="tx1"/>
              </a:gs>
              <a:gs pos="100000">
                <a:schemeClr val="accent1">
                  <a:lumMod val="45000"/>
                  <a:lumOff val="55000"/>
                </a:schemeClr>
              </a:gs>
              <a:gs pos="100000">
                <a:schemeClr val="accent1">
                  <a:lumMod val="45000"/>
                  <a:lumOff val="55000"/>
                </a:schemeClr>
              </a:gs>
              <a:gs pos="100000">
                <a:schemeClr val="accent1">
                  <a:lumMod val="30000"/>
                  <a:lumOff val="70000"/>
                </a:schemeClr>
              </a:gs>
            </a:gsLst>
            <a:lin ang="2700000" scaled="1"/>
          </a:gra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p:cNvSpPr txBox="1"/>
          <p:nvPr/>
        </p:nvSpPr>
        <p:spPr>
          <a:xfrm>
            <a:off x="1180963" y="227977"/>
            <a:ext cx="9386026" cy="8699754"/>
          </a:xfrm>
          <a:prstGeom prst="rect">
            <a:avLst/>
          </a:prstGeom>
          <a:noFill/>
        </p:spPr>
        <p:txBody>
          <a:bodyPr wrap="square" rtlCol="0">
            <a:spAutoFit/>
          </a:bodyPr>
          <a:lstStyle/>
          <a:p>
            <a:pPr lvl="0">
              <a:lnSpc>
                <a:spcPts val="5160"/>
              </a:lnSpc>
              <a:defRPr/>
            </a:pPr>
            <a:r>
              <a:rPr lang="en-GB" sz="3400" b="1" dirty="0">
                <a:solidFill>
                  <a:schemeClr val="bg1"/>
                </a:solidFill>
                <a:latin typeface="Arial Black" panose="020B0A04020102020204" pitchFamily="34" charset="0"/>
                <a:cs typeface="Arial" panose="020B0604020202020204" pitchFamily="34" charset="0"/>
              </a:rPr>
              <a:t>Contact</a:t>
            </a:r>
            <a:br>
              <a:rPr lang="en-GB" sz="3400" b="1" dirty="0">
                <a:solidFill>
                  <a:schemeClr val="bg1"/>
                </a:solidFill>
                <a:latin typeface="Arial" panose="020B0604020202020204" pitchFamily="34" charset="0"/>
                <a:cs typeface="Arial" panose="020B0604020202020204" pitchFamily="34" charset="0"/>
              </a:rPr>
            </a:br>
            <a:br>
              <a:rPr lang="en-GB" sz="3400" b="1" dirty="0">
                <a:solidFill>
                  <a:schemeClr val="bg1"/>
                </a:solidFill>
                <a:latin typeface="Arial" panose="020B0604020202020204" pitchFamily="34" charset="0"/>
                <a:cs typeface="Arial" panose="020B0604020202020204" pitchFamily="34" charset="0"/>
              </a:rPr>
            </a:br>
            <a:r>
              <a:rPr lang="en-GB" sz="2400" b="1" dirty="0">
                <a:solidFill>
                  <a:srgbClr val="BE9A54"/>
                </a:solidFill>
                <a:latin typeface="Arial Black" panose="020B0A04020102020204" pitchFamily="34" charset="0"/>
                <a:cs typeface="Arial" panose="020B0604020202020204" pitchFamily="34" charset="0"/>
              </a:rPr>
              <a:t>Laura Golding</a:t>
            </a:r>
          </a:p>
          <a:p>
            <a:pPr>
              <a:lnSpc>
                <a:spcPts val="5160"/>
              </a:lnSpc>
              <a:defRPr/>
            </a:pPr>
            <a:br>
              <a:rPr lang="en-GB" sz="2400" dirty="0">
                <a:latin typeface="Arial" panose="020B0604020202020204" pitchFamily="34" charset="0"/>
                <a:cs typeface="Arial" panose="020B0604020202020204" pitchFamily="34" charset="0"/>
              </a:rPr>
            </a:br>
            <a:br>
              <a:rPr lang="en-GB" sz="2400" dirty="0">
                <a:latin typeface="Arial" panose="020B0604020202020204" pitchFamily="34" charset="0"/>
                <a:cs typeface="Arial" panose="020B0604020202020204" pitchFamily="34" charset="0"/>
              </a:rPr>
            </a:br>
            <a:r>
              <a:rPr lang="en-GB" sz="2400" b="1" dirty="0">
                <a:solidFill>
                  <a:srgbClr val="BE9A54"/>
                </a:solidFill>
                <a:latin typeface="Arial Black" panose="020B0A04020102020204" pitchFamily="34" charset="0"/>
                <a:cs typeface="Arial" panose="020B0604020202020204" pitchFamily="34" charset="0"/>
              </a:rPr>
              <a:t>Viktoria Goddard</a:t>
            </a:r>
          </a:p>
          <a:p>
            <a:pPr>
              <a:lnSpc>
                <a:spcPts val="5160"/>
              </a:lnSpc>
              <a:defRPr/>
            </a:pPr>
            <a:endParaRPr lang="en-GB" sz="2400" b="1" dirty="0">
              <a:solidFill>
                <a:srgbClr val="BE9A54"/>
              </a:solidFill>
              <a:latin typeface="Arial Black" panose="020B0A04020102020204" pitchFamily="34" charset="0"/>
              <a:cs typeface="Arial" panose="020B0604020202020204" pitchFamily="34" charset="0"/>
            </a:endParaRPr>
          </a:p>
          <a:p>
            <a:pPr>
              <a:lnSpc>
                <a:spcPts val="5160"/>
              </a:lnSpc>
              <a:defRPr/>
            </a:pPr>
            <a:r>
              <a:rPr lang="en-GB" sz="2400" b="1" dirty="0">
                <a:solidFill>
                  <a:srgbClr val="BE9A54"/>
                </a:solidFill>
                <a:latin typeface="Arial Black" panose="020B0A04020102020204" pitchFamily="34" charset="0"/>
                <a:cs typeface="Arial" panose="020B0604020202020204" pitchFamily="34" charset="0"/>
              </a:rPr>
              <a:t>Victoria Grimbly</a:t>
            </a:r>
          </a:p>
          <a:p>
            <a:pPr>
              <a:lnSpc>
                <a:spcPts val="5160"/>
              </a:lnSpc>
              <a:defRPr/>
            </a:pPr>
            <a:br>
              <a:rPr lang="en-GB" sz="3600" dirty="0"/>
            </a:br>
            <a:br>
              <a:rPr lang="en-GB" sz="3600" dirty="0"/>
            </a:br>
            <a:br>
              <a:rPr lang="en-GB" sz="3600" dirty="0"/>
            </a:br>
            <a:br>
              <a:rPr lang="en-US" sz="3600" b="1" dirty="0">
                <a:solidFill>
                  <a:prstClr val="white"/>
                </a:solidFill>
                <a:latin typeface="Arial" panose="020B0604020202020204" pitchFamily="34" charset="0"/>
                <a:ea typeface="Arial Black" charset="0"/>
                <a:cs typeface="Arial" panose="020B0604020202020204" pitchFamily="34" charset="0"/>
              </a:rPr>
            </a:br>
            <a:endPar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Arial Black" charset="0"/>
              <a:cs typeface="Arial" panose="020B0604020202020204" pitchFamily="34" charset="0"/>
            </a:endParaRPr>
          </a:p>
        </p:txBody>
      </p:sp>
      <p:sp>
        <p:nvSpPr>
          <p:cNvPr id="4" name="TextBox 3">
            <a:extLst>
              <a:ext uri="{FF2B5EF4-FFF2-40B4-BE49-F238E27FC236}">
                <a16:creationId xmlns:a16="http://schemas.microsoft.com/office/drawing/2014/main" id="{A06336E1-EB5D-49CE-ABF2-D2602EAB7A0F}"/>
              </a:ext>
            </a:extLst>
          </p:cNvPr>
          <p:cNvSpPr txBox="1"/>
          <p:nvPr/>
        </p:nvSpPr>
        <p:spPr>
          <a:xfrm>
            <a:off x="7901790" y="534865"/>
            <a:ext cx="3016689" cy="954107"/>
          </a:xfrm>
          <a:prstGeom prst="rect">
            <a:avLst/>
          </a:prstGeom>
          <a:noFill/>
        </p:spPr>
        <p:txBody>
          <a:bodyPr wrap="square" rtlCol="0">
            <a:spAutoFit/>
          </a:bodyPr>
          <a:lstStyle/>
          <a:p>
            <a:r>
              <a:rPr lang="en-GB" sz="2800" b="1" dirty="0">
                <a:solidFill>
                  <a:schemeClr val="bg1"/>
                </a:solidFill>
                <a:latin typeface="Arial" panose="020B0604020202020204" pitchFamily="34" charset="0"/>
                <a:cs typeface="Arial" panose="020B0604020202020204" pitchFamily="34" charset="0"/>
              </a:rPr>
              <a:t>@</a:t>
            </a:r>
            <a:r>
              <a:rPr lang="en-GB" sz="2800" b="1" dirty="0" err="1">
                <a:solidFill>
                  <a:schemeClr val="bg1"/>
                </a:solidFill>
                <a:latin typeface="Arial" panose="020B0604020202020204" pitchFamily="34" charset="0"/>
                <a:cs typeface="Arial" panose="020B0604020202020204" pitchFamily="34" charset="0"/>
              </a:rPr>
              <a:t>SchwartzUoL</a:t>
            </a:r>
            <a:br>
              <a:rPr lang="en-GB" sz="2800" b="1" dirty="0">
                <a:latin typeface="Arial" panose="020B0604020202020204" pitchFamily="34" charset="0"/>
                <a:cs typeface="Arial" panose="020B0604020202020204" pitchFamily="34" charset="0"/>
              </a:rPr>
            </a:br>
            <a:r>
              <a:rPr lang="en-GB" sz="2800" b="1" dirty="0">
                <a:solidFill>
                  <a:srgbClr val="BE9A54"/>
                </a:solidFill>
                <a:latin typeface="Arial" panose="020B0604020202020204" pitchFamily="34" charset="0"/>
                <a:cs typeface="Arial" panose="020B0604020202020204" pitchFamily="34" charset="0"/>
              </a:rPr>
              <a:t>@</a:t>
            </a:r>
            <a:r>
              <a:rPr lang="en-GB" sz="2800" b="1" dirty="0" err="1">
                <a:solidFill>
                  <a:srgbClr val="BE9A54"/>
                </a:solidFill>
                <a:latin typeface="Arial" panose="020B0604020202020204" pitchFamily="34" charset="0"/>
                <a:cs typeface="Arial" panose="020B0604020202020204" pitchFamily="34" charset="0"/>
              </a:rPr>
              <a:t>goldingeagles</a:t>
            </a:r>
            <a:endParaRPr lang="en-GB" sz="2800" b="1" dirty="0">
              <a:solidFill>
                <a:srgbClr val="BE9A54"/>
              </a:solidFill>
              <a:latin typeface="Arial" panose="020B0604020202020204" pitchFamily="34" charset="0"/>
              <a:cs typeface="Arial" panose="020B0604020202020204" pitchFamily="34" charset="0"/>
            </a:endParaRPr>
          </a:p>
        </p:txBody>
      </p:sp>
      <p:pic>
        <p:nvPicPr>
          <p:cNvPr id="2062" name="Picture 14" descr="Image result for twitter logo">
            <a:extLst>
              <a:ext uri="{FF2B5EF4-FFF2-40B4-BE49-F238E27FC236}">
                <a16:creationId xmlns:a16="http://schemas.microsoft.com/office/drawing/2014/main" id="{65BA985C-DEA9-4ADC-A31B-61E58F866F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0082" y="348579"/>
            <a:ext cx="1349682" cy="134968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2289193-92D3-4001-97EE-3331F6D49CEC}"/>
              </a:ext>
            </a:extLst>
          </p:cNvPr>
          <p:cNvSpPr txBox="1"/>
          <p:nvPr/>
        </p:nvSpPr>
        <p:spPr>
          <a:xfrm>
            <a:off x="1625011" y="2135594"/>
            <a:ext cx="6728114" cy="830997"/>
          </a:xfrm>
          <a:prstGeom prst="rect">
            <a:avLst/>
          </a:prstGeom>
          <a:noFill/>
        </p:spPr>
        <p:txBody>
          <a:bodyPr wrap="square" rtlCol="0">
            <a:spAutoFit/>
          </a:bodyPr>
          <a:lstStyle/>
          <a:p>
            <a:r>
              <a:rPr lang="en-GB" sz="2400" b="1" dirty="0">
                <a:solidFill>
                  <a:schemeClr val="bg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l.golding@liverpool.ac.uk</a:t>
            </a:r>
            <a:br>
              <a:rPr lang="en-GB" sz="2400" b="1" dirty="0">
                <a:solidFill>
                  <a:schemeClr val="bg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br>
            <a:r>
              <a:rPr lang="en-GB" sz="2400" b="1" dirty="0">
                <a:solidFill>
                  <a:schemeClr val="bg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lauragolding@pointofcarefoundation.org.uk</a:t>
            </a:r>
            <a:endParaRPr lang="en-GB" sz="2400" dirty="0">
              <a:solidFill>
                <a:schemeClr val="bg1"/>
              </a:solidFill>
            </a:endParaRPr>
          </a:p>
        </p:txBody>
      </p:sp>
      <p:sp>
        <p:nvSpPr>
          <p:cNvPr id="10" name="TextBox 9">
            <a:extLst>
              <a:ext uri="{FF2B5EF4-FFF2-40B4-BE49-F238E27FC236}">
                <a16:creationId xmlns:a16="http://schemas.microsoft.com/office/drawing/2014/main" id="{82B7AD0D-A247-4E4A-9B9B-1BB962546B7C}"/>
              </a:ext>
            </a:extLst>
          </p:cNvPr>
          <p:cNvSpPr txBox="1"/>
          <p:nvPr/>
        </p:nvSpPr>
        <p:spPr>
          <a:xfrm>
            <a:off x="1625011" y="5378106"/>
            <a:ext cx="4195515" cy="461665"/>
          </a:xfrm>
          <a:prstGeom prst="rect">
            <a:avLst/>
          </a:prstGeom>
          <a:noFill/>
        </p:spPr>
        <p:txBody>
          <a:bodyPr wrap="square" rtlCol="0">
            <a:spAutoFit/>
          </a:bodyPr>
          <a:lstStyle/>
          <a:p>
            <a:r>
              <a:rPr lang="en-GB" sz="2400" b="1" dirty="0">
                <a:solidFill>
                  <a:schemeClr val="bg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grimblyv@liverpool.ac.uk</a:t>
            </a:r>
            <a:endParaRPr lang="en-GB" sz="2400" dirty="0">
              <a:solidFill>
                <a:schemeClr val="bg1"/>
              </a:solidFill>
            </a:endParaRPr>
          </a:p>
        </p:txBody>
      </p:sp>
      <p:sp>
        <p:nvSpPr>
          <p:cNvPr id="11" name="TextBox 10">
            <a:extLst>
              <a:ext uri="{FF2B5EF4-FFF2-40B4-BE49-F238E27FC236}">
                <a16:creationId xmlns:a16="http://schemas.microsoft.com/office/drawing/2014/main" id="{65DAB217-C8A7-4395-878E-BEA12E2B09D7}"/>
              </a:ext>
            </a:extLst>
          </p:cNvPr>
          <p:cNvSpPr txBox="1"/>
          <p:nvPr/>
        </p:nvSpPr>
        <p:spPr>
          <a:xfrm>
            <a:off x="1625011" y="4116189"/>
            <a:ext cx="5213123" cy="461665"/>
          </a:xfrm>
          <a:prstGeom prst="rect">
            <a:avLst/>
          </a:prstGeom>
          <a:noFill/>
        </p:spPr>
        <p:txBody>
          <a:bodyPr wrap="square" rtlCol="0">
            <a:spAutoFit/>
          </a:bodyPr>
          <a:lstStyle/>
          <a:p>
            <a:r>
              <a:rPr lang="en-GB" sz="2400" b="1" dirty="0">
                <a:solidFill>
                  <a:schemeClr val="bg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Viktoria.Goddard@liverpool.ac.uk</a:t>
            </a:r>
            <a:endParaRPr lang="en-GB" sz="2400" dirty="0">
              <a:solidFill>
                <a:schemeClr val="bg1"/>
              </a:solidFill>
            </a:endParaRPr>
          </a:p>
        </p:txBody>
      </p:sp>
    </p:spTree>
    <p:extLst>
      <p:ext uri="{BB962C8B-B14F-4D97-AF65-F5344CB8AC3E}">
        <p14:creationId xmlns:p14="http://schemas.microsoft.com/office/powerpoint/2010/main" val="3249205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t="4769"/>
          <a:stretch/>
        </p:blipFill>
        <p:spPr>
          <a:xfrm>
            <a:off x="-24000" y="0"/>
            <a:ext cx="12240000" cy="9721035"/>
          </a:xfrm>
        </p:spPr>
      </p:pic>
      <p:sp>
        <p:nvSpPr>
          <p:cNvPr id="8" name="Rectangle 3"/>
          <p:cNvSpPr txBox="1">
            <a:spLocks noChangeArrowheads="1"/>
          </p:cNvSpPr>
          <p:nvPr/>
        </p:nvSpPr>
        <p:spPr>
          <a:xfrm>
            <a:off x="5424646" y="813312"/>
            <a:ext cx="6425228" cy="5231379"/>
          </a:xfrm>
          <a:prstGeom prst="rect">
            <a:avLst/>
          </a:prstGeom>
          <a:solidFill>
            <a:srgbClr val="000000">
              <a:alpha val="61176"/>
            </a:srgbClr>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Clr>
                <a:schemeClr val="accent3"/>
              </a:buClr>
              <a:buNone/>
              <a:defRPr/>
            </a:pPr>
            <a:r>
              <a:rPr lang="en-GB" altLang="en-US" sz="2400" b="1" dirty="0">
                <a:solidFill>
                  <a:srgbClr val="64AEC9"/>
                </a:solidFill>
                <a:latin typeface="Century Gothic" panose="020B0502020202020204" pitchFamily="34" charset="0"/>
              </a:rPr>
              <a:t>Kenneth Schwartz</a:t>
            </a:r>
            <a:r>
              <a:rPr lang="en-GB" altLang="en-US" sz="2400" dirty="0">
                <a:solidFill>
                  <a:srgbClr val="64AEC9"/>
                </a:solidFill>
                <a:latin typeface="Century Gothic" panose="020B0502020202020204" pitchFamily="34" charset="0"/>
              </a:rPr>
              <a:t>, </a:t>
            </a:r>
            <a:r>
              <a:rPr lang="en-GB" altLang="en-US" sz="2400" dirty="0">
                <a:latin typeface="Century Gothic" panose="020B0502020202020204" pitchFamily="34" charset="0"/>
              </a:rPr>
              <a:t>a healthcare lawyer, died in 1995 from lung cancer at the age of 41. Before his death, he set up the Schwartz </a:t>
            </a:r>
            <a:r>
              <a:rPr lang="en-GB" altLang="en-US" sz="2400" dirty="0" err="1">
                <a:latin typeface="Century Gothic" panose="020B0502020202020204" pitchFamily="34" charset="0"/>
              </a:rPr>
              <a:t>Center</a:t>
            </a:r>
            <a:r>
              <a:rPr lang="en-GB" altLang="en-US" sz="2400" dirty="0">
                <a:latin typeface="Century Gothic" panose="020B0502020202020204" pitchFamily="34" charset="0"/>
              </a:rPr>
              <a:t> (</a:t>
            </a:r>
            <a:r>
              <a:rPr lang="en-GB" altLang="en-US" sz="2400" dirty="0" err="1">
                <a:latin typeface="Century Gothic" panose="020B0502020202020204" pitchFamily="34" charset="0"/>
              </a:rPr>
              <a:t>Boston,USA</a:t>
            </a:r>
            <a:r>
              <a:rPr lang="en-GB" altLang="en-US" sz="2400" dirty="0">
                <a:latin typeface="Century Gothic" panose="020B0502020202020204" pitchFamily="34" charset="0"/>
              </a:rPr>
              <a:t>). </a:t>
            </a:r>
          </a:p>
          <a:p>
            <a:pPr marL="0" indent="0">
              <a:buClr>
                <a:schemeClr val="accent3"/>
              </a:buClr>
              <a:buNone/>
              <a:defRPr/>
            </a:pPr>
            <a:r>
              <a:rPr lang="en-GB" altLang="en-US" sz="2400" b="1" dirty="0">
                <a:latin typeface="Century Gothic" panose="020B0502020202020204" pitchFamily="34" charset="0"/>
              </a:rPr>
              <a:t>The Schwartz </a:t>
            </a:r>
            <a:r>
              <a:rPr lang="en-GB" altLang="en-US" sz="2400" b="1" dirty="0" err="1">
                <a:latin typeface="Century Gothic" panose="020B0502020202020204" pitchFamily="34" charset="0"/>
              </a:rPr>
              <a:t>Center</a:t>
            </a:r>
            <a:r>
              <a:rPr lang="en-GB" altLang="en-US" sz="2400" b="1" dirty="0">
                <a:latin typeface="Century Gothic" panose="020B0502020202020204" pitchFamily="34" charset="0"/>
              </a:rPr>
              <a:t> for Compassionate </a:t>
            </a:r>
            <a:br>
              <a:rPr lang="en-GB" altLang="en-US" sz="2400" b="1" dirty="0">
                <a:latin typeface="Century Gothic" panose="020B0502020202020204" pitchFamily="34" charset="0"/>
              </a:rPr>
            </a:br>
            <a:r>
              <a:rPr lang="en-GB" altLang="en-US" sz="2400" b="1" dirty="0">
                <a:latin typeface="Century Gothic" panose="020B0502020202020204" pitchFamily="34" charset="0"/>
              </a:rPr>
              <a:t>Healthcare </a:t>
            </a:r>
            <a:r>
              <a:rPr lang="en-GB" altLang="en-US" sz="2400" dirty="0">
                <a:latin typeface="Century Gothic" panose="020B0502020202020204" pitchFamily="34" charset="0"/>
              </a:rPr>
              <a:t>is a not-for-profit organisation </a:t>
            </a:r>
            <a:br>
              <a:rPr lang="en-GB" altLang="en-US" sz="2400" dirty="0">
                <a:latin typeface="Century Gothic" panose="020B0502020202020204" pitchFamily="34" charset="0"/>
              </a:rPr>
            </a:br>
            <a:r>
              <a:rPr lang="en-GB" altLang="en-US" sz="2400" dirty="0">
                <a:latin typeface="Century Gothic" panose="020B0502020202020204" pitchFamily="34" charset="0"/>
              </a:rPr>
              <a:t>designed to nurture compassion in healthcare, to encourage healthcare workers to make </a:t>
            </a:r>
            <a:r>
              <a:rPr lang="en-GB" altLang="en-US" sz="2500" b="1" dirty="0">
                <a:solidFill>
                  <a:srgbClr val="BE9A54"/>
                </a:solidFill>
                <a:latin typeface="Century Gothic" panose="020B0502020202020204" pitchFamily="34" charset="0"/>
              </a:rPr>
              <a:t>“the unbearable bearable”</a:t>
            </a:r>
            <a:r>
              <a:rPr lang="en-GB" altLang="en-US" sz="2500" dirty="0">
                <a:solidFill>
                  <a:srgbClr val="BE9A54"/>
                </a:solidFill>
                <a:latin typeface="Century Gothic" panose="020B0502020202020204" pitchFamily="34" charset="0"/>
              </a:rPr>
              <a:t> </a:t>
            </a:r>
            <a:r>
              <a:rPr lang="en-GB" altLang="en-US" sz="2400" dirty="0">
                <a:latin typeface="Century Gothic" panose="020B0502020202020204" pitchFamily="34" charset="0"/>
              </a:rPr>
              <a:t>through</a:t>
            </a:r>
            <a:r>
              <a:rPr lang="en-GB" altLang="en-US" sz="2400" i="1" dirty="0">
                <a:latin typeface="Century Gothic" panose="020B0502020202020204" pitchFamily="34" charset="0"/>
              </a:rPr>
              <a:t> </a:t>
            </a:r>
            <a:r>
              <a:rPr lang="en-GB" altLang="en-US" sz="2500" b="1" dirty="0">
                <a:solidFill>
                  <a:srgbClr val="BE9A54"/>
                </a:solidFill>
                <a:latin typeface="Century Gothic" panose="020B0502020202020204" pitchFamily="34" charset="0"/>
              </a:rPr>
              <a:t>“the smallest acts of kindness” </a:t>
            </a:r>
            <a:r>
              <a:rPr lang="en-GB" altLang="en-US" sz="2400" dirty="0">
                <a:latin typeface="Century Gothic" panose="020B0502020202020204" pitchFamily="34" charset="0"/>
              </a:rPr>
              <a:t>and to strengthen the relationship between patients and their caregivers. </a:t>
            </a:r>
            <a:endParaRPr lang="en-US" altLang="en-US" sz="2400" dirty="0">
              <a:latin typeface="Century Gothic" panose="020B0502020202020204" pitchFamily="34" charset="0"/>
            </a:endParaRPr>
          </a:p>
          <a:p>
            <a:pPr marL="0" indent="0">
              <a:buClr>
                <a:schemeClr val="accent3"/>
              </a:buClr>
              <a:buNone/>
              <a:defRPr/>
            </a:pPr>
            <a:r>
              <a:rPr lang="en-US" altLang="en-US" sz="2400" b="1" dirty="0">
                <a:latin typeface="Century Gothic" panose="020B0502020202020204" pitchFamily="34" charset="0"/>
                <a:hlinkClick r:id="rId4">
                  <a:extLst>
                    <a:ext uri="{A12FA001-AC4F-418D-AE19-62706E023703}">
                      <ahyp:hlinkClr xmlns:ahyp="http://schemas.microsoft.com/office/drawing/2018/hyperlinkcolor" val="tx"/>
                    </a:ext>
                  </a:extLst>
                </a:hlinkClick>
              </a:rPr>
              <a:t>http://www.theschwartzcenter.org/</a:t>
            </a:r>
            <a:endParaRPr lang="en-US" altLang="en-US" sz="2400" b="1" dirty="0">
              <a:latin typeface="Century Gothic" panose="020B0502020202020204" pitchFamily="34" charset="0"/>
            </a:endParaRPr>
          </a:p>
        </p:txBody>
      </p:sp>
    </p:spTree>
    <p:extLst>
      <p:ext uri="{BB962C8B-B14F-4D97-AF65-F5344CB8AC3E}">
        <p14:creationId xmlns:p14="http://schemas.microsoft.com/office/powerpoint/2010/main" val="18045308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Content Placeholder 2"/>
          <p:cNvSpPr>
            <a:spLocks noGrp="1"/>
          </p:cNvSpPr>
          <p:nvPr>
            <p:ph idx="16"/>
          </p:nvPr>
        </p:nvSpPr>
        <p:spPr>
          <a:xfrm>
            <a:off x="514203" y="1352667"/>
            <a:ext cx="11298765" cy="3751799"/>
          </a:xfrm>
        </p:spPr>
        <p:txBody>
          <a:bodyPr/>
          <a:lstStyle/>
          <a:p>
            <a:pPr algn="ctr"/>
            <a:endParaRPr lang="en-GB" dirty="0">
              <a:highlight>
                <a:srgbClr val="FFFF00"/>
              </a:highlight>
            </a:endParaRPr>
          </a:p>
          <a:p>
            <a:endParaRPr lang="en-GB" dirty="0"/>
          </a:p>
          <a:p>
            <a:endParaRPr lang="en-GB" dirty="0"/>
          </a:p>
          <a:p>
            <a:endParaRPr lang="en-GB" dirty="0"/>
          </a:p>
          <a:p>
            <a:endParaRPr lang="en-GB" dirty="0"/>
          </a:p>
          <a:p>
            <a:endParaRPr lang="en-GB" dirty="0"/>
          </a:p>
        </p:txBody>
      </p:sp>
      <p:sp>
        <p:nvSpPr>
          <p:cNvPr id="5" name="Slide Number Placeholder 4"/>
          <p:cNvSpPr>
            <a:spLocks noGrp="1"/>
          </p:cNvSpPr>
          <p:nvPr>
            <p:ph type="sldNum" sz="quarter" idx="20"/>
          </p:nvPr>
        </p:nvSpPr>
        <p:spPr/>
        <p:txBody>
          <a:bodyPr/>
          <a:lstStyle/>
          <a:p>
            <a:pPr>
              <a:defRPr/>
            </a:pPr>
            <a:fld id="{61C7C1FA-C918-48B3-91D1-112AF0548E03}" type="slidenum">
              <a:rPr lang="en-GB" altLang="en-US" smtClean="0"/>
              <a:pPr>
                <a:defRPr/>
              </a:pPr>
              <a:t>4</a:t>
            </a:fld>
            <a:endParaRPr lang="en-GB" altLang="en-US"/>
          </a:p>
        </p:txBody>
      </p:sp>
      <p:pic>
        <p:nvPicPr>
          <p:cNvPr id="7" name="Online Media 6" title="An Animation Explainer: Schwartz Rounds for Students">
            <a:hlinkClick r:id="" action="ppaction://media"/>
            <a:extLst>
              <a:ext uri="{FF2B5EF4-FFF2-40B4-BE49-F238E27FC236}">
                <a16:creationId xmlns:a16="http://schemas.microsoft.com/office/drawing/2014/main" id="{B204020A-D119-3034-257D-4A023E93918E}"/>
              </a:ext>
            </a:extLst>
          </p:cNvPr>
          <p:cNvPicPr>
            <a:picLocks noRot="1" noChangeAspect="1"/>
          </p:cNvPicPr>
          <p:nvPr>
            <a:videoFile r:link="rId1"/>
          </p:nvPr>
        </p:nvPicPr>
        <p:blipFill>
          <a:blip r:embed="rId4"/>
          <a:stretch>
            <a:fillRect/>
          </a:stretch>
        </p:blipFill>
        <p:spPr>
          <a:xfrm>
            <a:off x="2156201" y="1309499"/>
            <a:ext cx="8014767" cy="4528343"/>
          </a:xfrm>
          <a:prstGeom prst="rect">
            <a:avLst/>
          </a:prstGeom>
        </p:spPr>
      </p:pic>
      <p:sp>
        <p:nvSpPr>
          <p:cNvPr id="8" name="TextBox 7">
            <a:extLst>
              <a:ext uri="{FF2B5EF4-FFF2-40B4-BE49-F238E27FC236}">
                <a16:creationId xmlns:a16="http://schemas.microsoft.com/office/drawing/2014/main" id="{B00FD865-A81F-4392-A9DD-47B8CC712DB4}"/>
              </a:ext>
            </a:extLst>
          </p:cNvPr>
          <p:cNvSpPr txBox="1"/>
          <p:nvPr/>
        </p:nvSpPr>
        <p:spPr>
          <a:xfrm>
            <a:off x="301336" y="5817060"/>
            <a:ext cx="11511632" cy="943380"/>
          </a:xfrm>
          <a:prstGeom prst="rect">
            <a:avLst/>
          </a:prstGeom>
          <a:solidFill>
            <a:srgbClr val="FFFFFF"/>
          </a:solidFill>
        </p:spPr>
        <p:txBody>
          <a:bodyPr wrap="square" rtlCol="0">
            <a:spAutoFit/>
          </a:bodyPr>
          <a:lstStyle/>
          <a:p>
            <a:endParaRPr lang="en-GB" dirty="0"/>
          </a:p>
        </p:txBody>
      </p:sp>
      <p:sp>
        <p:nvSpPr>
          <p:cNvPr id="9" name="TextBox 8">
            <a:extLst>
              <a:ext uri="{FF2B5EF4-FFF2-40B4-BE49-F238E27FC236}">
                <a16:creationId xmlns:a16="http://schemas.microsoft.com/office/drawing/2014/main" id="{1AB7E360-621C-48C8-8028-5095F04B9F1C}"/>
              </a:ext>
            </a:extLst>
          </p:cNvPr>
          <p:cNvSpPr txBox="1"/>
          <p:nvPr/>
        </p:nvSpPr>
        <p:spPr>
          <a:xfrm>
            <a:off x="0" y="0"/>
            <a:ext cx="5756564" cy="1200329"/>
          </a:xfrm>
          <a:prstGeom prst="rect">
            <a:avLst/>
          </a:prstGeom>
          <a:gradFill>
            <a:gsLst>
              <a:gs pos="75113">
                <a:schemeClr val="tx1">
                  <a:alpha val="70000"/>
                </a:schemeClr>
              </a:gs>
              <a:gs pos="100000">
                <a:schemeClr val="tx1"/>
              </a:gs>
              <a:gs pos="100000">
                <a:schemeClr val="accent1">
                  <a:lumMod val="45000"/>
                  <a:lumOff val="55000"/>
                </a:schemeClr>
              </a:gs>
              <a:gs pos="100000">
                <a:schemeClr val="accent1">
                  <a:lumMod val="45000"/>
                  <a:lumOff val="55000"/>
                </a:schemeClr>
              </a:gs>
              <a:gs pos="100000">
                <a:schemeClr val="accent1">
                  <a:lumMod val="30000"/>
                  <a:lumOff val="70000"/>
                </a:schemeClr>
              </a:gs>
            </a:gsLst>
            <a:lin ang="2700000" scaled="1"/>
          </a:gra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BE9A54"/>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BE9A54"/>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rgbClr val="BE9A54"/>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BE9A54"/>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30930E44-9308-4D92-9A7C-103B751F796B}"/>
              </a:ext>
            </a:extLst>
          </p:cNvPr>
          <p:cNvSpPr txBox="1"/>
          <p:nvPr/>
        </p:nvSpPr>
        <p:spPr>
          <a:xfrm>
            <a:off x="162317" y="-127765"/>
            <a:ext cx="5355256" cy="1367426"/>
          </a:xfrm>
          <a:prstGeom prst="rect">
            <a:avLst/>
          </a:prstGeom>
          <a:noFill/>
        </p:spPr>
        <p:txBody>
          <a:bodyPr wrap="square" rtlCol="0">
            <a:spAutoFit/>
          </a:bodyPr>
          <a:lstStyle/>
          <a:p>
            <a:pPr marL="0" marR="0" lvl="0" indent="0" defTabSz="914400" rtl="0" eaLnBrk="1" fontAlgn="auto" latinLnBrk="0" hangingPunct="1">
              <a:lnSpc>
                <a:spcPts val="5160"/>
              </a:lnSpc>
              <a:spcBef>
                <a:spcPts val="0"/>
              </a:spcBef>
              <a:spcAft>
                <a:spcPts val="0"/>
              </a:spcAft>
              <a:buClrTx/>
              <a:buSzTx/>
              <a:buFontTx/>
              <a:buNone/>
              <a:tabLst/>
              <a:defRPr/>
            </a:pPr>
            <a:r>
              <a:rPr lang="en-US" sz="3200" b="1" dirty="0">
                <a:solidFill>
                  <a:srgbClr val="BE9A54"/>
                </a:solidFill>
                <a:latin typeface="Arial Black" panose="020B0A04020102020204" pitchFamily="34" charset="0"/>
                <a:ea typeface="Arial Black" charset="0"/>
                <a:cs typeface="Arial" panose="020B0604020202020204" pitchFamily="34" charset="0"/>
              </a:rPr>
              <a:t>Schwartz Animation Explainer </a:t>
            </a:r>
            <a:endParaRPr kumimoji="0" lang="en-US" sz="3200" b="1" i="0" u="none" strike="noStrike" kern="1200" cap="none" spc="0" normalizeH="0" baseline="0" noProof="0" dirty="0">
              <a:ln>
                <a:noFill/>
              </a:ln>
              <a:solidFill>
                <a:srgbClr val="BE9A54"/>
              </a:solidFill>
              <a:effectLst/>
              <a:uLnTx/>
              <a:uFillTx/>
              <a:latin typeface="Arial Black" panose="020B0A04020102020204" pitchFamily="34" charset="0"/>
              <a:ea typeface="Arial Black" charset="0"/>
              <a:cs typeface="Arial" panose="020B0604020202020204" pitchFamily="34" charset="0"/>
            </a:endParaRPr>
          </a:p>
        </p:txBody>
      </p:sp>
    </p:spTree>
    <p:extLst>
      <p:ext uri="{BB962C8B-B14F-4D97-AF65-F5344CB8AC3E}">
        <p14:creationId xmlns:p14="http://schemas.microsoft.com/office/powerpoint/2010/main" val="2244141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Arrow: Right 2">
            <a:extLst>
              <a:ext uri="{FF2B5EF4-FFF2-40B4-BE49-F238E27FC236}">
                <a16:creationId xmlns:a16="http://schemas.microsoft.com/office/drawing/2014/main" id="{B247F404-58DB-4CC8-80DF-0323B5A26053}"/>
              </a:ext>
            </a:extLst>
          </p:cNvPr>
          <p:cNvSpPr/>
          <p:nvPr/>
        </p:nvSpPr>
        <p:spPr>
          <a:xfrm>
            <a:off x="5022981" y="1258620"/>
            <a:ext cx="925878" cy="405245"/>
          </a:xfrm>
          <a:prstGeom prst="rightArrow">
            <a:avLst/>
          </a:prstGeom>
          <a:solidFill>
            <a:srgbClr val="BE9A54"/>
          </a:solidFill>
          <a:ln>
            <a:solidFill>
              <a:srgbClr val="BE9A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4">
            <a:extLst>
              <a:ext uri="{FF2B5EF4-FFF2-40B4-BE49-F238E27FC236}">
                <a16:creationId xmlns:a16="http://schemas.microsoft.com/office/drawing/2014/main" id="{AA50B858-194C-4ABD-99C3-7A08C7B734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55082" y="1145419"/>
            <a:ext cx="2961050" cy="691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rrow: Right 6">
            <a:extLst>
              <a:ext uri="{FF2B5EF4-FFF2-40B4-BE49-F238E27FC236}">
                <a16:creationId xmlns:a16="http://schemas.microsoft.com/office/drawing/2014/main" id="{BDC0BF3E-4F47-4A44-8B20-C803C36B596F}"/>
              </a:ext>
            </a:extLst>
          </p:cNvPr>
          <p:cNvSpPr/>
          <p:nvPr/>
        </p:nvSpPr>
        <p:spPr>
          <a:xfrm rot="7656882">
            <a:off x="10662492" y="1634289"/>
            <a:ext cx="578782" cy="405245"/>
          </a:xfrm>
          <a:prstGeom prst="rightArrow">
            <a:avLst/>
          </a:prstGeom>
          <a:solidFill>
            <a:srgbClr val="BE9A54"/>
          </a:solidFill>
          <a:ln>
            <a:solidFill>
              <a:srgbClr val="BE9A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48153676-87AE-41EC-BD34-83CEA5786C6C}"/>
              </a:ext>
            </a:extLst>
          </p:cNvPr>
          <p:cNvSpPr txBox="1"/>
          <p:nvPr/>
        </p:nvSpPr>
        <p:spPr>
          <a:xfrm>
            <a:off x="9838023" y="2163462"/>
            <a:ext cx="2946897" cy="830997"/>
          </a:xfrm>
          <a:prstGeom prst="rect">
            <a:avLst/>
          </a:prstGeom>
          <a:noFill/>
        </p:spPr>
        <p:txBody>
          <a:bodyPr wrap="square" rtlCol="0">
            <a:spAutoFit/>
          </a:bodyPr>
          <a:lstStyle/>
          <a:p>
            <a:r>
              <a:rPr lang="en-GB" sz="2400" b="1" dirty="0">
                <a:solidFill>
                  <a:srgbClr val="1A2B7C"/>
                </a:solidFill>
                <a:latin typeface="Arial Black" panose="020B0A04020102020204" pitchFamily="34" charset="0"/>
              </a:rPr>
              <a:t>Schwartz </a:t>
            </a:r>
            <a:br>
              <a:rPr lang="en-GB" sz="2400" b="1" dirty="0">
                <a:solidFill>
                  <a:srgbClr val="1A2B7C"/>
                </a:solidFill>
                <a:latin typeface="Arial Black" panose="020B0A04020102020204" pitchFamily="34" charset="0"/>
              </a:rPr>
            </a:br>
            <a:r>
              <a:rPr lang="en-GB" sz="2400" b="1" dirty="0">
                <a:solidFill>
                  <a:srgbClr val="1A2B7C"/>
                </a:solidFill>
                <a:latin typeface="Arial Black" panose="020B0A04020102020204" pitchFamily="34" charset="0"/>
              </a:rPr>
              <a:t>North: </a:t>
            </a:r>
            <a:r>
              <a:rPr lang="en-GB" sz="2400" b="1" dirty="0">
                <a:solidFill>
                  <a:srgbClr val="BE9A54"/>
                </a:solidFill>
                <a:latin typeface="Arial Black" panose="020B0A04020102020204" pitchFamily="34" charset="0"/>
              </a:rPr>
              <a:t>10</a:t>
            </a:r>
          </a:p>
        </p:txBody>
      </p:sp>
      <p:sp>
        <p:nvSpPr>
          <p:cNvPr id="9" name="Arrow: Right 8">
            <a:extLst>
              <a:ext uri="{FF2B5EF4-FFF2-40B4-BE49-F238E27FC236}">
                <a16:creationId xmlns:a16="http://schemas.microsoft.com/office/drawing/2014/main" id="{D4CD72A0-02E5-41ED-89BA-9B5D8AE85A40}"/>
              </a:ext>
            </a:extLst>
          </p:cNvPr>
          <p:cNvSpPr/>
          <p:nvPr/>
        </p:nvSpPr>
        <p:spPr>
          <a:xfrm rot="9835528">
            <a:off x="8635797" y="2569425"/>
            <a:ext cx="1075072" cy="405245"/>
          </a:xfrm>
          <a:prstGeom prst="rightArrow">
            <a:avLst/>
          </a:prstGeom>
          <a:solidFill>
            <a:srgbClr val="BE9A54"/>
          </a:solidFill>
          <a:ln>
            <a:solidFill>
              <a:srgbClr val="BE9A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Image result for covid 19 pandemic">
            <a:extLst>
              <a:ext uri="{FF2B5EF4-FFF2-40B4-BE49-F238E27FC236}">
                <a16:creationId xmlns:a16="http://schemas.microsoft.com/office/drawing/2014/main" id="{69CF7BEA-DAB4-4DB4-B9F5-11D6AD76FB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0234" y="2359323"/>
            <a:ext cx="2917700" cy="151469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zoom">
            <a:extLst>
              <a:ext uri="{FF2B5EF4-FFF2-40B4-BE49-F238E27FC236}">
                <a16:creationId xmlns:a16="http://schemas.microsoft.com/office/drawing/2014/main" id="{38F3577E-C423-4744-9B1C-7D6CC0C0D7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2878" y="2236752"/>
            <a:ext cx="1085002" cy="111355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teams">
            <a:extLst>
              <a:ext uri="{FF2B5EF4-FFF2-40B4-BE49-F238E27FC236}">
                <a16:creationId xmlns:a16="http://schemas.microsoft.com/office/drawing/2014/main" id="{1B0D296D-69BA-4EF0-8675-74CF2E0034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9542" y="2846251"/>
            <a:ext cx="1085002" cy="1008112"/>
          </a:xfrm>
          <a:prstGeom prst="rect">
            <a:avLst/>
          </a:prstGeom>
          <a:noFill/>
          <a:extLst>
            <a:ext uri="{909E8E84-426E-40DD-AFC4-6F175D3DCCD1}">
              <a14:hiddenFill xmlns:a14="http://schemas.microsoft.com/office/drawing/2010/main">
                <a:solidFill>
                  <a:srgbClr val="FFFFFF"/>
                </a:solidFill>
              </a14:hiddenFill>
            </a:ext>
          </a:extLst>
        </p:spPr>
      </p:pic>
      <p:sp>
        <p:nvSpPr>
          <p:cNvPr id="16" name="Arrow: Right 15">
            <a:extLst>
              <a:ext uri="{FF2B5EF4-FFF2-40B4-BE49-F238E27FC236}">
                <a16:creationId xmlns:a16="http://schemas.microsoft.com/office/drawing/2014/main" id="{22548866-F8FC-4DF0-A285-622E4543884E}"/>
              </a:ext>
            </a:extLst>
          </p:cNvPr>
          <p:cNvSpPr/>
          <p:nvPr/>
        </p:nvSpPr>
        <p:spPr>
          <a:xfrm rot="11649913">
            <a:off x="3890193" y="2883221"/>
            <a:ext cx="1287006" cy="405245"/>
          </a:xfrm>
          <a:prstGeom prst="rightArrow">
            <a:avLst>
              <a:gd name="adj1" fmla="val 60257"/>
              <a:gd name="adj2" fmla="val 50000"/>
            </a:avLst>
          </a:prstGeom>
          <a:solidFill>
            <a:srgbClr val="BE9A54"/>
          </a:solidFill>
          <a:ln>
            <a:solidFill>
              <a:srgbClr val="BE9A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Arrow: Right 16">
            <a:extLst>
              <a:ext uri="{FF2B5EF4-FFF2-40B4-BE49-F238E27FC236}">
                <a16:creationId xmlns:a16="http://schemas.microsoft.com/office/drawing/2014/main" id="{9FF90FC9-A759-421D-B44F-D407065EDEC4}"/>
              </a:ext>
            </a:extLst>
          </p:cNvPr>
          <p:cNvSpPr/>
          <p:nvPr/>
        </p:nvSpPr>
        <p:spPr>
          <a:xfrm rot="5400000">
            <a:off x="1244274" y="3967974"/>
            <a:ext cx="1097859" cy="480367"/>
          </a:xfrm>
          <a:prstGeom prst="rightArrow">
            <a:avLst/>
          </a:prstGeom>
          <a:solidFill>
            <a:srgbClr val="BE9A54"/>
          </a:solidFill>
          <a:ln>
            <a:solidFill>
              <a:srgbClr val="BE9A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a:extLst>
              <a:ext uri="{FF2B5EF4-FFF2-40B4-BE49-F238E27FC236}">
                <a16:creationId xmlns:a16="http://schemas.microsoft.com/office/drawing/2014/main" id="{CDB0AD09-D5ED-46C4-854B-17F181413DBD}"/>
              </a:ext>
            </a:extLst>
          </p:cNvPr>
          <p:cNvPicPr>
            <a:picLocks noChangeAspect="1"/>
          </p:cNvPicPr>
          <p:nvPr/>
        </p:nvPicPr>
        <p:blipFill>
          <a:blip r:embed="rId6"/>
          <a:stretch>
            <a:fillRect/>
          </a:stretch>
        </p:blipFill>
        <p:spPr>
          <a:xfrm>
            <a:off x="3643238" y="4519699"/>
            <a:ext cx="1896996" cy="1807053"/>
          </a:xfrm>
          <a:prstGeom prst="rect">
            <a:avLst/>
          </a:prstGeom>
        </p:spPr>
      </p:pic>
      <p:pic>
        <p:nvPicPr>
          <p:cNvPr id="1038" name="Picture 14" descr="Image result for covid 19 pandemic">
            <a:extLst>
              <a:ext uri="{FF2B5EF4-FFF2-40B4-BE49-F238E27FC236}">
                <a16:creationId xmlns:a16="http://schemas.microsoft.com/office/drawing/2014/main" id="{888F0759-C094-49E7-9E9E-7364C8D1308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8474" y="4943372"/>
            <a:ext cx="2171068" cy="128290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See the source image">
            <a:extLst>
              <a:ext uri="{FF2B5EF4-FFF2-40B4-BE49-F238E27FC236}">
                <a16:creationId xmlns:a16="http://schemas.microsoft.com/office/drawing/2014/main" id="{67C28909-56DD-4036-8D30-62DE39D1951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11675"/>
          <a:stretch/>
        </p:blipFill>
        <p:spPr bwMode="auto">
          <a:xfrm>
            <a:off x="6805214" y="5343993"/>
            <a:ext cx="2195004" cy="915399"/>
          </a:xfrm>
          <a:prstGeom prst="rect">
            <a:avLst/>
          </a:prstGeom>
          <a:noFill/>
          <a:extLst>
            <a:ext uri="{909E8E84-426E-40DD-AFC4-6F175D3DCCD1}">
              <a14:hiddenFill xmlns:a14="http://schemas.microsoft.com/office/drawing/2010/main">
                <a:solidFill>
                  <a:srgbClr val="FFFFFF"/>
                </a:solidFill>
              </a14:hiddenFill>
            </a:ext>
          </a:extLst>
        </p:spPr>
      </p:pic>
      <p:sp>
        <p:nvSpPr>
          <p:cNvPr id="23" name="Arrow: Right 22">
            <a:extLst>
              <a:ext uri="{FF2B5EF4-FFF2-40B4-BE49-F238E27FC236}">
                <a16:creationId xmlns:a16="http://schemas.microsoft.com/office/drawing/2014/main" id="{8EBD9A9A-9893-489C-8FB5-AFD4291012FD}"/>
              </a:ext>
            </a:extLst>
          </p:cNvPr>
          <p:cNvSpPr/>
          <p:nvPr/>
        </p:nvSpPr>
        <p:spPr>
          <a:xfrm>
            <a:off x="5612278" y="5627499"/>
            <a:ext cx="1085101" cy="405245"/>
          </a:xfrm>
          <a:prstGeom prst="rightArrow">
            <a:avLst/>
          </a:prstGeom>
          <a:solidFill>
            <a:srgbClr val="BE9A54"/>
          </a:solidFill>
          <a:ln>
            <a:solidFill>
              <a:srgbClr val="BE9A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Arrow: Right 23">
            <a:extLst>
              <a:ext uri="{FF2B5EF4-FFF2-40B4-BE49-F238E27FC236}">
                <a16:creationId xmlns:a16="http://schemas.microsoft.com/office/drawing/2014/main" id="{B1ADABED-1F6F-49C4-837B-31D92A5E1DF8}"/>
              </a:ext>
            </a:extLst>
          </p:cNvPr>
          <p:cNvSpPr/>
          <p:nvPr/>
        </p:nvSpPr>
        <p:spPr>
          <a:xfrm>
            <a:off x="2518526" y="5627499"/>
            <a:ext cx="1085101" cy="405245"/>
          </a:xfrm>
          <a:prstGeom prst="rightArrow">
            <a:avLst/>
          </a:prstGeom>
          <a:solidFill>
            <a:srgbClr val="BE9A54"/>
          </a:solidFill>
          <a:ln>
            <a:solidFill>
              <a:srgbClr val="BE9A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Arrow: Right 24">
            <a:extLst>
              <a:ext uri="{FF2B5EF4-FFF2-40B4-BE49-F238E27FC236}">
                <a16:creationId xmlns:a16="http://schemas.microsoft.com/office/drawing/2014/main" id="{0E22E492-7DC4-454F-ADD0-0597DD5278D3}"/>
              </a:ext>
            </a:extLst>
          </p:cNvPr>
          <p:cNvSpPr/>
          <p:nvPr/>
        </p:nvSpPr>
        <p:spPr>
          <a:xfrm rot="19274742">
            <a:off x="8866734" y="4662463"/>
            <a:ext cx="721184" cy="405245"/>
          </a:xfrm>
          <a:prstGeom prst="rightArrow">
            <a:avLst/>
          </a:prstGeom>
          <a:solidFill>
            <a:srgbClr val="BE9A54"/>
          </a:solidFill>
          <a:ln>
            <a:solidFill>
              <a:srgbClr val="BE9A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Arrow: Right 25">
            <a:extLst>
              <a:ext uri="{FF2B5EF4-FFF2-40B4-BE49-F238E27FC236}">
                <a16:creationId xmlns:a16="http://schemas.microsoft.com/office/drawing/2014/main" id="{A07298D7-EDD5-4FA9-97C5-3DF53812CB6A}"/>
              </a:ext>
            </a:extLst>
          </p:cNvPr>
          <p:cNvSpPr/>
          <p:nvPr/>
        </p:nvSpPr>
        <p:spPr>
          <a:xfrm>
            <a:off x="9152304" y="5388966"/>
            <a:ext cx="771133" cy="405245"/>
          </a:xfrm>
          <a:prstGeom prst="rightArrow">
            <a:avLst/>
          </a:prstGeom>
          <a:solidFill>
            <a:srgbClr val="BE9A54"/>
          </a:solidFill>
          <a:ln>
            <a:solidFill>
              <a:srgbClr val="BE9A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Arrow: Right 26">
            <a:extLst>
              <a:ext uri="{FF2B5EF4-FFF2-40B4-BE49-F238E27FC236}">
                <a16:creationId xmlns:a16="http://schemas.microsoft.com/office/drawing/2014/main" id="{9B67943D-8CAB-4B89-A2FC-798D86E54ADA}"/>
              </a:ext>
            </a:extLst>
          </p:cNvPr>
          <p:cNvSpPr/>
          <p:nvPr/>
        </p:nvSpPr>
        <p:spPr>
          <a:xfrm rot="1177157">
            <a:off x="9069739" y="6142056"/>
            <a:ext cx="721184" cy="405245"/>
          </a:xfrm>
          <a:prstGeom prst="rightArrow">
            <a:avLst/>
          </a:prstGeom>
          <a:solidFill>
            <a:srgbClr val="BE9A54"/>
          </a:solidFill>
          <a:ln>
            <a:solidFill>
              <a:srgbClr val="BE9A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DCE071FB-E9FC-43EA-98C3-F145C9659CA6}"/>
              </a:ext>
            </a:extLst>
          </p:cNvPr>
          <p:cNvSpPr txBox="1"/>
          <p:nvPr/>
        </p:nvSpPr>
        <p:spPr>
          <a:xfrm>
            <a:off x="9860444" y="4827640"/>
            <a:ext cx="2584174" cy="1815882"/>
          </a:xfrm>
          <a:prstGeom prst="rect">
            <a:avLst/>
          </a:prstGeom>
          <a:noFill/>
        </p:spPr>
        <p:txBody>
          <a:bodyPr wrap="square" rtlCol="0">
            <a:spAutoFit/>
          </a:bodyPr>
          <a:lstStyle/>
          <a:p>
            <a:r>
              <a:rPr lang="en-GB" sz="2400" b="1" dirty="0">
                <a:solidFill>
                  <a:srgbClr val="1A2B7C"/>
                </a:solidFill>
                <a:latin typeface="Arial Black" panose="020B0A04020102020204" pitchFamily="34" charset="0"/>
              </a:rPr>
              <a:t>Schwartz South: </a:t>
            </a:r>
            <a:r>
              <a:rPr lang="en-GB" sz="2400" b="1" dirty="0">
                <a:solidFill>
                  <a:srgbClr val="BE9A54"/>
                </a:solidFill>
                <a:latin typeface="Arial Black" panose="020B0A04020102020204" pitchFamily="34" charset="0"/>
              </a:rPr>
              <a:t>7 </a:t>
            </a:r>
            <a:br>
              <a:rPr lang="en-GB" sz="3200" b="1" dirty="0">
                <a:solidFill>
                  <a:srgbClr val="1A2B7C"/>
                </a:solidFill>
              </a:rPr>
            </a:br>
            <a:br>
              <a:rPr lang="en-GB" sz="3200" b="1" dirty="0">
                <a:solidFill>
                  <a:schemeClr val="bg1"/>
                </a:solidFill>
              </a:rPr>
            </a:br>
            <a:endParaRPr lang="en-GB" sz="3200" b="1" dirty="0">
              <a:solidFill>
                <a:schemeClr val="bg1"/>
              </a:solidFill>
            </a:endParaRPr>
          </a:p>
        </p:txBody>
      </p:sp>
      <p:sp>
        <p:nvSpPr>
          <p:cNvPr id="29" name="TextBox 28">
            <a:extLst>
              <a:ext uri="{FF2B5EF4-FFF2-40B4-BE49-F238E27FC236}">
                <a16:creationId xmlns:a16="http://schemas.microsoft.com/office/drawing/2014/main" id="{F4180096-02FE-4199-AF83-DB83F168AA09}"/>
              </a:ext>
            </a:extLst>
          </p:cNvPr>
          <p:cNvSpPr txBox="1"/>
          <p:nvPr/>
        </p:nvSpPr>
        <p:spPr>
          <a:xfrm>
            <a:off x="9771351" y="5813865"/>
            <a:ext cx="2584174" cy="1323439"/>
          </a:xfrm>
          <a:prstGeom prst="rect">
            <a:avLst/>
          </a:prstGeom>
          <a:noFill/>
        </p:spPr>
        <p:txBody>
          <a:bodyPr wrap="square" rtlCol="0">
            <a:spAutoFit/>
          </a:bodyPr>
          <a:lstStyle/>
          <a:p>
            <a:r>
              <a:rPr lang="en-GB" sz="2400" b="1" dirty="0">
                <a:solidFill>
                  <a:srgbClr val="1A2B7C"/>
                </a:solidFill>
                <a:latin typeface="Arial Black" panose="020B0A04020102020204" pitchFamily="34" charset="0"/>
              </a:rPr>
              <a:t>Schwartz Midlands:</a:t>
            </a:r>
            <a:r>
              <a:rPr lang="en-GB" sz="2400" b="1" dirty="0">
                <a:solidFill>
                  <a:srgbClr val="BE9A54"/>
                </a:solidFill>
                <a:latin typeface="Arial Black" panose="020B0A04020102020204" pitchFamily="34" charset="0"/>
              </a:rPr>
              <a:t> 14 </a:t>
            </a:r>
            <a:br>
              <a:rPr lang="en-GB" sz="3200" b="1" dirty="0">
                <a:solidFill>
                  <a:schemeClr val="bg1"/>
                </a:solidFill>
              </a:rPr>
            </a:br>
            <a:endParaRPr lang="en-GB" sz="3200" b="1" dirty="0">
              <a:solidFill>
                <a:schemeClr val="bg1"/>
              </a:solidFill>
            </a:endParaRPr>
          </a:p>
        </p:txBody>
      </p:sp>
      <p:sp>
        <p:nvSpPr>
          <p:cNvPr id="30" name="TextBox 29">
            <a:extLst>
              <a:ext uri="{FF2B5EF4-FFF2-40B4-BE49-F238E27FC236}">
                <a16:creationId xmlns:a16="http://schemas.microsoft.com/office/drawing/2014/main" id="{E2A938E7-1805-4F55-AFFE-B5729BCF29F7}"/>
              </a:ext>
            </a:extLst>
          </p:cNvPr>
          <p:cNvSpPr txBox="1"/>
          <p:nvPr/>
        </p:nvSpPr>
        <p:spPr>
          <a:xfrm>
            <a:off x="9288287" y="3596295"/>
            <a:ext cx="2448697" cy="2000548"/>
          </a:xfrm>
          <a:prstGeom prst="rect">
            <a:avLst/>
          </a:prstGeom>
          <a:noFill/>
        </p:spPr>
        <p:txBody>
          <a:bodyPr wrap="square" rtlCol="0">
            <a:spAutoFit/>
          </a:bodyPr>
          <a:lstStyle/>
          <a:p>
            <a:r>
              <a:rPr lang="en-GB" sz="3200" b="1" dirty="0">
                <a:solidFill>
                  <a:srgbClr val="1A2B7C"/>
                </a:solidFill>
              </a:rPr>
              <a:t> </a:t>
            </a:r>
            <a:r>
              <a:rPr lang="en-GB" sz="2400" b="1" dirty="0">
                <a:solidFill>
                  <a:srgbClr val="1A2B7C"/>
                </a:solidFill>
                <a:latin typeface="Arial Black" panose="020B0A04020102020204" pitchFamily="34" charset="0"/>
              </a:rPr>
              <a:t>National SR   </a:t>
            </a:r>
            <a:br>
              <a:rPr lang="en-GB" sz="2400" b="1" dirty="0">
                <a:solidFill>
                  <a:srgbClr val="1A2B7C"/>
                </a:solidFill>
                <a:latin typeface="Arial Black" panose="020B0A04020102020204" pitchFamily="34" charset="0"/>
              </a:rPr>
            </a:br>
            <a:r>
              <a:rPr lang="en-GB" sz="2400" b="1" dirty="0">
                <a:solidFill>
                  <a:srgbClr val="1A2B7C"/>
                </a:solidFill>
                <a:latin typeface="Arial Black" panose="020B0A04020102020204" pitchFamily="34" charset="0"/>
              </a:rPr>
              <a:t> Project</a:t>
            </a:r>
            <a:br>
              <a:rPr lang="en-GB" sz="3200" b="1" dirty="0">
                <a:solidFill>
                  <a:srgbClr val="1A2B7C"/>
                </a:solidFill>
              </a:rPr>
            </a:br>
            <a:br>
              <a:rPr lang="en-GB" sz="3200" b="1" dirty="0">
                <a:solidFill>
                  <a:srgbClr val="1A2B7C"/>
                </a:solidFill>
              </a:rPr>
            </a:br>
            <a:endParaRPr lang="en-GB" sz="3200" b="1" dirty="0">
              <a:solidFill>
                <a:srgbClr val="1A2B7C"/>
              </a:solidFill>
            </a:endParaRPr>
          </a:p>
        </p:txBody>
      </p:sp>
      <p:sp>
        <p:nvSpPr>
          <p:cNvPr id="12" name="TextBox 11">
            <a:extLst>
              <a:ext uri="{FF2B5EF4-FFF2-40B4-BE49-F238E27FC236}">
                <a16:creationId xmlns:a16="http://schemas.microsoft.com/office/drawing/2014/main" id="{17171D74-CC43-4E4F-84FC-3C8D7C861CF4}"/>
              </a:ext>
            </a:extLst>
          </p:cNvPr>
          <p:cNvSpPr txBox="1"/>
          <p:nvPr/>
        </p:nvSpPr>
        <p:spPr>
          <a:xfrm>
            <a:off x="299778" y="427589"/>
            <a:ext cx="3647647" cy="1205195"/>
          </a:xfrm>
          <a:prstGeom prst="rect">
            <a:avLst/>
          </a:prstGeom>
          <a:solidFill>
            <a:srgbClr val="FFFFFF"/>
          </a:solidFill>
        </p:spPr>
        <p:txBody>
          <a:bodyPr wrap="square" rtlCol="0">
            <a:spAutoFit/>
          </a:bodyPr>
          <a:lstStyle/>
          <a:p>
            <a:endParaRPr lang="en-GB" dirty="0"/>
          </a:p>
        </p:txBody>
      </p:sp>
      <p:sp>
        <p:nvSpPr>
          <p:cNvPr id="11" name="TextBox 10">
            <a:extLst>
              <a:ext uri="{FF2B5EF4-FFF2-40B4-BE49-F238E27FC236}">
                <a16:creationId xmlns:a16="http://schemas.microsoft.com/office/drawing/2014/main" id="{675CE019-3C67-45BA-9359-EDD739130057}"/>
              </a:ext>
            </a:extLst>
          </p:cNvPr>
          <p:cNvSpPr txBox="1"/>
          <p:nvPr/>
        </p:nvSpPr>
        <p:spPr>
          <a:xfrm>
            <a:off x="352236" y="163129"/>
            <a:ext cx="8478999" cy="584775"/>
          </a:xfrm>
          <a:prstGeom prst="rect">
            <a:avLst/>
          </a:prstGeom>
          <a:noFill/>
        </p:spPr>
        <p:txBody>
          <a:bodyPr wrap="square" rtlCol="0">
            <a:spAutoFit/>
          </a:bodyPr>
          <a:lstStyle/>
          <a:p>
            <a:r>
              <a:rPr lang="en-GB" sz="3200" b="1" u="sng" dirty="0">
                <a:solidFill>
                  <a:srgbClr val="1A2B7C"/>
                </a:solidFill>
                <a:latin typeface="Arial Black" panose="020B0A04020102020204" pitchFamily="34" charset="0"/>
              </a:rPr>
              <a:t>Learning from Success: </a:t>
            </a:r>
            <a:r>
              <a:rPr lang="en-GB" sz="3200" b="1" u="sng" dirty="0">
                <a:solidFill>
                  <a:srgbClr val="BE9A54"/>
                </a:solidFill>
                <a:latin typeface="Arial Black" panose="020B0A04020102020204" pitchFamily="34" charset="0"/>
              </a:rPr>
              <a:t>Our Journey</a:t>
            </a:r>
          </a:p>
        </p:txBody>
      </p:sp>
      <p:pic>
        <p:nvPicPr>
          <p:cNvPr id="34" name="Content Placeholder 3">
            <a:extLst>
              <a:ext uri="{FF2B5EF4-FFF2-40B4-BE49-F238E27FC236}">
                <a16:creationId xmlns:a16="http://schemas.microsoft.com/office/drawing/2014/main" id="{8E69F762-348C-491A-914A-7DB21173646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2742" y="769166"/>
            <a:ext cx="3118657" cy="801627"/>
          </a:xfrm>
          <a:prstGeom prst="rect">
            <a:avLst/>
          </a:prstGeom>
        </p:spPr>
      </p:pic>
      <p:pic>
        <p:nvPicPr>
          <p:cNvPr id="36" name="Picture 35">
            <a:extLst>
              <a:ext uri="{FF2B5EF4-FFF2-40B4-BE49-F238E27FC236}">
                <a16:creationId xmlns:a16="http://schemas.microsoft.com/office/drawing/2014/main" id="{81FDCC48-401B-4F6B-82D6-3448A17D5A4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18630" y="1041014"/>
            <a:ext cx="3117600" cy="795899"/>
          </a:xfrm>
          <a:prstGeom prst="rect">
            <a:avLst/>
          </a:prstGeom>
        </p:spPr>
      </p:pic>
      <p:sp>
        <p:nvSpPr>
          <p:cNvPr id="37" name="TextBox 36">
            <a:extLst>
              <a:ext uri="{FF2B5EF4-FFF2-40B4-BE49-F238E27FC236}">
                <a16:creationId xmlns:a16="http://schemas.microsoft.com/office/drawing/2014/main" id="{43A76785-8945-4A1E-80D8-5DC751403CCA}"/>
              </a:ext>
            </a:extLst>
          </p:cNvPr>
          <p:cNvSpPr txBox="1"/>
          <p:nvPr/>
        </p:nvSpPr>
        <p:spPr>
          <a:xfrm>
            <a:off x="9923437" y="1177353"/>
            <a:ext cx="2946897" cy="523220"/>
          </a:xfrm>
          <a:prstGeom prst="rect">
            <a:avLst/>
          </a:prstGeom>
          <a:noFill/>
        </p:spPr>
        <p:txBody>
          <a:bodyPr wrap="square" rtlCol="0">
            <a:spAutoFit/>
          </a:bodyPr>
          <a:lstStyle/>
          <a:p>
            <a:r>
              <a:rPr lang="en-GB" sz="2800" b="1" dirty="0">
                <a:solidFill>
                  <a:srgbClr val="1A2B7C"/>
                </a:solidFill>
                <a:latin typeface="Arial Black" panose="020B0A04020102020204" pitchFamily="34" charset="0"/>
              </a:rPr>
              <a:t>£££</a:t>
            </a:r>
            <a:endParaRPr lang="en-GB" sz="2800" b="1" dirty="0">
              <a:solidFill>
                <a:srgbClr val="BE9A54"/>
              </a:solidFill>
              <a:latin typeface="Arial Black" panose="020B0A04020102020204" pitchFamily="34" charset="0"/>
            </a:endParaRPr>
          </a:p>
        </p:txBody>
      </p:sp>
      <p:sp>
        <p:nvSpPr>
          <p:cNvPr id="38" name="Arrow: Right 37">
            <a:extLst>
              <a:ext uri="{FF2B5EF4-FFF2-40B4-BE49-F238E27FC236}">
                <a16:creationId xmlns:a16="http://schemas.microsoft.com/office/drawing/2014/main" id="{20B0F94A-8474-43ED-A22E-355838E106FA}"/>
              </a:ext>
            </a:extLst>
          </p:cNvPr>
          <p:cNvSpPr/>
          <p:nvPr/>
        </p:nvSpPr>
        <p:spPr>
          <a:xfrm>
            <a:off x="9243316" y="1239345"/>
            <a:ext cx="582628" cy="405245"/>
          </a:xfrm>
          <a:prstGeom prst="rightArrow">
            <a:avLst/>
          </a:prstGeom>
          <a:solidFill>
            <a:srgbClr val="BE9A54"/>
          </a:solidFill>
          <a:ln>
            <a:solidFill>
              <a:srgbClr val="BE9A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582632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p:cNvSpPr txBox="1"/>
          <p:nvPr/>
        </p:nvSpPr>
        <p:spPr>
          <a:xfrm>
            <a:off x="0" y="1"/>
            <a:ext cx="12192000" cy="461665"/>
          </a:xfrm>
          <a:prstGeom prst="rect">
            <a:avLst/>
          </a:prstGeom>
          <a:solidFill>
            <a:schemeClr val="bg1"/>
          </a:solidFill>
          <a:ln>
            <a:noFill/>
          </a:ln>
        </p:spPr>
        <p:txBody>
          <a:bodyPr wrap="square" rtlCol="0">
            <a:spAutoFit/>
          </a:bodyPr>
          <a:lstStyle/>
          <a:p>
            <a:endParaRPr lang="en-GB" sz="2400" dirty="0"/>
          </a:p>
        </p:txBody>
      </p:sp>
      <p:pic>
        <p:nvPicPr>
          <p:cNvPr id="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3928" y="366551"/>
            <a:ext cx="3307393" cy="772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AC7907D1-BD62-4142-9D84-AC8707A930E1}"/>
              </a:ext>
            </a:extLst>
          </p:cNvPr>
          <p:cNvPicPr>
            <a:picLocks noChangeAspect="1"/>
          </p:cNvPicPr>
          <p:nvPr/>
        </p:nvPicPr>
        <p:blipFill rotWithShape="1">
          <a:blip r:embed="rId4">
            <a:extLst>
              <a:ext uri="{28A0092B-C50C-407E-A947-70E740481C1C}">
                <a14:useLocalDpi xmlns:a14="http://schemas.microsoft.com/office/drawing/2010/main" val="0"/>
              </a:ext>
            </a:extLst>
          </a:blip>
          <a:srcRect l="19447" t="20171" r="19206" b="18114"/>
          <a:stretch/>
        </p:blipFill>
        <p:spPr>
          <a:xfrm>
            <a:off x="1028122" y="2821650"/>
            <a:ext cx="1823271" cy="1146367"/>
          </a:xfrm>
          <a:prstGeom prst="rect">
            <a:avLst/>
          </a:prstGeom>
        </p:spPr>
      </p:pic>
      <p:pic>
        <p:nvPicPr>
          <p:cNvPr id="15" name="Picture 14">
            <a:extLst>
              <a:ext uri="{FF2B5EF4-FFF2-40B4-BE49-F238E27FC236}">
                <a16:creationId xmlns:a16="http://schemas.microsoft.com/office/drawing/2014/main" id="{B6E8F87B-6D40-4EE9-8CBA-228707DB23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9999" y="5655989"/>
            <a:ext cx="2296632" cy="972791"/>
          </a:xfrm>
          <a:prstGeom prst="rect">
            <a:avLst/>
          </a:prstGeom>
        </p:spPr>
      </p:pic>
      <p:pic>
        <p:nvPicPr>
          <p:cNvPr id="16" name="Picture 15">
            <a:extLst>
              <a:ext uri="{FF2B5EF4-FFF2-40B4-BE49-F238E27FC236}">
                <a16:creationId xmlns:a16="http://schemas.microsoft.com/office/drawing/2014/main" id="{42C5B811-47DA-4A15-8BA8-3F490B9B05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0715" y="4316656"/>
            <a:ext cx="2076520" cy="964389"/>
          </a:xfrm>
          <a:prstGeom prst="rect">
            <a:avLst/>
          </a:prstGeom>
        </p:spPr>
      </p:pic>
      <p:pic>
        <p:nvPicPr>
          <p:cNvPr id="17" name="Picture 16">
            <a:extLst>
              <a:ext uri="{FF2B5EF4-FFF2-40B4-BE49-F238E27FC236}">
                <a16:creationId xmlns:a16="http://schemas.microsoft.com/office/drawing/2014/main" id="{889094DC-5D52-4D76-B8A9-13F46E15C92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31039" y="4285985"/>
            <a:ext cx="2065167" cy="1107680"/>
          </a:xfrm>
          <a:prstGeom prst="rect">
            <a:avLst/>
          </a:prstGeom>
        </p:spPr>
      </p:pic>
      <p:sp>
        <p:nvSpPr>
          <p:cNvPr id="3" name="TextBox 2"/>
          <p:cNvSpPr txBox="1"/>
          <p:nvPr/>
        </p:nvSpPr>
        <p:spPr>
          <a:xfrm>
            <a:off x="853729" y="1956050"/>
            <a:ext cx="2589170" cy="646331"/>
          </a:xfrm>
          <a:prstGeom prst="rect">
            <a:avLst/>
          </a:prstGeom>
          <a:noFill/>
        </p:spPr>
        <p:txBody>
          <a:bodyPr wrap="none" rtlCol="0">
            <a:spAutoFit/>
          </a:bodyPr>
          <a:lstStyle/>
          <a:p>
            <a:r>
              <a:rPr lang="en-GB" sz="3600" b="1" u="sng" dirty="0"/>
              <a:t>Phase 1 HEIs</a:t>
            </a:r>
          </a:p>
        </p:txBody>
      </p:sp>
      <p:pic>
        <p:nvPicPr>
          <p:cNvPr id="18" name="Picture 17">
            <a:extLst>
              <a:ext uri="{FF2B5EF4-FFF2-40B4-BE49-F238E27FC236}">
                <a16:creationId xmlns:a16="http://schemas.microsoft.com/office/drawing/2014/main" id="{889094DC-5D52-4D76-B8A9-13F46E15C92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49796" y="5586439"/>
            <a:ext cx="1878907" cy="1007776"/>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16046" y="2468770"/>
            <a:ext cx="1857375" cy="1857375"/>
          </a:xfrm>
          <a:prstGeom prst="rect">
            <a:avLst/>
          </a:prstGeom>
        </p:spPr>
      </p:pic>
      <p:sp>
        <p:nvSpPr>
          <p:cNvPr id="11" name="TextBox 10"/>
          <p:cNvSpPr txBox="1"/>
          <p:nvPr/>
        </p:nvSpPr>
        <p:spPr>
          <a:xfrm>
            <a:off x="7725888" y="1944910"/>
            <a:ext cx="2589170" cy="646331"/>
          </a:xfrm>
          <a:prstGeom prst="rect">
            <a:avLst/>
          </a:prstGeom>
          <a:noFill/>
        </p:spPr>
        <p:txBody>
          <a:bodyPr wrap="none" rtlCol="0">
            <a:spAutoFit/>
          </a:bodyPr>
          <a:lstStyle/>
          <a:p>
            <a:r>
              <a:rPr lang="en-GB" sz="3600" b="1" u="sng" dirty="0"/>
              <a:t>Phase 2 HEIs</a:t>
            </a:r>
          </a:p>
        </p:txBody>
      </p:sp>
      <p:pic>
        <p:nvPicPr>
          <p:cNvPr id="20" name="Picture 1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606380" y="4066126"/>
            <a:ext cx="2296795" cy="1260047"/>
          </a:xfrm>
          <a:prstGeom prst="rect">
            <a:avLst/>
          </a:prstGeom>
        </p:spPr>
      </p:pic>
      <p:pic>
        <p:nvPicPr>
          <p:cNvPr id="21" name="Picture 2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16046" y="5655988"/>
            <a:ext cx="2115764" cy="816011"/>
          </a:xfrm>
          <a:prstGeom prst="rect">
            <a:avLst/>
          </a:prstGeom>
        </p:spPr>
      </p:pic>
      <p:pic>
        <p:nvPicPr>
          <p:cNvPr id="22" name="Picture 2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47093" y="4102430"/>
            <a:ext cx="2266951" cy="1200151"/>
          </a:xfrm>
          <a:prstGeom prst="rect">
            <a:avLst/>
          </a:prstGeom>
        </p:spPr>
      </p:pic>
      <p:pic>
        <p:nvPicPr>
          <p:cNvPr id="23" name="Picture 2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749796" y="2932996"/>
            <a:ext cx="2340077" cy="667021"/>
          </a:xfrm>
          <a:prstGeom prst="rect">
            <a:avLst/>
          </a:prstGeom>
        </p:spPr>
      </p:pic>
      <p:pic>
        <p:nvPicPr>
          <p:cNvPr id="24" name="Picture 2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881649" y="4130158"/>
            <a:ext cx="1238475" cy="1237463"/>
          </a:xfrm>
          <a:prstGeom prst="rect">
            <a:avLst/>
          </a:prstGeom>
        </p:spPr>
      </p:pic>
      <p:cxnSp>
        <p:nvCxnSpPr>
          <p:cNvPr id="6" name="Straight Connector 5"/>
          <p:cNvCxnSpPr/>
          <p:nvPr/>
        </p:nvCxnSpPr>
        <p:spPr>
          <a:xfrm flipH="1">
            <a:off x="3482162" y="1325194"/>
            <a:ext cx="1131503" cy="640663"/>
          </a:xfrm>
          <a:prstGeom prst="line">
            <a:avLst/>
          </a:prstGeom>
          <a:ln w="38100">
            <a:solidFill>
              <a:srgbClr val="BE9A54"/>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flipV="1">
            <a:off x="6493479" y="1317533"/>
            <a:ext cx="1399083" cy="648323"/>
          </a:xfrm>
          <a:prstGeom prst="line">
            <a:avLst/>
          </a:prstGeom>
          <a:ln w="38100">
            <a:solidFill>
              <a:srgbClr val="BE9A5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15518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FFA6D60B-9705-478B-96F5-63E85C85DB09}"/>
              </a:ext>
            </a:extLst>
          </p:cNvPr>
          <p:cNvGraphicFramePr/>
          <p:nvPr>
            <p:extLst>
              <p:ext uri="{D42A27DB-BD31-4B8C-83A1-F6EECF244321}">
                <p14:modId xmlns:p14="http://schemas.microsoft.com/office/powerpoint/2010/main" val="3856813730"/>
              </p:ext>
            </p:extLst>
          </p:nvPr>
        </p:nvGraphicFramePr>
        <p:xfrm>
          <a:off x="509155" y="796290"/>
          <a:ext cx="11284527" cy="5916237"/>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a:extLst>
              <a:ext uri="{FF2B5EF4-FFF2-40B4-BE49-F238E27FC236}">
                <a16:creationId xmlns:a16="http://schemas.microsoft.com/office/drawing/2014/main" id="{3D9EA92E-83F4-4FD5-A286-5D53D62E3B3E}"/>
              </a:ext>
            </a:extLst>
          </p:cNvPr>
          <p:cNvSpPr/>
          <p:nvPr/>
        </p:nvSpPr>
        <p:spPr>
          <a:xfrm>
            <a:off x="413702" y="322118"/>
            <a:ext cx="2390398" cy="461665"/>
          </a:xfrm>
          <a:prstGeom prst="rect">
            <a:avLst/>
          </a:prstGeom>
        </p:spPr>
        <p:txBody>
          <a:bodyPr wrap="none">
            <a:spAutoFit/>
          </a:bodyPr>
          <a:lstStyle/>
          <a:p>
            <a:r>
              <a:rPr lang="en-GB" sz="2400" b="1" dirty="0">
                <a:solidFill>
                  <a:srgbClr val="BE9A54"/>
                </a:solidFill>
                <a:latin typeface="Arial Black" panose="020B0A04020102020204" pitchFamily="34" charset="0"/>
                <a:ea typeface="Calibri" panose="020F0502020204030204" pitchFamily="34" charset="0"/>
              </a:rPr>
              <a:t>Phase1 HEIs</a:t>
            </a:r>
            <a:endParaRPr lang="en-GB" sz="2400" dirty="0">
              <a:solidFill>
                <a:srgbClr val="BE9A54"/>
              </a:solidFill>
              <a:latin typeface="Arial Black" panose="020B0A04020102020204" pitchFamily="34" charset="0"/>
            </a:endParaRPr>
          </a:p>
        </p:txBody>
      </p:sp>
    </p:spTree>
    <p:extLst>
      <p:ext uri="{BB962C8B-B14F-4D97-AF65-F5344CB8AC3E}">
        <p14:creationId xmlns:p14="http://schemas.microsoft.com/office/powerpoint/2010/main" val="35725316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898102B6-5E7E-402E-9B31-AB485DF045B9}"/>
              </a:ext>
            </a:extLst>
          </p:cNvPr>
          <p:cNvGraphicFramePr/>
          <p:nvPr>
            <p:extLst>
              <p:ext uri="{D42A27DB-BD31-4B8C-83A1-F6EECF244321}">
                <p14:modId xmlns:p14="http://schemas.microsoft.com/office/powerpoint/2010/main" val="4088946968"/>
              </p:ext>
            </p:extLst>
          </p:nvPr>
        </p:nvGraphicFramePr>
        <p:xfrm>
          <a:off x="197427" y="590549"/>
          <a:ext cx="11856027" cy="5945333"/>
        </p:xfrm>
        <a:graphic>
          <a:graphicData uri="http://schemas.openxmlformats.org/drawingml/2006/chart">
            <c:chart xmlns:c="http://schemas.openxmlformats.org/drawingml/2006/chart" xmlns:r="http://schemas.openxmlformats.org/officeDocument/2006/relationships" r:id="rId2"/>
          </a:graphicData>
        </a:graphic>
      </p:graphicFrame>
      <p:sp>
        <p:nvSpPr>
          <p:cNvPr id="2" name="Rectangle 1">
            <a:extLst>
              <a:ext uri="{FF2B5EF4-FFF2-40B4-BE49-F238E27FC236}">
                <a16:creationId xmlns:a16="http://schemas.microsoft.com/office/drawing/2014/main" id="{918B668D-4521-4DAE-BE75-EE2C12D698BE}"/>
              </a:ext>
            </a:extLst>
          </p:cNvPr>
          <p:cNvSpPr/>
          <p:nvPr/>
        </p:nvSpPr>
        <p:spPr>
          <a:xfrm>
            <a:off x="413702" y="322118"/>
            <a:ext cx="2484976" cy="461665"/>
          </a:xfrm>
          <a:prstGeom prst="rect">
            <a:avLst/>
          </a:prstGeom>
        </p:spPr>
        <p:txBody>
          <a:bodyPr wrap="none">
            <a:spAutoFit/>
          </a:bodyPr>
          <a:lstStyle/>
          <a:p>
            <a:r>
              <a:rPr lang="en-GB" sz="2400" b="1" dirty="0">
                <a:solidFill>
                  <a:srgbClr val="BE9A54"/>
                </a:solidFill>
                <a:latin typeface="Arial Black" panose="020B0A04020102020204" pitchFamily="34" charset="0"/>
                <a:ea typeface="Calibri" panose="020F0502020204030204" pitchFamily="34" charset="0"/>
              </a:rPr>
              <a:t>Phase 2 HEIs</a:t>
            </a:r>
            <a:endParaRPr lang="en-GB" sz="2400" dirty="0">
              <a:solidFill>
                <a:srgbClr val="BE9A54"/>
              </a:solidFill>
              <a:latin typeface="Arial Black" panose="020B0A04020102020204" pitchFamily="34" charset="0"/>
            </a:endParaRPr>
          </a:p>
        </p:txBody>
      </p:sp>
    </p:spTree>
    <p:extLst>
      <p:ext uri="{BB962C8B-B14F-4D97-AF65-F5344CB8AC3E}">
        <p14:creationId xmlns:p14="http://schemas.microsoft.com/office/powerpoint/2010/main" val="16985998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789" y="183220"/>
            <a:ext cx="12298479" cy="6886056"/>
          </a:xfrm>
          <a:prstGeom prst="rect">
            <a:avLst/>
          </a:prstGeom>
        </p:spPr>
      </p:pic>
      <p:sp>
        <p:nvSpPr>
          <p:cNvPr id="3" name="TextBox 2">
            <a:extLst>
              <a:ext uri="{FF2B5EF4-FFF2-40B4-BE49-F238E27FC236}">
                <a16:creationId xmlns:a16="http://schemas.microsoft.com/office/drawing/2014/main" id="{DF245196-11EC-44B1-ADBB-7DA96515F868}"/>
              </a:ext>
            </a:extLst>
          </p:cNvPr>
          <p:cNvSpPr txBox="1"/>
          <p:nvPr/>
        </p:nvSpPr>
        <p:spPr>
          <a:xfrm>
            <a:off x="103908" y="5993705"/>
            <a:ext cx="12024249" cy="943380"/>
          </a:xfrm>
          <a:prstGeom prst="rect">
            <a:avLst/>
          </a:prstGeom>
          <a:solidFill>
            <a:srgbClr val="FFFFFF"/>
          </a:solidFill>
        </p:spPr>
        <p:txBody>
          <a:bodyPr wrap="square" rtlCol="0">
            <a:spAutoFit/>
          </a:bodyPr>
          <a:lstStyle/>
          <a:p>
            <a:endParaRPr lang="en-GB" dirty="0"/>
          </a:p>
        </p:txBody>
      </p:sp>
      <p:sp>
        <p:nvSpPr>
          <p:cNvPr id="5" name="TextBox 4">
            <a:extLst>
              <a:ext uri="{FF2B5EF4-FFF2-40B4-BE49-F238E27FC236}">
                <a16:creationId xmlns:a16="http://schemas.microsoft.com/office/drawing/2014/main" id="{4B91114B-5674-4AF9-A195-32AD29A9763A}"/>
              </a:ext>
            </a:extLst>
          </p:cNvPr>
          <p:cNvSpPr txBox="1"/>
          <p:nvPr/>
        </p:nvSpPr>
        <p:spPr>
          <a:xfrm>
            <a:off x="9789" y="330113"/>
            <a:ext cx="12142013" cy="523220"/>
          </a:xfrm>
          <a:prstGeom prst="rect">
            <a:avLst/>
          </a:prstGeom>
          <a:solidFill>
            <a:srgbClr val="FFFFFF"/>
          </a:solidFill>
        </p:spPr>
        <p:txBody>
          <a:bodyPr wrap="square" rtlCol="0">
            <a:spAutoFit/>
          </a:bodyPr>
          <a:lstStyle/>
          <a:p>
            <a:r>
              <a:rPr lang="en-GB" sz="2800" dirty="0">
                <a:solidFill>
                  <a:srgbClr val="1A2B7C"/>
                </a:solidFill>
                <a:latin typeface="Arial Black" panose="020B0A04020102020204" pitchFamily="34" charset="0"/>
              </a:rPr>
              <a:t>      </a:t>
            </a:r>
            <a:r>
              <a:rPr lang="en-GB" sz="2800" dirty="0">
                <a:solidFill>
                  <a:srgbClr val="BE9A54"/>
                </a:solidFill>
                <a:latin typeface="Arial Black" panose="020B0A04020102020204" pitchFamily="34" charset="0"/>
              </a:rPr>
              <a:t>Diversity Monitoring</a:t>
            </a:r>
          </a:p>
        </p:txBody>
      </p:sp>
      <p:sp>
        <p:nvSpPr>
          <p:cNvPr id="6" name="TextBox 5">
            <a:extLst>
              <a:ext uri="{FF2B5EF4-FFF2-40B4-BE49-F238E27FC236}">
                <a16:creationId xmlns:a16="http://schemas.microsoft.com/office/drawing/2014/main" id="{491A8DE4-99EF-423E-BAA7-C424796ED1A3}"/>
              </a:ext>
            </a:extLst>
          </p:cNvPr>
          <p:cNvSpPr txBox="1"/>
          <p:nvPr/>
        </p:nvSpPr>
        <p:spPr>
          <a:xfrm>
            <a:off x="63028" y="0"/>
            <a:ext cx="12192000" cy="7017306"/>
          </a:xfrm>
          <a:prstGeom prst="rect">
            <a:avLst/>
          </a:prstGeom>
          <a:solidFill>
            <a:schemeClr val="bg1"/>
          </a:solidFill>
          <a:ln>
            <a:noFill/>
          </a:ln>
        </p:spPr>
        <p:txBody>
          <a:bodyPr wrap="square" lIns="91440" tIns="45720" rIns="91440" bIns="45720" rtlCol="0" anchor="t">
            <a:spAutoFit/>
          </a:bodyPr>
          <a:lstStyle/>
          <a:p>
            <a:endParaRPr lang="en-GB"/>
          </a:p>
          <a:p>
            <a:endParaRPr lang="en-GB"/>
          </a:p>
          <a:p>
            <a:endParaRPr lang="en-GB"/>
          </a:p>
          <a:p>
            <a:endParaRPr lang="en-GB"/>
          </a:p>
          <a:p>
            <a:endParaRPr lang="en-GB"/>
          </a:p>
          <a:p>
            <a:endParaRPr lang="en-GB">
              <a:ea typeface="Calibri" panose="020F0502020204030204"/>
              <a:cs typeface="Calibri" panose="020F0502020204030204"/>
            </a:endParaRPr>
          </a:p>
          <a:p>
            <a:endParaRPr lang="en-GB">
              <a:ea typeface="Calibri" panose="020F0502020204030204"/>
              <a:cs typeface="Calibri" panose="020F0502020204030204"/>
            </a:endParaRPr>
          </a:p>
          <a:p>
            <a:endParaRPr lang="en-GB">
              <a:ea typeface="Calibri" panose="020F0502020204030204"/>
              <a:cs typeface="Calibri" panose="020F0502020204030204"/>
            </a:endParaRPr>
          </a:p>
          <a:p>
            <a:endParaRPr lang="en-GB">
              <a:ea typeface="Calibri" panose="020F0502020204030204"/>
              <a:cs typeface="Calibri" panose="020F0502020204030204"/>
            </a:endParaRPr>
          </a:p>
          <a:p>
            <a:endParaRPr lang="en-GB">
              <a:ea typeface="Calibri" panose="020F0502020204030204"/>
              <a:cs typeface="Calibri" panose="020F0502020204030204"/>
            </a:endParaRPr>
          </a:p>
          <a:p>
            <a:endParaRPr lang="en-GB">
              <a:ea typeface="Calibri" panose="020F0502020204030204"/>
              <a:cs typeface="Calibri" panose="020F0502020204030204"/>
            </a:endParaRPr>
          </a:p>
          <a:p>
            <a:endParaRPr lang="en-GB"/>
          </a:p>
          <a:p>
            <a:endParaRPr lang="en-GB"/>
          </a:p>
          <a:p>
            <a:endParaRPr lang="en-GB"/>
          </a:p>
          <a:p>
            <a:endParaRPr lang="en-GB"/>
          </a:p>
          <a:p>
            <a:endParaRPr lang="en-GB"/>
          </a:p>
          <a:p>
            <a:endParaRPr lang="en-GB"/>
          </a:p>
          <a:p>
            <a:endParaRPr lang="en-GB"/>
          </a:p>
          <a:p>
            <a:endParaRPr lang="en-GB"/>
          </a:p>
          <a:p>
            <a:endParaRPr lang="en-GB">
              <a:ea typeface="Calibri" panose="020F0502020204030204"/>
              <a:cs typeface="Calibri" panose="020F0502020204030204"/>
            </a:endParaRPr>
          </a:p>
          <a:p>
            <a:endParaRPr lang="en-GB">
              <a:ea typeface="Calibri" panose="020F0502020204030204"/>
              <a:cs typeface="Calibri" panose="020F0502020204030204"/>
            </a:endParaRPr>
          </a:p>
          <a:p>
            <a:endParaRPr lang="en-GB">
              <a:ea typeface="Calibri" panose="020F0502020204030204"/>
              <a:cs typeface="Calibri" panose="020F0502020204030204"/>
            </a:endParaRPr>
          </a:p>
          <a:p>
            <a:endParaRPr lang="en-GB">
              <a:ea typeface="Calibri" panose="020F0502020204030204"/>
              <a:cs typeface="Calibri" panose="020F0502020204030204"/>
            </a:endParaRPr>
          </a:p>
          <a:p>
            <a:endParaRPr lang="en-GB">
              <a:ea typeface="Calibri" panose="020F0502020204030204"/>
              <a:cs typeface="Calibri" panose="020F0502020204030204"/>
            </a:endParaRPr>
          </a:p>
          <a:p>
            <a:endParaRPr lang="en-GB">
              <a:ea typeface="Calibri" panose="020F0502020204030204"/>
              <a:cs typeface="Calibri" panose="020F0502020204030204"/>
            </a:endParaRPr>
          </a:p>
        </p:txBody>
      </p:sp>
      <p:pic>
        <p:nvPicPr>
          <p:cNvPr id="7" name="Picture 6">
            <a:extLst>
              <a:ext uri="{FF2B5EF4-FFF2-40B4-BE49-F238E27FC236}">
                <a16:creationId xmlns:a16="http://schemas.microsoft.com/office/drawing/2014/main" id="{3D06A9E7-E845-4D25-A328-EF27CBAAAD44}"/>
              </a:ext>
            </a:extLst>
          </p:cNvPr>
          <p:cNvPicPr>
            <a:picLocks noChangeAspect="1"/>
          </p:cNvPicPr>
          <p:nvPr/>
        </p:nvPicPr>
        <p:blipFill rotWithShape="1">
          <a:blip r:embed="rId4">
            <a:extLst>
              <a:ext uri="{28A0092B-C50C-407E-A947-70E740481C1C}">
                <a14:useLocalDpi xmlns:a14="http://schemas.microsoft.com/office/drawing/2010/main" val="0"/>
              </a:ext>
            </a:extLst>
          </a:blip>
          <a:srcRect l="1490" b="18420"/>
          <a:stretch/>
        </p:blipFill>
        <p:spPr>
          <a:xfrm>
            <a:off x="6412758" y="-11990"/>
            <a:ext cx="5883150" cy="6909970"/>
          </a:xfrm>
          <a:prstGeom prst="rect">
            <a:avLst/>
          </a:prstGeom>
        </p:spPr>
      </p:pic>
      <p:sp>
        <p:nvSpPr>
          <p:cNvPr id="8" name="TextBox 7">
            <a:extLst>
              <a:ext uri="{FF2B5EF4-FFF2-40B4-BE49-F238E27FC236}">
                <a16:creationId xmlns:a16="http://schemas.microsoft.com/office/drawing/2014/main" id="{63B06E7D-EF2A-4C97-B851-6A04608BFEB3}"/>
              </a:ext>
            </a:extLst>
          </p:cNvPr>
          <p:cNvSpPr txBox="1"/>
          <p:nvPr/>
        </p:nvSpPr>
        <p:spPr>
          <a:xfrm>
            <a:off x="0" y="0"/>
            <a:ext cx="5355256" cy="1200329"/>
          </a:xfrm>
          <a:prstGeom prst="rect">
            <a:avLst/>
          </a:prstGeom>
          <a:gradFill>
            <a:gsLst>
              <a:gs pos="75113">
                <a:schemeClr val="tx1">
                  <a:alpha val="70000"/>
                </a:schemeClr>
              </a:gs>
              <a:gs pos="100000">
                <a:schemeClr val="tx1"/>
              </a:gs>
              <a:gs pos="100000">
                <a:schemeClr val="accent1">
                  <a:lumMod val="45000"/>
                  <a:lumOff val="55000"/>
                </a:schemeClr>
              </a:gs>
              <a:gs pos="100000">
                <a:schemeClr val="accent1">
                  <a:lumMod val="45000"/>
                  <a:lumOff val="55000"/>
                </a:schemeClr>
              </a:gs>
              <a:gs pos="100000">
                <a:schemeClr val="accent1">
                  <a:lumMod val="30000"/>
                  <a:lumOff val="70000"/>
                </a:schemeClr>
              </a:gs>
            </a:gsLst>
            <a:lin ang="2700000" scaled="1"/>
          </a:gra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BE9A54"/>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BE9A54"/>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rgbClr val="BE9A54"/>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BE9A54"/>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83983FC9-A0D4-4E03-ABF3-6EAF73AD9EBB}"/>
              </a:ext>
            </a:extLst>
          </p:cNvPr>
          <p:cNvSpPr txBox="1"/>
          <p:nvPr/>
        </p:nvSpPr>
        <p:spPr>
          <a:xfrm>
            <a:off x="200654" y="152757"/>
            <a:ext cx="5355256" cy="700576"/>
          </a:xfrm>
          <a:prstGeom prst="rect">
            <a:avLst/>
          </a:prstGeom>
          <a:noFill/>
        </p:spPr>
        <p:txBody>
          <a:bodyPr wrap="square" rtlCol="0">
            <a:spAutoFit/>
          </a:bodyPr>
          <a:lstStyle/>
          <a:p>
            <a:pPr marL="0" marR="0" lvl="0" indent="0" defTabSz="914400" rtl="0" eaLnBrk="1" fontAlgn="auto" latinLnBrk="0" hangingPunct="1">
              <a:lnSpc>
                <a:spcPts val="5160"/>
              </a:lnSpc>
              <a:spcBef>
                <a:spcPts val="0"/>
              </a:spcBef>
              <a:spcAft>
                <a:spcPts val="0"/>
              </a:spcAft>
              <a:buClrTx/>
              <a:buSzTx/>
              <a:buFontTx/>
              <a:buNone/>
              <a:tabLst/>
              <a:defRPr/>
            </a:pPr>
            <a:r>
              <a:rPr lang="en-US" sz="3200" b="1" dirty="0">
                <a:solidFill>
                  <a:srgbClr val="BE9A54"/>
                </a:solidFill>
                <a:latin typeface="Arial Black" panose="020B0A04020102020204" pitchFamily="34" charset="0"/>
                <a:ea typeface="Arial Black" charset="0"/>
                <a:cs typeface="Arial" panose="020B0604020202020204" pitchFamily="34" charset="0"/>
              </a:rPr>
              <a:t>Schwartz Conference</a:t>
            </a:r>
            <a:endParaRPr kumimoji="0" lang="en-US" sz="3200" b="1" i="0" u="none" strike="noStrike" kern="1200" cap="none" spc="0" normalizeH="0" baseline="0" noProof="0" dirty="0">
              <a:ln>
                <a:noFill/>
              </a:ln>
              <a:solidFill>
                <a:srgbClr val="BE9A54"/>
              </a:solidFill>
              <a:effectLst/>
              <a:uLnTx/>
              <a:uFillTx/>
              <a:latin typeface="Arial Black" panose="020B0A04020102020204" pitchFamily="34" charset="0"/>
              <a:ea typeface="Arial Black" charset="0"/>
              <a:cs typeface="Arial" panose="020B0604020202020204" pitchFamily="34" charset="0"/>
            </a:endParaRPr>
          </a:p>
        </p:txBody>
      </p:sp>
      <p:sp>
        <p:nvSpPr>
          <p:cNvPr id="11" name="Title 3">
            <a:extLst>
              <a:ext uri="{FF2B5EF4-FFF2-40B4-BE49-F238E27FC236}">
                <a16:creationId xmlns:a16="http://schemas.microsoft.com/office/drawing/2014/main" id="{A627F7C2-BA7B-4BDA-9099-3426A5B7A385}"/>
              </a:ext>
            </a:extLst>
          </p:cNvPr>
          <p:cNvSpPr>
            <a:spLocks noGrp="1"/>
          </p:cNvSpPr>
          <p:nvPr>
            <p:ph type="title"/>
          </p:nvPr>
        </p:nvSpPr>
        <p:spPr>
          <a:xfrm rot="10800000" flipV="1">
            <a:off x="9789" y="1383549"/>
            <a:ext cx="7651174" cy="1833892"/>
          </a:xfrm>
        </p:spPr>
        <p:txBody>
          <a:bodyPr>
            <a:normAutofit/>
          </a:bodyPr>
          <a:lstStyle/>
          <a:p>
            <a:pPr algn="l"/>
            <a:r>
              <a:rPr lang="en-GB" sz="2800" dirty="0">
                <a:solidFill>
                  <a:srgbClr val="1A2B7C"/>
                </a:solidFill>
              </a:rPr>
              <a:t>Compassion at the heart of health and social care education: running student Schwartz Rounds in HEIs – Conference March 2022</a:t>
            </a:r>
            <a:endParaRPr lang="en-GB" sz="2800" b="1" i="0" dirty="0">
              <a:solidFill>
                <a:srgbClr val="1A2B7C"/>
              </a:solidFill>
              <a:effectLst/>
              <a:latin typeface="poppins" panose="020B0502040204020203" pitchFamily="2" charset="0"/>
            </a:endParaRPr>
          </a:p>
        </p:txBody>
      </p:sp>
      <p:sp>
        <p:nvSpPr>
          <p:cNvPr id="12" name="TextBox 11">
            <a:extLst>
              <a:ext uri="{FF2B5EF4-FFF2-40B4-BE49-F238E27FC236}">
                <a16:creationId xmlns:a16="http://schemas.microsoft.com/office/drawing/2014/main" id="{D63F73EE-B38B-423B-94E6-80BA3244D34E}"/>
              </a:ext>
            </a:extLst>
          </p:cNvPr>
          <p:cNvSpPr txBox="1"/>
          <p:nvPr/>
        </p:nvSpPr>
        <p:spPr>
          <a:xfrm>
            <a:off x="129862" y="5941735"/>
            <a:ext cx="8136684" cy="646331"/>
          </a:xfrm>
          <a:prstGeom prst="rect">
            <a:avLst/>
          </a:prstGeom>
          <a:noFill/>
        </p:spPr>
        <p:txBody>
          <a:bodyPr wrap="square" rtlCol="0">
            <a:spAutoFit/>
          </a:bodyPr>
          <a:lstStyle/>
          <a:p>
            <a:r>
              <a:rPr lang="en-GB" b="1" dirty="0">
                <a:solidFill>
                  <a:schemeClr val="accent1">
                    <a:lumMod val="50000"/>
                  </a:schemeClr>
                </a:solidFill>
                <a:latin typeface="Arial" panose="020B0604020202020204" pitchFamily="34" charset="0"/>
                <a:cs typeface="Arial" panose="020B0604020202020204" pitchFamily="34" charset="0"/>
              </a:rPr>
              <a:t>https://www.liverpool.ac.uk/population-health/research/groups/schwartz/conference/</a:t>
            </a:r>
          </a:p>
        </p:txBody>
      </p:sp>
      <p:pic>
        <p:nvPicPr>
          <p:cNvPr id="13" name="Picture 12">
            <a:extLst>
              <a:ext uri="{FF2B5EF4-FFF2-40B4-BE49-F238E27FC236}">
                <a16:creationId xmlns:a16="http://schemas.microsoft.com/office/drawing/2014/main" id="{C9FFBF09-FE54-4BBA-9FE3-B33A0B7C5057}"/>
              </a:ext>
            </a:extLst>
          </p:cNvPr>
          <p:cNvPicPr>
            <a:picLocks noChangeAspect="1"/>
          </p:cNvPicPr>
          <p:nvPr/>
        </p:nvPicPr>
        <p:blipFill>
          <a:blip r:embed="rId5"/>
          <a:stretch>
            <a:fillRect/>
          </a:stretch>
        </p:blipFill>
        <p:spPr>
          <a:xfrm>
            <a:off x="393125" y="3151366"/>
            <a:ext cx="2433243" cy="2317874"/>
          </a:xfrm>
          <a:prstGeom prst="rect">
            <a:avLst/>
          </a:prstGeom>
        </p:spPr>
      </p:pic>
    </p:spTree>
    <p:extLst>
      <p:ext uri="{BB962C8B-B14F-4D97-AF65-F5344CB8AC3E}">
        <p14:creationId xmlns:p14="http://schemas.microsoft.com/office/powerpoint/2010/main" val="10697844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24DA569C-7A81-0D43-8490-07A5198C573D}" vid="{29F43398-5CEA-8F45-8F73-53C0FB2437DE}"/>
    </a:ext>
  </a:ext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24DA569C-7A81-0D43-8490-07A5198C573D}" vid="{29F43398-5CEA-8F45-8F73-53C0FB2437DE}"/>
    </a:ext>
  </a:extLst>
</a:theme>
</file>

<file path=ppt/theme/theme3.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24DA569C-7A81-0D43-8490-07A5198C573D}" vid="{29F43398-5CEA-8F45-8F73-53C0FB2437DE}"/>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24DA569C-7A81-0D43-8490-07A5198C573D}" vid="{29F43398-5CEA-8F45-8F73-53C0FB2437DE}"/>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4987</TotalTime>
  <Words>915</Words>
  <Application>Microsoft Office PowerPoint</Application>
  <PresentationFormat>Widescreen</PresentationFormat>
  <Paragraphs>145</Paragraphs>
  <Slides>20</Slides>
  <Notes>14</Notes>
  <HiddenSlides>0</HiddenSlides>
  <MMClips>1</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20</vt:i4>
      </vt:variant>
    </vt:vector>
  </HeadingPairs>
  <TitlesOfParts>
    <vt:vector size="30" baseType="lpstr">
      <vt:lpstr>Arial</vt:lpstr>
      <vt:lpstr>Arial Black</vt:lpstr>
      <vt:lpstr>Calibri</vt:lpstr>
      <vt:lpstr>Century Gothic</vt:lpstr>
      <vt:lpstr>poppins</vt:lpstr>
      <vt:lpstr>Wingdings</vt:lpstr>
      <vt:lpstr>Office Theme</vt:lpstr>
      <vt:lpstr>6_Office Theme</vt:lpstr>
      <vt:lpstr>7_Office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Compassion at the heart of health and social care education: running student Schwartz Rounds in HEIs – Conference March 2022</vt:lpstr>
      <vt:lpstr>Running Student Schwartz Rounds in HEIs</vt:lpstr>
      <vt:lpstr>PowerPoint Presentation</vt:lpstr>
      <vt:lpstr>“I found the Schwartz round really moving. It allowed me to reflect on things that I haven’t before, and think about how sometimes, patients don’t need you to have all the answers and tick all the boxes, they just need you to be human and there with them through their healthcare journey.”</vt:lpstr>
      <vt:lpstr>PowerPoint Presentation</vt:lpstr>
      <vt:lpstr>PowerPoint Presentation</vt:lpstr>
      <vt:lpstr>PowerPoint Presentation</vt:lpstr>
      <vt:lpstr>Equality, Diversity &amp; Inclusion &amp; Schwartz Rounds</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Killaheene, Oliver</dc:creator>
  <cp:lastModifiedBy>Golding, Laura</cp:lastModifiedBy>
  <cp:revision>326</cp:revision>
  <dcterms:created xsi:type="dcterms:W3CDTF">2018-01-29T11:21:05Z</dcterms:created>
  <dcterms:modified xsi:type="dcterms:W3CDTF">2023-06-02T14:13:40Z</dcterms:modified>
</cp:coreProperties>
</file>