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a:srgbClr val="FFFF99"/>
    <a:srgbClr val="800000"/>
    <a:srgbClr val="FF9900"/>
    <a:srgbClr val="FFCC00"/>
    <a:srgbClr val="A50021"/>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85" d="100"/>
          <a:sy n="85" d="100"/>
        </p:scale>
        <p:origin x="1350" y="60"/>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F575B6C-A362-43A3-81BD-9C617DF405FF}" type="datetimeFigureOut">
              <a:rPr lang="en-GB" smtClean="0"/>
              <a:pPr/>
              <a:t>13/07/2023</a:t>
            </a:fld>
            <a:endParaRPr lang="en-GB"/>
          </a:p>
        </p:txBody>
      </p:sp>
      <p:sp>
        <p:nvSpPr>
          <p:cNvPr id="4" name="Slide Image Placehold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068DB0A-5045-4D7A-AA50-02BE3FF1015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8068DB0A-5045-4D7A-AA50-02BE3FF10159}"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3C4645D-8993-40CB-953B-DED29A2F20C6}" type="datetime1">
              <a:rPr lang="en-GB" smtClean="0"/>
              <a:pPr/>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6BB427-664E-4FD1-94CF-8C611BC0DC32}" type="datetime1">
              <a:rPr lang="en-GB" smtClean="0"/>
              <a:pPr/>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19F3FC1-791A-4C91-AD8E-9F5C4A9390DB}" type="datetime1">
              <a:rPr lang="en-GB" smtClean="0"/>
              <a:pPr/>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A02EA56-3AA7-4A64-906D-19165003C45A}" type="datetime1">
              <a:rPr lang="en-GB" smtClean="0"/>
              <a:pPr/>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4A3405-A813-4928-B81F-F0EE8DE29B58}" type="datetime1">
              <a:rPr lang="en-GB" smtClean="0"/>
              <a:pPr/>
              <a:t>13/07/2023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8A74B5-43B6-488F-A789-35B8A97034EB}" type="datetime1">
              <a:rPr lang="en-GB" smtClean="0"/>
              <a:pPr/>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07E9A0E-58CC-47DE-BADB-177C39608E2C}" type="datetime1">
              <a:rPr lang="en-GB" smtClean="0"/>
              <a:pPr/>
              <a:t>13/07/2023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9D26604-2BBB-4092-8BF6-4B376E21C25E}" type="datetime1">
              <a:rPr lang="en-GB" smtClean="0"/>
              <a:pPr/>
              <a:t>13/07/2023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63CC3-E209-484D-BAD6-DA83BDD32273}" type="datetime1">
              <a:rPr lang="en-GB" smtClean="0"/>
              <a:pPr/>
              <a:t>13/07/2023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92233C-028C-4302-9470-048F9F4251E2}" type="datetime1">
              <a:rPr lang="en-GB" smtClean="0"/>
              <a:pPr/>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4806B5A-D15D-44BA-8D43-A1EC7FA6A194}" type="datetime1">
              <a:rPr lang="en-GB" smtClean="0"/>
              <a:pPr/>
              <a:t>13/07/2023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A0CD32-735C-432F-93F6-69FFB3CD046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468A7BA-4D0D-4304-90CA-2A73C216EF3D}" type="datetime1">
              <a:rPr lang="en-GB" smtClean="0"/>
              <a:pPr/>
              <a:t>13/07/2023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EA0CD32-735C-432F-93F6-69FFB3CD046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80728" y="107504"/>
            <a:ext cx="5328592" cy="1200329"/>
          </a:xfrm>
          <a:prstGeom prst="rect">
            <a:avLst/>
          </a:prstGeom>
          <a:noFill/>
        </p:spPr>
        <p:txBody>
          <a:bodyPr wrap="square" rtlCol="0">
            <a:spAutoFit/>
          </a:bodyPr>
          <a:lstStyle/>
          <a:p>
            <a:pPr algn="ctr"/>
            <a:r>
              <a:rPr lang="en-GB" b="1" dirty="0">
                <a:solidFill>
                  <a:schemeClr val="accent6">
                    <a:lumMod val="50000"/>
                  </a:schemeClr>
                </a:solidFill>
                <a:latin typeface="+mj-lt"/>
              </a:rPr>
              <a:t> A study to compare and contrast the expectations of radiotherapy students with those of nursing students at the University of Liverpool.</a:t>
            </a:r>
          </a:p>
        </p:txBody>
      </p:sp>
      <p:pic>
        <p:nvPicPr>
          <p:cNvPr id="7" name="Picture 6" descr="colour_logo_0693.png"/>
          <p:cNvPicPr>
            <a:picLocks noChangeAspect="1"/>
          </p:cNvPicPr>
          <p:nvPr/>
        </p:nvPicPr>
        <p:blipFill>
          <a:blip r:embed="rId3" cstate="print"/>
          <a:stretch>
            <a:fillRect/>
          </a:stretch>
        </p:blipFill>
        <p:spPr>
          <a:xfrm rot="16200000">
            <a:off x="-153425" y="7691744"/>
            <a:ext cx="1074876" cy="483926"/>
          </a:xfrm>
          <a:prstGeom prst="rect">
            <a:avLst/>
          </a:prstGeom>
          <a:solidFill>
            <a:srgbClr val="FFFF99"/>
          </a:solidFill>
        </p:spPr>
      </p:pic>
      <p:sp>
        <p:nvSpPr>
          <p:cNvPr id="13" name="TextBox 12"/>
          <p:cNvSpPr txBox="1"/>
          <p:nvPr/>
        </p:nvSpPr>
        <p:spPr>
          <a:xfrm>
            <a:off x="764704" y="8316416"/>
            <a:ext cx="6093296" cy="1277273"/>
          </a:xfrm>
          <a:prstGeom prst="rect">
            <a:avLst/>
          </a:prstGeom>
          <a:noFill/>
        </p:spPr>
        <p:txBody>
          <a:bodyPr wrap="square" rtlCol="0">
            <a:spAutoFit/>
          </a:bodyPr>
          <a:lstStyle/>
          <a:p>
            <a:r>
              <a:rPr lang="en-GB" sz="500" dirty="0"/>
              <a:t>References:</a:t>
            </a:r>
          </a:p>
          <a:p>
            <a:pPr marL="228600" indent="-228600">
              <a:buAutoNum type="arabicPeriod"/>
            </a:pPr>
            <a:r>
              <a:rPr lang="en-GB" sz="600" dirty="0"/>
              <a:t>The College of Radiographers. </a:t>
            </a:r>
            <a:r>
              <a:rPr lang="en-GB" sz="600" i="1" dirty="0"/>
              <a:t>Analysis of students and recent graduates’ survey 2012</a:t>
            </a:r>
            <a:r>
              <a:rPr lang="en-GB" sz="600" dirty="0"/>
              <a:t>.  London: The College of Radiographers,  2012.</a:t>
            </a:r>
          </a:p>
          <a:p>
            <a:pPr marL="228600" indent="-228600">
              <a:buFontTx/>
              <a:buAutoNum type="arabicPeriod"/>
            </a:pPr>
            <a:r>
              <a:rPr lang="en-GB" sz="600" dirty="0"/>
              <a:t>Clover, B. Huge fall in nurses dropping out of nursing courses. </a:t>
            </a:r>
            <a:r>
              <a:rPr lang="en-GB" sz="600" i="1" dirty="0"/>
              <a:t>Nursing Times. 27</a:t>
            </a:r>
            <a:r>
              <a:rPr lang="en-GB" sz="600" i="1" baseline="30000" dirty="0"/>
              <a:t>th</a:t>
            </a:r>
            <a:r>
              <a:rPr lang="en-GB" sz="600" i="1" dirty="0"/>
              <a:t> September .</a:t>
            </a:r>
            <a:r>
              <a:rPr lang="en-GB" sz="600" dirty="0"/>
              <a:t> 2011</a:t>
            </a:r>
            <a:r>
              <a:rPr lang="en-GB" sz="600" i="1" dirty="0"/>
              <a:t> </a:t>
            </a:r>
          </a:p>
          <a:p>
            <a:pPr marL="228600" indent="-228600">
              <a:buFontTx/>
              <a:buAutoNum type="arabicPeriod"/>
            </a:pPr>
            <a:r>
              <a:rPr lang="en-GB" sz="600" dirty="0"/>
              <a:t>Merrifield, N. Review identifies vital need to find out why student nurses drop out. </a:t>
            </a:r>
            <a:r>
              <a:rPr lang="en-GB" sz="600" i="1" dirty="0"/>
              <a:t>Nursing Times. </a:t>
            </a:r>
            <a:r>
              <a:rPr lang="en-GB" sz="600" dirty="0"/>
              <a:t> 2015</a:t>
            </a:r>
          </a:p>
          <a:p>
            <a:pPr marL="228600" indent="-228600">
              <a:buFontTx/>
              <a:buAutoNum type="arabicPeriod"/>
            </a:pPr>
            <a:r>
              <a:rPr lang="en-GB" sz="600" dirty="0"/>
              <a:t>Miles, M. B. and </a:t>
            </a:r>
            <a:r>
              <a:rPr lang="en-GB" sz="600" dirty="0" err="1"/>
              <a:t>Huberman</a:t>
            </a:r>
            <a:r>
              <a:rPr lang="en-GB" sz="600" dirty="0"/>
              <a:t>, M. </a:t>
            </a:r>
            <a:r>
              <a:rPr lang="en-GB" sz="600" i="1" dirty="0"/>
              <a:t>Qualitative Data analysis: An expanded sourcebook (2</a:t>
            </a:r>
            <a:r>
              <a:rPr lang="en-GB" sz="600" i="1" baseline="30000" dirty="0"/>
              <a:t>nd</a:t>
            </a:r>
            <a:r>
              <a:rPr lang="en-GB" sz="600" i="1" dirty="0"/>
              <a:t> Ed). </a:t>
            </a:r>
            <a:r>
              <a:rPr lang="en-GB" sz="600" dirty="0"/>
              <a:t>London: Sage Publications. 1994</a:t>
            </a:r>
            <a:endParaRPr lang="en-GB" sz="700" dirty="0"/>
          </a:p>
          <a:p>
            <a:pPr marL="228600" indent="-228600"/>
            <a:endParaRPr lang="en-GB" dirty="0"/>
          </a:p>
          <a:p>
            <a:pPr marL="228600" indent="-228600">
              <a:buFontTx/>
              <a:buAutoNum type="arabicPeriod"/>
            </a:pPr>
            <a:endParaRPr lang="en-GB" sz="1000" i="1" dirty="0"/>
          </a:p>
          <a:p>
            <a:pPr marL="228600" indent="-228600">
              <a:buAutoNum type="arabicPeriod"/>
            </a:pPr>
            <a:endParaRPr lang="en-GB" sz="1000" dirty="0"/>
          </a:p>
          <a:p>
            <a:endParaRPr lang="en-GB" sz="1000" dirty="0"/>
          </a:p>
        </p:txBody>
      </p:sp>
      <p:sp>
        <p:nvSpPr>
          <p:cNvPr id="15" name="Rounded Rectangle 14"/>
          <p:cNvSpPr/>
          <p:nvPr/>
        </p:nvSpPr>
        <p:spPr>
          <a:xfrm>
            <a:off x="1988840" y="1331640"/>
            <a:ext cx="288032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99"/>
                </a:solidFill>
              </a:rPr>
              <a:t>Background</a:t>
            </a:r>
          </a:p>
        </p:txBody>
      </p:sp>
      <p:sp>
        <p:nvSpPr>
          <p:cNvPr id="16" name="Rounded Rectangle 15"/>
          <p:cNvSpPr/>
          <p:nvPr/>
        </p:nvSpPr>
        <p:spPr>
          <a:xfrm>
            <a:off x="1988840" y="2771800"/>
            <a:ext cx="288032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99"/>
                </a:solidFill>
              </a:rPr>
              <a:t>Introduction</a:t>
            </a:r>
          </a:p>
        </p:txBody>
      </p:sp>
      <p:sp>
        <p:nvSpPr>
          <p:cNvPr id="17" name="Rounded Rectangle 16"/>
          <p:cNvSpPr/>
          <p:nvPr/>
        </p:nvSpPr>
        <p:spPr>
          <a:xfrm>
            <a:off x="1988840" y="3995936"/>
            <a:ext cx="288032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99"/>
                </a:solidFill>
              </a:rPr>
              <a:t>Method</a:t>
            </a:r>
          </a:p>
        </p:txBody>
      </p:sp>
      <p:sp>
        <p:nvSpPr>
          <p:cNvPr id="18" name="Rounded Rectangle 17"/>
          <p:cNvSpPr/>
          <p:nvPr/>
        </p:nvSpPr>
        <p:spPr>
          <a:xfrm>
            <a:off x="1988840" y="5076056"/>
            <a:ext cx="288000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00"/>
                </a:solidFill>
              </a:rPr>
              <a:t>Emergent Themes/Responses</a:t>
            </a:r>
          </a:p>
        </p:txBody>
      </p:sp>
      <p:sp>
        <p:nvSpPr>
          <p:cNvPr id="19" name="Rounded Rectangle 18"/>
          <p:cNvSpPr/>
          <p:nvPr/>
        </p:nvSpPr>
        <p:spPr>
          <a:xfrm>
            <a:off x="1988840" y="7452320"/>
            <a:ext cx="2880320" cy="252000"/>
          </a:xfrm>
          <a:prstGeom prst="roundRect">
            <a:avLst/>
          </a:prstGeom>
          <a:solidFill>
            <a:srgbClr val="CC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FF00"/>
                </a:solidFill>
              </a:rPr>
              <a:t>Conclusion</a:t>
            </a:r>
          </a:p>
        </p:txBody>
      </p:sp>
      <p:pic>
        <p:nvPicPr>
          <p:cNvPr id="13314" name="Picture 2" descr="Image result for great expectations book spine"/>
          <p:cNvPicPr>
            <a:picLocks noChangeAspect="1" noChangeArrowheads="1"/>
          </p:cNvPicPr>
          <p:nvPr/>
        </p:nvPicPr>
        <p:blipFill>
          <a:blip r:embed="rId4" cstate="print"/>
          <a:srcRect/>
          <a:stretch>
            <a:fillRect/>
          </a:stretch>
        </p:blipFill>
        <p:spPr bwMode="auto">
          <a:xfrm>
            <a:off x="0" y="0"/>
            <a:ext cx="773778" cy="9144000"/>
          </a:xfrm>
          <a:prstGeom prst="rect">
            <a:avLst/>
          </a:prstGeom>
          <a:noFill/>
        </p:spPr>
      </p:pic>
      <p:sp>
        <p:nvSpPr>
          <p:cNvPr id="22" name="TextBox 21"/>
          <p:cNvSpPr txBox="1"/>
          <p:nvPr/>
        </p:nvSpPr>
        <p:spPr>
          <a:xfrm>
            <a:off x="116696" y="4067944"/>
            <a:ext cx="540000" cy="1080120"/>
          </a:xfrm>
          <a:prstGeom prst="rect">
            <a:avLst/>
          </a:prstGeom>
          <a:solidFill>
            <a:schemeClr val="tx1"/>
          </a:solidFill>
        </p:spPr>
        <p:txBody>
          <a:bodyPr vert="vert270" wrap="square" rtlCol="0">
            <a:spAutoFit/>
          </a:bodyPr>
          <a:lstStyle/>
          <a:p>
            <a:r>
              <a:rPr lang="en-GB" sz="1200" dirty="0">
                <a:solidFill>
                  <a:srgbClr val="FF9900"/>
                </a:solidFill>
              </a:rPr>
              <a:t>C Gordon </a:t>
            </a:r>
            <a:r>
              <a:rPr lang="en-GB" sz="400" b="1" dirty="0">
                <a:solidFill>
                  <a:srgbClr val="FF9900"/>
                </a:solidFill>
              </a:rPr>
              <a:t>DCR(T) MA</a:t>
            </a:r>
            <a:endParaRPr lang="en-GB" sz="800" b="1" dirty="0">
              <a:solidFill>
                <a:srgbClr val="FF9900"/>
              </a:solidFill>
            </a:endParaRPr>
          </a:p>
          <a:p>
            <a:r>
              <a:rPr lang="en-GB" sz="1200" dirty="0">
                <a:solidFill>
                  <a:srgbClr val="FF9900"/>
                </a:solidFill>
              </a:rPr>
              <a:t>C Fletcher </a:t>
            </a:r>
            <a:r>
              <a:rPr lang="en-GB" sz="400" b="1" dirty="0">
                <a:solidFill>
                  <a:srgbClr val="FF9900"/>
                </a:solidFill>
              </a:rPr>
              <a:t>RGN MA</a:t>
            </a:r>
            <a:endParaRPr lang="en-GB" sz="800" b="1" dirty="0">
              <a:solidFill>
                <a:srgbClr val="FF9900"/>
              </a:solidFill>
            </a:endParaRPr>
          </a:p>
        </p:txBody>
      </p:sp>
      <p:sp>
        <p:nvSpPr>
          <p:cNvPr id="23" name="Rectangle 22"/>
          <p:cNvSpPr/>
          <p:nvPr/>
        </p:nvSpPr>
        <p:spPr>
          <a:xfrm>
            <a:off x="980728" y="3203848"/>
            <a:ext cx="2376264" cy="64807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accent2">
                    <a:lumMod val="50000"/>
                  </a:schemeClr>
                </a:solidFill>
                <a:latin typeface="+mj-lt"/>
              </a:rPr>
              <a:t>Attrition rate for radiotherapy programmes has been historically higher than other healthcare programmes for 2010/2011 it was 36.5%. </a:t>
            </a:r>
            <a:r>
              <a:rPr lang="en-GB" sz="800" baseline="30000" dirty="0">
                <a:solidFill>
                  <a:schemeClr val="accent2">
                    <a:lumMod val="50000"/>
                  </a:schemeClr>
                </a:solidFill>
                <a:latin typeface="+mj-lt"/>
              </a:rPr>
              <a:t>(1)</a:t>
            </a:r>
            <a:endParaRPr lang="en-GB" sz="800" baseline="30000" dirty="0">
              <a:solidFill>
                <a:srgbClr val="FF0000"/>
              </a:solidFill>
              <a:latin typeface="+mj-lt"/>
            </a:endParaRPr>
          </a:p>
        </p:txBody>
      </p:sp>
      <p:sp>
        <p:nvSpPr>
          <p:cNvPr id="24" name="Rectangle 23"/>
          <p:cNvSpPr/>
          <p:nvPr/>
        </p:nvSpPr>
        <p:spPr>
          <a:xfrm>
            <a:off x="3501008" y="3203848"/>
            <a:ext cx="2808312" cy="648072"/>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accent1">
                    <a:lumMod val="50000"/>
                  </a:schemeClr>
                </a:solidFill>
                <a:latin typeface="+mj-lt"/>
              </a:rPr>
              <a:t>Nursing programmes historically have had attrition rates as low as 1.6% </a:t>
            </a:r>
            <a:r>
              <a:rPr lang="en-GB" sz="800" baseline="30000" dirty="0">
                <a:solidFill>
                  <a:schemeClr val="accent1">
                    <a:lumMod val="50000"/>
                  </a:schemeClr>
                </a:solidFill>
                <a:latin typeface="+mj-lt"/>
              </a:rPr>
              <a:t>(2)</a:t>
            </a:r>
            <a:r>
              <a:rPr lang="en-GB" sz="800" dirty="0">
                <a:solidFill>
                  <a:schemeClr val="accent1">
                    <a:lumMod val="50000"/>
                  </a:schemeClr>
                </a:solidFill>
                <a:latin typeface="+mj-lt"/>
              </a:rPr>
              <a:t> however in 2014 the attrition rate across the UK was close to 20% </a:t>
            </a:r>
            <a:r>
              <a:rPr lang="en-GB" sz="800" baseline="30000" dirty="0">
                <a:solidFill>
                  <a:schemeClr val="tx1"/>
                </a:solidFill>
                <a:latin typeface="+mj-lt"/>
              </a:rPr>
              <a:t>(3)</a:t>
            </a:r>
          </a:p>
        </p:txBody>
      </p:sp>
      <p:sp>
        <p:nvSpPr>
          <p:cNvPr id="26" name="Rectangle 25"/>
          <p:cNvSpPr/>
          <p:nvPr/>
        </p:nvSpPr>
        <p:spPr>
          <a:xfrm>
            <a:off x="908720" y="1691680"/>
            <a:ext cx="2448272" cy="986408"/>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accent2">
                    <a:lumMod val="50000"/>
                  </a:schemeClr>
                </a:solidFill>
                <a:latin typeface="+mj-lt"/>
              </a:rPr>
              <a:t>BSc(</a:t>
            </a:r>
            <a:r>
              <a:rPr lang="en-GB" sz="800" dirty="0" err="1">
                <a:solidFill>
                  <a:schemeClr val="accent2">
                    <a:lumMod val="50000"/>
                  </a:schemeClr>
                </a:solidFill>
                <a:latin typeface="+mj-lt"/>
              </a:rPr>
              <a:t>Hons</a:t>
            </a:r>
            <a:r>
              <a:rPr lang="en-GB" sz="800" dirty="0">
                <a:solidFill>
                  <a:schemeClr val="accent2">
                    <a:lumMod val="50000"/>
                  </a:schemeClr>
                </a:solidFill>
                <a:latin typeface="+mj-lt"/>
              </a:rPr>
              <a:t>) Radiotherapy</a:t>
            </a:r>
          </a:p>
          <a:p>
            <a:r>
              <a:rPr lang="en-GB" sz="800" dirty="0">
                <a:solidFill>
                  <a:schemeClr val="accent2">
                    <a:lumMod val="50000"/>
                  </a:schemeClr>
                </a:solidFill>
                <a:latin typeface="+mj-lt"/>
              </a:rPr>
              <a:t>3 year pre-registration  vocational programme</a:t>
            </a:r>
          </a:p>
          <a:p>
            <a:r>
              <a:rPr lang="en-GB" sz="800" dirty="0">
                <a:solidFill>
                  <a:schemeClr val="accent2">
                    <a:lumMod val="50000"/>
                  </a:schemeClr>
                </a:solidFill>
                <a:latin typeface="+mj-lt"/>
              </a:rPr>
              <a:t>Blocks of clinical placement in between academic study</a:t>
            </a:r>
          </a:p>
          <a:p>
            <a:r>
              <a:rPr lang="en-GB" sz="800" dirty="0">
                <a:solidFill>
                  <a:schemeClr val="accent2">
                    <a:lumMod val="50000"/>
                  </a:schemeClr>
                </a:solidFill>
                <a:latin typeface="+mj-lt"/>
              </a:rPr>
              <a:t>Standard entry criteria BBB at A level</a:t>
            </a:r>
          </a:p>
          <a:p>
            <a:r>
              <a:rPr lang="en-GB" sz="800" dirty="0">
                <a:solidFill>
                  <a:schemeClr val="accent2">
                    <a:lumMod val="50000"/>
                  </a:schemeClr>
                </a:solidFill>
                <a:latin typeface="+mj-lt"/>
              </a:rPr>
              <a:t>Leads to registration with the Health and Care Professions Council (HCPC)</a:t>
            </a:r>
          </a:p>
          <a:p>
            <a:r>
              <a:rPr lang="en-GB" sz="800" dirty="0">
                <a:solidFill>
                  <a:schemeClr val="accent2">
                    <a:lumMod val="50000"/>
                  </a:schemeClr>
                </a:solidFill>
                <a:latin typeface="+mj-lt"/>
              </a:rPr>
              <a:t>Clinical role of Band 5 therapeutic radiographer</a:t>
            </a:r>
          </a:p>
        </p:txBody>
      </p:sp>
      <p:sp>
        <p:nvSpPr>
          <p:cNvPr id="27" name="Rectangle 26"/>
          <p:cNvSpPr/>
          <p:nvPr/>
        </p:nvSpPr>
        <p:spPr>
          <a:xfrm>
            <a:off x="3501008" y="1691680"/>
            <a:ext cx="2808312" cy="98640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dirty="0">
                <a:solidFill>
                  <a:schemeClr val="accent1">
                    <a:lumMod val="50000"/>
                  </a:schemeClr>
                </a:solidFill>
                <a:latin typeface="+mj-lt"/>
              </a:rPr>
              <a:t>Bachelor of Nursing (</a:t>
            </a:r>
            <a:r>
              <a:rPr lang="en-GB" sz="800" dirty="0" err="1">
                <a:solidFill>
                  <a:schemeClr val="accent1">
                    <a:lumMod val="50000"/>
                  </a:schemeClr>
                </a:solidFill>
                <a:latin typeface="+mj-lt"/>
              </a:rPr>
              <a:t>Hons</a:t>
            </a:r>
            <a:r>
              <a:rPr lang="en-GB" sz="800" dirty="0">
                <a:solidFill>
                  <a:schemeClr val="accent1">
                    <a:lumMod val="50000"/>
                  </a:schemeClr>
                </a:solidFill>
                <a:latin typeface="+mj-lt"/>
              </a:rPr>
              <a:t>)</a:t>
            </a:r>
          </a:p>
          <a:p>
            <a:r>
              <a:rPr lang="en-GB" sz="800" dirty="0">
                <a:solidFill>
                  <a:schemeClr val="accent1">
                    <a:lumMod val="50000"/>
                  </a:schemeClr>
                </a:solidFill>
                <a:latin typeface="+mj-lt"/>
              </a:rPr>
              <a:t>3 year pre-registration vocational programme</a:t>
            </a:r>
          </a:p>
          <a:p>
            <a:r>
              <a:rPr lang="en-GB" sz="800" dirty="0">
                <a:solidFill>
                  <a:schemeClr val="accent1">
                    <a:lumMod val="50000"/>
                  </a:schemeClr>
                </a:solidFill>
                <a:latin typeface="+mj-lt"/>
              </a:rPr>
              <a:t>50% theory 50% clinical placement</a:t>
            </a:r>
          </a:p>
          <a:p>
            <a:r>
              <a:rPr lang="en-GB" sz="800" dirty="0">
                <a:solidFill>
                  <a:schemeClr val="accent1">
                    <a:lumMod val="50000"/>
                  </a:schemeClr>
                </a:solidFill>
                <a:latin typeface="+mj-lt"/>
              </a:rPr>
              <a:t>Entry criteria: BBB</a:t>
            </a:r>
          </a:p>
          <a:p>
            <a:r>
              <a:rPr lang="en-GB" sz="800" dirty="0">
                <a:solidFill>
                  <a:schemeClr val="accent1">
                    <a:lumMod val="50000"/>
                  </a:schemeClr>
                </a:solidFill>
                <a:latin typeface="+mj-lt"/>
              </a:rPr>
              <a:t>Leads to registration with the Nursing and Midwifery Council(NMC)</a:t>
            </a:r>
          </a:p>
          <a:p>
            <a:r>
              <a:rPr lang="en-GB" sz="800" dirty="0">
                <a:solidFill>
                  <a:schemeClr val="accent1">
                    <a:lumMod val="50000"/>
                  </a:schemeClr>
                </a:solidFill>
                <a:latin typeface="+mj-lt"/>
              </a:rPr>
              <a:t>Clinical role of band 5 registered nurse.</a:t>
            </a:r>
          </a:p>
        </p:txBody>
      </p:sp>
      <p:sp>
        <p:nvSpPr>
          <p:cNvPr id="29" name="Rectangle 28"/>
          <p:cNvSpPr/>
          <p:nvPr/>
        </p:nvSpPr>
        <p:spPr>
          <a:xfrm>
            <a:off x="1052736" y="7884368"/>
            <a:ext cx="5256584" cy="360040"/>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srgbClr val="CC6600"/>
                </a:solidFill>
                <a:latin typeface="+mj-lt"/>
              </a:rPr>
              <a:t>Expectations for students on both programmes were very similar, although initially very high, realistic and achievable.</a:t>
            </a:r>
          </a:p>
        </p:txBody>
      </p:sp>
      <p:sp>
        <p:nvSpPr>
          <p:cNvPr id="43" name="TextBox 42"/>
          <p:cNvSpPr txBox="1"/>
          <p:nvPr/>
        </p:nvSpPr>
        <p:spPr>
          <a:xfrm>
            <a:off x="3501008" y="7164288"/>
            <a:ext cx="2808312" cy="215444"/>
          </a:xfrm>
          <a:prstGeom prst="rect">
            <a:avLst/>
          </a:prstGeom>
          <a:solidFill>
            <a:schemeClr val="accent1">
              <a:lumMod val="40000"/>
              <a:lumOff val="60000"/>
            </a:schemeClr>
          </a:solidFill>
        </p:spPr>
        <p:txBody>
          <a:bodyPr wrap="square" rtlCol="0">
            <a:spAutoFit/>
          </a:bodyPr>
          <a:lstStyle/>
          <a:p>
            <a:pPr marL="0" lvl="1" algn="ctr"/>
            <a:r>
              <a:rPr lang="en-GB" sz="800" i="1" dirty="0">
                <a:solidFill>
                  <a:schemeClr val="accent1">
                    <a:lumMod val="75000"/>
                  </a:schemeClr>
                </a:solidFill>
              </a:rPr>
              <a:t>“</a:t>
            </a:r>
            <a:r>
              <a:rPr lang="en-GB" sz="700" i="1" dirty="0">
                <a:solidFill>
                  <a:schemeClr val="accent1">
                    <a:lumMod val="75000"/>
                  </a:schemeClr>
                </a:solidFill>
              </a:rPr>
              <a:t>Dealing with patients who are dying or have died</a:t>
            </a:r>
            <a:r>
              <a:rPr lang="en-GB" sz="700" dirty="0">
                <a:solidFill>
                  <a:schemeClr val="accent1">
                    <a:lumMod val="75000"/>
                  </a:schemeClr>
                </a:solidFill>
              </a:rPr>
              <a:t>”</a:t>
            </a:r>
            <a:endParaRPr lang="en-GB" dirty="0"/>
          </a:p>
        </p:txBody>
      </p:sp>
      <p:sp>
        <p:nvSpPr>
          <p:cNvPr id="13316" name="Rectangle 4"/>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3317" name="Rectangle 5"/>
          <p:cNvSpPr>
            <a:spLocks noChangeArrowheads="1"/>
          </p:cNvSpPr>
          <p:nvPr/>
        </p:nvSpPr>
        <p:spPr bwMode="auto">
          <a:xfrm>
            <a:off x="0" y="90100"/>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3322" name="Rectangle 10"/>
          <p:cNvSpPr>
            <a:spLocks noChangeArrowheads="1"/>
          </p:cNvSpPr>
          <p:nvPr/>
        </p:nvSpPr>
        <p:spPr bwMode="auto">
          <a:xfrm>
            <a:off x="980728" y="4427984"/>
            <a:ext cx="5328592" cy="523220"/>
          </a:xfrm>
          <a:prstGeom prst="rect">
            <a:avLst/>
          </a:prstGeom>
          <a:solidFill>
            <a:srgbClr val="FFFF99"/>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t>
            </a:r>
            <a:r>
              <a:rPr kumimoji="0" lang="en-GB" sz="800" b="0"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A specifically designed questionnaire was distributed to the year one students from both programmes during the first week of semester one, year one, and the first week of semester one, year two. Both questionnaires were scrutinised using the Miles and </a:t>
            </a:r>
            <a:r>
              <a:rPr kumimoji="0" lang="en-GB" sz="800" b="0" i="0" u="none" strike="noStrike" cap="none" normalizeH="0" baseline="0" dirty="0" err="1">
                <a:ln>
                  <a:noFill/>
                </a:ln>
                <a:solidFill>
                  <a:schemeClr val="accent6">
                    <a:lumMod val="50000"/>
                  </a:schemeClr>
                </a:solidFill>
                <a:effectLst/>
                <a:latin typeface="Times New Roman" pitchFamily="18" charset="0"/>
                <a:ea typeface="Calibri" pitchFamily="34" charset="0"/>
                <a:cs typeface="Times New Roman" pitchFamily="18" charset="0"/>
              </a:rPr>
              <a:t>Huberman</a:t>
            </a:r>
            <a:r>
              <a:rPr kumimoji="0" lang="en-GB" sz="800" b="0"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t>
            </a:r>
            <a:r>
              <a:rPr kumimoji="0" lang="en-GB" sz="800" b="0" i="0" u="none" strike="noStrike" cap="none" normalizeH="0" baseline="30000" dirty="0">
                <a:ln>
                  <a:noFill/>
                </a:ln>
                <a:solidFill>
                  <a:srgbClr val="993300"/>
                </a:solidFill>
                <a:effectLst/>
                <a:latin typeface="Times New Roman" pitchFamily="18" charset="0"/>
                <a:ea typeface="Calibri" pitchFamily="34" charset="0"/>
                <a:cs typeface="Times New Roman" pitchFamily="18" charset="0"/>
              </a:rPr>
              <a:t>(4) </a:t>
            </a:r>
            <a:r>
              <a:rPr kumimoji="0" lang="en-GB" sz="800" b="0"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approach which has allowed the data to be reduced, displayed and themes identified.</a:t>
            </a:r>
            <a:endParaRPr kumimoji="0" lang="en-GB" sz="800" b="0" i="0" u="none" strike="noStrike" cap="none" normalizeH="0" baseline="0" dirty="0">
              <a:ln>
                <a:noFill/>
              </a:ln>
              <a:solidFill>
                <a:schemeClr val="accent6">
                  <a:lumMod val="50000"/>
                </a:schemeClr>
              </a:solidFill>
              <a:effectLst/>
              <a:latin typeface="Arial" pitchFamily="34" charset="0"/>
              <a:cs typeface="Arial" pitchFamily="34" charset="0"/>
            </a:endParaRPr>
          </a:p>
        </p:txBody>
      </p:sp>
      <p:sp>
        <p:nvSpPr>
          <p:cNvPr id="52" name="TextBox 51"/>
          <p:cNvSpPr txBox="1"/>
          <p:nvPr/>
        </p:nvSpPr>
        <p:spPr>
          <a:xfrm>
            <a:off x="1052736" y="6804248"/>
            <a:ext cx="2304256" cy="538609"/>
          </a:xfrm>
          <a:prstGeom prst="rect">
            <a:avLst/>
          </a:prstGeom>
          <a:solidFill>
            <a:schemeClr val="accent2">
              <a:lumMod val="60000"/>
              <a:lumOff val="40000"/>
            </a:schemeClr>
          </a:solidFill>
        </p:spPr>
        <p:txBody>
          <a:bodyPr wrap="square" rtlCol="0">
            <a:spAutoFit/>
          </a:bodyPr>
          <a:lstStyle/>
          <a:p>
            <a:pPr marL="114300" indent="0" algn="ctr">
              <a:buNone/>
            </a:pPr>
            <a:r>
              <a:rPr lang="en-GB" sz="800" i="1" dirty="0">
                <a:solidFill>
                  <a:schemeClr val="accent2">
                    <a:lumMod val="75000"/>
                  </a:schemeClr>
                </a:solidFill>
              </a:rPr>
              <a:t>‘</a:t>
            </a:r>
            <a:r>
              <a:rPr lang="en-GB" sz="700" i="1" dirty="0">
                <a:solidFill>
                  <a:schemeClr val="accent2">
                    <a:lumMod val="75000"/>
                  </a:schemeClr>
                </a:solidFill>
              </a:rPr>
              <a:t>I expect that they[Clinical staff] will help us with understanding the machines and reassuring us. I expect that they will help us with how to act with certain patients for example if there scared’</a:t>
            </a:r>
            <a:endParaRPr lang="en-GB" sz="800" i="1" dirty="0">
              <a:solidFill>
                <a:schemeClr val="accent2">
                  <a:lumMod val="75000"/>
                </a:schemeClr>
              </a:solidFill>
            </a:endParaRPr>
          </a:p>
        </p:txBody>
      </p:sp>
      <p:graphicFrame>
        <p:nvGraphicFramePr>
          <p:cNvPr id="36" name="Table 35"/>
          <p:cNvGraphicFramePr>
            <a:graphicFrameLocks noGrp="1"/>
          </p:cNvGraphicFramePr>
          <p:nvPr/>
        </p:nvGraphicFramePr>
        <p:xfrm>
          <a:off x="1052736" y="5508104"/>
          <a:ext cx="5256584" cy="1097280"/>
        </p:xfrm>
        <a:graphic>
          <a:graphicData uri="http://schemas.openxmlformats.org/drawingml/2006/table">
            <a:tbl>
              <a:tblPr firstRow="1" bandRow="1">
                <a:tableStyleId>{5C22544A-7EE6-4342-B048-85BDC9FD1C3A}</a:tableStyleId>
              </a:tblPr>
              <a:tblGrid>
                <a:gridCol w="1710504">
                  <a:extLst>
                    <a:ext uri="{9D8B030D-6E8A-4147-A177-3AD203B41FA5}">
                      <a16:colId xmlns:a16="http://schemas.microsoft.com/office/drawing/2014/main" val="20000"/>
                    </a:ext>
                  </a:extLst>
                </a:gridCol>
                <a:gridCol w="1773040">
                  <a:extLst>
                    <a:ext uri="{9D8B030D-6E8A-4147-A177-3AD203B41FA5}">
                      <a16:colId xmlns:a16="http://schemas.microsoft.com/office/drawing/2014/main" val="20001"/>
                    </a:ext>
                  </a:extLst>
                </a:gridCol>
                <a:gridCol w="1773040">
                  <a:extLst>
                    <a:ext uri="{9D8B030D-6E8A-4147-A177-3AD203B41FA5}">
                      <a16:colId xmlns:a16="http://schemas.microsoft.com/office/drawing/2014/main" val="20002"/>
                    </a:ext>
                  </a:extLst>
                </a:gridCol>
              </a:tblGrid>
              <a:tr h="229832">
                <a:tc>
                  <a:txBody>
                    <a:bodyPr/>
                    <a:lstStyle/>
                    <a:p>
                      <a:pPr algn="ctr"/>
                      <a:r>
                        <a:rPr lang="en-GB" sz="1000" b="1" dirty="0">
                          <a:solidFill>
                            <a:srgbClr val="FFFF99"/>
                          </a:solidFill>
                        </a:rPr>
                        <a:t>Support</a:t>
                      </a:r>
                    </a:p>
                  </a:txBody>
                  <a:tcPr>
                    <a:solidFill>
                      <a:srgbClr val="CC6600"/>
                    </a:solidFill>
                  </a:tcPr>
                </a:tc>
                <a:tc>
                  <a:txBody>
                    <a:bodyPr/>
                    <a:lstStyle/>
                    <a:p>
                      <a:pPr algn="ctr"/>
                      <a:r>
                        <a:rPr lang="en-GB" sz="1000" b="1" dirty="0">
                          <a:solidFill>
                            <a:srgbClr val="FFFF99"/>
                          </a:solidFill>
                        </a:rPr>
                        <a:t>Communication</a:t>
                      </a:r>
                    </a:p>
                  </a:txBody>
                  <a:tcPr>
                    <a:solidFill>
                      <a:srgbClr val="CC6600"/>
                    </a:solidFill>
                  </a:tcPr>
                </a:tc>
                <a:tc>
                  <a:txBody>
                    <a:bodyPr/>
                    <a:lstStyle/>
                    <a:p>
                      <a:pPr algn="ctr"/>
                      <a:r>
                        <a:rPr lang="en-GB" sz="1000" b="1" dirty="0">
                          <a:solidFill>
                            <a:srgbClr val="FFFF99"/>
                          </a:solidFill>
                        </a:rPr>
                        <a:t>Confidence</a:t>
                      </a:r>
                    </a:p>
                  </a:txBody>
                  <a:tcPr>
                    <a:solidFill>
                      <a:srgbClr val="CC6600"/>
                    </a:solidFill>
                  </a:tcPr>
                </a:tc>
                <a:extLst>
                  <a:ext uri="{0D108BD9-81ED-4DB2-BD59-A6C34878D82A}">
                    <a16:rowId xmlns:a16="http://schemas.microsoft.com/office/drawing/2014/main" val="10000"/>
                  </a:ext>
                </a:extLst>
              </a:tr>
              <a:tr h="778280">
                <a:tc>
                  <a:txBody>
                    <a:bodyPr/>
                    <a:lstStyle/>
                    <a:p>
                      <a:pPr lvl="0">
                        <a:buFont typeface="Arial" pitchFamily="34" charset="0"/>
                        <a:buChar char="•"/>
                      </a:pPr>
                      <a:r>
                        <a:rPr lang="en-GB" sz="800" dirty="0">
                          <a:solidFill>
                            <a:srgbClr val="CC6600"/>
                          </a:solidFill>
                        </a:rPr>
                        <a:t>Approachability of staff</a:t>
                      </a:r>
                    </a:p>
                    <a:p>
                      <a:pPr lvl="0">
                        <a:buFont typeface="Arial" pitchFamily="34" charset="0"/>
                        <a:buChar char="•"/>
                      </a:pPr>
                      <a:r>
                        <a:rPr lang="en-GB" sz="800" dirty="0">
                          <a:solidFill>
                            <a:srgbClr val="CC6600"/>
                          </a:solidFill>
                        </a:rPr>
                        <a:t>Importance of the role of mentor/educator</a:t>
                      </a:r>
                    </a:p>
                    <a:p>
                      <a:pPr lvl="0">
                        <a:buFont typeface="Arial" pitchFamily="34" charset="0"/>
                        <a:buChar char="•"/>
                      </a:pPr>
                      <a:r>
                        <a:rPr lang="en-GB" sz="800" dirty="0">
                          <a:solidFill>
                            <a:srgbClr val="CC6600"/>
                          </a:solidFill>
                        </a:rPr>
                        <a:t>Preparation for practice </a:t>
                      </a:r>
                    </a:p>
                    <a:p>
                      <a:pPr lvl="0">
                        <a:buFont typeface="Arial" pitchFamily="34" charset="0"/>
                        <a:buChar char="•"/>
                      </a:pPr>
                      <a:r>
                        <a:rPr lang="en-GB" sz="800" dirty="0">
                          <a:solidFill>
                            <a:srgbClr val="CC6600"/>
                          </a:solidFill>
                        </a:rPr>
                        <a:t>Academic support</a:t>
                      </a:r>
                      <a:endParaRPr lang="en-GB" dirty="0"/>
                    </a:p>
                  </a:txBody>
                  <a:tcPr>
                    <a:solidFill>
                      <a:srgbClr val="FFFF99"/>
                    </a:solidFill>
                  </a:tcPr>
                </a:tc>
                <a:tc>
                  <a:txBody>
                    <a:bodyPr/>
                    <a:lstStyle/>
                    <a:p>
                      <a:pPr lvl="0">
                        <a:buFont typeface="Arial" pitchFamily="34" charset="0"/>
                        <a:buChar char="•"/>
                      </a:pPr>
                      <a:r>
                        <a:rPr lang="en-GB" sz="800" dirty="0">
                          <a:solidFill>
                            <a:srgbClr val="CC6600"/>
                          </a:solidFill>
                        </a:rPr>
                        <a:t>Interacting with patients</a:t>
                      </a:r>
                    </a:p>
                    <a:p>
                      <a:pPr lvl="0">
                        <a:buFont typeface="Arial" pitchFamily="34" charset="0"/>
                        <a:buChar char="•"/>
                      </a:pPr>
                      <a:r>
                        <a:rPr lang="en-GB" sz="800" dirty="0">
                          <a:solidFill>
                            <a:srgbClr val="CC6600"/>
                          </a:solidFill>
                        </a:rPr>
                        <a:t>Understandable feedback from staff         and mentors/educators</a:t>
                      </a:r>
                    </a:p>
                    <a:p>
                      <a:pPr lvl="0">
                        <a:buFont typeface="Arial" pitchFamily="34" charset="0"/>
                        <a:buChar char="•"/>
                      </a:pPr>
                      <a:r>
                        <a:rPr lang="en-GB" sz="800" dirty="0">
                          <a:solidFill>
                            <a:srgbClr val="CC6600"/>
                          </a:solidFill>
                        </a:rPr>
                        <a:t>Terminology-use of jargon</a:t>
                      </a:r>
                    </a:p>
                    <a:p>
                      <a:endParaRPr lang="en-GB" dirty="0"/>
                    </a:p>
                  </a:txBody>
                  <a:tcPr>
                    <a:solidFill>
                      <a:srgbClr val="FFFF99"/>
                    </a:solidFill>
                  </a:tcPr>
                </a:tc>
                <a:tc>
                  <a:txBody>
                    <a:bodyPr/>
                    <a:lstStyle/>
                    <a:p>
                      <a:pPr lvl="0">
                        <a:buFont typeface="Arial" pitchFamily="34" charset="0"/>
                        <a:buChar char="•"/>
                      </a:pPr>
                      <a:r>
                        <a:rPr lang="en-GB" sz="800" dirty="0">
                          <a:solidFill>
                            <a:srgbClr val="CC6600"/>
                          </a:solidFill>
                        </a:rPr>
                        <a:t>Clinical skills</a:t>
                      </a:r>
                    </a:p>
                    <a:p>
                      <a:pPr lvl="0">
                        <a:buFont typeface="Arial" pitchFamily="34" charset="0"/>
                        <a:buChar char="•"/>
                      </a:pPr>
                      <a:r>
                        <a:rPr lang="en-GB" sz="800" dirty="0">
                          <a:solidFill>
                            <a:srgbClr val="CC6600"/>
                          </a:solidFill>
                        </a:rPr>
                        <a:t>Use of equipment </a:t>
                      </a:r>
                    </a:p>
                    <a:p>
                      <a:pPr lvl="0">
                        <a:buFont typeface="Arial" pitchFamily="34" charset="0"/>
                        <a:buChar char="•"/>
                      </a:pPr>
                      <a:r>
                        <a:rPr lang="en-GB" sz="800" dirty="0">
                          <a:solidFill>
                            <a:srgbClr val="CC6600"/>
                          </a:solidFill>
                        </a:rPr>
                        <a:t>Hands on care</a:t>
                      </a:r>
                    </a:p>
                    <a:p>
                      <a:pPr lvl="0">
                        <a:buFont typeface="Arial" pitchFamily="34" charset="0"/>
                        <a:buChar char="•"/>
                      </a:pPr>
                      <a:r>
                        <a:rPr lang="en-GB" sz="800" dirty="0">
                          <a:solidFill>
                            <a:srgbClr val="CC6600"/>
                          </a:solidFill>
                        </a:rPr>
                        <a:t>Time management/shift work</a:t>
                      </a:r>
                    </a:p>
                  </a:txBody>
                  <a:tcPr>
                    <a:solidFill>
                      <a:srgbClr val="FFFF99"/>
                    </a:solidFill>
                  </a:tcPr>
                </a:tc>
                <a:extLst>
                  <a:ext uri="{0D108BD9-81ED-4DB2-BD59-A6C34878D82A}">
                    <a16:rowId xmlns:a16="http://schemas.microsoft.com/office/drawing/2014/main" val="10001"/>
                  </a:ext>
                </a:extLst>
              </a:tr>
            </a:tbl>
          </a:graphicData>
        </a:graphic>
      </p:graphicFrame>
      <p:pic>
        <p:nvPicPr>
          <p:cNvPr id="38" name="Picture 37" descr="colour_logo_0693.png"/>
          <p:cNvPicPr>
            <a:picLocks noChangeAspect="1"/>
          </p:cNvPicPr>
          <p:nvPr/>
        </p:nvPicPr>
        <p:blipFill>
          <a:blip r:embed="rId5" cstate="print"/>
          <a:stretch>
            <a:fillRect/>
          </a:stretch>
        </p:blipFill>
        <p:spPr>
          <a:xfrm>
            <a:off x="5272519" y="8388424"/>
            <a:ext cx="1036801" cy="432000"/>
          </a:xfrm>
          <a:prstGeom prst="rect">
            <a:avLst/>
          </a:prstGeom>
          <a:solidFill>
            <a:schemeClr val="bg1"/>
          </a:solidFill>
        </p:spPr>
      </p:pic>
      <p:sp>
        <p:nvSpPr>
          <p:cNvPr id="39" name="Footer Placeholder 38"/>
          <p:cNvSpPr>
            <a:spLocks noGrp="1"/>
          </p:cNvSpPr>
          <p:nvPr>
            <p:ph type="ftr" sz="quarter" idx="11"/>
          </p:nvPr>
        </p:nvSpPr>
        <p:spPr>
          <a:xfrm>
            <a:off x="1052736" y="8892480"/>
            <a:ext cx="5256584" cy="141495"/>
          </a:xfrm>
        </p:spPr>
        <p:txBody>
          <a:bodyPr/>
          <a:lstStyle/>
          <a:p>
            <a:r>
              <a:rPr lang="en-GB" sz="800" dirty="0">
                <a:solidFill>
                  <a:srgbClr val="993300"/>
                </a:solidFill>
              </a:rPr>
              <a:t>Achieving Excellence in Radiography Education and Research . 25-26th November 2016. Birmingham</a:t>
            </a:r>
          </a:p>
        </p:txBody>
      </p:sp>
      <p:sp>
        <p:nvSpPr>
          <p:cNvPr id="25" name="TextBox 24"/>
          <p:cNvSpPr txBox="1"/>
          <p:nvPr/>
        </p:nvSpPr>
        <p:spPr>
          <a:xfrm>
            <a:off x="3501008" y="6732240"/>
            <a:ext cx="2808312" cy="307777"/>
          </a:xfrm>
          <a:prstGeom prst="rect">
            <a:avLst/>
          </a:prstGeom>
          <a:solidFill>
            <a:schemeClr val="accent1">
              <a:lumMod val="40000"/>
              <a:lumOff val="60000"/>
            </a:schemeClr>
          </a:solidFill>
        </p:spPr>
        <p:txBody>
          <a:bodyPr wrap="square" rtlCol="0">
            <a:spAutoFit/>
          </a:bodyPr>
          <a:lstStyle/>
          <a:p>
            <a:r>
              <a:rPr lang="en-GB" sz="700" i="1" dirty="0">
                <a:solidFill>
                  <a:schemeClr val="accent1">
                    <a:lumMod val="75000"/>
                  </a:schemeClr>
                </a:solidFill>
              </a:rPr>
              <a:t>‘I expect the clinical staff to be approachable and accessible’</a:t>
            </a:r>
          </a:p>
          <a:p>
            <a:r>
              <a:rPr lang="en-GB" sz="700" dirty="0">
                <a:solidFill>
                  <a:schemeClr val="accent1">
                    <a:lumMod val="75000"/>
                  </a:schemeClr>
                </a:solidFill>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TotalTime>
  <Words>477</Words>
  <Application>Microsoft Office PowerPoint</Application>
  <PresentationFormat>On-screen Show (4:3)</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The University of Liverpool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cgordon</dc:creator>
  <cp:lastModifiedBy>Fletcher, Cathy</cp:lastModifiedBy>
  <cp:revision>29</cp:revision>
  <dcterms:created xsi:type="dcterms:W3CDTF">2016-10-04T11:51:09Z</dcterms:created>
  <dcterms:modified xsi:type="dcterms:W3CDTF">2023-07-13T15:53:11Z</dcterms:modified>
</cp:coreProperties>
</file>