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Default Extension="xlsx" ContentType="application/vnd.openxmlformats-officedocument.spreadsheetml.sheet"/>
  <Override PartName="/ppt/charts/chart1.xml" ContentType="application/vnd.openxmlformats-officedocument.drawingml.char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
  </p:notesMasterIdLst>
  <p:sldIdLst>
    <p:sldId id="256" r:id="rId2"/>
  </p:sldIdLst>
  <p:sldSz cx="21388388" cy="30275213"/>
  <p:notesSz cx="6858000" cy="9144000"/>
  <p:defaultTextStyle>
    <a:defPPr>
      <a:defRPr lang="en-US"/>
    </a:defPPr>
    <a:lvl1pPr marL="0" algn="l" defTabSz="1475680" rtl="0" eaLnBrk="1" latinLnBrk="0" hangingPunct="1">
      <a:defRPr sz="5900" kern="1200">
        <a:solidFill>
          <a:schemeClr val="tx1"/>
        </a:solidFill>
        <a:latin typeface="+mn-lt"/>
        <a:ea typeface="+mn-ea"/>
        <a:cs typeface="+mn-cs"/>
      </a:defRPr>
    </a:lvl1pPr>
    <a:lvl2pPr marL="1475680" algn="l" defTabSz="1475680" rtl="0" eaLnBrk="1" latinLnBrk="0" hangingPunct="1">
      <a:defRPr sz="5900" kern="1200">
        <a:solidFill>
          <a:schemeClr val="tx1"/>
        </a:solidFill>
        <a:latin typeface="+mn-lt"/>
        <a:ea typeface="+mn-ea"/>
        <a:cs typeface="+mn-cs"/>
      </a:defRPr>
    </a:lvl2pPr>
    <a:lvl3pPr marL="2951360" algn="l" defTabSz="1475680" rtl="0" eaLnBrk="1" latinLnBrk="0" hangingPunct="1">
      <a:defRPr sz="5900" kern="1200">
        <a:solidFill>
          <a:schemeClr val="tx1"/>
        </a:solidFill>
        <a:latin typeface="+mn-lt"/>
        <a:ea typeface="+mn-ea"/>
        <a:cs typeface="+mn-cs"/>
      </a:defRPr>
    </a:lvl3pPr>
    <a:lvl4pPr marL="4427043" algn="l" defTabSz="1475680" rtl="0" eaLnBrk="1" latinLnBrk="0" hangingPunct="1">
      <a:defRPr sz="5900" kern="1200">
        <a:solidFill>
          <a:schemeClr val="tx1"/>
        </a:solidFill>
        <a:latin typeface="+mn-lt"/>
        <a:ea typeface="+mn-ea"/>
        <a:cs typeface="+mn-cs"/>
      </a:defRPr>
    </a:lvl4pPr>
    <a:lvl5pPr marL="5902723" algn="l" defTabSz="1475680" rtl="0" eaLnBrk="1" latinLnBrk="0" hangingPunct="1">
      <a:defRPr sz="5900" kern="1200">
        <a:solidFill>
          <a:schemeClr val="tx1"/>
        </a:solidFill>
        <a:latin typeface="+mn-lt"/>
        <a:ea typeface="+mn-ea"/>
        <a:cs typeface="+mn-cs"/>
      </a:defRPr>
    </a:lvl5pPr>
    <a:lvl6pPr marL="7378402" algn="l" defTabSz="1475680" rtl="0" eaLnBrk="1" latinLnBrk="0" hangingPunct="1">
      <a:defRPr sz="5900" kern="1200">
        <a:solidFill>
          <a:schemeClr val="tx1"/>
        </a:solidFill>
        <a:latin typeface="+mn-lt"/>
        <a:ea typeface="+mn-ea"/>
        <a:cs typeface="+mn-cs"/>
      </a:defRPr>
    </a:lvl6pPr>
    <a:lvl7pPr marL="8854082" algn="l" defTabSz="1475680" rtl="0" eaLnBrk="1" latinLnBrk="0" hangingPunct="1">
      <a:defRPr sz="5900" kern="1200">
        <a:solidFill>
          <a:schemeClr val="tx1"/>
        </a:solidFill>
        <a:latin typeface="+mn-lt"/>
        <a:ea typeface="+mn-ea"/>
        <a:cs typeface="+mn-cs"/>
      </a:defRPr>
    </a:lvl7pPr>
    <a:lvl8pPr marL="10329762" algn="l" defTabSz="1475680" rtl="0" eaLnBrk="1" latinLnBrk="0" hangingPunct="1">
      <a:defRPr sz="5900" kern="1200">
        <a:solidFill>
          <a:schemeClr val="tx1"/>
        </a:solidFill>
        <a:latin typeface="+mn-lt"/>
        <a:ea typeface="+mn-ea"/>
        <a:cs typeface="+mn-cs"/>
      </a:defRPr>
    </a:lvl8pPr>
    <a:lvl9pPr marL="11805445" algn="l" defTabSz="1475680" rtl="0" eaLnBrk="1" latinLnBrk="0" hangingPunct="1">
      <a:defRPr sz="59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9535">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E0E0E0"/>
    <a:srgbClr val="5EBAD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1483" autoAdjust="0"/>
    <p:restoredTop sz="93928" autoAdjust="0"/>
  </p:normalViewPr>
  <p:slideViewPr>
    <p:cSldViewPr snapToObjects="1">
      <p:cViewPr>
        <p:scale>
          <a:sx n="50" d="100"/>
          <a:sy n="50" d="100"/>
        </p:scale>
        <p:origin x="-168" y="-104"/>
      </p:cViewPr>
      <p:guideLst>
        <p:guide orient="horz" pos="9535"/>
        <p:guide pos="673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pieChart>
        <c:varyColors val="1"/>
        <c:ser>
          <c:idx val="0"/>
          <c:order val="0"/>
          <c:tx>
            <c:strRef>
              <c:f>Sheet1!$B$1</c:f>
              <c:strCache>
                <c:ptCount val="1"/>
                <c:pt idx="0">
                  <c:v>Percentage of Patients Reporting 'Moderate/Severe GI Symptoms' following Pelvic RT</c:v>
                </c:pt>
              </c:strCache>
            </c:strRef>
          </c:tx>
          <c:dLbls>
            <c:dLbl>
              <c:idx val="0"/>
              <c:layout>
                <c:manualLayout>
                  <c:x val="-0.103198588670048"/>
                  <c:y val="0.167734532919207"/>
                </c:manualLayout>
              </c:layout>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D09E-476D-B57B-E47B51309CE2}"/>
                </c:ext>
              </c:extLst>
            </c:dLbl>
            <c:dLbl>
              <c:idx val="1"/>
              <c:layout>
                <c:manualLayout>
                  <c:x val="-0.0988740191026081"/>
                  <c:y val="-0.2306353539606"/>
                </c:manualLayout>
              </c:layout>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09E-476D-B57B-E47B51309CE2}"/>
                </c:ext>
              </c:extLst>
            </c:dLbl>
            <c:dLbl>
              <c:idx val="2"/>
              <c:layout>
                <c:manualLayout>
                  <c:x val="0.115294382455547"/>
                  <c:y val="0.0872611463513193"/>
                </c:manualLayout>
              </c:layout>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09E-476D-B57B-E47B51309CE2}"/>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09E-476D-B57B-E47B51309CE2}"/>
                </c:ext>
              </c:extLst>
            </c:dLbl>
            <c:spPr>
              <a:noFill/>
              <a:ln>
                <a:noFill/>
              </a:ln>
              <a:effectLst/>
            </c:spPr>
            <c:txPr>
              <a:bodyPr/>
              <a:lstStyle/>
              <a:p>
                <a:pPr>
                  <a:defRPr sz="2500"/>
                </a:pPr>
                <a:endParaRPr lang="en-US"/>
              </a:p>
            </c:txPr>
            <c:showVal val="1"/>
            <c:showLeaderLines val="1"/>
            <c:extLst xmlns:c16r2="http://schemas.microsoft.com/office/drawing/2015/06/chart">
              <c:ext xmlns:c15="http://schemas.microsoft.com/office/drawing/2012/chart" uri="{CE6537A1-D6FC-4f65-9D91-7224C49458BB}"/>
            </c:extLst>
          </c:dLbls>
          <c:cat>
            <c:strRef>
              <c:f>Sheet1!$A$2:$A$5</c:f>
              <c:strCache>
                <c:ptCount val="3"/>
                <c:pt idx="0">
                  <c:v>Prostate</c:v>
                </c:pt>
                <c:pt idx="1">
                  <c:v>Bladder</c:v>
                </c:pt>
                <c:pt idx="2">
                  <c:v>Cervix</c:v>
                </c:pt>
              </c:strCache>
            </c:strRef>
          </c:cat>
          <c:val>
            <c:numRef>
              <c:f>Sheet1!$B$2:$B$5</c:f>
              <c:numCache>
                <c:formatCode>0.00%</c:formatCode>
                <c:ptCount val="4"/>
                <c:pt idx="0">
                  <c:v>0.17</c:v>
                </c:pt>
                <c:pt idx="1">
                  <c:v>0.32</c:v>
                </c:pt>
                <c:pt idx="2">
                  <c:v>0.3</c:v>
                </c:pt>
              </c:numCache>
            </c:numRef>
          </c:val>
          <c:extLst xmlns:c16r2="http://schemas.microsoft.com/office/drawing/2015/06/chart">
            <c:ext xmlns:c16="http://schemas.microsoft.com/office/drawing/2014/chart" uri="{C3380CC4-5D6E-409C-BE32-E72D297353CC}">
              <c16:uniqueId val="{00000004-D09E-476D-B57B-E47B51309CE2}"/>
            </c:ext>
          </c:extLst>
        </c:ser>
        <c:dLbls/>
        <c:firstSliceAng val="0"/>
      </c:pieChart>
    </c:plotArea>
    <c:legend>
      <c:legendPos val="r"/>
      <c:legendEntry>
        <c:idx val="3"/>
        <c:delete val="1"/>
      </c:legendEntry>
      <c:layout>
        <c:manualLayout>
          <c:xMode val="edge"/>
          <c:yMode val="edge"/>
          <c:x val="0.670201080760481"/>
          <c:y val="0.292609939399142"/>
          <c:w val="0.236782236897807"/>
          <c:h val="0.412377515310586"/>
        </c:manualLayout>
      </c:layout>
      <c:txPr>
        <a:bodyPr/>
        <a:lstStyle/>
        <a:p>
          <a:pPr>
            <a:defRPr sz="2500">
              <a:latin typeface="Arial"/>
              <a:cs typeface="Arial"/>
            </a:defRPr>
          </a:pPr>
          <a:endParaRPr lang="en-US"/>
        </a:p>
      </c:txPr>
    </c:legend>
    <c:plotVisOnly val="1"/>
    <c:dispBlanksAs val="zero"/>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5F6AE4-3283-104E-BC29-7EAC380E9EB9}" type="datetimeFigureOut">
              <a:rPr lang="en-US" smtClean="0"/>
              <a:pPr/>
              <a:t>1/26/18</a:t>
            </a:fld>
            <a:endParaRPr lang="en-US"/>
          </a:p>
        </p:txBody>
      </p:sp>
      <p:sp>
        <p:nvSpPr>
          <p:cNvPr id="4" name="Slide Image Placeholder 3"/>
          <p:cNvSpPr>
            <a:spLocks noGrp="1" noRot="1" noChangeAspect="1"/>
          </p:cNvSpPr>
          <p:nvPr>
            <p:ph type="sldImg" idx="2"/>
          </p:nvPr>
        </p:nvSpPr>
        <p:spPr>
          <a:xfrm>
            <a:off x="2219325" y="685800"/>
            <a:ext cx="2419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10DB91-5855-CC47-A699-4C6AE173C2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080" rtl="0" eaLnBrk="1" latinLnBrk="0" hangingPunct="1">
      <a:defRPr sz="1200" kern="1200">
        <a:solidFill>
          <a:schemeClr val="tx1"/>
        </a:solidFill>
        <a:latin typeface="+mn-lt"/>
        <a:ea typeface="+mn-ea"/>
        <a:cs typeface="+mn-cs"/>
      </a:defRPr>
    </a:lvl1pPr>
    <a:lvl2pPr marL="457080" algn="l" defTabSz="457080" rtl="0" eaLnBrk="1" latinLnBrk="0" hangingPunct="1">
      <a:defRPr sz="1200" kern="1200">
        <a:solidFill>
          <a:schemeClr val="tx1"/>
        </a:solidFill>
        <a:latin typeface="+mn-lt"/>
        <a:ea typeface="+mn-ea"/>
        <a:cs typeface="+mn-cs"/>
      </a:defRPr>
    </a:lvl2pPr>
    <a:lvl3pPr marL="914157" algn="l" defTabSz="457080" rtl="0" eaLnBrk="1" latinLnBrk="0" hangingPunct="1">
      <a:defRPr sz="1200" kern="1200">
        <a:solidFill>
          <a:schemeClr val="tx1"/>
        </a:solidFill>
        <a:latin typeface="+mn-lt"/>
        <a:ea typeface="+mn-ea"/>
        <a:cs typeface="+mn-cs"/>
      </a:defRPr>
    </a:lvl3pPr>
    <a:lvl4pPr marL="1371238" algn="l" defTabSz="457080" rtl="0" eaLnBrk="1" latinLnBrk="0" hangingPunct="1">
      <a:defRPr sz="1200" kern="1200">
        <a:solidFill>
          <a:schemeClr val="tx1"/>
        </a:solidFill>
        <a:latin typeface="+mn-lt"/>
        <a:ea typeface="+mn-ea"/>
        <a:cs typeface="+mn-cs"/>
      </a:defRPr>
    </a:lvl4pPr>
    <a:lvl5pPr marL="1828318" algn="l" defTabSz="457080" rtl="0" eaLnBrk="1" latinLnBrk="0" hangingPunct="1">
      <a:defRPr sz="1200" kern="1200">
        <a:solidFill>
          <a:schemeClr val="tx1"/>
        </a:solidFill>
        <a:latin typeface="+mn-lt"/>
        <a:ea typeface="+mn-ea"/>
        <a:cs typeface="+mn-cs"/>
      </a:defRPr>
    </a:lvl5pPr>
    <a:lvl6pPr marL="2285395" algn="l" defTabSz="457080" rtl="0" eaLnBrk="1" latinLnBrk="0" hangingPunct="1">
      <a:defRPr sz="1200" kern="1200">
        <a:solidFill>
          <a:schemeClr val="tx1"/>
        </a:solidFill>
        <a:latin typeface="+mn-lt"/>
        <a:ea typeface="+mn-ea"/>
        <a:cs typeface="+mn-cs"/>
      </a:defRPr>
    </a:lvl6pPr>
    <a:lvl7pPr marL="2742475" algn="l" defTabSz="457080" rtl="0" eaLnBrk="1" latinLnBrk="0" hangingPunct="1">
      <a:defRPr sz="1200" kern="1200">
        <a:solidFill>
          <a:schemeClr val="tx1"/>
        </a:solidFill>
        <a:latin typeface="+mn-lt"/>
        <a:ea typeface="+mn-ea"/>
        <a:cs typeface="+mn-cs"/>
      </a:defRPr>
    </a:lvl7pPr>
    <a:lvl8pPr marL="3199556" algn="l" defTabSz="457080" rtl="0" eaLnBrk="1" latinLnBrk="0" hangingPunct="1">
      <a:defRPr sz="1200" kern="1200">
        <a:solidFill>
          <a:schemeClr val="tx1"/>
        </a:solidFill>
        <a:latin typeface="+mn-lt"/>
        <a:ea typeface="+mn-ea"/>
        <a:cs typeface="+mn-cs"/>
      </a:defRPr>
    </a:lvl8pPr>
    <a:lvl9pPr marL="3656633" algn="l" defTabSz="4570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9325" y="685800"/>
            <a:ext cx="2419350" cy="3429000"/>
          </a:xfrm>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3C10DB91-5855-CC47-A699-4C6AE173C27F}"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129" y="9404942"/>
            <a:ext cx="18180130" cy="6489547"/>
          </a:xfrm>
        </p:spPr>
        <p:txBody>
          <a:bodyPr/>
          <a:lstStyle/>
          <a:p>
            <a:r>
              <a:rPr lang="en-GB" smtClean="0"/>
              <a:t>Click to edit Master title style</a:t>
            </a:r>
            <a:endParaRPr lang="en-US"/>
          </a:p>
        </p:txBody>
      </p:sp>
      <p:sp>
        <p:nvSpPr>
          <p:cNvPr id="3" name="Subtitle 2"/>
          <p:cNvSpPr>
            <a:spLocks noGrp="1"/>
          </p:cNvSpPr>
          <p:nvPr>
            <p:ph type="subTitle" idx="1"/>
          </p:nvPr>
        </p:nvSpPr>
        <p:spPr>
          <a:xfrm>
            <a:off x="3208258" y="17155955"/>
            <a:ext cx="14971872" cy="7736998"/>
          </a:xfrm>
        </p:spPr>
        <p:txBody>
          <a:bodyPr/>
          <a:lstStyle>
            <a:lvl1pPr marL="0" indent="0" algn="ctr">
              <a:buNone/>
              <a:defRPr>
                <a:solidFill>
                  <a:schemeClr val="tx1">
                    <a:tint val="75000"/>
                  </a:schemeClr>
                </a:solidFill>
              </a:defRPr>
            </a:lvl1pPr>
            <a:lvl2pPr marL="1475680" indent="0" algn="ctr">
              <a:buNone/>
              <a:defRPr>
                <a:solidFill>
                  <a:schemeClr val="tx1">
                    <a:tint val="75000"/>
                  </a:schemeClr>
                </a:solidFill>
              </a:defRPr>
            </a:lvl2pPr>
            <a:lvl3pPr marL="2951360" indent="0" algn="ctr">
              <a:buNone/>
              <a:defRPr>
                <a:solidFill>
                  <a:schemeClr val="tx1">
                    <a:tint val="75000"/>
                  </a:schemeClr>
                </a:solidFill>
              </a:defRPr>
            </a:lvl3pPr>
            <a:lvl4pPr marL="4427043" indent="0" algn="ctr">
              <a:buNone/>
              <a:defRPr>
                <a:solidFill>
                  <a:schemeClr val="tx1">
                    <a:tint val="75000"/>
                  </a:schemeClr>
                </a:solidFill>
              </a:defRPr>
            </a:lvl4pPr>
            <a:lvl5pPr marL="5902723" indent="0" algn="ctr">
              <a:buNone/>
              <a:defRPr>
                <a:solidFill>
                  <a:schemeClr val="tx1">
                    <a:tint val="75000"/>
                  </a:schemeClr>
                </a:solidFill>
              </a:defRPr>
            </a:lvl5pPr>
            <a:lvl6pPr marL="7378402" indent="0" algn="ctr">
              <a:buNone/>
              <a:defRPr>
                <a:solidFill>
                  <a:schemeClr val="tx1">
                    <a:tint val="75000"/>
                  </a:schemeClr>
                </a:solidFill>
              </a:defRPr>
            </a:lvl6pPr>
            <a:lvl7pPr marL="8854082" indent="0" algn="ctr">
              <a:buNone/>
              <a:defRPr>
                <a:solidFill>
                  <a:schemeClr val="tx1">
                    <a:tint val="75000"/>
                  </a:schemeClr>
                </a:solidFill>
              </a:defRPr>
            </a:lvl7pPr>
            <a:lvl8pPr marL="10329762" indent="0" algn="ctr">
              <a:buNone/>
              <a:defRPr>
                <a:solidFill>
                  <a:schemeClr val="tx1">
                    <a:tint val="75000"/>
                  </a:schemeClr>
                </a:solidFill>
              </a:defRPr>
            </a:lvl8pPr>
            <a:lvl9pPr marL="11805445"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937E5DB-C50D-6245-9AAB-BB557646E9B7}" type="datetimeFigureOut">
              <a:rPr lang="en-US" smtClean="0"/>
              <a:pPr/>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C4185-4CED-A74E-BC43-1B6DF6A8AC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937E5DB-C50D-6245-9AAB-BB557646E9B7}" type="datetimeFigureOut">
              <a:rPr lang="en-US" smtClean="0"/>
              <a:pPr/>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C4185-4CED-A74E-BC43-1B6DF6A8AC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271143" y="5354226"/>
            <a:ext cx="11254898" cy="11403663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2502737" y="5354226"/>
            <a:ext cx="33411931" cy="114036636"/>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937E5DB-C50D-6245-9AAB-BB557646E9B7}" type="datetimeFigureOut">
              <a:rPr lang="en-US" smtClean="0"/>
              <a:pPr/>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C4185-4CED-A74E-BC43-1B6DF6A8AC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937E5DB-C50D-6245-9AAB-BB557646E9B7}" type="datetimeFigureOut">
              <a:rPr lang="en-US" smtClean="0"/>
              <a:pPr/>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C4185-4CED-A74E-BC43-1B6DF6A8AC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536" y="19454630"/>
            <a:ext cx="18180130" cy="6012995"/>
          </a:xfrm>
        </p:spPr>
        <p:txBody>
          <a:bodyPr anchor="t"/>
          <a:lstStyle>
            <a:lvl1pPr algn="l">
              <a:defRPr sz="12900" b="1" cap="all"/>
            </a:lvl1pPr>
          </a:lstStyle>
          <a:p>
            <a:r>
              <a:rPr lang="en-GB" smtClean="0"/>
              <a:t>Click to edit Master title style</a:t>
            </a:r>
            <a:endParaRPr lang="en-US"/>
          </a:p>
        </p:txBody>
      </p:sp>
      <p:sp>
        <p:nvSpPr>
          <p:cNvPr id="3" name="Text Placeholder 2"/>
          <p:cNvSpPr>
            <a:spLocks noGrp="1"/>
          </p:cNvSpPr>
          <p:nvPr>
            <p:ph type="body" idx="1"/>
          </p:nvPr>
        </p:nvSpPr>
        <p:spPr>
          <a:xfrm>
            <a:off x="1689536" y="12831930"/>
            <a:ext cx="18180130" cy="6622701"/>
          </a:xfrm>
        </p:spPr>
        <p:txBody>
          <a:bodyPr anchor="b"/>
          <a:lstStyle>
            <a:lvl1pPr marL="0" indent="0">
              <a:buNone/>
              <a:defRPr sz="6500">
                <a:solidFill>
                  <a:schemeClr val="tx1">
                    <a:tint val="75000"/>
                  </a:schemeClr>
                </a:solidFill>
              </a:defRPr>
            </a:lvl1pPr>
            <a:lvl2pPr marL="1475680" indent="0">
              <a:buNone/>
              <a:defRPr sz="5900">
                <a:solidFill>
                  <a:schemeClr val="tx1">
                    <a:tint val="75000"/>
                  </a:schemeClr>
                </a:solidFill>
              </a:defRPr>
            </a:lvl2pPr>
            <a:lvl3pPr marL="2951360" indent="0">
              <a:buNone/>
              <a:defRPr sz="5200">
                <a:solidFill>
                  <a:schemeClr val="tx1">
                    <a:tint val="75000"/>
                  </a:schemeClr>
                </a:solidFill>
              </a:defRPr>
            </a:lvl3pPr>
            <a:lvl4pPr marL="4427043" indent="0">
              <a:buNone/>
              <a:defRPr sz="4600">
                <a:solidFill>
                  <a:schemeClr val="tx1">
                    <a:tint val="75000"/>
                  </a:schemeClr>
                </a:solidFill>
              </a:defRPr>
            </a:lvl4pPr>
            <a:lvl5pPr marL="5902723" indent="0">
              <a:buNone/>
              <a:defRPr sz="4600">
                <a:solidFill>
                  <a:schemeClr val="tx1">
                    <a:tint val="75000"/>
                  </a:schemeClr>
                </a:solidFill>
              </a:defRPr>
            </a:lvl5pPr>
            <a:lvl6pPr marL="7378402" indent="0">
              <a:buNone/>
              <a:defRPr sz="4600">
                <a:solidFill>
                  <a:schemeClr val="tx1">
                    <a:tint val="75000"/>
                  </a:schemeClr>
                </a:solidFill>
              </a:defRPr>
            </a:lvl6pPr>
            <a:lvl7pPr marL="8854082" indent="0">
              <a:buNone/>
              <a:defRPr sz="4600">
                <a:solidFill>
                  <a:schemeClr val="tx1">
                    <a:tint val="75000"/>
                  </a:schemeClr>
                </a:solidFill>
              </a:defRPr>
            </a:lvl7pPr>
            <a:lvl8pPr marL="10329762" indent="0">
              <a:buNone/>
              <a:defRPr sz="4600">
                <a:solidFill>
                  <a:schemeClr val="tx1">
                    <a:tint val="75000"/>
                  </a:schemeClr>
                </a:solidFill>
              </a:defRPr>
            </a:lvl8pPr>
            <a:lvl9pPr marL="11805445" indent="0">
              <a:buNone/>
              <a:defRPr sz="4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937E5DB-C50D-6245-9AAB-BB557646E9B7}" type="datetimeFigureOut">
              <a:rPr lang="en-US" smtClean="0"/>
              <a:pPr/>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C4185-4CED-A74E-BC43-1B6DF6A8AC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2502742" y="31186276"/>
            <a:ext cx="22331557" cy="88204590"/>
          </a:xfrm>
        </p:spPr>
        <p:txBody>
          <a:bodyPr/>
          <a:lstStyle>
            <a:lvl1pPr>
              <a:defRPr sz="8900"/>
            </a:lvl1pPr>
            <a:lvl2pPr>
              <a:defRPr sz="7700"/>
            </a:lvl2pPr>
            <a:lvl3pPr>
              <a:defRPr sz="6500"/>
            </a:lvl3pPr>
            <a:lvl4pPr>
              <a:defRPr sz="5900"/>
            </a:lvl4pPr>
            <a:lvl5pPr>
              <a:defRPr sz="5900"/>
            </a:lvl5pPr>
            <a:lvl6pPr>
              <a:defRPr sz="5900"/>
            </a:lvl6pPr>
            <a:lvl7pPr>
              <a:defRPr sz="5900"/>
            </a:lvl7pPr>
            <a:lvl8pPr>
              <a:defRPr sz="5900"/>
            </a:lvl8pPr>
            <a:lvl9pPr>
              <a:defRPr sz="5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25190768" y="31186276"/>
            <a:ext cx="22335272" cy="88204590"/>
          </a:xfrm>
        </p:spPr>
        <p:txBody>
          <a:bodyPr/>
          <a:lstStyle>
            <a:lvl1pPr>
              <a:defRPr sz="8900"/>
            </a:lvl1pPr>
            <a:lvl2pPr>
              <a:defRPr sz="7700"/>
            </a:lvl2pPr>
            <a:lvl3pPr>
              <a:defRPr sz="6500"/>
            </a:lvl3pPr>
            <a:lvl4pPr>
              <a:defRPr sz="5900"/>
            </a:lvl4pPr>
            <a:lvl5pPr>
              <a:defRPr sz="5900"/>
            </a:lvl5pPr>
            <a:lvl6pPr>
              <a:defRPr sz="5900"/>
            </a:lvl6pPr>
            <a:lvl7pPr>
              <a:defRPr sz="5900"/>
            </a:lvl7pPr>
            <a:lvl8pPr>
              <a:defRPr sz="5900"/>
            </a:lvl8pPr>
            <a:lvl9pPr>
              <a:defRPr sz="5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937E5DB-C50D-6245-9AAB-BB557646E9B7}" type="datetimeFigureOut">
              <a:rPr lang="en-US" smtClean="0"/>
              <a:pPr/>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C4185-4CED-A74E-BC43-1B6DF6A8AC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420" y="1212411"/>
            <a:ext cx="19249549" cy="5045869"/>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069421" y="6776884"/>
            <a:ext cx="9450252" cy="2824284"/>
          </a:xfrm>
        </p:spPr>
        <p:txBody>
          <a:bodyPr anchor="b"/>
          <a:lstStyle>
            <a:lvl1pPr marL="0" indent="0">
              <a:buNone/>
              <a:defRPr sz="7700" b="1"/>
            </a:lvl1pPr>
            <a:lvl2pPr marL="1475680" indent="0">
              <a:buNone/>
              <a:defRPr sz="6500" b="1"/>
            </a:lvl2pPr>
            <a:lvl3pPr marL="2951360" indent="0">
              <a:buNone/>
              <a:defRPr sz="5900" b="1"/>
            </a:lvl3pPr>
            <a:lvl4pPr marL="4427043" indent="0">
              <a:buNone/>
              <a:defRPr sz="5200" b="1"/>
            </a:lvl4pPr>
            <a:lvl5pPr marL="5902723" indent="0">
              <a:buNone/>
              <a:defRPr sz="5200" b="1"/>
            </a:lvl5pPr>
            <a:lvl6pPr marL="7378402" indent="0">
              <a:buNone/>
              <a:defRPr sz="5200" b="1"/>
            </a:lvl6pPr>
            <a:lvl7pPr marL="8854082" indent="0">
              <a:buNone/>
              <a:defRPr sz="5200" b="1"/>
            </a:lvl7pPr>
            <a:lvl8pPr marL="10329762" indent="0">
              <a:buNone/>
              <a:defRPr sz="5200" b="1"/>
            </a:lvl8pPr>
            <a:lvl9pPr marL="11805445" indent="0">
              <a:buNone/>
              <a:defRPr sz="5200" b="1"/>
            </a:lvl9pPr>
          </a:lstStyle>
          <a:p>
            <a:pPr lvl="0"/>
            <a:r>
              <a:rPr lang="en-GB" smtClean="0"/>
              <a:t>Click to edit Master text styles</a:t>
            </a:r>
          </a:p>
        </p:txBody>
      </p:sp>
      <p:sp>
        <p:nvSpPr>
          <p:cNvPr id="4" name="Content Placeholder 3"/>
          <p:cNvSpPr>
            <a:spLocks noGrp="1"/>
          </p:cNvSpPr>
          <p:nvPr>
            <p:ph sz="half" idx="2"/>
          </p:nvPr>
        </p:nvSpPr>
        <p:spPr>
          <a:xfrm>
            <a:off x="1069421" y="9601167"/>
            <a:ext cx="9450252" cy="17443290"/>
          </a:xfrm>
        </p:spPr>
        <p:txBody>
          <a:bodyPr/>
          <a:lstStyle>
            <a:lvl1pPr>
              <a:defRPr sz="7700"/>
            </a:lvl1pPr>
            <a:lvl2pPr>
              <a:defRPr sz="6500"/>
            </a:lvl2pPr>
            <a:lvl3pPr>
              <a:defRPr sz="5900"/>
            </a:lvl3pPr>
            <a:lvl4pPr>
              <a:defRPr sz="5200"/>
            </a:lvl4pPr>
            <a:lvl5pPr>
              <a:defRPr sz="5200"/>
            </a:lvl5pPr>
            <a:lvl6pPr>
              <a:defRPr sz="5200"/>
            </a:lvl6pPr>
            <a:lvl7pPr>
              <a:defRPr sz="5200"/>
            </a:lvl7pPr>
            <a:lvl8pPr>
              <a:defRPr sz="5200"/>
            </a:lvl8pPr>
            <a:lvl9pPr>
              <a:defRPr sz="5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10865006" y="6776884"/>
            <a:ext cx="9453964" cy="2824284"/>
          </a:xfrm>
        </p:spPr>
        <p:txBody>
          <a:bodyPr anchor="b"/>
          <a:lstStyle>
            <a:lvl1pPr marL="0" indent="0">
              <a:buNone/>
              <a:defRPr sz="7700" b="1"/>
            </a:lvl1pPr>
            <a:lvl2pPr marL="1475680" indent="0">
              <a:buNone/>
              <a:defRPr sz="6500" b="1"/>
            </a:lvl2pPr>
            <a:lvl3pPr marL="2951360" indent="0">
              <a:buNone/>
              <a:defRPr sz="5900" b="1"/>
            </a:lvl3pPr>
            <a:lvl4pPr marL="4427043" indent="0">
              <a:buNone/>
              <a:defRPr sz="5200" b="1"/>
            </a:lvl4pPr>
            <a:lvl5pPr marL="5902723" indent="0">
              <a:buNone/>
              <a:defRPr sz="5200" b="1"/>
            </a:lvl5pPr>
            <a:lvl6pPr marL="7378402" indent="0">
              <a:buNone/>
              <a:defRPr sz="5200" b="1"/>
            </a:lvl6pPr>
            <a:lvl7pPr marL="8854082" indent="0">
              <a:buNone/>
              <a:defRPr sz="5200" b="1"/>
            </a:lvl7pPr>
            <a:lvl8pPr marL="10329762" indent="0">
              <a:buNone/>
              <a:defRPr sz="5200" b="1"/>
            </a:lvl8pPr>
            <a:lvl9pPr marL="11805445" indent="0">
              <a:buNone/>
              <a:defRPr sz="5200" b="1"/>
            </a:lvl9pPr>
          </a:lstStyle>
          <a:p>
            <a:pPr lvl="0"/>
            <a:r>
              <a:rPr lang="en-GB" smtClean="0"/>
              <a:t>Click to edit Master text styles</a:t>
            </a:r>
          </a:p>
        </p:txBody>
      </p:sp>
      <p:sp>
        <p:nvSpPr>
          <p:cNvPr id="6" name="Content Placeholder 5"/>
          <p:cNvSpPr>
            <a:spLocks noGrp="1"/>
          </p:cNvSpPr>
          <p:nvPr>
            <p:ph sz="quarter" idx="4"/>
          </p:nvPr>
        </p:nvSpPr>
        <p:spPr>
          <a:xfrm>
            <a:off x="10865006" y="9601167"/>
            <a:ext cx="9453964" cy="17443290"/>
          </a:xfrm>
        </p:spPr>
        <p:txBody>
          <a:bodyPr/>
          <a:lstStyle>
            <a:lvl1pPr>
              <a:defRPr sz="7700"/>
            </a:lvl1pPr>
            <a:lvl2pPr>
              <a:defRPr sz="6500"/>
            </a:lvl2pPr>
            <a:lvl3pPr>
              <a:defRPr sz="5900"/>
            </a:lvl3pPr>
            <a:lvl4pPr>
              <a:defRPr sz="5200"/>
            </a:lvl4pPr>
            <a:lvl5pPr>
              <a:defRPr sz="5200"/>
            </a:lvl5pPr>
            <a:lvl6pPr>
              <a:defRPr sz="5200"/>
            </a:lvl6pPr>
            <a:lvl7pPr>
              <a:defRPr sz="5200"/>
            </a:lvl7pPr>
            <a:lvl8pPr>
              <a:defRPr sz="5200"/>
            </a:lvl8pPr>
            <a:lvl9pPr>
              <a:defRPr sz="5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937E5DB-C50D-6245-9AAB-BB557646E9B7}" type="datetimeFigureOut">
              <a:rPr lang="en-US" smtClean="0"/>
              <a:pPr/>
              <a:t>1/26/18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CC4185-4CED-A74E-BC43-1B6DF6A8AC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937E5DB-C50D-6245-9AAB-BB557646E9B7}" type="datetimeFigureOut">
              <a:rPr lang="en-US" smtClean="0"/>
              <a:pPr/>
              <a:t>1/26/18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CC4185-4CED-A74E-BC43-1B6DF6A8AC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7E5DB-C50D-6245-9AAB-BB557646E9B7}" type="datetimeFigureOut">
              <a:rPr lang="en-US" smtClean="0"/>
              <a:pPr/>
              <a:t>1/26/18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CC4185-4CED-A74E-BC43-1B6DF6A8AC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421" y="1205405"/>
            <a:ext cx="7036633" cy="5129968"/>
          </a:xfrm>
        </p:spPr>
        <p:txBody>
          <a:bodyPr anchor="b"/>
          <a:lstStyle>
            <a:lvl1pPr algn="l">
              <a:defRPr sz="6500" b="1"/>
            </a:lvl1pPr>
          </a:lstStyle>
          <a:p>
            <a:r>
              <a:rPr lang="en-GB" smtClean="0"/>
              <a:t>Click to edit Master title style</a:t>
            </a:r>
            <a:endParaRPr lang="en-US"/>
          </a:p>
        </p:txBody>
      </p:sp>
      <p:sp>
        <p:nvSpPr>
          <p:cNvPr id="3" name="Content Placeholder 2"/>
          <p:cNvSpPr>
            <a:spLocks noGrp="1"/>
          </p:cNvSpPr>
          <p:nvPr>
            <p:ph idx="1"/>
          </p:nvPr>
        </p:nvSpPr>
        <p:spPr>
          <a:xfrm>
            <a:off x="8362267" y="1205405"/>
            <a:ext cx="11956701" cy="25839057"/>
          </a:xfrm>
        </p:spPr>
        <p:txBody>
          <a:bodyPr/>
          <a:lstStyle>
            <a:lvl1pPr>
              <a:defRPr sz="10200"/>
            </a:lvl1pPr>
            <a:lvl2pPr>
              <a:defRPr sz="89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1069421" y="6335371"/>
            <a:ext cx="7036633" cy="20709089"/>
          </a:xfrm>
        </p:spPr>
        <p:txBody>
          <a:bodyPr/>
          <a:lstStyle>
            <a:lvl1pPr marL="0" indent="0">
              <a:buNone/>
              <a:defRPr sz="4600"/>
            </a:lvl1pPr>
            <a:lvl2pPr marL="1475680" indent="0">
              <a:buNone/>
              <a:defRPr sz="4000"/>
            </a:lvl2pPr>
            <a:lvl3pPr marL="2951360" indent="0">
              <a:buNone/>
              <a:defRPr sz="3100"/>
            </a:lvl3pPr>
            <a:lvl4pPr marL="4427043" indent="0">
              <a:buNone/>
              <a:defRPr sz="2800"/>
            </a:lvl4pPr>
            <a:lvl5pPr marL="5902723" indent="0">
              <a:buNone/>
              <a:defRPr sz="2800"/>
            </a:lvl5pPr>
            <a:lvl6pPr marL="7378402" indent="0">
              <a:buNone/>
              <a:defRPr sz="2800"/>
            </a:lvl6pPr>
            <a:lvl7pPr marL="8854082" indent="0">
              <a:buNone/>
              <a:defRPr sz="2800"/>
            </a:lvl7pPr>
            <a:lvl8pPr marL="10329762" indent="0">
              <a:buNone/>
              <a:defRPr sz="2800"/>
            </a:lvl8pPr>
            <a:lvl9pPr marL="11805445" indent="0">
              <a:buNone/>
              <a:defRPr sz="28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937E5DB-C50D-6245-9AAB-BB557646E9B7}" type="datetimeFigureOut">
              <a:rPr lang="en-US" smtClean="0"/>
              <a:pPr/>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C4185-4CED-A74E-BC43-1B6DF6A8AC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2274" y="21192651"/>
            <a:ext cx="12833033" cy="2501910"/>
          </a:xfrm>
        </p:spPr>
        <p:txBody>
          <a:bodyPr anchor="b"/>
          <a:lstStyle>
            <a:lvl1pPr algn="l">
              <a:defRPr sz="6500" b="1"/>
            </a:lvl1pPr>
          </a:lstStyle>
          <a:p>
            <a:r>
              <a:rPr lang="en-GB" smtClean="0"/>
              <a:t>Click to edit Master title style</a:t>
            </a:r>
            <a:endParaRPr lang="en-US"/>
          </a:p>
        </p:txBody>
      </p:sp>
      <p:sp>
        <p:nvSpPr>
          <p:cNvPr id="3" name="Picture Placeholder 2"/>
          <p:cNvSpPr>
            <a:spLocks noGrp="1"/>
          </p:cNvSpPr>
          <p:nvPr>
            <p:ph type="pic" idx="1"/>
          </p:nvPr>
        </p:nvSpPr>
        <p:spPr>
          <a:xfrm>
            <a:off x="4192274" y="2705145"/>
            <a:ext cx="12833033" cy="18165128"/>
          </a:xfrm>
        </p:spPr>
        <p:txBody>
          <a:bodyPr/>
          <a:lstStyle>
            <a:lvl1pPr marL="0" indent="0">
              <a:buNone/>
              <a:defRPr sz="10200"/>
            </a:lvl1pPr>
            <a:lvl2pPr marL="1475680" indent="0">
              <a:buNone/>
              <a:defRPr sz="8900"/>
            </a:lvl2pPr>
            <a:lvl3pPr marL="2951360" indent="0">
              <a:buNone/>
              <a:defRPr sz="7700"/>
            </a:lvl3pPr>
            <a:lvl4pPr marL="4427043" indent="0">
              <a:buNone/>
              <a:defRPr sz="6500"/>
            </a:lvl4pPr>
            <a:lvl5pPr marL="5902723" indent="0">
              <a:buNone/>
              <a:defRPr sz="6500"/>
            </a:lvl5pPr>
            <a:lvl6pPr marL="7378402" indent="0">
              <a:buNone/>
              <a:defRPr sz="6500"/>
            </a:lvl6pPr>
            <a:lvl7pPr marL="8854082" indent="0">
              <a:buNone/>
              <a:defRPr sz="6500"/>
            </a:lvl7pPr>
            <a:lvl8pPr marL="10329762" indent="0">
              <a:buNone/>
              <a:defRPr sz="6500"/>
            </a:lvl8pPr>
            <a:lvl9pPr marL="11805445" indent="0">
              <a:buNone/>
              <a:defRPr sz="6500"/>
            </a:lvl9pPr>
          </a:lstStyle>
          <a:p>
            <a:endParaRPr lang="en-US"/>
          </a:p>
        </p:txBody>
      </p:sp>
      <p:sp>
        <p:nvSpPr>
          <p:cNvPr id="4" name="Text Placeholder 3"/>
          <p:cNvSpPr>
            <a:spLocks noGrp="1"/>
          </p:cNvSpPr>
          <p:nvPr>
            <p:ph type="body" sz="half" idx="2"/>
          </p:nvPr>
        </p:nvSpPr>
        <p:spPr>
          <a:xfrm>
            <a:off x="4192274" y="23694563"/>
            <a:ext cx="12833033" cy="3553129"/>
          </a:xfrm>
        </p:spPr>
        <p:txBody>
          <a:bodyPr/>
          <a:lstStyle>
            <a:lvl1pPr marL="0" indent="0">
              <a:buNone/>
              <a:defRPr sz="4600"/>
            </a:lvl1pPr>
            <a:lvl2pPr marL="1475680" indent="0">
              <a:buNone/>
              <a:defRPr sz="4000"/>
            </a:lvl2pPr>
            <a:lvl3pPr marL="2951360" indent="0">
              <a:buNone/>
              <a:defRPr sz="3100"/>
            </a:lvl3pPr>
            <a:lvl4pPr marL="4427043" indent="0">
              <a:buNone/>
              <a:defRPr sz="2800"/>
            </a:lvl4pPr>
            <a:lvl5pPr marL="5902723" indent="0">
              <a:buNone/>
              <a:defRPr sz="2800"/>
            </a:lvl5pPr>
            <a:lvl6pPr marL="7378402" indent="0">
              <a:buNone/>
              <a:defRPr sz="2800"/>
            </a:lvl6pPr>
            <a:lvl7pPr marL="8854082" indent="0">
              <a:buNone/>
              <a:defRPr sz="2800"/>
            </a:lvl7pPr>
            <a:lvl8pPr marL="10329762" indent="0">
              <a:buNone/>
              <a:defRPr sz="2800"/>
            </a:lvl8pPr>
            <a:lvl9pPr marL="11805445" indent="0">
              <a:buNone/>
              <a:defRPr sz="28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937E5DB-C50D-6245-9AAB-BB557646E9B7}" type="datetimeFigureOut">
              <a:rPr lang="en-US" smtClean="0"/>
              <a:pPr/>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C4185-4CED-A74E-BC43-1B6DF6A8AC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420" y="1212411"/>
            <a:ext cx="19249549" cy="5045869"/>
          </a:xfrm>
          <a:prstGeom prst="rect">
            <a:avLst/>
          </a:prstGeom>
        </p:spPr>
        <p:txBody>
          <a:bodyPr vert="horz" lIns="295135" tIns="147569" rIns="295135" bIns="147569"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1069420" y="7064219"/>
            <a:ext cx="19249549" cy="19980241"/>
          </a:xfrm>
          <a:prstGeom prst="rect">
            <a:avLst/>
          </a:prstGeom>
        </p:spPr>
        <p:txBody>
          <a:bodyPr vert="horz" lIns="295135" tIns="147569" rIns="295135" bIns="147569"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1069419" y="28060641"/>
            <a:ext cx="4990624" cy="1611875"/>
          </a:xfrm>
          <a:prstGeom prst="rect">
            <a:avLst/>
          </a:prstGeom>
        </p:spPr>
        <p:txBody>
          <a:bodyPr vert="horz" lIns="295135" tIns="147569" rIns="295135" bIns="147569" rtlCol="0" anchor="ctr"/>
          <a:lstStyle>
            <a:lvl1pPr algn="l">
              <a:defRPr sz="4000">
                <a:solidFill>
                  <a:schemeClr val="tx1">
                    <a:tint val="75000"/>
                  </a:schemeClr>
                </a:solidFill>
              </a:defRPr>
            </a:lvl1pPr>
          </a:lstStyle>
          <a:p>
            <a:fld id="{7937E5DB-C50D-6245-9AAB-BB557646E9B7}" type="datetimeFigureOut">
              <a:rPr lang="en-US" smtClean="0"/>
              <a:pPr/>
              <a:t>1/26/18</a:t>
            </a:fld>
            <a:endParaRPr lang="en-US"/>
          </a:p>
        </p:txBody>
      </p:sp>
      <p:sp>
        <p:nvSpPr>
          <p:cNvPr id="5" name="Footer Placeholder 4"/>
          <p:cNvSpPr>
            <a:spLocks noGrp="1"/>
          </p:cNvSpPr>
          <p:nvPr>
            <p:ph type="ftr" sz="quarter" idx="3"/>
          </p:nvPr>
        </p:nvSpPr>
        <p:spPr>
          <a:xfrm>
            <a:off x="7307699" y="28060641"/>
            <a:ext cx="6772990" cy="1611875"/>
          </a:xfrm>
          <a:prstGeom prst="rect">
            <a:avLst/>
          </a:prstGeom>
        </p:spPr>
        <p:txBody>
          <a:bodyPr vert="horz" lIns="295135" tIns="147569" rIns="295135" bIns="147569" rtlCol="0" anchor="ctr"/>
          <a:lstStyle>
            <a:lvl1pPr algn="ctr">
              <a:defRPr sz="4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8345" y="28060641"/>
            <a:ext cx="4990624" cy="1611875"/>
          </a:xfrm>
          <a:prstGeom prst="rect">
            <a:avLst/>
          </a:prstGeom>
        </p:spPr>
        <p:txBody>
          <a:bodyPr vert="horz" lIns="295135" tIns="147569" rIns="295135" bIns="147569" rtlCol="0" anchor="ctr"/>
          <a:lstStyle>
            <a:lvl1pPr algn="r">
              <a:defRPr sz="4000">
                <a:solidFill>
                  <a:schemeClr val="tx1">
                    <a:tint val="75000"/>
                  </a:schemeClr>
                </a:solidFill>
              </a:defRPr>
            </a:lvl1pPr>
          </a:lstStyle>
          <a:p>
            <a:fld id="{FACC4185-4CED-A74E-BC43-1B6DF6A8AC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1475680" rtl="0" eaLnBrk="1" latinLnBrk="0" hangingPunct="1">
        <a:spcBef>
          <a:spcPct val="0"/>
        </a:spcBef>
        <a:buNone/>
        <a:defRPr sz="14200" kern="1200">
          <a:solidFill>
            <a:schemeClr val="tx1"/>
          </a:solidFill>
          <a:latin typeface="+mj-lt"/>
          <a:ea typeface="+mj-ea"/>
          <a:cs typeface="+mj-cs"/>
        </a:defRPr>
      </a:lvl1pPr>
    </p:titleStyle>
    <p:bodyStyle>
      <a:lvl1pPr marL="1106761" indent="-1106761" algn="l" defTabSz="1475680" rtl="0" eaLnBrk="1" latinLnBrk="0" hangingPunct="1">
        <a:spcBef>
          <a:spcPct val="20000"/>
        </a:spcBef>
        <a:buFont typeface="Arial"/>
        <a:buChar char="•"/>
        <a:defRPr sz="10200" kern="1200">
          <a:solidFill>
            <a:schemeClr val="tx1"/>
          </a:solidFill>
          <a:latin typeface="+mn-lt"/>
          <a:ea typeface="+mn-ea"/>
          <a:cs typeface="+mn-cs"/>
        </a:defRPr>
      </a:lvl1pPr>
      <a:lvl2pPr marL="2397979" indent="-922300" algn="l" defTabSz="1475680" rtl="0" eaLnBrk="1" latinLnBrk="0" hangingPunct="1">
        <a:spcBef>
          <a:spcPct val="20000"/>
        </a:spcBef>
        <a:buFont typeface="Arial"/>
        <a:buChar char="–"/>
        <a:defRPr sz="8900" kern="1200">
          <a:solidFill>
            <a:schemeClr val="tx1"/>
          </a:solidFill>
          <a:latin typeface="+mn-lt"/>
          <a:ea typeface="+mn-ea"/>
          <a:cs typeface="+mn-cs"/>
        </a:defRPr>
      </a:lvl2pPr>
      <a:lvl3pPr marL="3689201" indent="-737841" algn="l" defTabSz="1475680" rtl="0" eaLnBrk="1" latinLnBrk="0" hangingPunct="1">
        <a:spcBef>
          <a:spcPct val="20000"/>
        </a:spcBef>
        <a:buFont typeface="Arial"/>
        <a:buChar char="•"/>
        <a:defRPr sz="7700" kern="1200">
          <a:solidFill>
            <a:schemeClr val="tx1"/>
          </a:solidFill>
          <a:latin typeface="+mn-lt"/>
          <a:ea typeface="+mn-ea"/>
          <a:cs typeface="+mn-cs"/>
        </a:defRPr>
      </a:lvl3pPr>
      <a:lvl4pPr marL="5164881" indent="-737841" algn="l" defTabSz="1475680" rtl="0" eaLnBrk="1" latinLnBrk="0" hangingPunct="1">
        <a:spcBef>
          <a:spcPct val="20000"/>
        </a:spcBef>
        <a:buFont typeface="Arial"/>
        <a:buChar char="–"/>
        <a:defRPr sz="6500" kern="1200">
          <a:solidFill>
            <a:schemeClr val="tx1"/>
          </a:solidFill>
          <a:latin typeface="+mn-lt"/>
          <a:ea typeface="+mn-ea"/>
          <a:cs typeface="+mn-cs"/>
        </a:defRPr>
      </a:lvl4pPr>
      <a:lvl5pPr marL="6640561" indent="-737841" algn="l" defTabSz="1475680" rtl="0" eaLnBrk="1" latinLnBrk="0" hangingPunct="1">
        <a:spcBef>
          <a:spcPct val="20000"/>
        </a:spcBef>
        <a:buFont typeface="Arial"/>
        <a:buChar char="»"/>
        <a:defRPr sz="6500" kern="1200">
          <a:solidFill>
            <a:schemeClr val="tx1"/>
          </a:solidFill>
          <a:latin typeface="+mn-lt"/>
          <a:ea typeface="+mn-ea"/>
          <a:cs typeface="+mn-cs"/>
        </a:defRPr>
      </a:lvl5pPr>
      <a:lvl6pPr marL="8116241" indent="-737841" algn="l" defTabSz="1475680" rtl="0" eaLnBrk="1" latinLnBrk="0" hangingPunct="1">
        <a:spcBef>
          <a:spcPct val="20000"/>
        </a:spcBef>
        <a:buFont typeface="Arial"/>
        <a:buChar char="•"/>
        <a:defRPr sz="6500" kern="1200">
          <a:solidFill>
            <a:schemeClr val="tx1"/>
          </a:solidFill>
          <a:latin typeface="+mn-lt"/>
          <a:ea typeface="+mn-ea"/>
          <a:cs typeface="+mn-cs"/>
        </a:defRPr>
      </a:lvl6pPr>
      <a:lvl7pPr marL="9591924" indent="-737841" algn="l" defTabSz="1475680" rtl="0" eaLnBrk="1" latinLnBrk="0" hangingPunct="1">
        <a:spcBef>
          <a:spcPct val="20000"/>
        </a:spcBef>
        <a:buFont typeface="Arial"/>
        <a:buChar char="•"/>
        <a:defRPr sz="6500" kern="1200">
          <a:solidFill>
            <a:schemeClr val="tx1"/>
          </a:solidFill>
          <a:latin typeface="+mn-lt"/>
          <a:ea typeface="+mn-ea"/>
          <a:cs typeface="+mn-cs"/>
        </a:defRPr>
      </a:lvl7pPr>
      <a:lvl8pPr marL="11067604" indent="-737841" algn="l" defTabSz="1475680" rtl="0" eaLnBrk="1" latinLnBrk="0" hangingPunct="1">
        <a:spcBef>
          <a:spcPct val="20000"/>
        </a:spcBef>
        <a:buFont typeface="Arial"/>
        <a:buChar char="•"/>
        <a:defRPr sz="6500" kern="1200">
          <a:solidFill>
            <a:schemeClr val="tx1"/>
          </a:solidFill>
          <a:latin typeface="+mn-lt"/>
          <a:ea typeface="+mn-ea"/>
          <a:cs typeface="+mn-cs"/>
        </a:defRPr>
      </a:lvl8pPr>
      <a:lvl9pPr marL="12543283" indent="-737841" algn="l" defTabSz="1475680" rtl="0" eaLnBrk="1" latinLnBrk="0" hangingPunct="1">
        <a:spcBef>
          <a:spcPct val="20000"/>
        </a:spcBef>
        <a:buFont typeface="Arial"/>
        <a:buChar char="•"/>
        <a:defRPr sz="6500" kern="1200">
          <a:solidFill>
            <a:schemeClr val="tx1"/>
          </a:solidFill>
          <a:latin typeface="+mn-lt"/>
          <a:ea typeface="+mn-ea"/>
          <a:cs typeface="+mn-cs"/>
        </a:defRPr>
      </a:lvl9pPr>
    </p:bodyStyle>
    <p:otherStyle>
      <a:defPPr>
        <a:defRPr lang="en-US"/>
      </a:defPPr>
      <a:lvl1pPr marL="0" algn="l" defTabSz="1475680" rtl="0" eaLnBrk="1" latinLnBrk="0" hangingPunct="1">
        <a:defRPr sz="5900" kern="1200">
          <a:solidFill>
            <a:schemeClr val="tx1"/>
          </a:solidFill>
          <a:latin typeface="+mn-lt"/>
          <a:ea typeface="+mn-ea"/>
          <a:cs typeface="+mn-cs"/>
        </a:defRPr>
      </a:lvl1pPr>
      <a:lvl2pPr marL="1475680" algn="l" defTabSz="1475680" rtl="0" eaLnBrk="1" latinLnBrk="0" hangingPunct="1">
        <a:defRPr sz="5900" kern="1200">
          <a:solidFill>
            <a:schemeClr val="tx1"/>
          </a:solidFill>
          <a:latin typeface="+mn-lt"/>
          <a:ea typeface="+mn-ea"/>
          <a:cs typeface="+mn-cs"/>
        </a:defRPr>
      </a:lvl2pPr>
      <a:lvl3pPr marL="2951360" algn="l" defTabSz="1475680" rtl="0" eaLnBrk="1" latinLnBrk="0" hangingPunct="1">
        <a:defRPr sz="5900" kern="1200">
          <a:solidFill>
            <a:schemeClr val="tx1"/>
          </a:solidFill>
          <a:latin typeface="+mn-lt"/>
          <a:ea typeface="+mn-ea"/>
          <a:cs typeface="+mn-cs"/>
        </a:defRPr>
      </a:lvl3pPr>
      <a:lvl4pPr marL="4427043" algn="l" defTabSz="1475680" rtl="0" eaLnBrk="1" latinLnBrk="0" hangingPunct="1">
        <a:defRPr sz="5900" kern="1200">
          <a:solidFill>
            <a:schemeClr val="tx1"/>
          </a:solidFill>
          <a:latin typeface="+mn-lt"/>
          <a:ea typeface="+mn-ea"/>
          <a:cs typeface="+mn-cs"/>
        </a:defRPr>
      </a:lvl4pPr>
      <a:lvl5pPr marL="5902723" algn="l" defTabSz="1475680" rtl="0" eaLnBrk="1" latinLnBrk="0" hangingPunct="1">
        <a:defRPr sz="5900" kern="1200">
          <a:solidFill>
            <a:schemeClr val="tx1"/>
          </a:solidFill>
          <a:latin typeface="+mn-lt"/>
          <a:ea typeface="+mn-ea"/>
          <a:cs typeface="+mn-cs"/>
        </a:defRPr>
      </a:lvl5pPr>
      <a:lvl6pPr marL="7378402" algn="l" defTabSz="1475680" rtl="0" eaLnBrk="1" latinLnBrk="0" hangingPunct="1">
        <a:defRPr sz="5900" kern="1200">
          <a:solidFill>
            <a:schemeClr val="tx1"/>
          </a:solidFill>
          <a:latin typeface="+mn-lt"/>
          <a:ea typeface="+mn-ea"/>
          <a:cs typeface="+mn-cs"/>
        </a:defRPr>
      </a:lvl6pPr>
      <a:lvl7pPr marL="8854082" algn="l" defTabSz="1475680" rtl="0" eaLnBrk="1" latinLnBrk="0" hangingPunct="1">
        <a:defRPr sz="5900" kern="1200">
          <a:solidFill>
            <a:schemeClr val="tx1"/>
          </a:solidFill>
          <a:latin typeface="+mn-lt"/>
          <a:ea typeface="+mn-ea"/>
          <a:cs typeface="+mn-cs"/>
        </a:defRPr>
      </a:lvl7pPr>
      <a:lvl8pPr marL="10329762" algn="l" defTabSz="1475680" rtl="0" eaLnBrk="1" latinLnBrk="0" hangingPunct="1">
        <a:defRPr sz="5900" kern="1200">
          <a:solidFill>
            <a:schemeClr val="tx1"/>
          </a:solidFill>
          <a:latin typeface="+mn-lt"/>
          <a:ea typeface="+mn-ea"/>
          <a:cs typeface="+mn-cs"/>
        </a:defRPr>
      </a:lvl8pPr>
      <a:lvl9pPr marL="11805445" algn="l" defTabSz="1475680" rtl="0" eaLnBrk="1" latinLnBrk="0" hangingPunct="1">
        <a:defRPr sz="5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6" name="Chart 3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56545545"/>
              </p:ext>
            </p:extLst>
          </p:nvPr>
        </p:nvGraphicFramePr>
        <p:xfrm>
          <a:off x="647578" y="11372400"/>
          <a:ext cx="9360816" cy="484580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0" y="-26192"/>
            <a:ext cx="21388388" cy="2707025"/>
          </a:xfrm>
          <a:solidFill>
            <a:srgbClr val="5EBAD0"/>
          </a:solidFill>
          <a:ln w="0" cap="flat" cmpd="sng" algn="ctr">
            <a:solidFill>
              <a:schemeClr val="accent1"/>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a:normAutofit fontScale="90000"/>
          </a:bodyPr>
          <a:lstStyle/>
          <a:p>
            <a:pPr algn="r"/>
            <a:r>
              <a:rPr lang="en-US" sz="2500" b="1" dirty="0" smtClean="0">
                <a:solidFill>
                  <a:schemeClr val="bg1"/>
                </a:solidFill>
                <a:latin typeface="Arial"/>
                <a:cs typeface="Arial"/>
              </a:rPr>
              <a:t/>
            </a:r>
            <a:br>
              <a:rPr lang="en-US" sz="2500" b="1" dirty="0" smtClean="0">
                <a:solidFill>
                  <a:schemeClr val="bg1"/>
                </a:solidFill>
                <a:latin typeface="Arial"/>
                <a:cs typeface="Arial"/>
              </a:rPr>
            </a:br>
            <a:r>
              <a:rPr lang="en-US" sz="2500" b="1" dirty="0" smtClean="0">
                <a:solidFill>
                  <a:schemeClr val="bg1"/>
                </a:solidFill>
                <a:latin typeface="Arial"/>
                <a:cs typeface="Arial"/>
              </a:rPr>
              <a:t/>
            </a:r>
            <a:br>
              <a:rPr lang="en-US" sz="2500" b="1" dirty="0" smtClean="0">
                <a:solidFill>
                  <a:schemeClr val="bg1"/>
                </a:solidFill>
                <a:latin typeface="Arial"/>
                <a:cs typeface="Arial"/>
              </a:rPr>
            </a:br>
            <a:r>
              <a:rPr lang="en-US" sz="2500" b="1" dirty="0" smtClean="0">
                <a:solidFill>
                  <a:schemeClr val="bg1"/>
                </a:solidFill>
                <a:latin typeface="Arial"/>
                <a:cs typeface="Arial"/>
              </a:rPr>
              <a:t/>
            </a:r>
            <a:br>
              <a:rPr lang="en-US" sz="2500" b="1" dirty="0" smtClean="0">
                <a:solidFill>
                  <a:schemeClr val="bg1"/>
                </a:solidFill>
                <a:latin typeface="Arial"/>
                <a:cs typeface="Arial"/>
              </a:rPr>
            </a:br>
            <a:r>
              <a:rPr lang="en-US" sz="2500" b="1" dirty="0" smtClean="0">
                <a:solidFill>
                  <a:schemeClr val="bg1"/>
                </a:solidFill>
                <a:latin typeface="Arial"/>
                <a:cs typeface="Arial"/>
              </a:rPr>
              <a:t/>
            </a:r>
            <a:br>
              <a:rPr lang="en-US" sz="2500" b="1" dirty="0" smtClean="0">
                <a:solidFill>
                  <a:schemeClr val="bg1"/>
                </a:solidFill>
                <a:latin typeface="Arial"/>
                <a:cs typeface="Arial"/>
              </a:rPr>
            </a:br>
            <a:r>
              <a:rPr lang="en-US" sz="2500" b="1" dirty="0" smtClean="0">
                <a:solidFill>
                  <a:schemeClr val="bg1"/>
                </a:solidFill>
                <a:latin typeface="Arial"/>
                <a:cs typeface="Arial"/>
              </a:rPr>
              <a:t/>
            </a:r>
            <a:br>
              <a:rPr lang="en-US" sz="2500" b="1" dirty="0" smtClean="0">
                <a:solidFill>
                  <a:schemeClr val="bg1"/>
                </a:solidFill>
                <a:latin typeface="Arial"/>
                <a:cs typeface="Arial"/>
              </a:rPr>
            </a:br>
            <a:r>
              <a:rPr lang="en-US" sz="2500" b="1" dirty="0" smtClean="0">
                <a:solidFill>
                  <a:schemeClr val="bg1"/>
                </a:solidFill>
                <a:latin typeface="Arial"/>
                <a:cs typeface="Arial"/>
              </a:rPr>
              <a:t/>
            </a:r>
            <a:br>
              <a:rPr lang="en-US" sz="2500" b="1" dirty="0" smtClean="0">
                <a:solidFill>
                  <a:schemeClr val="bg1"/>
                </a:solidFill>
                <a:latin typeface="Arial"/>
                <a:cs typeface="Arial"/>
              </a:rPr>
            </a:br>
            <a:r>
              <a:rPr lang="en-US" sz="2500" b="1" dirty="0" smtClean="0">
                <a:solidFill>
                  <a:schemeClr val="bg1"/>
                </a:solidFill>
                <a:latin typeface="Arial"/>
                <a:cs typeface="Arial"/>
              </a:rPr>
              <a:t>		</a:t>
            </a:r>
            <a:r>
              <a:rPr lang="en-US" sz="2500" dirty="0" smtClean="0">
                <a:solidFill>
                  <a:schemeClr val="accent1"/>
                </a:solidFill>
                <a:latin typeface="Arial"/>
                <a:cs typeface="Arial"/>
              </a:rPr>
              <a:t/>
            </a:r>
            <a:br>
              <a:rPr lang="en-US" sz="2500" dirty="0" smtClean="0">
                <a:solidFill>
                  <a:schemeClr val="accent1"/>
                </a:solidFill>
                <a:latin typeface="Arial"/>
                <a:cs typeface="Arial"/>
              </a:rPr>
            </a:br>
            <a:r>
              <a:rPr lang="en-US" sz="2500" dirty="0" smtClean="0">
                <a:solidFill>
                  <a:schemeClr val="accent1"/>
                </a:solidFill>
                <a:latin typeface="Arial"/>
                <a:cs typeface="Arial"/>
              </a:rPr>
              <a:t/>
            </a:r>
            <a:br>
              <a:rPr lang="en-US" sz="2500" dirty="0" smtClean="0">
                <a:solidFill>
                  <a:schemeClr val="accent1"/>
                </a:solidFill>
                <a:latin typeface="Arial"/>
                <a:cs typeface="Arial"/>
              </a:rPr>
            </a:br>
            <a:r>
              <a:rPr lang="en-US" sz="2500" dirty="0" smtClean="0">
                <a:solidFill>
                  <a:schemeClr val="accent1"/>
                </a:solidFill>
                <a:latin typeface="Arial"/>
                <a:cs typeface="Arial"/>
              </a:rPr>
              <a:t>											</a:t>
            </a:r>
            <a:r>
              <a:rPr lang="en-US" sz="2500" dirty="0" smtClean="0">
                <a:solidFill>
                  <a:schemeClr val="bg1"/>
                </a:solidFill>
                <a:latin typeface="Arial"/>
                <a:cs typeface="Arial"/>
              </a:rPr>
              <a:t/>
            </a:r>
            <a:br>
              <a:rPr lang="en-US" sz="2500" dirty="0" smtClean="0">
                <a:solidFill>
                  <a:schemeClr val="bg1"/>
                </a:solidFill>
                <a:latin typeface="Arial"/>
                <a:cs typeface="Arial"/>
              </a:rPr>
            </a:br>
            <a:r>
              <a:rPr lang="en-US" sz="2500" dirty="0" smtClean="0">
                <a:solidFill>
                  <a:schemeClr val="bg1"/>
                </a:solidFill>
                <a:latin typeface="Arial"/>
                <a:cs typeface="Arial"/>
              </a:rPr>
              <a:t>									</a:t>
            </a:r>
            <a:br>
              <a:rPr lang="en-US" sz="2500" dirty="0" smtClean="0">
                <a:solidFill>
                  <a:schemeClr val="bg1"/>
                </a:solidFill>
                <a:latin typeface="Arial"/>
                <a:cs typeface="Arial"/>
              </a:rPr>
            </a:br>
            <a:r>
              <a:rPr lang="en-US" sz="2500" dirty="0" smtClean="0">
                <a:solidFill>
                  <a:schemeClr val="bg1"/>
                </a:solidFill>
                <a:latin typeface="Arial"/>
                <a:cs typeface="Arial"/>
              </a:rPr>
              <a:t>							</a:t>
            </a:r>
            <a:endParaRPr lang="en-US" sz="2500" dirty="0">
              <a:solidFill>
                <a:schemeClr val="bg1"/>
              </a:solidFill>
              <a:latin typeface="Arial"/>
              <a:cs typeface="Arial"/>
            </a:endParaRPr>
          </a:p>
        </p:txBody>
      </p:sp>
      <p:sp>
        <p:nvSpPr>
          <p:cNvPr id="18" name="TextBox 17"/>
          <p:cNvSpPr txBox="1"/>
          <p:nvPr/>
        </p:nvSpPr>
        <p:spPr>
          <a:xfrm>
            <a:off x="10694194" y="21425535"/>
            <a:ext cx="10456545" cy="477031"/>
          </a:xfrm>
          <a:prstGeom prst="rect">
            <a:avLst/>
          </a:prstGeom>
          <a:solidFill>
            <a:schemeClr val="bg1"/>
          </a:solidFill>
        </p:spPr>
        <p:txBody>
          <a:bodyPr wrap="square" lIns="91415" tIns="45709" rIns="91415" bIns="45709" rtlCol="0" anchor="t">
            <a:spAutoFit/>
          </a:bodyPr>
          <a:lstStyle/>
          <a:p>
            <a:pPr marL="704499" indent="-704499" algn="just">
              <a:buFont typeface="Arial"/>
              <a:buChar char="•"/>
            </a:pPr>
            <a:endParaRPr lang="en-US" sz="2500" spc="-462" dirty="0">
              <a:latin typeface="Arial"/>
              <a:cs typeface="Arial"/>
            </a:endParaRPr>
          </a:p>
        </p:txBody>
      </p:sp>
      <p:grpSp>
        <p:nvGrpSpPr>
          <p:cNvPr id="43" name="Group 42"/>
          <p:cNvGrpSpPr/>
          <p:nvPr/>
        </p:nvGrpSpPr>
        <p:grpSpPr>
          <a:xfrm>
            <a:off x="10456545" y="17969887"/>
            <a:ext cx="10403321" cy="4635319"/>
            <a:chOff x="3333865" y="7563435"/>
            <a:chExt cx="3488134" cy="811944"/>
          </a:xfrm>
        </p:grpSpPr>
        <p:sp>
          <p:nvSpPr>
            <p:cNvPr id="21" name="TextBox 20"/>
            <p:cNvSpPr txBox="1"/>
            <p:nvPr/>
          </p:nvSpPr>
          <p:spPr>
            <a:xfrm>
              <a:off x="3333865" y="7669282"/>
              <a:ext cx="3488134" cy="706097"/>
            </a:xfrm>
            <a:prstGeom prst="rect">
              <a:avLst/>
            </a:prstGeom>
            <a:solidFill>
              <a:srgbClr val="E0E0E0"/>
            </a:solidFill>
          </p:spPr>
          <p:txBody>
            <a:bodyPr wrap="square" lIns="29663" tIns="14832" rIns="29663" bIns="14832" rtlCol="0">
              <a:spAutoFit/>
            </a:bodyPr>
            <a:lstStyle/>
            <a:p>
              <a:pPr algn="just">
                <a:spcBef>
                  <a:spcPts val="600"/>
                </a:spcBef>
                <a:buFont typeface="Arial"/>
                <a:buChar char="•"/>
              </a:pPr>
              <a:r>
                <a:rPr lang="en-GB" sz="2500" dirty="0" smtClean="0">
                  <a:latin typeface="Arial"/>
                  <a:cs typeface="Arial"/>
                </a:rPr>
                <a:t> Throughout the literature, a lack of survivors reporting symptoms of PRD to healthcare professionals is widely reported; many assume that their symptoms are an unavoidable consequence of RT</a:t>
              </a:r>
              <a:r>
                <a:rPr lang="en-GB" sz="2500" baseline="30000" dirty="0" smtClean="0">
                  <a:latin typeface="Arial"/>
                  <a:cs typeface="Arial"/>
                </a:rPr>
                <a:t>8</a:t>
              </a:r>
              <a:r>
                <a:rPr lang="en-GB" sz="2500" dirty="0" smtClean="0">
                  <a:latin typeface="Arial"/>
                  <a:cs typeface="Arial"/>
                </a:rPr>
                <a:t>.</a:t>
              </a:r>
            </a:p>
            <a:p>
              <a:pPr algn="just">
                <a:spcBef>
                  <a:spcPts val="600"/>
                </a:spcBef>
                <a:buFont typeface="Arial"/>
                <a:buChar char="•"/>
              </a:pPr>
              <a:r>
                <a:rPr lang="en-GB" sz="2500" dirty="0" smtClean="0">
                  <a:latin typeface="Arial"/>
                  <a:cs typeface="Arial"/>
                </a:rPr>
                <a:t> Improved provision of information regarding possible side effects post-RT may eliminate this misconception; however, a 2013 Macmillan survey of 49 out of 50 UK Trusts reported 5% of patients did not receive information regarding management of RT toxicities, whilst 23% of patients were not provided with information for the survivorship period</a:t>
              </a:r>
              <a:r>
                <a:rPr lang="en-GB" sz="2500" baseline="30000" dirty="0" smtClean="0">
                  <a:latin typeface="Arial"/>
                  <a:cs typeface="Arial"/>
                </a:rPr>
                <a:t>11</a:t>
              </a:r>
              <a:r>
                <a:rPr lang="en-GB" sz="2500" dirty="0" smtClean="0">
                  <a:latin typeface="Arial"/>
                  <a:cs typeface="Arial"/>
                </a:rPr>
                <a:t>.</a:t>
              </a:r>
            </a:p>
            <a:p>
              <a:pPr algn="just">
                <a:spcBef>
                  <a:spcPts val="600"/>
                </a:spcBef>
                <a:buFont typeface="Arial"/>
                <a:buChar char="•"/>
              </a:pPr>
              <a:r>
                <a:rPr lang="en-GB" sz="2500" dirty="0" smtClean="0">
                  <a:latin typeface="Arial"/>
                  <a:cs typeface="Arial"/>
                </a:rPr>
                <a:t> This highlights a role of the Therapeutic Radiographer in improving aftercare utilising the strong rapport built with patients during treatment.</a:t>
              </a:r>
            </a:p>
          </p:txBody>
        </p:sp>
        <p:sp>
          <p:nvSpPr>
            <p:cNvPr id="20" name="TextBox 19"/>
            <p:cNvSpPr txBox="1"/>
            <p:nvPr/>
          </p:nvSpPr>
          <p:spPr>
            <a:xfrm>
              <a:off x="3333865" y="7563435"/>
              <a:ext cx="3488134" cy="104983"/>
            </a:xfrm>
            <a:prstGeom prst="rect">
              <a:avLst/>
            </a:prstGeom>
            <a:solidFill>
              <a:srgbClr val="5EBAD0"/>
            </a:solidFill>
          </p:spPr>
          <p:txBody>
            <a:bodyPr wrap="square" lIns="29663" tIns="14832" rIns="29663" bIns="14832" rtlCol="0">
              <a:spAutoFit/>
            </a:bodyPr>
            <a:lstStyle/>
            <a:p>
              <a:pPr algn="ctr"/>
              <a:r>
                <a:rPr lang="en-US" sz="3700" b="1" dirty="0" smtClean="0">
                  <a:solidFill>
                    <a:srgbClr val="FFFFFF"/>
                  </a:solidFill>
                  <a:latin typeface="Arial"/>
                  <a:cs typeface="Arial"/>
                </a:rPr>
                <a:t>Improving Patient Awareness</a:t>
              </a:r>
            </a:p>
          </p:txBody>
        </p:sp>
      </p:grpSp>
      <p:pic>
        <p:nvPicPr>
          <p:cNvPr id="24" name="Picture 23"/>
          <p:cNvPicPr>
            <a:picLocks noChangeAspect="1"/>
          </p:cNvPicPr>
          <p:nvPr/>
        </p:nvPicPr>
        <p:blipFill>
          <a:blip r:embed="rId4"/>
          <a:stretch>
            <a:fillRect/>
          </a:stretch>
        </p:blipFill>
        <p:spPr>
          <a:xfrm>
            <a:off x="453410" y="202406"/>
            <a:ext cx="3021550" cy="1699622"/>
          </a:xfrm>
          <a:prstGeom prst="rect">
            <a:avLst/>
          </a:prstGeom>
          <a:effectLst>
            <a:softEdge rad="25400"/>
          </a:effectLst>
        </p:spPr>
      </p:pic>
      <p:pic>
        <p:nvPicPr>
          <p:cNvPr id="26" name="Picture 25"/>
          <p:cNvPicPr>
            <a:picLocks noChangeAspect="1"/>
          </p:cNvPicPr>
          <p:nvPr/>
        </p:nvPicPr>
        <p:blipFill>
          <a:blip r:embed="rId5"/>
          <a:stretch>
            <a:fillRect/>
          </a:stretch>
        </p:blipFill>
        <p:spPr>
          <a:xfrm>
            <a:off x="18999994" y="9327"/>
            <a:ext cx="1931196" cy="1945679"/>
          </a:xfrm>
          <a:prstGeom prst="ellipse">
            <a:avLst/>
          </a:prstGeom>
          <a:ln>
            <a:noFill/>
          </a:ln>
          <a:effectLst>
            <a:softEdge rad="63500"/>
          </a:effectLst>
        </p:spPr>
      </p:pic>
      <p:graphicFrame>
        <p:nvGraphicFramePr>
          <p:cNvPr id="25" name="Content Placeholder 3"/>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27198916"/>
              </p:ext>
            </p:extLst>
          </p:nvPr>
        </p:nvGraphicFramePr>
        <p:xfrm>
          <a:off x="10456544" y="4622007"/>
          <a:ext cx="10456545" cy="5071779"/>
        </p:xfrm>
        <a:graphic>
          <a:graphicData uri="http://schemas.openxmlformats.org/drawingml/2006/table">
            <a:tbl>
              <a:tblPr firstRow="1" bandRow="1">
                <a:tableStyleId>{BDBED569-4797-4DF1-A0F4-6AAB3CD982D8}</a:tableStyleId>
              </a:tblPr>
              <a:tblGrid>
                <a:gridCol w="5395697">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gridCol w="5060848">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1"/>
                    </a:ext>
                  </a:extLst>
                </a:gridCol>
              </a:tblGrid>
              <a:tr h="753715">
                <a:tc gridSpan="2">
                  <a:txBody>
                    <a:bodyPr/>
                    <a:lstStyle/>
                    <a:p>
                      <a:pPr algn="ctr"/>
                      <a:r>
                        <a:rPr lang="en-US" sz="2400" dirty="0" smtClean="0"/>
                        <a:t>PRD Symptoms</a:t>
                      </a:r>
                      <a:endParaRPr lang="en-US" sz="2400" dirty="0"/>
                    </a:p>
                  </a:txBody>
                  <a:tcPr marL="285179" marR="285179" marT="139732" marB="139732"/>
                </a:tc>
                <a:tc hMerge="1">
                  <a:txBody>
                    <a:bodyPr/>
                    <a:lstStyle/>
                    <a:p>
                      <a:pPr algn="ctr"/>
                      <a:endParaRPr lang="en-US" sz="800" dirty="0"/>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0"/>
                  </a:ext>
                </a:extLst>
              </a:tr>
              <a:tr h="4199285">
                <a:tc>
                  <a:txBody>
                    <a:bodyPr/>
                    <a:lstStyle/>
                    <a:p>
                      <a:pPr algn="l">
                        <a:buFont typeface="Arial"/>
                        <a:buChar char="•"/>
                      </a:pPr>
                      <a:r>
                        <a:rPr lang="en-US" sz="2400" dirty="0" smtClean="0"/>
                        <a:t>Rectal bleeding</a:t>
                      </a:r>
                    </a:p>
                    <a:p>
                      <a:pPr algn="l">
                        <a:buFont typeface="Arial"/>
                        <a:buChar char="•"/>
                      </a:pPr>
                      <a:r>
                        <a:rPr lang="en-US" sz="2400" dirty="0" smtClean="0"/>
                        <a:t>Bloating/constipation</a:t>
                      </a:r>
                    </a:p>
                    <a:p>
                      <a:pPr algn="l">
                        <a:buFont typeface="Arial"/>
                        <a:buChar char="•"/>
                      </a:pPr>
                      <a:r>
                        <a:rPr lang="en-US" sz="2400" dirty="0" smtClean="0"/>
                        <a:t>Borborygmi</a:t>
                      </a:r>
                    </a:p>
                    <a:p>
                      <a:pPr algn="l">
                        <a:buFont typeface="Arial"/>
                        <a:buChar char="•"/>
                      </a:pPr>
                      <a:r>
                        <a:rPr lang="en-US" sz="2400" dirty="0" smtClean="0"/>
                        <a:t>Recent</a:t>
                      </a:r>
                      <a:r>
                        <a:rPr lang="en-US" sz="2400" baseline="0" dirty="0" smtClean="0"/>
                        <a:t> change in bowel habit</a:t>
                      </a:r>
                    </a:p>
                    <a:p>
                      <a:pPr algn="l">
                        <a:buFont typeface="Arial"/>
                        <a:buChar char="•"/>
                      </a:pPr>
                      <a:r>
                        <a:rPr lang="en-US" sz="2400" baseline="0" dirty="0" smtClean="0"/>
                        <a:t>Diarrhoea/loose stool</a:t>
                      </a:r>
                    </a:p>
                    <a:p>
                      <a:pPr algn="l">
                        <a:buFont typeface="Arial"/>
                        <a:buChar char="•"/>
                      </a:pPr>
                      <a:r>
                        <a:rPr lang="en-US" sz="2400" baseline="0" dirty="0" smtClean="0"/>
                        <a:t>Evacuation difficulty</a:t>
                      </a:r>
                    </a:p>
                    <a:p>
                      <a:pPr algn="l">
                        <a:buFont typeface="Arial"/>
                        <a:buChar char="•"/>
                      </a:pPr>
                      <a:r>
                        <a:rPr lang="en-US" sz="2400" baseline="0" dirty="0" smtClean="0"/>
                        <a:t>Faecal incontinence</a:t>
                      </a:r>
                    </a:p>
                    <a:p>
                      <a:pPr algn="l">
                        <a:buFont typeface="Arial"/>
                        <a:buChar char="•"/>
                      </a:pPr>
                      <a:r>
                        <a:rPr lang="en-US" sz="2400" baseline="0" dirty="0" smtClean="0"/>
                        <a:t>Flatulence (oral/rectal)</a:t>
                      </a:r>
                    </a:p>
                    <a:p>
                      <a:pPr algn="l">
                        <a:buFont typeface="Arial"/>
                        <a:buChar char="•"/>
                      </a:pPr>
                      <a:r>
                        <a:rPr lang="en-US" sz="2400" baseline="0" dirty="0" smtClean="0"/>
                        <a:t>Frequency of defecation</a:t>
                      </a:r>
                    </a:p>
                    <a:p>
                      <a:pPr algn="l">
                        <a:buFont typeface="Arial"/>
                        <a:buChar char="•"/>
                      </a:pPr>
                      <a:r>
                        <a:rPr lang="en-US" sz="2400" baseline="0" dirty="0" smtClean="0"/>
                        <a:t>Loss of sensation of need to open bowel/bladder</a:t>
                      </a:r>
                    </a:p>
                    <a:p>
                      <a:pPr algn="l">
                        <a:buFont typeface="Arial"/>
                        <a:buNone/>
                      </a:pPr>
                      <a:endParaRPr lang="en-US" sz="2400" baseline="0" dirty="0" smtClean="0"/>
                    </a:p>
                  </a:txBody>
                  <a:tcPr marL="285179" marR="285179" marT="139732" marB="139732"/>
                </a:tc>
                <a:tc>
                  <a:txBody>
                    <a:bodyPr/>
                    <a:lstStyle/>
                    <a:p>
                      <a:pPr marL="0" marR="0" indent="0" algn="l" defTabSz="478837" rtl="0" eaLnBrk="1" fontAlgn="auto" latinLnBrk="0" hangingPunct="1">
                        <a:lnSpc>
                          <a:spcPct val="100000"/>
                        </a:lnSpc>
                        <a:spcBef>
                          <a:spcPts val="0"/>
                        </a:spcBef>
                        <a:spcAft>
                          <a:spcPts val="0"/>
                        </a:spcAft>
                        <a:buClrTx/>
                        <a:buSzTx/>
                        <a:buFont typeface="Arial"/>
                        <a:buChar char="•"/>
                        <a:tabLst/>
                        <a:defRPr/>
                      </a:pPr>
                      <a:r>
                        <a:rPr lang="en-US" sz="2400" baseline="0" dirty="0" smtClean="0"/>
                        <a:t>Mucous discharge</a:t>
                      </a:r>
                      <a:endParaRPr lang="en-US" sz="2400" dirty="0" smtClean="0"/>
                    </a:p>
                    <a:p>
                      <a:pPr algn="l">
                        <a:buFont typeface="Arial"/>
                        <a:buChar char="•"/>
                      </a:pPr>
                      <a:r>
                        <a:rPr lang="en-US" sz="2400" dirty="0" smtClean="0"/>
                        <a:t>Nocturnal</a:t>
                      </a:r>
                      <a:r>
                        <a:rPr lang="en-US" sz="2400" baseline="0" dirty="0" smtClean="0"/>
                        <a:t> need to defecate</a:t>
                      </a:r>
                    </a:p>
                    <a:p>
                      <a:pPr algn="l">
                        <a:buFont typeface="Arial"/>
                        <a:buChar char="•"/>
                      </a:pPr>
                      <a:r>
                        <a:rPr lang="en-US" sz="2400" baseline="0" dirty="0" smtClean="0"/>
                        <a:t>Pain – abdomen/back/perineal/</a:t>
                      </a:r>
                      <a:br>
                        <a:rPr lang="en-US" sz="2400" baseline="0" dirty="0" smtClean="0"/>
                      </a:br>
                      <a:r>
                        <a:rPr lang="en-US" sz="2400" baseline="0" dirty="0" smtClean="0"/>
                        <a:t>anal/rectal</a:t>
                      </a:r>
                    </a:p>
                    <a:p>
                      <a:pPr algn="l">
                        <a:buFont typeface="Arial"/>
                        <a:buChar char="•"/>
                      </a:pPr>
                      <a:r>
                        <a:rPr lang="en-US" sz="2400" baseline="0" dirty="0" smtClean="0"/>
                        <a:t>Pruritus</a:t>
                      </a:r>
                    </a:p>
                    <a:p>
                      <a:pPr algn="l">
                        <a:buFont typeface="Arial"/>
                        <a:buChar char="•"/>
                      </a:pPr>
                      <a:r>
                        <a:rPr lang="en-US" sz="2400" baseline="0" dirty="0" smtClean="0"/>
                        <a:t>Steatorrhea</a:t>
                      </a:r>
                    </a:p>
                    <a:p>
                      <a:pPr algn="l">
                        <a:buFont typeface="Arial"/>
                        <a:buChar char="•"/>
                      </a:pPr>
                      <a:r>
                        <a:rPr lang="en-US" sz="2400" baseline="0" dirty="0" smtClean="0"/>
                        <a:t>Tenesmus</a:t>
                      </a:r>
                    </a:p>
                    <a:p>
                      <a:pPr algn="l">
                        <a:buFont typeface="Arial"/>
                        <a:buChar char="•"/>
                      </a:pPr>
                      <a:r>
                        <a:rPr lang="en-US" sz="2400" baseline="0" dirty="0" smtClean="0"/>
                        <a:t>Urgency of defecation</a:t>
                      </a:r>
                    </a:p>
                    <a:p>
                      <a:pPr algn="l">
                        <a:buFont typeface="Arial"/>
                        <a:buChar char="•"/>
                      </a:pPr>
                      <a:r>
                        <a:rPr lang="en-US" sz="2400" baseline="0" dirty="0" smtClean="0"/>
                        <a:t>Nausea/Vomiting</a:t>
                      </a:r>
                    </a:p>
                    <a:p>
                      <a:pPr algn="l">
                        <a:buFont typeface="Arial"/>
                        <a:buChar char="•"/>
                      </a:pPr>
                      <a:r>
                        <a:rPr lang="en-US" sz="2400" baseline="0" dirty="0" smtClean="0"/>
                        <a:t>Weight loss</a:t>
                      </a:r>
                      <a:endParaRPr lang="en-US" sz="2400" dirty="0" smtClean="0"/>
                    </a:p>
                    <a:p>
                      <a:pPr algn="l">
                        <a:buFont typeface="Arial"/>
                        <a:buChar char="•"/>
                      </a:pPr>
                      <a:endParaRPr lang="en-US" sz="2400" dirty="0" smtClean="0"/>
                    </a:p>
                  </a:txBody>
                  <a:tcPr marL="285179" marR="285179" marT="139732" marB="139732"/>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1"/>
                  </a:ext>
                </a:extLst>
              </a:tr>
            </a:tbl>
          </a:graphicData>
        </a:graphic>
      </p:graphicFrame>
      <p:sp>
        <p:nvSpPr>
          <p:cNvPr id="28" name="Rectangle 27"/>
          <p:cNvSpPr/>
          <p:nvPr/>
        </p:nvSpPr>
        <p:spPr>
          <a:xfrm>
            <a:off x="10456545" y="2794635"/>
            <a:ext cx="10370630" cy="1823435"/>
          </a:xfrm>
          <a:prstGeom prst="rect">
            <a:avLst/>
          </a:prstGeom>
        </p:spPr>
        <p:txBody>
          <a:bodyPr wrap="square" lIns="281800" tIns="140900" rIns="281800" bIns="140900">
            <a:spAutoFit/>
          </a:bodyPr>
          <a:lstStyle/>
          <a:p>
            <a:pPr algn="ctr"/>
            <a:r>
              <a:rPr lang="en-US" sz="2500" b="1" dirty="0" smtClean="0">
                <a:latin typeface="Arial"/>
                <a:cs typeface="Arial"/>
              </a:rPr>
              <a:t>Table 1. 23 Recognised PRD Symptoms Following Pelvic RT. </a:t>
            </a:r>
            <a:r>
              <a:rPr lang="en-US" sz="2500" dirty="0" smtClean="0">
                <a:latin typeface="Arial"/>
                <a:cs typeface="Arial"/>
              </a:rPr>
              <a:t>In order to appropriately treat the symptoms of PRD, it is imperative that symptoms are recognised as the result of changes to GI physiology, rather than primary pathology</a:t>
            </a:r>
            <a:r>
              <a:rPr lang="en-US" sz="2500" baseline="30000" dirty="0" smtClean="0">
                <a:latin typeface="Arial"/>
                <a:cs typeface="Arial"/>
              </a:rPr>
              <a:t>3</a:t>
            </a:r>
            <a:r>
              <a:rPr lang="en-US" sz="2500" dirty="0" smtClean="0">
                <a:latin typeface="Arial"/>
                <a:cs typeface="Arial"/>
              </a:rPr>
              <a:t>.</a:t>
            </a:r>
            <a:endParaRPr lang="en-US" sz="2500" b="1" dirty="0">
              <a:latin typeface="Arial"/>
              <a:cs typeface="Arial"/>
            </a:endParaRPr>
          </a:p>
        </p:txBody>
      </p:sp>
      <p:sp>
        <p:nvSpPr>
          <p:cNvPr id="29" name="Rectangle 28"/>
          <p:cNvSpPr/>
          <p:nvPr/>
        </p:nvSpPr>
        <p:spPr>
          <a:xfrm>
            <a:off x="3474960" y="2"/>
            <a:ext cx="15774591" cy="2680829"/>
          </a:xfrm>
          <a:prstGeom prst="rect">
            <a:avLst/>
          </a:prstGeom>
        </p:spPr>
        <p:txBody>
          <a:bodyPr wrap="square" lIns="281800" tIns="140900" rIns="281800" bIns="140900">
            <a:spAutoFit/>
          </a:bodyPr>
          <a:lstStyle/>
          <a:p>
            <a:pPr algn="ctr"/>
            <a:r>
              <a:rPr lang="en-US" sz="5200" b="1" dirty="0" smtClean="0">
                <a:solidFill>
                  <a:schemeClr val="bg1"/>
                </a:solidFill>
                <a:latin typeface="Arial"/>
                <a:cs typeface="Arial"/>
              </a:rPr>
              <a:t>Pelvic Radiation Disease: Exploring </a:t>
            </a:r>
            <a:br>
              <a:rPr lang="en-US" sz="5200" b="1" dirty="0" smtClean="0">
                <a:solidFill>
                  <a:schemeClr val="bg1"/>
                </a:solidFill>
                <a:latin typeface="Arial"/>
                <a:cs typeface="Arial"/>
              </a:rPr>
            </a:br>
            <a:r>
              <a:rPr lang="en-US" sz="5200" b="1" dirty="0" smtClean="0">
                <a:solidFill>
                  <a:schemeClr val="bg1"/>
                </a:solidFill>
                <a:latin typeface="Arial"/>
                <a:cs typeface="Arial"/>
              </a:rPr>
              <a:t>Implications in Improving Quality of Life for Patients</a:t>
            </a:r>
            <a:endParaRPr lang="en-US" sz="5200" dirty="0"/>
          </a:p>
        </p:txBody>
      </p:sp>
      <p:grpSp>
        <p:nvGrpSpPr>
          <p:cNvPr id="42" name="Group 41"/>
          <p:cNvGrpSpPr/>
          <p:nvPr/>
        </p:nvGrpSpPr>
        <p:grpSpPr>
          <a:xfrm>
            <a:off x="10456545" y="10271066"/>
            <a:ext cx="10404275" cy="7386820"/>
            <a:chOff x="3333865" y="3064962"/>
            <a:chExt cx="3488134" cy="2145494"/>
          </a:xfrm>
        </p:grpSpPr>
        <p:sp>
          <p:nvSpPr>
            <p:cNvPr id="38" name="TextBox 37"/>
            <p:cNvSpPr txBox="1"/>
            <p:nvPr/>
          </p:nvSpPr>
          <p:spPr>
            <a:xfrm>
              <a:off x="3333865" y="3243802"/>
              <a:ext cx="3488134" cy="1966654"/>
            </a:xfrm>
            <a:prstGeom prst="rect">
              <a:avLst/>
            </a:prstGeom>
            <a:solidFill>
              <a:srgbClr val="E0E0E0"/>
            </a:solidFill>
          </p:spPr>
          <p:txBody>
            <a:bodyPr wrap="square" tIns="0" bIns="0" rtlCol="0">
              <a:spAutoFit/>
            </a:bodyPr>
            <a:lstStyle/>
            <a:p>
              <a:pPr algn="just">
                <a:spcBef>
                  <a:spcPts val="600"/>
                </a:spcBef>
                <a:buFont typeface="Arial"/>
                <a:buChar char="•"/>
              </a:pPr>
              <a:r>
                <a:rPr lang="en-US" sz="2500" dirty="0" smtClean="0">
                  <a:latin typeface="Arial"/>
                  <a:cs typeface="Arial"/>
                </a:rPr>
                <a:t> With appropriate and timely diagnosis, PRD symptoms can be managed</a:t>
              </a:r>
              <a:r>
                <a:rPr lang="en-US" sz="2500" baseline="30000" dirty="0" smtClean="0">
                  <a:latin typeface="Arial"/>
                  <a:cs typeface="Arial"/>
                </a:rPr>
                <a:t>3</a:t>
              </a:r>
              <a:r>
                <a:rPr lang="en-US" sz="2500" dirty="0" smtClean="0">
                  <a:latin typeface="Arial"/>
                  <a:cs typeface="Arial"/>
                </a:rPr>
                <a:t>; however, despite recommendations by the NCSI ‘Vision’ document, there remains a lack of a dedicated UK PRD service</a:t>
              </a:r>
              <a:r>
                <a:rPr lang="en-US" sz="2500" baseline="30000" dirty="0" smtClean="0">
                  <a:latin typeface="Arial"/>
                  <a:cs typeface="Arial"/>
                </a:rPr>
                <a:t>5</a:t>
              </a:r>
              <a:r>
                <a:rPr lang="en-US" sz="2500" dirty="0" smtClean="0">
                  <a:latin typeface="Arial"/>
                  <a:cs typeface="Arial"/>
                </a:rPr>
                <a:t>.</a:t>
              </a:r>
            </a:p>
            <a:p>
              <a:pPr algn="just">
                <a:spcBef>
                  <a:spcPts val="600"/>
                </a:spcBef>
                <a:buFont typeface="Arial"/>
                <a:buChar char="•"/>
              </a:pPr>
              <a:r>
                <a:rPr lang="en-US" sz="2500" dirty="0" smtClean="0">
                  <a:latin typeface="Arial"/>
                  <a:cs typeface="Arial"/>
                </a:rPr>
                <a:t> Much of the literature highlights an enormous unmet need in recognition of PRD symptoms</a:t>
              </a:r>
              <a:r>
                <a:rPr lang="en-US" sz="2500" baseline="30000" dirty="0" smtClean="0">
                  <a:latin typeface="Arial"/>
                  <a:cs typeface="Arial"/>
                </a:rPr>
                <a:t>5</a:t>
              </a:r>
              <a:r>
                <a:rPr lang="en-US" sz="2500" dirty="0" smtClean="0">
                  <a:latin typeface="Arial"/>
                  <a:cs typeface="Arial"/>
                </a:rPr>
                <a:t>, largely resulting from a lack of education of radiation-induced toxicities in primary health professionals, leading to misdiagnosis. The NCSI ‘Vision’ document advocates for use of online educational modules to train GPs in recognising late RT toxicities</a:t>
              </a:r>
              <a:r>
                <a:rPr lang="en-US" sz="2500" baseline="30000" dirty="0" smtClean="0">
                  <a:latin typeface="Arial"/>
                  <a:cs typeface="Arial"/>
                </a:rPr>
                <a:t>6</a:t>
              </a:r>
              <a:r>
                <a:rPr lang="en-US" sz="2500" dirty="0" smtClean="0">
                  <a:latin typeface="Arial"/>
                  <a:cs typeface="Arial"/>
                </a:rPr>
                <a:t>.</a:t>
              </a:r>
            </a:p>
            <a:p>
              <a:pPr algn="just">
                <a:spcBef>
                  <a:spcPts val="600"/>
                </a:spcBef>
                <a:buFont typeface="Arial"/>
                <a:buChar char="•"/>
              </a:pPr>
              <a:r>
                <a:rPr lang="en-US" sz="2500" dirty="0" smtClean="0">
                  <a:latin typeface="Arial"/>
                  <a:cs typeface="Arial"/>
                </a:rPr>
                <a:t> Only 20% of survivors with PRD symptoms are referred to gastroenterologists by GPs</a:t>
              </a:r>
              <a:r>
                <a:rPr lang="en-US" sz="2500" baseline="30000" dirty="0" smtClean="0">
                  <a:latin typeface="Arial"/>
                  <a:cs typeface="Arial"/>
                </a:rPr>
                <a:t>7</a:t>
              </a:r>
              <a:r>
                <a:rPr lang="en-US" sz="2500" dirty="0" smtClean="0">
                  <a:latin typeface="Arial"/>
                  <a:cs typeface="Arial"/>
                </a:rPr>
                <a:t>, whilst &lt;10% are referred by oncologists</a:t>
              </a:r>
              <a:r>
                <a:rPr lang="en-US" sz="2500" baseline="30000" dirty="0" smtClean="0">
                  <a:latin typeface="Arial"/>
                  <a:cs typeface="Arial"/>
                </a:rPr>
                <a:t>8</a:t>
              </a:r>
              <a:r>
                <a:rPr lang="en-US" sz="2500" dirty="0" smtClean="0">
                  <a:latin typeface="Arial"/>
                  <a:cs typeface="Arial"/>
                </a:rPr>
                <a:t>.</a:t>
              </a:r>
            </a:p>
            <a:p>
              <a:pPr algn="just">
                <a:spcBef>
                  <a:spcPts val="600"/>
                </a:spcBef>
                <a:buFont typeface="Arial"/>
                <a:buChar char="•"/>
              </a:pPr>
              <a:r>
                <a:rPr lang="en-US" sz="2500" dirty="0" smtClean="0">
                  <a:latin typeface="Arial"/>
                  <a:cs typeface="Arial"/>
                </a:rPr>
                <a:t> The ‘ORBIT’ trial was fundamental in establishing a universal ‘algorithm’ that significantly improved QOL when employed by gastroenterologists and nurse specialists</a:t>
              </a:r>
              <a:r>
                <a:rPr lang="en-US" sz="2500" baseline="30000" dirty="0" smtClean="0">
                  <a:latin typeface="Arial"/>
                  <a:cs typeface="Arial"/>
                </a:rPr>
                <a:t>9</a:t>
              </a:r>
              <a:r>
                <a:rPr lang="en-US" sz="2500" dirty="0" smtClean="0">
                  <a:latin typeface="Arial"/>
                  <a:cs typeface="Arial"/>
                </a:rPr>
                <a:t>. However, the trial was non-blinded, conducted in a single centre, and featured selective exclusion criteria, presenting limitations. Furthermore, the feasibility of such nurse specialist roles as advocated by the ORBIT trial in the UK health service is contested by others</a:t>
              </a:r>
              <a:r>
                <a:rPr lang="en-US" sz="2500" baseline="30000" dirty="0" smtClean="0">
                  <a:latin typeface="Arial"/>
                  <a:cs typeface="Arial"/>
                </a:rPr>
                <a:t>10</a:t>
              </a:r>
              <a:r>
                <a:rPr lang="en-US" sz="2500" dirty="0" smtClean="0">
                  <a:latin typeface="Arial"/>
                  <a:cs typeface="Arial"/>
                </a:rPr>
                <a:t>, thus further clinical research is required.</a:t>
              </a:r>
            </a:p>
          </p:txBody>
        </p:sp>
        <p:sp>
          <p:nvSpPr>
            <p:cNvPr id="19" name="TextBox 18"/>
            <p:cNvSpPr txBox="1"/>
            <p:nvPr/>
          </p:nvSpPr>
          <p:spPr>
            <a:xfrm>
              <a:off x="3333865" y="3064962"/>
              <a:ext cx="3488134" cy="174078"/>
            </a:xfrm>
            <a:prstGeom prst="rect">
              <a:avLst/>
            </a:prstGeom>
            <a:solidFill>
              <a:srgbClr val="5EBAD0"/>
            </a:solidFill>
          </p:spPr>
          <p:txBody>
            <a:bodyPr wrap="square" lIns="29663" tIns="14832" rIns="29663" bIns="14832" rtlCol="0">
              <a:spAutoFit/>
            </a:bodyPr>
            <a:lstStyle/>
            <a:p>
              <a:pPr algn="ctr"/>
              <a:r>
                <a:rPr lang="en-US" sz="3700" b="1" dirty="0" smtClean="0">
                  <a:solidFill>
                    <a:srgbClr val="FFFFFF"/>
                  </a:solidFill>
                  <a:latin typeface="Arial"/>
                  <a:cs typeface="Arial"/>
                </a:rPr>
                <a:t>Implications to Effective Management</a:t>
              </a:r>
            </a:p>
          </p:txBody>
        </p:sp>
      </p:grpSp>
      <p:grpSp>
        <p:nvGrpSpPr>
          <p:cNvPr id="44" name="Group 43"/>
          <p:cNvGrpSpPr/>
          <p:nvPr/>
        </p:nvGrpSpPr>
        <p:grpSpPr>
          <a:xfrm>
            <a:off x="475299" y="2824238"/>
            <a:ext cx="9472100" cy="8552052"/>
            <a:chOff x="76200" y="968609"/>
            <a:chExt cx="3113615" cy="2861545"/>
          </a:xfrm>
        </p:grpSpPr>
        <p:sp>
          <p:nvSpPr>
            <p:cNvPr id="6" name="TextBox 5"/>
            <p:cNvSpPr txBox="1"/>
            <p:nvPr/>
          </p:nvSpPr>
          <p:spPr>
            <a:xfrm>
              <a:off x="76200" y="1168069"/>
              <a:ext cx="3102669" cy="2662085"/>
            </a:xfrm>
            <a:prstGeom prst="rect">
              <a:avLst/>
            </a:prstGeom>
            <a:solidFill>
              <a:schemeClr val="bg1">
                <a:lumMod val="85000"/>
              </a:schemeClr>
            </a:solidFill>
          </p:spPr>
          <p:txBody>
            <a:bodyPr wrap="square" lIns="29663" tIns="14832" rIns="29663" bIns="14832" rtlCol="0">
              <a:spAutoFit/>
            </a:bodyPr>
            <a:lstStyle/>
            <a:p>
              <a:pPr lvl="0" algn="just">
                <a:spcBef>
                  <a:spcPts val="600"/>
                </a:spcBef>
              </a:pPr>
              <a:endParaRPr lang="en-GB" sz="2500" dirty="0" smtClean="0">
                <a:latin typeface="Arial"/>
                <a:cs typeface="Arial"/>
              </a:endParaRPr>
            </a:p>
            <a:p>
              <a:pPr lvl="0" algn="just">
                <a:spcBef>
                  <a:spcPts val="600"/>
                </a:spcBef>
              </a:pPr>
              <a:endParaRPr lang="en-GB" sz="2500" dirty="0" smtClean="0">
                <a:latin typeface="Arial"/>
                <a:cs typeface="Arial"/>
              </a:endParaRPr>
            </a:p>
            <a:p>
              <a:pPr lvl="0" algn="just">
                <a:spcBef>
                  <a:spcPts val="600"/>
                </a:spcBef>
              </a:pPr>
              <a:endParaRPr lang="en-GB" sz="2500" dirty="0" smtClean="0">
                <a:latin typeface="Arial"/>
                <a:cs typeface="Arial"/>
              </a:endParaRPr>
            </a:p>
            <a:p>
              <a:pPr lvl="0" algn="just">
                <a:spcBef>
                  <a:spcPts val="600"/>
                </a:spcBef>
              </a:pPr>
              <a:endParaRPr lang="en-GB" sz="2500" dirty="0" smtClean="0">
                <a:latin typeface="Arial"/>
                <a:cs typeface="Arial"/>
              </a:endParaRPr>
            </a:p>
            <a:p>
              <a:pPr lvl="0" algn="just">
                <a:spcBef>
                  <a:spcPts val="600"/>
                </a:spcBef>
              </a:pPr>
              <a:endParaRPr lang="en-GB" sz="2500" dirty="0" smtClean="0">
                <a:latin typeface="Arial"/>
                <a:cs typeface="Arial"/>
              </a:endParaRPr>
            </a:p>
            <a:p>
              <a:pPr lvl="0" algn="just">
                <a:spcBef>
                  <a:spcPts val="600"/>
                </a:spcBef>
              </a:pPr>
              <a:r>
                <a:rPr lang="en-GB" sz="2500" dirty="0" smtClean="0">
                  <a:latin typeface="Arial"/>
                  <a:cs typeface="Arial"/>
                </a:rPr>
                <a:t/>
              </a:r>
              <a:br>
                <a:rPr lang="en-GB" sz="2500" dirty="0" smtClean="0">
                  <a:latin typeface="Arial"/>
                  <a:cs typeface="Arial"/>
                </a:rPr>
              </a:br>
              <a:r>
                <a:rPr lang="en-GB" sz="2500" dirty="0" smtClean="0">
                  <a:latin typeface="Arial"/>
                  <a:cs typeface="Arial"/>
                </a:rPr>
                <a:t>since been collectively termed ‘Pelvic Radiation Disease’ (PRD)</a:t>
              </a:r>
              <a:r>
                <a:rPr lang="en-GB" sz="2500" baseline="30000" dirty="0" smtClean="0">
                  <a:latin typeface="Arial"/>
                  <a:cs typeface="Arial"/>
                </a:rPr>
                <a:t>1</a:t>
              </a:r>
              <a:r>
                <a:rPr lang="en-GB" sz="2500" dirty="0" smtClean="0">
                  <a:latin typeface="Arial"/>
                  <a:cs typeface="Arial"/>
                </a:rPr>
                <a:t> (Table 1).</a:t>
              </a:r>
            </a:p>
            <a:p>
              <a:pPr lvl="0" algn="just">
                <a:spcBef>
                  <a:spcPts val="600"/>
                </a:spcBef>
                <a:buFont typeface="Arial"/>
                <a:buChar char="•"/>
              </a:pPr>
              <a:r>
                <a:rPr lang="en-GB" sz="2500" dirty="0" smtClean="0">
                  <a:latin typeface="Arial"/>
                  <a:cs typeface="Arial"/>
                </a:rPr>
                <a:t> A severe lack of awareness and uncertainty in the management of patients with GI symptoms following pelvic RT is becoming increasingly evident in the literature</a:t>
              </a:r>
              <a:r>
                <a:rPr lang="en-GB" sz="2500" baseline="30000" dirty="0" smtClean="0">
                  <a:latin typeface="Arial"/>
                  <a:cs typeface="Arial"/>
                </a:rPr>
                <a:t>1</a:t>
              </a:r>
              <a:r>
                <a:rPr lang="en-GB" sz="2500" dirty="0" smtClean="0">
                  <a:latin typeface="Arial"/>
                  <a:cs typeface="Arial"/>
                </a:rPr>
                <a:t>. </a:t>
              </a:r>
            </a:p>
            <a:p>
              <a:pPr lvl="0" algn="just">
                <a:spcBef>
                  <a:spcPts val="600"/>
                </a:spcBef>
                <a:buFont typeface="Arial"/>
                <a:buChar char="•"/>
              </a:pPr>
              <a:r>
                <a:rPr lang="en-GB" sz="2500" dirty="0" smtClean="0">
                  <a:latin typeface="Arial"/>
                  <a:cs typeface="Arial"/>
                </a:rPr>
                <a:t> Despite establishment of PRD as a disease, improper diagnosis of patients with symptoms decades after RT presents issues including poor awareness of PRD amongst patients and medical professionals, leading to inadequate care through lack of referrals or improper management.</a:t>
              </a:r>
            </a:p>
            <a:p>
              <a:pPr lvl="0" algn="just">
                <a:spcBef>
                  <a:spcPts val="600"/>
                </a:spcBef>
                <a:buFont typeface="Arial"/>
                <a:buChar char="•"/>
              </a:pPr>
              <a:r>
                <a:rPr lang="en-GB" sz="2500" dirty="0" smtClean="0">
                  <a:latin typeface="Arial"/>
                  <a:cs typeface="Arial"/>
                </a:rPr>
                <a:t> This poster reviews published literature, identifying barriers to effective management and areas whereby improvements are required to increase awareness in patients and professionals. </a:t>
              </a:r>
              <a:r>
                <a:rPr lang="en-US" sz="2500" dirty="0" smtClean="0">
                  <a:latin typeface="Arial"/>
                  <a:cs typeface="Arial"/>
                </a:rPr>
                <a:t> </a:t>
              </a:r>
              <a:endParaRPr lang="en-US" sz="2500" dirty="0">
                <a:latin typeface="Arial"/>
                <a:cs typeface="Arial"/>
              </a:endParaRPr>
            </a:p>
          </p:txBody>
        </p:sp>
        <p:sp>
          <p:nvSpPr>
            <p:cNvPr id="7" name="TextBox 6"/>
            <p:cNvSpPr txBox="1"/>
            <p:nvPr/>
          </p:nvSpPr>
          <p:spPr>
            <a:xfrm>
              <a:off x="76200" y="968609"/>
              <a:ext cx="3102669" cy="196103"/>
            </a:xfrm>
            <a:prstGeom prst="rect">
              <a:avLst/>
            </a:prstGeom>
            <a:solidFill>
              <a:srgbClr val="5EBAD0"/>
            </a:solidFill>
          </p:spPr>
          <p:txBody>
            <a:bodyPr wrap="square" lIns="29663" tIns="14832" rIns="29663" bIns="14832" rtlCol="0">
              <a:spAutoFit/>
            </a:bodyPr>
            <a:lstStyle/>
            <a:p>
              <a:pPr algn="ctr"/>
              <a:r>
                <a:rPr lang="en-US" sz="3700" b="1" dirty="0" smtClean="0">
                  <a:solidFill>
                    <a:srgbClr val="FFFFFF"/>
                  </a:solidFill>
                  <a:latin typeface="Arial"/>
                  <a:cs typeface="Arial"/>
                </a:rPr>
                <a:t>Introduction</a:t>
              </a:r>
            </a:p>
          </p:txBody>
        </p:sp>
        <p:pic>
          <p:nvPicPr>
            <p:cNvPr id="40" name="Picture 39" descr="slideshare doctorbobm.jpg"/>
            <p:cNvPicPr>
              <a:picLocks noChangeAspect="1"/>
            </p:cNvPicPr>
            <p:nvPr/>
          </p:nvPicPr>
          <p:blipFill>
            <a:blip r:embed="rId6"/>
            <a:srcRect l="56535" t="13019" r="-487" b="54440"/>
            <a:stretch>
              <a:fillRect/>
            </a:stretch>
          </p:blipFill>
          <p:spPr>
            <a:xfrm>
              <a:off x="1661885" y="1193002"/>
              <a:ext cx="1527930" cy="849327"/>
            </a:xfrm>
            <a:prstGeom prst="rect">
              <a:avLst/>
            </a:prstGeom>
          </p:spPr>
        </p:pic>
      </p:grpSp>
      <p:sp>
        <p:nvSpPr>
          <p:cNvPr id="41" name="Rectangle 40"/>
          <p:cNvSpPr/>
          <p:nvPr/>
        </p:nvSpPr>
        <p:spPr>
          <a:xfrm>
            <a:off x="418107" y="15823406"/>
            <a:ext cx="9590287" cy="1023216"/>
          </a:xfrm>
          <a:prstGeom prst="rect">
            <a:avLst/>
          </a:prstGeom>
        </p:spPr>
        <p:txBody>
          <a:bodyPr wrap="square" lIns="281800" tIns="140900" rIns="281800" bIns="140900" anchor="t">
            <a:spAutoFit/>
          </a:bodyPr>
          <a:lstStyle/>
          <a:p>
            <a:pPr algn="ctr">
              <a:defRPr sz="800" b="1" i="0" u="none" strike="noStrike" kern="1200" baseline="0">
                <a:solidFill>
                  <a:prstClr val="black"/>
                </a:solidFill>
                <a:latin typeface="Arial"/>
                <a:ea typeface="+mn-ea"/>
                <a:cs typeface="Arial"/>
              </a:defRPr>
            </a:pPr>
            <a:r>
              <a:rPr lang="en-US" sz="2400" dirty="0" smtClean="0"/>
              <a:t>Figure 1. Variation by Disease Group Reporting 'Moderate/Severe GI Symptoms' following Pelvic RT.</a:t>
            </a:r>
            <a:r>
              <a:rPr lang="en-US" sz="2400" baseline="30000" dirty="0" smtClean="0"/>
              <a:t>2</a:t>
            </a:r>
            <a:endParaRPr lang="en-US" sz="2400" dirty="0"/>
          </a:p>
        </p:txBody>
      </p:sp>
      <p:grpSp>
        <p:nvGrpSpPr>
          <p:cNvPr id="46" name="Group 45"/>
          <p:cNvGrpSpPr/>
          <p:nvPr/>
        </p:nvGrpSpPr>
        <p:grpSpPr>
          <a:xfrm>
            <a:off x="10456545" y="22957215"/>
            <a:ext cx="10456545" cy="3381791"/>
            <a:chOff x="3276600" y="8700777"/>
            <a:chExt cx="3471067" cy="1106516"/>
          </a:xfrm>
        </p:grpSpPr>
        <p:sp>
          <p:nvSpPr>
            <p:cNvPr id="45" name="TextBox 44"/>
            <p:cNvSpPr txBox="1"/>
            <p:nvPr/>
          </p:nvSpPr>
          <p:spPr>
            <a:xfrm>
              <a:off x="3276600" y="8891157"/>
              <a:ext cx="3471067" cy="916136"/>
            </a:xfrm>
            <a:prstGeom prst="rect">
              <a:avLst/>
            </a:prstGeom>
            <a:solidFill>
              <a:srgbClr val="E0E0E0"/>
            </a:solidFill>
          </p:spPr>
          <p:txBody>
            <a:bodyPr wrap="square" lIns="29663" tIns="14832" rIns="29663" bIns="14832" rtlCol="0">
              <a:spAutoFit/>
            </a:bodyPr>
            <a:lstStyle/>
            <a:p>
              <a:pPr algn="just">
                <a:spcBef>
                  <a:spcPts val="600"/>
                </a:spcBef>
                <a:buFont typeface="Arial"/>
                <a:buChar char="•"/>
              </a:pPr>
              <a:r>
                <a:rPr lang="en-US" sz="2500" dirty="0" smtClean="0">
                  <a:latin typeface="Arial"/>
                  <a:cs typeface="Arial"/>
                </a:rPr>
                <a:t> PRD incidence continues to rise, yet lack of research and awareness result in high rates of misdiagnosis and a subsequent lack of referrals.</a:t>
              </a:r>
            </a:p>
            <a:p>
              <a:pPr algn="just">
                <a:spcBef>
                  <a:spcPts val="600"/>
                </a:spcBef>
                <a:buFont typeface="Arial"/>
                <a:buChar char="•"/>
              </a:pPr>
              <a:r>
                <a:rPr lang="en-US" sz="2500" dirty="0" smtClean="0">
                  <a:latin typeface="Arial"/>
                  <a:cs typeface="Arial"/>
                </a:rPr>
                <a:t> Development of a specialist PRD service is fundamental in improving management, yet much research is still required. In an era where 50% of patients survive their cancer, such high rates of treatment-induced chronic morbidity are unacceptable. Future efforts should aim to establish universal referral pathways with MDT involvement to improve QOL.</a:t>
              </a:r>
              <a:endParaRPr lang="en-US" sz="2500" dirty="0">
                <a:latin typeface="Arial"/>
                <a:cs typeface="Arial"/>
              </a:endParaRPr>
            </a:p>
          </p:txBody>
        </p:sp>
        <p:sp>
          <p:nvSpPr>
            <p:cNvPr id="23" name="TextBox 22"/>
            <p:cNvSpPr txBox="1"/>
            <p:nvPr/>
          </p:nvSpPr>
          <p:spPr>
            <a:xfrm>
              <a:off x="3276600" y="8700777"/>
              <a:ext cx="3471067" cy="196103"/>
            </a:xfrm>
            <a:prstGeom prst="rect">
              <a:avLst/>
            </a:prstGeom>
            <a:solidFill>
              <a:srgbClr val="5EBAD0"/>
            </a:solidFill>
          </p:spPr>
          <p:txBody>
            <a:bodyPr wrap="square" lIns="29663" tIns="14832" rIns="29663" bIns="14832" rtlCol="0">
              <a:spAutoFit/>
            </a:bodyPr>
            <a:lstStyle/>
            <a:p>
              <a:pPr algn="ctr"/>
              <a:r>
                <a:rPr lang="en-US" sz="3700" b="1" dirty="0" smtClean="0">
                  <a:solidFill>
                    <a:srgbClr val="FFFFFF"/>
                  </a:solidFill>
                  <a:latin typeface="Arial"/>
                  <a:cs typeface="Arial"/>
                </a:rPr>
                <a:t>Conclusion</a:t>
              </a:r>
            </a:p>
          </p:txBody>
        </p:sp>
      </p:grpSp>
      <p:sp>
        <p:nvSpPr>
          <p:cNvPr id="47" name="TextBox 46"/>
          <p:cNvSpPr txBox="1"/>
          <p:nvPr/>
        </p:nvSpPr>
        <p:spPr>
          <a:xfrm>
            <a:off x="407194" y="26341157"/>
            <a:ext cx="20523996" cy="3731649"/>
          </a:xfrm>
          <a:prstGeom prst="rect">
            <a:avLst/>
          </a:prstGeom>
          <a:noFill/>
        </p:spPr>
        <p:txBody>
          <a:bodyPr wrap="square" lIns="281800" tIns="140900" rIns="281800" bIns="140900" rtlCol="0">
            <a:spAutoFit/>
          </a:bodyPr>
          <a:lstStyle/>
          <a:p>
            <a:r>
              <a:rPr lang="en-US" sz="1600" u="sng" dirty="0" smtClean="0"/>
              <a:t>References:</a:t>
            </a:r>
          </a:p>
          <a:p>
            <a:pPr lvl="0"/>
            <a:r>
              <a:rPr lang="en-US" sz="1600" dirty="0" smtClean="0"/>
              <a:t>1.</a:t>
            </a:r>
            <a:r>
              <a:rPr lang="en-GB" sz="1600" dirty="0" smtClean="0"/>
              <a:t> Andreyev, H.J.N., Benton, B.E., </a:t>
            </a:r>
            <a:r>
              <a:rPr lang="en-GB" sz="1600" dirty="0" err="1" smtClean="0"/>
              <a:t>Lalji</a:t>
            </a:r>
            <a:r>
              <a:rPr lang="en-GB" sz="1600" dirty="0" smtClean="0"/>
              <a:t>, A., Norton, C., Mohammed, K., Gage, H. </a:t>
            </a:r>
            <a:r>
              <a:rPr lang="en-GB" sz="1600" i="1" dirty="0" smtClean="0"/>
              <a:t>et al</a:t>
            </a:r>
            <a:r>
              <a:rPr lang="en-GB" sz="1600" dirty="0" smtClean="0"/>
              <a:t>. (2013). ‘Algorithm-based management of patients with gastrointestinal symptoms in patients after pelvic radiation treatment (ORBIT): a randomised controlled trial’. </a:t>
            </a:r>
            <a:r>
              <a:rPr lang="en-GB" sz="1600" i="1" dirty="0" smtClean="0"/>
              <a:t>Lancet</a:t>
            </a:r>
            <a:r>
              <a:rPr lang="en-GB" sz="1600" dirty="0" smtClean="0"/>
              <a:t>. </a:t>
            </a:r>
            <a:r>
              <a:rPr lang="en-GB" sz="1600" b="1" dirty="0" smtClean="0"/>
              <a:t>382</a:t>
            </a:r>
            <a:r>
              <a:rPr lang="en-GB" sz="1600" dirty="0" smtClean="0"/>
              <a:t>, 2084-2092.</a:t>
            </a:r>
            <a:endParaRPr lang="en-US" sz="1600" dirty="0" smtClean="0"/>
          </a:p>
          <a:p>
            <a:r>
              <a:rPr lang="en-US" sz="1600" dirty="0" smtClean="0">
                <a:latin typeface="Calibri (Body)"/>
                <a:cs typeface="Calibri (Body)"/>
              </a:rPr>
              <a:t>2.</a:t>
            </a:r>
            <a:r>
              <a:rPr lang="en-GB" sz="1600" dirty="0" smtClean="0"/>
              <a:t> Andreyev, H.J.N. (2007). ‘Gastrointestinal Problems after Pelvic Radiotherapy: the Past, the Present and the Future’. </a:t>
            </a:r>
            <a:r>
              <a:rPr lang="en-GB" sz="1600" i="1" dirty="0" smtClean="0"/>
              <a:t>Clinical Oncology</a:t>
            </a:r>
            <a:r>
              <a:rPr lang="en-GB" sz="1600" dirty="0" smtClean="0"/>
              <a:t>. </a:t>
            </a:r>
            <a:r>
              <a:rPr lang="en-GB" sz="1600" b="1" dirty="0" smtClean="0"/>
              <a:t>19</a:t>
            </a:r>
            <a:r>
              <a:rPr lang="en-GB" sz="1600" dirty="0" smtClean="0"/>
              <a:t>, 790-799. </a:t>
            </a:r>
            <a:endParaRPr lang="en-US" sz="1600" dirty="0" smtClean="0">
              <a:latin typeface="Calibri (Body)"/>
              <a:cs typeface="Calibri (Body)"/>
            </a:endParaRPr>
          </a:p>
          <a:p>
            <a:r>
              <a:rPr lang="en-US" sz="1600" dirty="0" smtClean="0"/>
              <a:t>3.</a:t>
            </a:r>
            <a:r>
              <a:rPr lang="en-GB" sz="1600" dirty="0" smtClean="0"/>
              <a:t> Andreyev, J. (2007). ‘Gastrointestinal symptoms after pelvic radiotherapy: a new understanding to improve management of symptomatic patients’. </a:t>
            </a:r>
            <a:r>
              <a:rPr lang="en-GB" sz="1600" i="1" dirty="0" smtClean="0"/>
              <a:t>Lancet Oncology</a:t>
            </a:r>
            <a:r>
              <a:rPr lang="en-GB" sz="1600" dirty="0" smtClean="0"/>
              <a:t>. </a:t>
            </a:r>
            <a:r>
              <a:rPr lang="en-GB" sz="1600" b="1" dirty="0" smtClean="0"/>
              <a:t>8</a:t>
            </a:r>
            <a:r>
              <a:rPr lang="en-GB" sz="1600" dirty="0" smtClean="0"/>
              <a:t>, 1007-1017. </a:t>
            </a:r>
            <a:endParaRPr lang="en-US" sz="1600" dirty="0" smtClean="0"/>
          </a:p>
          <a:p>
            <a:r>
              <a:rPr lang="en-US" sz="1600" dirty="0" smtClean="0"/>
              <a:t>4.</a:t>
            </a:r>
            <a:r>
              <a:rPr lang="en-GB" sz="1600" dirty="0" smtClean="0"/>
              <a:t> </a:t>
            </a:r>
            <a:r>
              <a:rPr lang="en-GB" sz="1600" dirty="0" err="1" smtClean="0"/>
              <a:t>Viswanathan</a:t>
            </a:r>
            <a:r>
              <a:rPr lang="en-GB" sz="1600" dirty="0" smtClean="0"/>
              <a:t>, A.N., Lee, L.J., </a:t>
            </a:r>
            <a:r>
              <a:rPr lang="en-GB" sz="1600" dirty="0" err="1" smtClean="0"/>
              <a:t>Eswara</a:t>
            </a:r>
            <a:r>
              <a:rPr lang="en-GB" sz="1600" dirty="0" smtClean="0"/>
              <a:t>, J.R., Horowitz, N.S., </a:t>
            </a:r>
            <a:r>
              <a:rPr lang="en-GB" sz="1600" dirty="0" err="1" smtClean="0"/>
              <a:t>Konstantinopoulos</a:t>
            </a:r>
            <a:r>
              <a:rPr lang="en-GB" sz="1600" dirty="0" smtClean="0"/>
              <a:t>, P.A., Mirabeau-Beale, K.L. </a:t>
            </a:r>
            <a:r>
              <a:rPr lang="en-GB" sz="1600" i="1" dirty="0" smtClean="0"/>
              <a:t>et al</a:t>
            </a:r>
            <a:r>
              <a:rPr lang="en-GB" sz="1600" dirty="0" smtClean="0"/>
              <a:t>. (2014). ‘Complications of Pelvic Radiation in Patients Treated for </a:t>
            </a:r>
            <a:r>
              <a:rPr lang="en-GB" sz="1600" dirty="0" err="1" smtClean="0"/>
              <a:t>Gynecologic</a:t>
            </a:r>
            <a:r>
              <a:rPr lang="en-GB" sz="1600" dirty="0" smtClean="0"/>
              <a:t> Malignancies’. </a:t>
            </a:r>
            <a:r>
              <a:rPr lang="en-GB" sz="1600" i="1" dirty="0" smtClean="0"/>
              <a:t>Cancer</a:t>
            </a:r>
            <a:r>
              <a:rPr lang="en-GB" sz="1600" dirty="0" smtClean="0"/>
              <a:t>. </a:t>
            </a:r>
            <a:r>
              <a:rPr lang="en-GB" sz="1600" b="1" dirty="0" smtClean="0"/>
              <a:t>120</a:t>
            </a:r>
            <a:r>
              <a:rPr lang="en-GB" sz="1600" dirty="0" smtClean="0"/>
              <a:t>, 3870-3883.</a:t>
            </a:r>
          </a:p>
          <a:p>
            <a:pPr lvl="0"/>
            <a:r>
              <a:rPr lang="en-GB" sz="1600" dirty="0" smtClean="0"/>
              <a:t>5. </a:t>
            </a:r>
            <a:r>
              <a:rPr lang="en-GB" sz="1600" dirty="0" err="1" smtClean="0"/>
              <a:t>Fuccio</a:t>
            </a:r>
            <a:r>
              <a:rPr lang="en-GB" sz="1600" dirty="0" smtClean="0"/>
              <a:t>, L., Guido, A. &amp; Andreyev, H.J.N. (2012). ‘Management of Intestinal Complications in Patients with Pelvic Radiation Disease’. </a:t>
            </a:r>
            <a:r>
              <a:rPr lang="en-GB" sz="1600" i="1" dirty="0" smtClean="0"/>
              <a:t>Clinical Gastroenterology and </a:t>
            </a:r>
            <a:r>
              <a:rPr lang="en-GB" sz="1600" i="1" dirty="0" err="1" smtClean="0"/>
              <a:t>Hepatology</a:t>
            </a:r>
            <a:r>
              <a:rPr lang="en-GB" sz="1600" dirty="0" smtClean="0"/>
              <a:t>. </a:t>
            </a:r>
            <a:r>
              <a:rPr lang="en-GB" sz="1600" b="1" dirty="0" smtClean="0"/>
              <a:t>10</a:t>
            </a:r>
            <a:r>
              <a:rPr lang="en-GB" sz="1600" dirty="0" smtClean="0"/>
              <a:t>, 1326-1334.</a:t>
            </a:r>
          </a:p>
          <a:p>
            <a:pPr lvl="0"/>
            <a:r>
              <a:rPr lang="en-GB" sz="1600" dirty="0" smtClean="0"/>
              <a:t>6. Macmillan Cancer Support, Department of Health, NHS Improvement. </a:t>
            </a:r>
            <a:r>
              <a:rPr lang="en-GB" sz="1600" i="1" dirty="0" smtClean="0"/>
              <a:t>Living with and Beyond Cancer: Taking Action to Improve Outcomes</a:t>
            </a:r>
            <a:r>
              <a:rPr lang="en-GB" sz="1600" dirty="0" smtClean="0"/>
              <a:t>. Department of Health, London; 2013. </a:t>
            </a:r>
          </a:p>
          <a:p>
            <a:r>
              <a:rPr lang="en-GB" sz="1600" dirty="0" smtClean="0"/>
              <a:t> 7. Andreyev, J. (2005). ‘Gastrointestinal complications of pelvic radiotherapy: are they of any importance?’ </a:t>
            </a:r>
            <a:r>
              <a:rPr lang="en-GB" sz="1600" i="1" dirty="0" smtClean="0"/>
              <a:t>Gut</a:t>
            </a:r>
            <a:r>
              <a:rPr lang="en-GB" sz="1600" dirty="0" smtClean="0"/>
              <a:t>. </a:t>
            </a:r>
            <a:r>
              <a:rPr lang="en-GB" sz="1600" b="1" dirty="0" smtClean="0"/>
              <a:t>54</a:t>
            </a:r>
            <a:r>
              <a:rPr lang="en-GB" sz="1600" dirty="0" smtClean="0"/>
              <a:t>, 1051-1054.</a:t>
            </a:r>
          </a:p>
          <a:p>
            <a:pPr lvl="0"/>
            <a:r>
              <a:rPr lang="en-GB" sz="1600" dirty="0" smtClean="0"/>
              <a:t>8. Henson, C.C., Andreyev, H.J., Symonds, R.P., Peel, D., </a:t>
            </a:r>
            <a:r>
              <a:rPr lang="en-GB" sz="1600" dirty="0" err="1" smtClean="0"/>
              <a:t>Swindell</a:t>
            </a:r>
            <a:r>
              <a:rPr lang="en-GB" sz="1600" dirty="0" smtClean="0"/>
              <a:t>, R. &amp; Davidson, S.E. (2011). ‘Late-onset Bowel Dysfunction after Pelvic Radiotherapy: A National Survey of Current Practice and Opinions of Clinical Oncologists’. </a:t>
            </a:r>
            <a:r>
              <a:rPr lang="en-GB" sz="1600" i="1" dirty="0" smtClean="0"/>
              <a:t>Clinical Oncology. </a:t>
            </a:r>
            <a:r>
              <a:rPr lang="en-GB" sz="1600" b="1" dirty="0" smtClean="0"/>
              <a:t>23</a:t>
            </a:r>
            <a:r>
              <a:rPr lang="en-GB" sz="1600" dirty="0" smtClean="0"/>
              <a:t>, 552-557.</a:t>
            </a:r>
          </a:p>
          <a:p>
            <a:r>
              <a:rPr lang="en-GB" sz="1600" dirty="0" smtClean="0"/>
              <a:t> 9. Andreyev, H.J.N. (2014). ‘Pelvic radiation disease’. </a:t>
            </a:r>
            <a:r>
              <a:rPr lang="en-GB" sz="1600" i="1" dirty="0" smtClean="0"/>
              <a:t>Colorectal Disease</a:t>
            </a:r>
            <a:r>
              <a:rPr lang="en-GB" sz="1600" dirty="0" smtClean="0"/>
              <a:t>. </a:t>
            </a:r>
            <a:r>
              <a:rPr lang="en-GB" sz="1600" b="1" dirty="0" smtClean="0"/>
              <a:t>17</a:t>
            </a:r>
            <a:r>
              <a:rPr lang="en-GB" sz="1600" dirty="0" smtClean="0"/>
              <a:t>, 2-6.</a:t>
            </a:r>
          </a:p>
          <a:p>
            <a:r>
              <a:rPr lang="en-GB" sz="1600" dirty="0" smtClean="0"/>
              <a:t>10. </a:t>
            </a:r>
            <a:r>
              <a:rPr lang="en-GB" sz="1600" dirty="0" err="1" smtClean="0"/>
              <a:t>Faithfull</a:t>
            </a:r>
            <a:r>
              <a:rPr lang="en-GB" sz="1600" dirty="0" smtClean="0"/>
              <a:t>, S., Corner, J., Meyer, L., </a:t>
            </a:r>
            <a:r>
              <a:rPr lang="en-GB" sz="1600" dirty="0" err="1" smtClean="0"/>
              <a:t>Huddart</a:t>
            </a:r>
            <a:r>
              <a:rPr lang="en-GB" sz="1600" dirty="0" smtClean="0"/>
              <a:t>, R. &amp; </a:t>
            </a:r>
            <a:r>
              <a:rPr lang="en-GB" sz="1600" dirty="0" err="1" smtClean="0"/>
              <a:t>Dearnaley</a:t>
            </a:r>
            <a:r>
              <a:rPr lang="en-GB" sz="1600" dirty="0" smtClean="0"/>
              <a:t>, D. (2001). ‘Evaluation of nurse-led follow up for patients undergoing pelvic radiotherapy’. </a:t>
            </a:r>
            <a:r>
              <a:rPr lang="en-GB" sz="1600" i="1" dirty="0" smtClean="0"/>
              <a:t>British Journal of Cancer</a:t>
            </a:r>
            <a:r>
              <a:rPr lang="en-GB" sz="1600" dirty="0" smtClean="0"/>
              <a:t>. </a:t>
            </a:r>
            <a:r>
              <a:rPr lang="en-GB" sz="1600" b="1" dirty="0" smtClean="0"/>
              <a:t>85</a:t>
            </a:r>
            <a:r>
              <a:rPr lang="en-GB" sz="1600" dirty="0" smtClean="0"/>
              <a:t>, 1853-1864.</a:t>
            </a:r>
          </a:p>
          <a:p>
            <a:r>
              <a:rPr lang="en-GB" sz="1600" dirty="0" smtClean="0"/>
              <a:t>11. Quality Health &amp; NHS England. </a:t>
            </a:r>
            <a:r>
              <a:rPr lang="en-GB" sz="1600" i="1" dirty="0" smtClean="0"/>
              <a:t>Radiotherapy Patient Experience Survey 2013: National Report</a:t>
            </a:r>
            <a:r>
              <a:rPr lang="en-GB" sz="1600" dirty="0" smtClean="0"/>
              <a:t>. NHS England: Leeds; 2013  </a:t>
            </a:r>
            <a:endParaRPr lang="en-US" sz="1600" dirty="0"/>
          </a:p>
        </p:txBody>
      </p:sp>
      <p:sp>
        <p:nvSpPr>
          <p:cNvPr id="49" name="TextBox 48"/>
          <p:cNvSpPr txBox="1"/>
          <p:nvPr/>
        </p:nvSpPr>
        <p:spPr>
          <a:xfrm>
            <a:off x="7278053" y="14604206"/>
            <a:ext cx="1663541" cy="669273"/>
          </a:xfrm>
          <a:prstGeom prst="rect">
            <a:avLst/>
          </a:prstGeom>
          <a:noFill/>
        </p:spPr>
        <p:txBody>
          <a:bodyPr wrap="square" lIns="281800" tIns="140900" rIns="281800" bIns="140900" rtlCol="0">
            <a:spAutoFit/>
          </a:bodyPr>
          <a:lstStyle/>
          <a:p>
            <a:r>
              <a:rPr lang="en-US" sz="2500" dirty="0" smtClean="0"/>
              <a:t>[2]</a:t>
            </a:r>
            <a:endParaRPr lang="en-US" sz="2500" dirty="0"/>
          </a:p>
        </p:txBody>
      </p:sp>
      <p:sp>
        <p:nvSpPr>
          <p:cNvPr id="51" name="TextBox 50"/>
          <p:cNvSpPr txBox="1"/>
          <p:nvPr/>
        </p:nvSpPr>
        <p:spPr>
          <a:xfrm>
            <a:off x="19962497" y="9134333"/>
            <a:ext cx="950594" cy="669273"/>
          </a:xfrm>
          <a:prstGeom prst="rect">
            <a:avLst/>
          </a:prstGeom>
          <a:noFill/>
        </p:spPr>
        <p:txBody>
          <a:bodyPr wrap="square" lIns="281800" tIns="140900" rIns="281800" bIns="140900" rtlCol="0">
            <a:spAutoFit/>
          </a:bodyPr>
          <a:lstStyle/>
          <a:p>
            <a:r>
              <a:rPr lang="en-US" sz="2500" dirty="0" smtClean="0"/>
              <a:t>[4]</a:t>
            </a:r>
            <a:endParaRPr lang="en-US" sz="2500" dirty="0"/>
          </a:p>
        </p:txBody>
      </p:sp>
      <p:grpSp>
        <p:nvGrpSpPr>
          <p:cNvPr id="74" name="Group 73"/>
          <p:cNvGrpSpPr/>
          <p:nvPr/>
        </p:nvGrpSpPr>
        <p:grpSpPr>
          <a:xfrm>
            <a:off x="529533" y="17804606"/>
            <a:ext cx="9402661" cy="8222048"/>
            <a:chOff x="1665845" y="16356806"/>
            <a:chExt cx="6653902" cy="8222048"/>
          </a:xfrm>
          <a:solidFill>
            <a:schemeClr val="bg1"/>
          </a:solidFill>
        </p:grpSpPr>
        <p:sp>
          <p:nvSpPr>
            <p:cNvPr id="55" name="Rounded Rectangle 54"/>
            <p:cNvSpPr/>
            <p:nvPr/>
          </p:nvSpPr>
          <p:spPr>
            <a:xfrm>
              <a:off x="1711552" y="23682943"/>
              <a:ext cx="6602608" cy="895911"/>
            </a:xfrm>
            <a:prstGeom prst="roundRect">
              <a:avLst/>
            </a:prstGeom>
            <a:grpFill/>
            <a:ln>
              <a:solidFill>
                <a:srgbClr val="5EBAD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smtClean="0">
                  <a:solidFill>
                    <a:schemeClr val="tx1"/>
                  </a:solidFill>
                  <a:latin typeface="Arial"/>
                  <a:cs typeface="Arial"/>
                </a:rPr>
                <a:t>35 articles were critically appraised using the CASP tool.</a:t>
              </a:r>
              <a:endParaRPr lang="en-US" sz="2500" dirty="0">
                <a:solidFill>
                  <a:schemeClr val="tx1"/>
                </a:solidFill>
                <a:latin typeface="Arial"/>
                <a:cs typeface="Arial"/>
              </a:endParaRPr>
            </a:p>
          </p:txBody>
        </p:sp>
        <p:cxnSp>
          <p:nvCxnSpPr>
            <p:cNvPr id="68" name="Straight Arrow Connector 67"/>
            <p:cNvCxnSpPr/>
            <p:nvPr/>
          </p:nvCxnSpPr>
          <p:spPr>
            <a:xfrm rot="5400000">
              <a:off x="4412344" y="23063304"/>
              <a:ext cx="1237689" cy="1589"/>
            </a:xfrm>
            <a:prstGeom prst="straightConnector1">
              <a:avLst/>
            </a:prstGeom>
            <a:grpFill/>
            <a:ln>
              <a:solidFill>
                <a:srgbClr val="5EBAD0"/>
              </a:solidFill>
              <a:tailEnd type="arrow"/>
            </a:ln>
          </p:spPr>
          <p:style>
            <a:lnRef idx="2">
              <a:schemeClr val="accent1"/>
            </a:lnRef>
            <a:fillRef idx="0">
              <a:schemeClr val="accent1"/>
            </a:fillRef>
            <a:effectRef idx="1">
              <a:schemeClr val="accent1"/>
            </a:effectRef>
            <a:fontRef idx="minor">
              <a:schemeClr val="tx1"/>
            </a:fontRef>
          </p:style>
        </p:cxnSp>
        <p:sp>
          <p:nvSpPr>
            <p:cNvPr id="54" name="Rounded Rectangle 53"/>
            <p:cNvSpPr/>
            <p:nvPr/>
          </p:nvSpPr>
          <p:spPr>
            <a:xfrm>
              <a:off x="1689870" y="21683254"/>
              <a:ext cx="6629877" cy="1400400"/>
            </a:xfrm>
            <a:prstGeom prst="roundRect">
              <a:avLst/>
            </a:prstGeom>
            <a:grpFill/>
            <a:ln>
              <a:solidFill>
                <a:srgbClr val="5EBAD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smtClean="0">
                  <a:solidFill>
                    <a:schemeClr val="tx1"/>
                  </a:solidFill>
                  <a:latin typeface="Arial"/>
                  <a:cs typeface="Arial"/>
                </a:rPr>
                <a:t>1,709 articles were retrieved using these search terms and inclusion and exclusion criteria. Duplicates and articles from non-reputable sources were excluded.</a:t>
              </a:r>
              <a:endParaRPr lang="en-US" sz="2500" dirty="0">
                <a:solidFill>
                  <a:schemeClr val="tx1"/>
                </a:solidFill>
                <a:latin typeface="Arial"/>
                <a:cs typeface="Arial"/>
              </a:endParaRPr>
            </a:p>
          </p:txBody>
        </p:sp>
        <p:cxnSp>
          <p:nvCxnSpPr>
            <p:cNvPr id="65" name="Straight Arrow Connector 64"/>
            <p:cNvCxnSpPr/>
            <p:nvPr/>
          </p:nvCxnSpPr>
          <p:spPr>
            <a:xfrm rot="5400000">
              <a:off x="4655462" y="21395797"/>
              <a:ext cx="798273" cy="1588"/>
            </a:xfrm>
            <a:prstGeom prst="straightConnector1">
              <a:avLst/>
            </a:prstGeom>
            <a:grpFill/>
            <a:ln>
              <a:solidFill>
                <a:srgbClr val="5EBAD0"/>
              </a:solidFill>
              <a:tailEnd type="arrow"/>
            </a:ln>
          </p:spPr>
          <p:style>
            <a:lnRef idx="2">
              <a:schemeClr val="accent1"/>
            </a:lnRef>
            <a:fillRef idx="0">
              <a:schemeClr val="accent1"/>
            </a:fillRef>
            <a:effectRef idx="1">
              <a:schemeClr val="accent1"/>
            </a:effectRef>
            <a:fontRef idx="minor">
              <a:schemeClr val="tx1"/>
            </a:fontRef>
          </p:style>
        </p:cxnSp>
        <p:sp>
          <p:nvSpPr>
            <p:cNvPr id="53" name="Rounded Rectangle 52"/>
            <p:cNvSpPr/>
            <p:nvPr/>
          </p:nvSpPr>
          <p:spPr>
            <a:xfrm>
              <a:off x="1665845" y="19092454"/>
              <a:ext cx="6629876" cy="2097323"/>
            </a:xfrm>
            <a:prstGeom prst="roundRect">
              <a:avLst/>
            </a:prstGeom>
            <a:grpFill/>
            <a:ln>
              <a:solidFill>
                <a:srgbClr val="5EBAD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smtClean="0">
                  <a:solidFill>
                    <a:schemeClr val="tx1"/>
                  </a:solidFill>
                  <a:latin typeface="Arial"/>
                  <a:cs typeface="Arial"/>
                </a:rPr>
                <a:t>Inclusion criteria for selection included articles in the English language within the last 10 years, however papers older than 10 years were included if they contained fundamental information. </a:t>
              </a:r>
              <a:r>
                <a:rPr lang="en-US" sz="2400" dirty="0" smtClean="0">
                  <a:solidFill>
                    <a:schemeClr val="tx1"/>
                  </a:solidFill>
                  <a:latin typeface="Arial"/>
                  <a:cs typeface="Arial"/>
                </a:rPr>
                <a:t>Articles in languages other than English were excluded.</a:t>
              </a:r>
              <a:endParaRPr lang="en-US" sz="2500" dirty="0">
                <a:solidFill>
                  <a:schemeClr val="tx1"/>
                </a:solidFill>
                <a:latin typeface="Arial"/>
                <a:cs typeface="Arial"/>
              </a:endParaRPr>
            </a:p>
          </p:txBody>
        </p:sp>
        <p:cxnSp>
          <p:nvCxnSpPr>
            <p:cNvPr id="72" name="Straight Arrow Connector 71"/>
            <p:cNvCxnSpPr/>
            <p:nvPr/>
          </p:nvCxnSpPr>
          <p:spPr>
            <a:xfrm rot="5400000">
              <a:off x="4653872" y="18652598"/>
              <a:ext cx="798276" cy="1589"/>
            </a:xfrm>
            <a:prstGeom prst="straightConnector1">
              <a:avLst/>
            </a:prstGeom>
            <a:grpFill/>
            <a:ln>
              <a:solidFill>
                <a:srgbClr val="5EBAD0"/>
              </a:solidFill>
              <a:tailEnd type="arrow"/>
            </a:ln>
          </p:spPr>
          <p:style>
            <a:lnRef idx="2">
              <a:schemeClr val="accent1"/>
            </a:lnRef>
            <a:fillRef idx="0">
              <a:schemeClr val="accent1"/>
            </a:fillRef>
            <a:effectRef idx="1">
              <a:schemeClr val="accent1"/>
            </a:effectRef>
            <a:fontRef idx="minor">
              <a:schemeClr val="tx1"/>
            </a:fontRef>
          </p:style>
        </p:cxnSp>
        <p:sp>
          <p:nvSpPr>
            <p:cNvPr id="52" name="Rounded Rectangle 51"/>
            <p:cNvSpPr/>
            <p:nvPr/>
          </p:nvSpPr>
          <p:spPr>
            <a:xfrm>
              <a:off x="1689869" y="16356806"/>
              <a:ext cx="6629876" cy="2126048"/>
            </a:xfrm>
            <a:prstGeom prst="roundRect">
              <a:avLst/>
            </a:prstGeom>
            <a:grpFill/>
            <a:ln>
              <a:solidFill>
                <a:srgbClr val="5EBAD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smtClean="0">
                  <a:solidFill>
                    <a:schemeClr val="tx1"/>
                  </a:solidFill>
                  <a:latin typeface="Arial"/>
                  <a:cs typeface="Arial"/>
                </a:rPr>
                <a:t>MEDLINE, </a:t>
              </a:r>
              <a:r>
                <a:rPr lang="en-US" sz="2500" dirty="0" err="1" smtClean="0">
                  <a:solidFill>
                    <a:schemeClr val="tx1"/>
                  </a:solidFill>
                  <a:latin typeface="Arial"/>
                  <a:cs typeface="Arial"/>
                </a:rPr>
                <a:t>PubMed</a:t>
              </a:r>
              <a:r>
                <a:rPr lang="en-US" sz="2500" dirty="0" smtClean="0">
                  <a:solidFill>
                    <a:schemeClr val="tx1"/>
                  </a:solidFill>
                  <a:latin typeface="Arial"/>
                  <a:cs typeface="Arial"/>
                </a:rPr>
                <a:t>, </a:t>
              </a:r>
              <a:r>
                <a:rPr lang="en-US" sz="2500" dirty="0" err="1" smtClean="0">
                  <a:solidFill>
                    <a:schemeClr val="tx1"/>
                  </a:solidFill>
                  <a:latin typeface="Arial"/>
                  <a:cs typeface="Arial"/>
                </a:rPr>
                <a:t>Cinahl</a:t>
              </a:r>
              <a:r>
                <a:rPr lang="en-US" sz="2500" dirty="0" smtClean="0">
                  <a:solidFill>
                    <a:schemeClr val="tx1"/>
                  </a:solidFill>
                  <a:latin typeface="Arial"/>
                  <a:cs typeface="Arial"/>
                </a:rPr>
                <a:t> and SCOPUS databases were searched using the following search terms: “pelvic radiotherapy toxicities”, “pelvic radiotherapy AND side effects”, “pelvic radiotherapy AND patient information” and “pelvic radiotherapy AND long-term toxicity”.</a:t>
              </a:r>
              <a:endParaRPr lang="en-US" sz="2500" dirty="0">
                <a:solidFill>
                  <a:schemeClr val="tx1"/>
                </a:solidFill>
                <a:latin typeface="Arial"/>
                <a:cs typeface="Arial"/>
              </a:endParaRPr>
            </a:p>
          </p:txBody>
        </p:sp>
      </p:grpSp>
      <p:sp>
        <p:nvSpPr>
          <p:cNvPr id="75" name="TextBox 74"/>
          <p:cNvSpPr txBox="1"/>
          <p:nvPr/>
        </p:nvSpPr>
        <p:spPr>
          <a:xfrm>
            <a:off x="483393" y="17052865"/>
            <a:ext cx="9514089" cy="599341"/>
          </a:xfrm>
          <a:prstGeom prst="rect">
            <a:avLst/>
          </a:prstGeom>
          <a:solidFill>
            <a:srgbClr val="5EBAD0"/>
          </a:solidFill>
        </p:spPr>
        <p:txBody>
          <a:bodyPr wrap="square" lIns="29663" tIns="14832" rIns="29663" bIns="14832" rtlCol="0">
            <a:spAutoFit/>
          </a:bodyPr>
          <a:lstStyle/>
          <a:p>
            <a:pPr algn="ctr"/>
            <a:r>
              <a:rPr lang="en-US" sz="3700" b="1" dirty="0" smtClean="0">
                <a:solidFill>
                  <a:srgbClr val="FFFFFF"/>
                </a:solidFill>
                <a:latin typeface="Arial"/>
                <a:cs typeface="Arial"/>
              </a:rPr>
              <a:t>Methods</a:t>
            </a:r>
          </a:p>
        </p:txBody>
      </p:sp>
      <p:sp>
        <p:nvSpPr>
          <p:cNvPr id="77" name="Rectangle 76"/>
          <p:cNvSpPr/>
          <p:nvPr/>
        </p:nvSpPr>
        <p:spPr>
          <a:xfrm>
            <a:off x="16866394" y="1955006"/>
            <a:ext cx="4086703" cy="646331"/>
          </a:xfrm>
          <a:prstGeom prst="rect">
            <a:avLst/>
          </a:prstGeom>
        </p:spPr>
        <p:txBody>
          <a:bodyPr wrap="square">
            <a:spAutoFit/>
          </a:bodyPr>
          <a:lstStyle/>
          <a:p>
            <a:pPr algn="r"/>
            <a:r>
              <a:rPr lang="en-US" sz="1800" dirty="0" smtClean="0">
                <a:latin typeface="Arial"/>
                <a:cs typeface="Arial"/>
              </a:rPr>
              <a:t>Lauren Ann Oliver BSc (Hons), PGDip</a:t>
            </a:r>
            <a:br>
              <a:rPr lang="en-US" sz="1800" dirty="0" smtClean="0">
                <a:latin typeface="Arial"/>
                <a:cs typeface="Arial"/>
              </a:rPr>
            </a:br>
            <a:r>
              <a:rPr lang="en-US" sz="1800" dirty="0" smtClean="0">
                <a:latin typeface="Arial"/>
                <a:cs typeface="Arial"/>
              </a:rPr>
              <a:t>oliverlauren.18@gmail.com</a:t>
            </a:r>
            <a:endParaRPr lang="en-US" sz="1800" dirty="0"/>
          </a:p>
        </p:txBody>
      </p:sp>
      <p:sp>
        <p:nvSpPr>
          <p:cNvPr id="78" name="Rectangle 77"/>
          <p:cNvSpPr/>
          <p:nvPr/>
        </p:nvSpPr>
        <p:spPr>
          <a:xfrm>
            <a:off x="441145" y="3328294"/>
            <a:ext cx="4842849" cy="2939266"/>
          </a:xfrm>
          <a:prstGeom prst="rect">
            <a:avLst/>
          </a:prstGeom>
        </p:spPr>
        <p:txBody>
          <a:bodyPr wrap="square">
            <a:spAutoFit/>
          </a:bodyPr>
          <a:lstStyle/>
          <a:p>
            <a:pPr lvl="0" algn="just">
              <a:spcBef>
                <a:spcPts val="600"/>
              </a:spcBef>
              <a:buFont typeface="Arial"/>
              <a:buChar char="•"/>
            </a:pPr>
            <a:r>
              <a:rPr lang="en-GB" sz="2500" dirty="0" smtClean="0">
                <a:latin typeface="Arial"/>
                <a:cs typeface="Arial"/>
              </a:rPr>
              <a:t> Patients receiving pelvic </a:t>
            </a:r>
          </a:p>
          <a:p>
            <a:pPr lvl="0" algn="just">
              <a:spcBef>
                <a:spcPts val="600"/>
              </a:spcBef>
            </a:pPr>
            <a:r>
              <a:rPr lang="en-GB" sz="2500" dirty="0" smtClean="0">
                <a:latin typeface="Arial"/>
                <a:cs typeface="Arial"/>
              </a:rPr>
              <a:t>radiotherapy (RT) have the</a:t>
            </a:r>
          </a:p>
          <a:p>
            <a:pPr lvl="0" algn="just">
              <a:spcBef>
                <a:spcPts val="600"/>
              </a:spcBef>
            </a:pPr>
            <a:r>
              <a:rPr lang="en-GB" sz="2500" dirty="0" smtClean="0">
                <a:latin typeface="Arial"/>
                <a:cs typeface="Arial"/>
              </a:rPr>
              <a:t>highest reported incidence of </a:t>
            </a:r>
            <a:br>
              <a:rPr lang="en-GB" sz="2500" dirty="0" smtClean="0">
                <a:latin typeface="Arial"/>
                <a:cs typeface="Arial"/>
              </a:rPr>
            </a:br>
            <a:r>
              <a:rPr lang="en-GB" sz="2500" dirty="0" smtClean="0">
                <a:latin typeface="Arial"/>
                <a:cs typeface="Arial"/>
              </a:rPr>
              <a:t>chronic radiation toxicities; </a:t>
            </a:r>
            <a:br>
              <a:rPr lang="en-GB" sz="2500" dirty="0" smtClean="0">
                <a:latin typeface="Arial"/>
                <a:cs typeface="Arial"/>
              </a:rPr>
            </a:br>
            <a:r>
              <a:rPr lang="en-GB" sz="2500" dirty="0" smtClean="0">
                <a:latin typeface="Arial"/>
                <a:cs typeface="Arial"/>
              </a:rPr>
              <a:t>symptoms are reported to affect </a:t>
            </a:r>
            <a:br>
              <a:rPr lang="en-GB" sz="2500" dirty="0" smtClean="0">
                <a:latin typeface="Arial"/>
                <a:cs typeface="Arial"/>
              </a:rPr>
            </a:br>
            <a:r>
              <a:rPr lang="en-GB" sz="2500" dirty="0" smtClean="0">
                <a:latin typeface="Arial"/>
                <a:cs typeface="Arial"/>
              </a:rPr>
              <a:t>quality of life (QOL) in 50% of</a:t>
            </a:r>
            <a:br>
              <a:rPr lang="en-GB" sz="2500" dirty="0" smtClean="0">
                <a:latin typeface="Arial"/>
                <a:cs typeface="Arial"/>
              </a:rPr>
            </a:br>
            <a:r>
              <a:rPr lang="en-GB" sz="2500" dirty="0" smtClean="0">
                <a:latin typeface="Arial"/>
                <a:cs typeface="Arial"/>
              </a:rPr>
              <a:t>patients</a:t>
            </a:r>
            <a:r>
              <a:rPr lang="en-GB" sz="2500" baseline="30000" dirty="0" smtClean="0">
                <a:latin typeface="Arial"/>
                <a:cs typeface="Arial"/>
              </a:rPr>
              <a:t>1</a:t>
            </a:r>
            <a:r>
              <a:rPr lang="en-GB" sz="2500" dirty="0" smtClean="0">
                <a:latin typeface="Arial"/>
                <a:cs typeface="Arial"/>
              </a:rPr>
              <a:t>. These symptoms have</a:t>
            </a:r>
            <a:endParaRPr lang="en-US" sz="25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29565</TotalTime>
  <Words>1398</Words>
  <Application>Microsoft Office PowerPoint</Application>
  <PresentationFormat>Custom</PresentationFormat>
  <Paragraphs>73</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                                       </vt:lpstr>
    </vt:vector>
  </TitlesOfParts>
  <Company>Liverpool John Moores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Pelvic Radiation Disease: Exploring Implications in Improving Quality of Life for Patients with an Under Recognised Disease. Lauren Ann Oliver BSc (Hons), PGDip Therapeutic Radiography Student Clatterbridge Cancer Centre</dc:title>
  <dc:creator>Carol</dc:creator>
  <cp:lastModifiedBy>Carol</cp:lastModifiedBy>
  <cp:revision>169</cp:revision>
  <dcterms:created xsi:type="dcterms:W3CDTF">2018-01-26T00:36:24Z</dcterms:created>
  <dcterms:modified xsi:type="dcterms:W3CDTF">2018-01-27T17:30:14Z</dcterms:modified>
</cp:coreProperties>
</file>