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57" r:id="rId5"/>
  </p:sldIdLst>
  <p:sldSz cx="30275213" cy="21383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E5D6"/>
    <a:srgbClr val="EF8D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1" autoAdjust="0"/>
    <p:restoredTop sz="94764" autoAdjust="0"/>
  </p:normalViewPr>
  <p:slideViewPr>
    <p:cSldViewPr snapToGrid="0">
      <p:cViewPr varScale="1">
        <p:scale>
          <a:sx n="25" d="100"/>
          <a:sy n="25" d="100"/>
        </p:scale>
        <p:origin x="3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1F1FD7-D9DD-4183-AC4A-9B3A0DDB2A51}" type="datetimeFigureOut">
              <a:rPr lang="en-GB" smtClean="0"/>
              <a:t>08/03/2022</a:t>
            </a:fld>
            <a:endParaRPr lang="en-GB"/>
          </a:p>
        </p:txBody>
      </p:sp>
      <p:sp>
        <p:nvSpPr>
          <p:cNvPr id="4" name="Slide Image Placeholder 3"/>
          <p:cNvSpPr>
            <a:spLocks noGrp="1" noRot="1" noChangeAspect="1"/>
          </p:cNvSpPr>
          <p:nvPr>
            <p:ph type="sldImg" idx="2"/>
          </p:nvPr>
        </p:nvSpPr>
        <p:spPr>
          <a:xfrm>
            <a:off x="1244600" y="1143000"/>
            <a:ext cx="4368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17E890-54C9-4DDC-B195-5999F750201E}" type="slidenum">
              <a:rPr lang="en-GB" smtClean="0"/>
              <a:t>‹#›</a:t>
            </a:fld>
            <a:endParaRPr lang="en-GB"/>
          </a:p>
        </p:txBody>
      </p:sp>
    </p:spTree>
    <p:extLst>
      <p:ext uri="{BB962C8B-B14F-4D97-AF65-F5344CB8AC3E}">
        <p14:creationId xmlns:p14="http://schemas.microsoft.com/office/powerpoint/2010/main" val="4081933475"/>
      </p:ext>
    </p:extLst>
  </p:cSld>
  <p:clrMap bg1="lt1" tx1="dk1" bg2="lt2" tx2="dk2" accent1="accent1" accent2="accent2" accent3="accent3" accent4="accent4" accent5="accent5" accent6="accent6" hlink="hlink" folHlink="folHlink"/>
  <p:notesStyle>
    <a:lvl1pPr marL="0" algn="l" defTabSz="2479578" rtl="0" eaLnBrk="1" latinLnBrk="0" hangingPunct="1">
      <a:defRPr sz="3254" kern="1200">
        <a:solidFill>
          <a:schemeClr val="tx1"/>
        </a:solidFill>
        <a:latin typeface="+mn-lt"/>
        <a:ea typeface="+mn-ea"/>
        <a:cs typeface="+mn-cs"/>
      </a:defRPr>
    </a:lvl1pPr>
    <a:lvl2pPr marL="1239789" algn="l" defTabSz="2479578" rtl="0" eaLnBrk="1" latinLnBrk="0" hangingPunct="1">
      <a:defRPr sz="3254" kern="1200">
        <a:solidFill>
          <a:schemeClr val="tx1"/>
        </a:solidFill>
        <a:latin typeface="+mn-lt"/>
        <a:ea typeface="+mn-ea"/>
        <a:cs typeface="+mn-cs"/>
      </a:defRPr>
    </a:lvl2pPr>
    <a:lvl3pPr marL="2479578" algn="l" defTabSz="2479578" rtl="0" eaLnBrk="1" latinLnBrk="0" hangingPunct="1">
      <a:defRPr sz="3254" kern="1200">
        <a:solidFill>
          <a:schemeClr val="tx1"/>
        </a:solidFill>
        <a:latin typeface="+mn-lt"/>
        <a:ea typeface="+mn-ea"/>
        <a:cs typeface="+mn-cs"/>
      </a:defRPr>
    </a:lvl3pPr>
    <a:lvl4pPr marL="3719368" algn="l" defTabSz="2479578" rtl="0" eaLnBrk="1" latinLnBrk="0" hangingPunct="1">
      <a:defRPr sz="3254" kern="1200">
        <a:solidFill>
          <a:schemeClr val="tx1"/>
        </a:solidFill>
        <a:latin typeface="+mn-lt"/>
        <a:ea typeface="+mn-ea"/>
        <a:cs typeface="+mn-cs"/>
      </a:defRPr>
    </a:lvl4pPr>
    <a:lvl5pPr marL="4959157" algn="l" defTabSz="2479578" rtl="0" eaLnBrk="1" latinLnBrk="0" hangingPunct="1">
      <a:defRPr sz="3254" kern="1200">
        <a:solidFill>
          <a:schemeClr val="tx1"/>
        </a:solidFill>
        <a:latin typeface="+mn-lt"/>
        <a:ea typeface="+mn-ea"/>
        <a:cs typeface="+mn-cs"/>
      </a:defRPr>
    </a:lvl5pPr>
    <a:lvl6pPr marL="6198946" algn="l" defTabSz="2479578" rtl="0" eaLnBrk="1" latinLnBrk="0" hangingPunct="1">
      <a:defRPr sz="3254" kern="1200">
        <a:solidFill>
          <a:schemeClr val="tx1"/>
        </a:solidFill>
        <a:latin typeface="+mn-lt"/>
        <a:ea typeface="+mn-ea"/>
        <a:cs typeface="+mn-cs"/>
      </a:defRPr>
    </a:lvl6pPr>
    <a:lvl7pPr marL="7438735" algn="l" defTabSz="2479578" rtl="0" eaLnBrk="1" latinLnBrk="0" hangingPunct="1">
      <a:defRPr sz="3254" kern="1200">
        <a:solidFill>
          <a:schemeClr val="tx1"/>
        </a:solidFill>
        <a:latin typeface="+mn-lt"/>
        <a:ea typeface="+mn-ea"/>
        <a:cs typeface="+mn-cs"/>
      </a:defRPr>
    </a:lvl7pPr>
    <a:lvl8pPr marL="8678525" algn="l" defTabSz="2479578" rtl="0" eaLnBrk="1" latinLnBrk="0" hangingPunct="1">
      <a:defRPr sz="3254" kern="1200">
        <a:solidFill>
          <a:schemeClr val="tx1"/>
        </a:solidFill>
        <a:latin typeface="+mn-lt"/>
        <a:ea typeface="+mn-ea"/>
        <a:cs typeface="+mn-cs"/>
      </a:defRPr>
    </a:lvl8pPr>
    <a:lvl9pPr marL="9918314" algn="l" defTabSz="2479578" rtl="0" eaLnBrk="1" latinLnBrk="0" hangingPunct="1">
      <a:defRPr sz="325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b="0" dirty="0"/>
          </a:p>
        </p:txBody>
      </p:sp>
      <p:sp>
        <p:nvSpPr>
          <p:cNvPr id="4" name="Slide Number Placeholder 3"/>
          <p:cNvSpPr>
            <a:spLocks noGrp="1"/>
          </p:cNvSpPr>
          <p:nvPr>
            <p:ph type="sldNum" sz="quarter" idx="5"/>
          </p:nvPr>
        </p:nvSpPr>
        <p:spPr/>
        <p:txBody>
          <a:bodyPr/>
          <a:lstStyle/>
          <a:p>
            <a:fld id="{DE17E890-54C9-4DDC-B195-5999F750201E}" type="slidenum">
              <a:rPr lang="en-GB" smtClean="0"/>
              <a:t>1</a:t>
            </a:fld>
            <a:endParaRPr lang="en-GB"/>
          </a:p>
        </p:txBody>
      </p:sp>
    </p:spTree>
    <p:extLst>
      <p:ext uri="{BB962C8B-B14F-4D97-AF65-F5344CB8AC3E}">
        <p14:creationId xmlns:p14="http://schemas.microsoft.com/office/powerpoint/2010/main" val="2117389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3499590"/>
            <a:ext cx="25733931" cy="7444669"/>
          </a:xfrm>
        </p:spPr>
        <p:txBody>
          <a:bodyPr anchor="b"/>
          <a:lstStyle>
            <a:lvl1pPr algn="ctr">
              <a:defRPr sz="18709"/>
            </a:lvl1pPr>
          </a:lstStyle>
          <a:p>
            <a:r>
              <a:rPr lang="en-US"/>
              <a:t>Click to edit Master title style</a:t>
            </a:r>
            <a:endParaRPr lang="en-US" dirty="0"/>
          </a:p>
        </p:txBody>
      </p:sp>
      <p:sp>
        <p:nvSpPr>
          <p:cNvPr id="3" name="Subtitle 2"/>
          <p:cNvSpPr>
            <a:spLocks noGrp="1"/>
          </p:cNvSpPr>
          <p:nvPr>
            <p:ph type="subTitle" idx="1"/>
          </p:nvPr>
        </p:nvSpPr>
        <p:spPr>
          <a:xfrm>
            <a:off x="3784402" y="11231355"/>
            <a:ext cx="22706410" cy="5162758"/>
          </a:xfrm>
        </p:spPr>
        <p:txBody>
          <a:bodyPr/>
          <a:lstStyle>
            <a:lvl1pPr marL="0" indent="0" algn="ctr">
              <a:buNone/>
              <a:defRPr sz="7483"/>
            </a:lvl1pPr>
            <a:lvl2pPr marL="1425595" indent="0" algn="ctr">
              <a:buNone/>
              <a:defRPr sz="6236"/>
            </a:lvl2pPr>
            <a:lvl3pPr marL="2851191" indent="0" algn="ctr">
              <a:buNone/>
              <a:defRPr sz="5613"/>
            </a:lvl3pPr>
            <a:lvl4pPr marL="4276786" indent="0" algn="ctr">
              <a:buNone/>
              <a:defRPr sz="4989"/>
            </a:lvl4pPr>
            <a:lvl5pPr marL="5702381" indent="0" algn="ctr">
              <a:buNone/>
              <a:defRPr sz="4989"/>
            </a:lvl5pPr>
            <a:lvl6pPr marL="7127977" indent="0" algn="ctr">
              <a:buNone/>
              <a:defRPr sz="4989"/>
            </a:lvl6pPr>
            <a:lvl7pPr marL="8553572" indent="0" algn="ctr">
              <a:buNone/>
              <a:defRPr sz="4989"/>
            </a:lvl7pPr>
            <a:lvl8pPr marL="9979167" indent="0" algn="ctr">
              <a:buNone/>
              <a:defRPr sz="4989"/>
            </a:lvl8pPr>
            <a:lvl9pPr marL="11404763" indent="0" algn="ctr">
              <a:buNone/>
              <a:defRPr sz="498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E7915D-2F3D-4A61-9CC4-7861115448A2}"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C5FDA-4620-4E63-A042-3162781C0804}" type="slidenum">
              <a:rPr lang="en-GB" smtClean="0"/>
              <a:t>‹#›</a:t>
            </a:fld>
            <a:endParaRPr lang="en-GB"/>
          </a:p>
        </p:txBody>
      </p:sp>
    </p:spTree>
    <p:extLst>
      <p:ext uri="{BB962C8B-B14F-4D97-AF65-F5344CB8AC3E}">
        <p14:creationId xmlns:p14="http://schemas.microsoft.com/office/powerpoint/2010/main" val="4239634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E7915D-2F3D-4A61-9CC4-7861115448A2}"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C5FDA-4620-4E63-A042-3162781C0804}" type="slidenum">
              <a:rPr lang="en-GB" smtClean="0"/>
              <a:t>‹#›</a:t>
            </a:fld>
            <a:endParaRPr lang="en-GB"/>
          </a:p>
        </p:txBody>
      </p:sp>
    </p:spTree>
    <p:extLst>
      <p:ext uri="{BB962C8B-B14F-4D97-AF65-F5344CB8AC3E}">
        <p14:creationId xmlns:p14="http://schemas.microsoft.com/office/powerpoint/2010/main" val="3268212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1138480"/>
            <a:ext cx="6528093" cy="1812163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1138480"/>
            <a:ext cx="19205838" cy="181216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E7915D-2F3D-4A61-9CC4-7861115448A2}"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C5FDA-4620-4E63-A042-3162781C0804}" type="slidenum">
              <a:rPr lang="en-GB" smtClean="0"/>
              <a:t>‹#›</a:t>
            </a:fld>
            <a:endParaRPr lang="en-GB"/>
          </a:p>
        </p:txBody>
      </p:sp>
    </p:spTree>
    <p:extLst>
      <p:ext uri="{BB962C8B-B14F-4D97-AF65-F5344CB8AC3E}">
        <p14:creationId xmlns:p14="http://schemas.microsoft.com/office/powerpoint/2010/main" val="29296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E7915D-2F3D-4A61-9CC4-7861115448A2}"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C5FDA-4620-4E63-A042-3162781C0804}" type="slidenum">
              <a:rPr lang="en-GB" smtClean="0"/>
              <a:t>‹#›</a:t>
            </a:fld>
            <a:endParaRPr lang="en-GB"/>
          </a:p>
        </p:txBody>
      </p:sp>
    </p:spTree>
    <p:extLst>
      <p:ext uri="{BB962C8B-B14F-4D97-AF65-F5344CB8AC3E}">
        <p14:creationId xmlns:p14="http://schemas.microsoft.com/office/powerpoint/2010/main" val="2762157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5331063"/>
            <a:ext cx="26112371" cy="8894992"/>
          </a:xfrm>
        </p:spPr>
        <p:txBody>
          <a:bodyPr anchor="b"/>
          <a:lstStyle>
            <a:lvl1pPr>
              <a:defRPr sz="18709"/>
            </a:lvl1pPr>
          </a:lstStyle>
          <a:p>
            <a:r>
              <a:rPr lang="en-US"/>
              <a:t>Click to edit Master title style</a:t>
            </a:r>
            <a:endParaRPr lang="en-US" dirty="0"/>
          </a:p>
        </p:txBody>
      </p:sp>
      <p:sp>
        <p:nvSpPr>
          <p:cNvPr id="3" name="Text Placeholder 2"/>
          <p:cNvSpPr>
            <a:spLocks noGrp="1"/>
          </p:cNvSpPr>
          <p:nvPr>
            <p:ph type="body" idx="1"/>
          </p:nvPr>
        </p:nvSpPr>
        <p:spPr>
          <a:xfrm>
            <a:off x="2065654" y="14310205"/>
            <a:ext cx="26112371" cy="4677666"/>
          </a:xfrm>
        </p:spPr>
        <p:txBody>
          <a:bodyPr/>
          <a:lstStyle>
            <a:lvl1pPr marL="0" indent="0">
              <a:buNone/>
              <a:defRPr sz="7483">
                <a:solidFill>
                  <a:schemeClr val="tx1"/>
                </a:solidFill>
              </a:defRPr>
            </a:lvl1pPr>
            <a:lvl2pPr marL="1425595" indent="0">
              <a:buNone/>
              <a:defRPr sz="6236">
                <a:solidFill>
                  <a:schemeClr val="tx1">
                    <a:tint val="75000"/>
                  </a:schemeClr>
                </a:solidFill>
              </a:defRPr>
            </a:lvl2pPr>
            <a:lvl3pPr marL="2851191" indent="0">
              <a:buNone/>
              <a:defRPr sz="5613">
                <a:solidFill>
                  <a:schemeClr val="tx1">
                    <a:tint val="75000"/>
                  </a:schemeClr>
                </a:solidFill>
              </a:defRPr>
            </a:lvl3pPr>
            <a:lvl4pPr marL="4276786" indent="0">
              <a:buNone/>
              <a:defRPr sz="4989">
                <a:solidFill>
                  <a:schemeClr val="tx1">
                    <a:tint val="75000"/>
                  </a:schemeClr>
                </a:solidFill>
              </a:defRPr>
            </a:lvl4pPr>
            <a:lvl5pPr marL="5702381" indent="0">
              <a:buNone/>
              <a:defRPr sz="4989">
                <a:solidFill>
                  <a:schemeClr val="tx1">
                    <a:tint val="75000"/>
                  </a:schemeClr>
                </a:solidFill>
              </a:defRPr>
            </a:lvl5pPr>
            <a:lvl6pPr marL="7127977" indent="0">
              <a:buNone/>
              <a:defRPr sz="4989">
                <a:solidFill>
                  <a:schemeClr val="tx1">
                    <a:tint val="75000"/>
                  </a:schemeClr>
                </a:solidFill>
              </a:defRPr>
            </a:lvl6pPr>
            <a:lvl7pPr marL="8553572" indent="0">
              <a:buNone/>
              <a:defRPr sz="4989">
                <a:solidFill>
                  <a:schemeClr val="tx1">
                    <a:tint val="75000"/>
                  </a:schemeClr>
                </a:solidFill>
              </a:defRPr>
            </a:lvl7pPr>
            <a:lvl8pPr marL="9979167" indent="0">
              <a:buNone/>
              <a:defRPr sz="4989">
                <a:solidFill>
                  <a:schemeClr val="tx1">
                    <a:tint val="75000"/>
                  </a:schemeClr>
                </a:solidFill>
              </a:defRPr>
            </a:lvl8pPr>
            <a:lvl9pPr marL="11404763" indent="0">
              <a:buNone/>
              <a:defRPr sz="4989">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E7915D-2F3D-4A61-9CC4-7861115448A2}"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C5FDA-4620-4E63-A042-3162781C0804}" type="slidenum">
              <a:rPr lang="en-GB" smtClean="0"/>
              <a:t>‹#›</a:t>
            </a:fld>
            <a:endParaRPr lang="en-GB"/>
          </a:p>
        </p:txBody>
      </p:sp>
    </p:spTree>
    <p:extLst>
      <p:ext uri="{BB962C8B-B14F-4D97-AF65-F5344CB8AC3E}">
        <p14:creationId xmlns:p14="http://schemas.microsoft.com/office/powerpoint/2010/main" val="2732387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5692400"/>
            <a:ext cx="12866966" cy="13567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5692400"/>
            <a:ext cx="12866966" cy="13567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E7915D-2F3D-4A61-9CC4-7861115448A2}" type="datetimeFigureOut">
              <a:rPr lang="en-GB" smtClean="0"/>
              <a:t>08/03/2022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2C5FDA-4620-4E63-A042-3162781C0804}" type="slidenum">
              <a:rPr lang="en-GB" smtClean="0"/>
              <a:t>‹#›</a:t>
            </a:fld>
            <a:endParaRPr lang="en-GB"/>
          </a:p>
        </p:txBody>
      </p:sp>
    </p:spTree>
    <p:extLst>
      <p:ext uri="{BB962C8B-B14F-4D97-AF65-F5344CB8AC3E}">
        <p14:creationId xmlns:p14="http://schemas.microsoft.com/office/powerpoint/2010/main" val="2852800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138485"/>
            <a:ext cx="26112371" cy="4133179"/>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5241960"/>
            <a:ext cx="12807832"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US"/>
              <a:t>Edit Master text styles</a:t>
            </a:r>
          </a:p>
        </p:txBody>
      </p:sp>
      <p:sp>
        <p:nvSpPr>
          <p:cNvPr id="4" name="Content Placeholder 3"/>
          <p:cNvSpPr>
            <a:spLocks noGrp="1"/>
          </p:cNvSpPr>
          <p:nvPr>
            <p:ph sz="half" idx="2"/>
          </p:nvPr>
        </p:nvSpPr>
        <p:spPr>
          <a:xfrm>
            <a:off x="2085368" y="7810963"/>
            <a:ext cx="12807832" cy="114887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5241960"/>
            <a:ext cx="12870909"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US"/>
              <a:t>Edit Master text styles</a:t>
            </a:r>
          </a:p>
        </p:txBody>
      </p:sp>
      <p:sp>
        <p:nvSpPr>
          <p:cNvPr id="6" name="Content Placeholder 5"/>
          <p:cNvSpPr>
            <a:spLocks noGrp="1"/>
          </p:cNvSpPr>
          <p:nvPr>
            <p:ph sz="quarter" idx="4"/>
          </p:nvPr>
        </p:nvSpPr>
        <p:spPr>
          <a:xfrm>
            <a:off x="15326828" y="7810963"/>
            <a:ext cx="12870909" cy="114887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E7915D-2F3D-4A61-9CC4-7861115448A2}" type="datetimeFigureOut">
              <a:rPr lang="en-GB" smtClean="0"/>
              <a:t>08/03/2022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32C5FDA-4620-4E63-A042-3162781C0804}" type="slidenum">
              <a:rPr lang="en-GB" smtClean="0"/>
              <a:t>‹#›</a:t>
            </a:fld>
            <a:endParaRPr lang="en-GB"/>
          </a:p>
        </p:txBody>
      </p:sp>
    </p:spTree>
    <p:extLst>
      <p:ext uri="{BB962C8B-B14F-4D97-AF65-F5344CB8AC3E}">
        <p14:creationId xmlns:p14="http://schemas.microsoft.com/office/powerpoint/2010/main" val="969254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E7915D-2F3D-4A61-9CC4-7861115448A2}" type="datetimeFigureOut">
              <a:rPr lang="en-GB" smtClean="0"/>
              <a:t>08/03/2022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32C5FDA-4620-4E63-A042-3162781C0804}" type="slidenum">
              <a:rPr lang="en-GB" smtClean="0"/>
              <a:t>‹#›</a:t>
            </a:fld>
            <a:endParaRPr lang="en-GB"/>
          </a:p>
        </p:txBody>
      </p:sp>
    </p:spTree>
    <p:extLst>
      <p:ext uri="{BB962C8B-B14F-4D97-AF65-F5344CB8AC3E}">
        <p14:creationId xmlns:p14="http://schemas.microsoft.com/office/powerpoint/2010/main" val="2111732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E7915D-2F3D-4A61-9CC4-7861115448A2}" type="datetimeFigureOut">
              <a:rPr lang="en-GB" smtClean="0"/>
              <a:t>08/03/2022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32C5FDA-4620-4E63-A042-3162781C0804}" type="slidenum">
              <a:rPr lang="en-GB" smtClean="0"/>
              <a:t>‹#›</a:t>
            </a:fld>
            <a:endParaRPr lang="en-GB"/>
          </a:p>
        </p:txBody>
      </p:sp>
    </p:spTree>
    <p:extLst>
      <p:ext uri="{BB962C8B-B14F-4D97-AF65-F5344CB8AC3E}">
        <p14:creationId xmlns:p14="http://schemas.microsoft.com/office/powerpoint/2010/main" val="1614186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425575"/>
            <a:ext cx="9764544" cy="4989513"/>
          </a:xfrm>
        </p:spPr>
        <p:txBody>
          <a:bodyPr anchor="b"/>
          <a:lstStyle>
            <a:lvl1pPr>
              <a:defRPr sz="9978"/>
            </a:lvl1pPr>
          </a:lstStyle>
          <a:p>
            <a:r>
              <a:rPr lang="en-US"/>
              <a:t>Click to edit Master title style</a:t>
            </a:r>
            <a:endParaRPr lang="en-US" dirty="0"/>
          </a:p>
        </p:txBody>
      </p:sp>
      <p:sp>
        <p:nvSpPr>
          <p:cNvPr id="3" name="Content Placeholder 2"/>
          <p:cNvSpPr>
            <a:spLocks noGrp="1"/>
          </p:cNvSpPr>
          <p:nvPr>
            <p:ph idx="1"/>
          </p:nvPr>
        </p:nvSpPr>
        <p:spPr>
          <a:xfrm>
            <a:off x="12870909" y="3078850"/>
            <a:ext cx="15326827" cy="15196234"/>
          </a:xfrm>
        </p:spPr>
        <p:txBody>
          <a:bodyPr/>
          <a:lstStyle>
            <a:lvl1pPr>
              <a:defRPr sz="9978"/>
            </a:lvl1pPr>
            <a:lvl2pPr>
              <a:defRPr sz="8731"/>
            </a:lvl2pPr>
            <a:lvl3pPr>
              <a:defRPr sz="7483"/>
            </a:lvl3pPr>
            <a:lvl4pPr>
              <a:defRPr sz="6236"/>
            </a:lvl4pPr>
            <a:lvl5pPr>
              <a:defRPr sz="6236"/>
            </a:lvl5pPr>
            <a:lvl6pPr>
              <a:defRPr sz="6236"/>
            </a:lvl6pPr>
            <a:lvl7pPr>
              <a:defRPr sz="6236"/>
            </a:lvl7pPr>
            <a:lvl8pPr>
              <a:defRPr sz="6236"/>
            </a:lvl8pPr>
            <a:lvl9pPr>
              <a:defRPr sz="6236"/>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6415088"/>
            <a:ext cx="9764544"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en-US"/>
              <a:t>Edit Master text styles</a:t>
            </a:r>
          </a:p>
        </p:txBody>
      </p:sp>
      <p:sp>
        <p:nvSpPr>
          <p:cNvPr id="5" name="Date Placeholder 4"/>
          <p:cNvSpPr>
            <a:spLocks noGrp="1"/>
          </p:cNvSpPr>
          <p:nvPr>
            <p:ph type="dt" sz="half" idx="10"/>
          </p:nvPr>
        </p:nvSpPr>
        <p:spPr/>
        <p:txBody>
          <a:bodyPr/>
          <a:lstStyle/>
          <a:p>
            <a:fld id="{91E7915D-2F3D-4A61-9CC4-7861115448A2}" type="datetimeFigureOut">
              <a:rPr lang="en-GB" smtClean="0"/>
              <a:t>08/03/2022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2C5FDA-4620-4E63-A042-3162781C0804}" type="slidenum">
              <a:rPr lang="en-GB" smtClean="0"/>
              <a:t>‹#›</a:t>
            </a:fld>
            <a:endParaRPr lang="en-GB"/>
          </a:p>
        </p:txBody>
      </p:sp>
    </p:spTree>
    <p:extLst>
      <p:ext uri="{BB962C8B-B14F-4D97-AF65-F5344CB8AC3E}">
        <p14:creationId xmlns:p14="http://schemas.microsoft.com/office/powerpoint/2010/main" val="4164709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425575"/>
            <a:ext cx="9764544" cy="4989513"/>
          </a:xfrm>
        </p:spPr>
        <p:txBody>
          <a:bodyPr anchor="b"/>
          <a:lstStyle>
            <a:lvl1pPr>
              <a:defRPr sz="9978"/>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3078850"/>
            <a:ext cx="15326827" cy="15196234"/>
          </a:xfrm>
        </p:spPr>
        <p:txBody>
          <a:bodyPr anchor="t"/>
          <a:lstStyle>
            <a:lvl1pPr marL="0" indent="0">
              <a:buNone/>
              <a:defRPr sz="9978"/>
            </a:lvl1pPr>
            <a:lvl2pPr marL="1425595" indent="0">
              <a:buNone/>
              <a:defRPr sz="8731"/>
            </a:lvl2pPr>
            <a:lvl3pPr marL="2851191" indent="0">
              <a:buNone/>
              <a:defRPr sz="7483"/>
            </a:lvl3pPr>
            <a:lvl4pPr marL="4276786" indent="0">
              <a:buNone/>
              <a:defRPr sz="6236"/>
            </a:lvl4pPr>
            <a:lvl5pPr marL="5702381" indent="0">
              <a:buNone/>
              <a:defRPr sz="6236"/>
            </a:lvl5pPr>
            <a:lvl6pPr marL="7127977" indent="0">
              <a:buNone/>
              <a:defRPr sz="6236"/>
            </a:lvl6pPr>
            <a:lvl7pPr marL="8553572" indent="0">
              <a:buNone/>
              <a:defRPr sz="6236"/>
            </a:lvl7pPr>
            <a:lvl8pPr marL="9979167" indent="0">
              <a:buNone/>
              <a:defRPr sz="6236"/>
            </a:lvl8pPr>
            <a:lvl9pPr marL="11404763" indent="0">
              <a:buNone/>
              <a:defRPr sz="6236"/>
            </a:lvl9pPr>
          </a:lstStyle>
          <a:p>
            <a:r>
              <a:rPr lang="en-US"/>
              <a:t>Click icon to add picture</a:t>
            </a:r>
            <a:endParaRPr lang="en-US" dirty="0"/>
          </a:p>
        </p:txBody>
      </p:sp>
      <p:sp>
        <p:nvSpPr>
          <p:cNvPr id="4" name="Text Placeholder 3"/>
          <p:cNvSpPr>
            <a:spLocks noGrp="1"/>
          </p:cNvSpPr>
          <p:nvPr>
            <p:ph type="body" sz="half" idx="2"/>
          </p:nvPr>
        </p:nvSpPr>
        <p:spPr>
          <a:xfrm>
            <a:off x="2085364" y="6415088"/>
            <a:ext cx="9764544"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en-US"/>
              <a:t>Edit Master text styles</a:t>
            </a:r>
          </a:p>
        </p:txBody>
      </p:sp>
      <p:sp>
        <p:nvSpPr>
          <p:cNvPr id="5" name="Date Placeholder 4"/>
          <p:cNvSpPr>
            <a:spLocks noGrp="1"/>
          </p:cNvSpPr>
          <p:nvPr>
            <p:ph type="dt" sz="half" idx="10"/>
          </p:nvPr>
        </p:nvSpPr>
        <p:spPr/>
        <p:txBody>
          <a:bodyPr/>
          <a:lstStyle/>
          <a:p>
            <a:fld id="{91E7915D-2F3D-4A61-9CC4-7861115448A2}" type="datetimeFigureOut">
              <a:rPr lang="en-GB" smtClean="0"/>
              <a:t>08/03/2022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2C5FDA-4620-4E63-A042-3162781C0804}" type="slidenum">
              <a:rPr lang="en-GB" smtClean="0"/>
              <a:t>‹#›</a:t>
            </a:fld>
            <a:endParaRPr lang="en-GB"/>
          </a:p>
        </p:txBody>
      </p:sp>
    </p:spTree>
    <p:extLst>
      <p:ext uri="{BB962C8B-B14F-4D97-AF65-F5344CB8AC3E}">
        <p14:creationId xmlns:p14="http://schemas.microsoft.com/office/powerpoint/2010/main" val="394763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1138485"/>
            <a:ext cx="26112371" cy="413317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5692400"/>
            <a:ext cx="26112371" cy="13567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19819457"/>
            <a:ext cx="6811923" cy="1138480"/>
          </a:xfrm>
          <a:prstGeom prst="rect">
            <a:avLst/>
          </a:prstGeom>
        </p:spPr>
        <p:txBody>
          <a:bodyPr vert="horz" lIns="91440" tIns="45720" rIns="91440" bIns="45720" rtlCol="0" anchor="ctr"/>
          <a:lstStyle>
            <a:lvl1pPr algn="l">
              <a:defRPr sz="3742">
                <a:solidFill>
                  <a:schemeClr val="tx1">
                    <a:tint val="75000"/>
                  </a:schemeClr>
                </a:solidFill>
              </a:defRPr>
            </a:lvl1pPr>
          </a:lstStyle>
          <a:p>
            <a:fld id="{91E7915D-2F3D-4A61-9CC4-7861115448A2}" type="datetimeFigureOut">
              <a:rPr lang="en-GB" smtClean="0"/>
              <a:t>08/03/2022</a:t>
            </a:fld>
            <a:endParaRPr lang="en-GB"/>
          </a:p>
        </p:txBody>
      </p:sp>
      <p:sp>
        <p:nvSpPr>
          <p:cNvPr id="5" name="Footer Placeholder 4"/>
          <p:cNvSpPr>
            <a:spLocks noGrp="1"/>
          </p:cNvSpPr>
          <p:nvPr>
            <p:ph type="ftr" sz="quarter" idx="3"/>
          </p:nvPr>
        </p:nvSpPr>
        <p:spPr>
          <a:xfrm>
            <a:off x="10028665" y="19819457"/>
            <a:ext cx="10217884" cy="1138480"/>
          </a:xfrm>
          <a:prstGeom prst="rect">
            <a:avLst/>
          </a:prstGeom>
        </p:spPr>
        <p:txBody>
          <a:bodyPr vert="horz" lIns="91440" tIns="45720" rIns="91440" bIns="45720" rtlCol="0" anchor="ctr"/>
          <a:lstStyle>
            <a:lvl1pPr algn="ctr">
              <a:defRPr sz="374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381869" y="19819457"/>
            <a:ext cx="6811923" cy="1138480"/>
          </a:xfrm>
          <a:prstGeom prst="rect">
            <a:avLst/>
          </a:prstGeom>
        </p:spPr>
        <p:txBody>
          <a:bodyPr vert="horz" lIns="91440" tIns="45720" rIns="91440" bIns="45720" rtlCol="0" anchor="ctr"/>
          <a:lstStyle>
            <a:lvl1pPr algn="r">
              <a:defRPr sz="3742">
                <a:solidFill>
                  <a:schemeClr val="tx1">
                    <a:tint val="75000"/>
                  </a:schemeClr>
                </a:solidFill>
              </a:defRPr>
            </a:lvl1pPr>
          </a:lstStyle>
          <a:p>
            <a:fld id="{432C5FDA-4620-4E63-A042-3162781C0804}" type="slidenum">
              <a:rPr lang="en-GB" smtClean="0"/>
              <a:t>‹#›</a:t>
            </a:fld>
            <a:endParaRPr lang="en-GB"/>
          </a:p>
        </p:txBody>
      </p:sp>
    </p:spTree>
    <p:extLst>
      <p:ext uri="{BB962C8B-B14F-4D97-AF65-F5344CB8AC3E}">
        <p14:creationId xmlns:p14="http://schemas.microsoft.com/office/powerpoint/2010/main" val="15233302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851191" rtl="0" eaLnBrk="1" latinLnBrk="0" hangingPunct="1">
        <a:lnSpc>
          <a:spcPct val="90000"/>
        </a:lnSpc>
        <a:spcBef>
          <a:spcPct val="0"/>
        </a:spcBef>
        <a:buNone/>
        <a:defRPr sz="13720" kern="1200">
          <a:solidFill>
            <a:schemeClr val="tx1"/>
          </a:solidFill>
          <a:latin typeface="+mj-lt"/>
          <a:ea typeface="+mj-ea"/>
          <a:cs typeface="+mj-cs"/>
        </a:defRPr>
      </a:lvl1pPr>
    </p:titleStyle>
    <p:bodyStyle>
      <a:lvl1pPr marL="712798" indent="-712798" algn="l" defTabSz="2851191" rtl="0" eaLnBrk="1" latinLnBrk="0" hangingPunct="1">
        <a:lnSpc>
          <a:spcPct val="90000"/>
        </a:lnSpc>
        <a:spcBef>
          <a:spcPts val="3118"/>
        </a:spcBef>
        <a:buFont typeface="Arial" panose="020B0604020202020204" pitchFamily="34" charset="0"/>
        <a:buChar char="•"/>
        <a:defRPr sz="8731" kern="1200">
          <a:solidFill>
            <a:schemeClr val="tx1"/>
          </a:solidFill>
          <a:latin typeface="+mn-lt"/>
          <a:ea typeface="+mn-ea"/>
          <a:cs typeface="+mn-cs"/>
        </a:defRPr>
      </a:lvl1pPr>
      <a:lvl2pPr marL="2138393" indent="-712798" algn="l" defTabSz="2851191" rtl="0" eaLnBrk="1" latinLnBrk="0" hangingPunct="1">
        <a:lnSpc>
          <a:spcPct val="90000"/>
        </a:lnSpc>
        <a:spcBef>
          <a:spcPts val="1559"/>
        </a:spcBef>
        <a:buFont typeface="Arial" panose="020B0604020202020204" pitchFamily="34" charset="0"/>
        <a:buChar char="•"/>
        <a:defRPr sz="7483" kern="1200">
          <a:solidFill>
            <a:schemeClr val="tx1"/>
          </a:solidFill>
          <a:latin typeface="+mn-lt"/>
          <a:ea typeface="+mn-ea"/>
          <a:cs typeface="+mn-cs"/>
        </a:defRPr>
      </a:lvl2pPr>
      <a:lvl3pPr marL="3563988" indent="-712798" algn="l" defTabSz="2851191" rtl="0" eaLnBrk="1" latinLnBrk="0" hangingPunct="1">
        <a:lnSpc>
          <a:spcPct val="90000"/>
        </a:lnSpc>
        <a:spcBef>
          <a:spcPts val="1559"/>
        </a:spcBef>
        <a:buFont typeface="Arial" panose="020B0604020202020204" pitchFamily="34" charset="0"/>
        <a:buChar char="•"/>
        <a:defRPr sz="6236" kern="1200">
          <a:solidFill>
            <a:schemeClr val="tx1"/>
          </a:solidFill>
          <a:latin typeface="+mn-lt"/>
          <a:ea typeface="+mn-ea"/>
          <a:cs typeface="+mn-cs"/>
        </a:defRPr>
      </a:lvl3pPr>
      <a:lvl4pPr marL="498958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4pPr>
      <a:lvl5pPr marL="6415179"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5pPr>
      <a:lvl6pPr marL="784077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6pPr>
      <a:lvl7pPr marL="926637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7pPr>
      <a:lvl8pPr marL="10691965"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8pPr>
      <a:lvl9pPr marL="1211756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9pPr>
    </p:bodyStyle>
    <p:otherStyle>
      <a:defPPr>
        <a:defRPr lang="en-US"/>
      </a:defPPr>
      <a:lvl1pPr marL="0" algn="l" defTabSz="2851191" rtl="0" eaLnBrk="1" latinLnBrk="0" hangingPunct="1">
        <a:defRPr sz="5613" kern="1200">
          <a:solidFill>
            <a:schemeClr val="tx1"/>
          </a:solidFill>
          <a:latin typeface="+mn-lt"/>
          <a:ea typeface="+mn-ea"/>
          <a:cs typeface="+mn-cs"/>
        </a:defRPr>
      </a:lvl1pPr>
      <a:lvl2pPr marL="1425595" algn="l" defTabSz="2851191" rtl="0" eaLnBrk="1" latinLnBrk="0" hangingPunct="1">
        <a:defRPr sz="5613" kern="1200">
          <a:solidFill>
            <a:schemeClr val="tx1"/>
          </a:solidFill>
          <a:latin typeface="+mn-lt"/>
          <a:ea typeface="+mn-ea"/>
          <a:cs typeface="+mn-cs"/>
        </a:defRPr>
      </a:lvl2pPr>
      <a:lvl3pPr marL="2851191" algn="l" defTabSz="2851191" rtl="0" eaLnBrk="1" latinLnBrk="0" hangingPunct="1">
        <a:defRPr sz="5613" kern="1200">
          <a:solidFill>
            <a:schemeClr val="tx1"/>
          </a:solidFill>
          <a:latin typeface="+mn-lt"/>
          <a:ea typeface="+mn-ea"/>
          <a:cs typeface="+mn-cs"/>
        </a:defRPr>
      </a:lvl3pPr>
      <a:lvl4pPr marL="4276786" algn="l" defTabSz="2851191" rtl="0" eaLnBrk="1" latinLnBrk="0" hangingPunct="1">
        <a:defRPr sz="5613" kern="1200">
          <a:solidFill>
            <a:schemeClr val="tx1"/>
          </a:solidFill>
          <a:latin typeface="+mn-lt"/>
          <a:ea typeface="+mn-ea"/>
          <a:cs typeface="+mn-cs"/>
        </a:defRPr>
      </a:lvl4pPr>
      <a:lvl5pPr marL="5702381" algn="l" defTabSz="2851191" rtl="0" eaLnBrk="1" latinLnBrk="0" hangingPunct="1">
        <a:defRPr sz="5613" kern="1200">
          <a:solidFill>
            <a:schemeClr val="tx1"/>
          </a:solidFill>
          <a:latin typeface="+mn-lt"/>
          <a:ea typeface="+mn-ea"/>
          <a:cs typeface="+mn-cs"/>
        </a:defRPr>
      </a:lvl5pPr>
      <a:lvl6pPr marL="7127977" algn="l" defTabSz="2851191" rtl="0" eaLnBrk="1" latinLnBrk="0" hangingPunct="1">
        <a:defRPr sz="5613" kern="1200">
          <a:solidFill>
            <a:schemeClr val="tx1"/>
          </a:solidFill>
          <a:latin typeface="+mn-lt"/>
          <a:ea typeface="+mn-ea"/>
          <a:cs typeface="+mn-cs"/>
        </a:defRPr>
      </a:lvl6pPr>
      <a:lvl7pPr marL="8553572" algn="l" defTabSz="2851191" rtl="0" eaLnBrk="1" latinLnBrk="0" hangingPunct="1">
        <a:defRPr sz="5613" kern="1200">
          <a:solidFill>
            <a:schemeClr val="tx1"/>
          </a:solidFill>
          <a:latin typeface="+mn-lt"/>
          <a:ea typeface="+mn-ea"/>
          <a:cs typeface="+mn-cs"/>
        </a:defRPr>
      </a:lvl7pPr>
      <a:lvl8pPr marL="9979167" algn="l" defTabSz="2851191" rtl="0" eaLnBrk="1" latinLnBrk="0" hangingPunct="1">
        <a:defRPr sz="5613" kern="1200">
          <a:solidFill>
            <a:schemeClr val="tx1"/>
          </a:solidFill>
          <a:latin typeface="+mn-lt"/>
          <a:ea typeface="+mn-ea"/>
          <a:cs typeface="+mn-cs"/>
        </a:defRPr>
      </a:lvl8pPr>
      <a:lvl9pPr marL="11404763" algn="l" defTabSz="2851191" rtl="0" eaLnBrk="1" latinLnBrk="0" hangingPunct="1">
        <a:defRPr sz="5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l.oliver@liverpool.ac.uk" TargetMode="External"/><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0" Type="http://schemas.openxmlformats.org/officeDocument/2006/relationships/image" Target="../media/image7.svg"/><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DF6EF-2C37-4CB3-8450-351767A1C68E}"/>
              </a:ext>
            </a:extLst>
          </p:cNvPr>
          <p:cNvSpPr>
            <a:spLocks noGrp="1"/>
          </p:cNvSpPr>
          <p:nvPr>
            <p:ph type="ctrTitle"/>
          </p:nvPr>
        </p:nvSpPr>
        <p:spPr>
          <a:xfrm>
            <a:off x="0" y="0"/>
            <a:ext cx="30275213" cy="3125768"/>
          </a:xfrm>
          <a:solidFill>
            <a:srgbClr val="EF8D4B"/>
          </a:solidFill>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GB" sz="8000" dirty="0">
                <a:solidFill>
                  <a:schemeClr val="bg1"/>
                </a:solidFill>
              </a:rPr>
              <a:t> </a:t>
            </a:r>
          </a:p>
        </p:txBody>
      </p:sp>
      <p:sp>
        <p:nvSpPr>
          <p:cNvPr id="5" name="Rectangle 4">
            <a:extLst>
              <a:ext uri="{FF2B5EF4-FFF2-40B4-BE49-F238E27FC236}">
                <a16:creationId xmlns:a16="http://schemas.microsoft.com/office/drawing/2014/main" id="{6DCB3639-11A9-449E-A166-F6F5D12CA972}"/>
              </a:ext>
            </a:extLst>
          </p:cNvPr>
          <p:cNvSpPr/>
          <p:nvPr/>
        </p:nvSpPr>
        <p:spPr>
          <a:xfrm>
            <a:off x="1419726" y="68254"/>
            <a:ext cx="28508701" cy="2693045"/>
          </a:xfrm>
          <a:prstGeom prst="rect">
            <a:avLst/>
          </a:prstGeom>
        </p:spPr>
        <p:txBody>
          <a:bodyPr wrap="square">
            <a:spAutoFit/>
          </a:bodyPr>
          <a:lstStyle/>
          <a:p>
            <a:pPr algn="ctr">
              <a:spcAft>
                <a:spcPts val="600"/>
              </a:spcAft>
            </a:pPr>
            <a:r>
              <a:rPr lang="en-GB" sz="5400" b="1" dirty="0">
                <a:solidFill>
                  <a:schemeClr val="bg1"/>
                </a:solidFill>
              </a:rPr>
              <a:t>Development of a novel eLearning tool to improve Therapeutic Radiographers’ knowledge and awareness of pelvic radiotherapy late effects</a:t>
            </a:r>
            <a:endParaRPr lang="en-GB" sz="6600" b="1" dirty="0">
              <a:solidFill>
                <a:schemeClr val="bg1"/>
              </a:solidFill>
            </a:endParaRPr>
          </a:p>
          <a:p>
            <a:pPr algn="ctr">
              <a:spcAft>
                <a:spcPts val="1800"/>
              </a:spcAft>
            </a:pPr>
            <a:r>
              <a:rPr lang="en-GB" sz="2800" dirty="0">
                <a:solidFill>
                  <a:schemeClr val="bg1"/>
                </a:solidFill>
              </a:rPr>
              <a:t>Lauren Oliver MSc, Bridget Porritt MSc &amp; Mike Kirby PhD</a:t>
            </a:r>
            <a:br>
              <a:rPr lang="en-GB" sz="2800" dirty="0">
                <a:solidFill>
                  <a:schemeClr val="bg1"/>
                </a:solidFill>
              </a:rPr>
            </a:br>
            <a:r>
              <a:rPr lang="en-GB" sz="2800" dirty="0">
                <a:solidFill>
                  <a:schemeClr val="bg1"/>
                </a:solidFill>
              </a:rPr>
              <a:t>School of Health Sciences, University of Liverpool</a:t>
            </a:r>
            <a:endParaRPr lang="en-GB" sz="3200" dirty="0">
              <a:solidFill>
                <a:schemeClr val="bg1"/>
              </a:solidFill>
            </a:endParaRPr>
          </a:p>
        </p:txBody>
      </p:sp>
      <p:sp>
        <p:nvSpPr>
          <p:cNvPr id="8" name="Rectangle 7">
            <a:extLst>
              <a:ext uri="{FF2B5EF4-FFF2-40B4-BE49-F238E27FC236}">
                <a16:creationId xmlns:a16="http://schemas.microsoft.com/office/drawing/2014/main" id="{5927B938-D1C1-4B6E-8260-43F5559AA7C3}"/>
              </a:ext>
            </a:extLst>
          </p:cNvPr>
          <p:cNvSpPr/>
          <p:nvPr/>
        </p:nvSpPr>
        <p:spPr>
          <a:xfrm rot="16200000">
            <a:off x="14904797" y="-12124888"/>
            <a:ext cx="465620" cy="3027521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34" name="Group 1033">
            <a:extLst>
              <a:ext uri="{FF2B5EF4-FFF2-40B4-BE49-F238E27FC236}">
                <a16:creationId xmlns:a16="http://schemas.microsoft.com/office/drawing/2014/main" id="{07ADFA3D-0934-4A4D-96C5-21485464D1B4}"/>
              </a:ext>
            </a:extLst>
          </p:cNvPr>
          <p:cNvGrpSpPr/>
          <p:nvPr/>
        </p:nvGrpSpPr>
        <p:grpSpPr>
          <a:xfrm>
            <a:off x="442912" y="3533736"/>
            <a:ext cx="8123572" cy="16543126"/>
            <a:chOff x="442912" y="4294584"/>
            <a:chExt cx="8123572" cy="16543126"/>
          </a:xfrm>
        </p:grpSpPr>
        <p:sp>
          <p:nvSpPr>
            <p:cNvPr id="6" name="Rectangle 5">
              <a:extLst>
                <a:ext uri="{FF2B5EF4-FFF2-40B4-BE49-F238E27FC236}">
                  <a16:creationId xmlns:a16="http://schemas.microsoft.com/office/drawing/2014/main" id="{0D4BF79A-CC23-4D9F-A317-75F99BE6B749}"/>
                </a:ext>
              </a:extLst>
            </p:cNvPr>
            <p:cNvSpPr/>
            <p:nvPr/>
          </p:nvSpPr>
          <p:spPr>
            <a:xfrm>
              <a:off x="442912" y="4345375"/>
              <a:ext cx="8123572" cy="16492335"/>
            </a:xfrm>
            <a:prstGeom prst="rect">
              <a:avLst/>
            </a:prstGeom>
            <a:solidFill>
              <a:schemeClr val="accent2">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0D9FFF62-CB84-4F86-9D7B-AF3587CC4C7E}"/>
                </a:ext>
              </a:extLst>
            </p:cNvPr>
            <p:cNvSpPr/>
            <p:nvPr/>
          </p:nvSpPr>
          <p:spPr>
            <a:xfrm>
              <a:off x="442912" y="4294584"/>
              <a:ext cx="8123572" cy="758681"/>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t>INTRODUCTION</a:t>
              </a:r>
              <a:endParaRPr lang="en-GB" sz="6000" dirty="0"/>
            </a:p>
          </p:txBody>
        </p:sp>
        <p:sp>
          <p:nvSpPr>
            <p:cNvPr id="7" name="TextBox 6">
              <a:extLst>
                <a:ext uri="{FF2B5EF4-FFF2-40B4-BE49-F238E27FC236}">
                  <a16:creationId xmlns:a16="http://schemas.microsoft.com/office/drawing/2014/main" id="{DE15D903-746F-47BD-8B63-659E33ADF3C7}"/>
                </a:ext>
              </a:extLst>
            </p:cNvPr>
            <p:cNvSpPr txBox="1"/>
            <p:nvPr/>
          </p:nvSpPr>
          <p:spPr>
            <a:xfrm>
              <a:off x="442912" y="5095075"/>
              <a:ext cx="8123572" cy="6740307"/>
            </a:xfrm>
            <a:prstGeom prst="rect">
              <a:avLst/>
            </a:prstGeom>
            <a:noFill/>
          </p:spPr>
          <p:txBody>
            <a:bodyPr wrap="square" rtlCol="0">
              <a:spAutoFit/>
            </a:bodyPr>
            <a:lstStyle/>
            <a:p>
              <a:pPr algn="just"/>
              <a:r>
                <a:rPr lang="en-GB" sz="2400" dirty="0"/>
                <a:t>	The late effects (LEs) of pelvic radiotherapy (RT) significantly impact patient quality of life, with 50% of patients estimated to develop chronic gastrointestinal symptoms that present up to 30 years post-RT</a:t>
              </a:r>
              <a:r>
                <a:rPr lang="en-GB" sz="2400" baseline="30000" dirty="0"/>
                <a:t>1</a:t>
              </a:r>
              <a:r>
                <a:rPr lang="en-GB" sz="2400" dirty="0"/>
                <a:t>. Such LEs are frequently underreported and misdiagnosed due to a lack of patient/professional awareness</a:t>
              </a:r>
              <a:r>
                <a:rPr lang="en-GB" sz="2400" baseline="30000" dirty="0"/>
                <a:t>1</a:t>
              </a:r>
              <a:r>
                <a:rPr lang="en-GB" sz="2400" dirty="0"/>
                <a:t>.</a:t>
              </a:r>
            </a:p>
            <a:p>
              <a:pPr algn="just"/>
              <a:r>
                <a:rPr lang="en-GB" sz="2400" dirty="0"/>
                <a:t>	A national drive aims to improve aftercare through enhanced RT LEs information</a:t>
              </a:r>
              <a:r>
                <a:rPr lang="en-GB" sz="2400" baseline="30000" dirty="0"/>
                <a:t>2</a:t>
              </a:r>
              <a:r>
                <a:rPr lang="en-GB" sz="2400" dirty="0"/>
                <a:t>. Despite this, many healthcare professionals including Therapeutic Radiographers refrain from providing LEs information due to a reported lack of knowledge and responsibility, highlighting a demand for further training</a:t>
              </a:r>
              <a:r>
                <a:rPr lang="en-GB" sz="2400" baseline="30000" dirty="0"/>
                <a:t>3</a:t>
              </a:r>
              <a:r>
                <a:rPr lang="en-GB" sz="2400" dirty="0"/>
                <a:t>.</a:t>
              </a:r>
            </a:p>
            <a:p>
              <a:pPr algn="just"/>
              <a:r>
                <a:rPr lang="en-GB" sz="2400" dirty="0"/>
                <a:t>	Therapeutic Radiographers hold a unique role for providing such information, due to the rapport built with patients during treatment. Barriers to training exist within busy RT centres, thus eLearning provides a flexible, robust training method</a:t>
              </a:r>
              <a:r>
                <a:rPr lang="en-GB" sz="2400" baseline="30000" dirty="0"/>
                <a:t>4</a:t>
              </a:r>
              <a:r>
                <a:rPr lang="en-GB" sz="2400" dirty="0"/>
                <a:t>.</a:t>
              </a:r>
            </a:p>
            <a:p>
              <a:pPr algn="just"/>
              <a:r>
                <a:rPr lang="en-GB" sz="2400" dirty="0"/>
                <a:t>	This study aimed to investigate the effectiveness of a novel eLearning tool to increase Therapeutic Radiographers’ knowledge, confidence and perceptions of responsibility surrounding pelvic RT LEs information provision.</a:t>
              </a:r>
            </a:p>
          </p:txBody>
        </p:sp>
        <p:sp>
          <p:nvSpPr>
            <p:cNvPr id="17" name="Rectangle 16">
              <a:extLst>
                <a:ext uri="{FF2B5EF4-FFF2-40B4-BE49-F238E27FC236}">
                  <a16:creationId xmlns:a16="http://schemas.microsoft.com/office/drawing/2014/main" id="{1F7C38B2-A8F1-4D38-888B-EE0FF2E331E8}"/>
                </a:ext>
              </a:extLst>
            </p:cNvPr>
            <p:cNvSpPr/>
            <p:nvPr/>
          </p:nvSpPr>
          <p:spPr>
            <a:xfrm>
              <a:off x="442912" y="12029957"/>
              <a:ext cx="8123572" cy="758681"/>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t>METHODS</a:t>
              </a:r>
            </a:p>
          </p:txBody>
        </p:sp>
        <p:sp>
          <p:nvSpPr>
            <p:cNvPr id="18" name="TextBox 17">
              <a:extLst>
                <a:ext uri="{FF2B5EF4-FFF2-40B4-BE49-F238E27FC236}">
                  <a16:creationId xmlns:a16="http://schemas.microsoft.com/office/drawing/2014/main" id="{674E82E1-C373-4D00-93DD-842CF83E238E}"/>
                </a:ext>
              </a:extLst>
            </p:cNvPr>
            <p:cNvSpPr txBox="1"/>
            <p:nvPr/>
          </p:nvSpPr>
          <p:spPr>
            <a:xfrm>
              <a:off x="442912" y="12863493"/>
              <a:ext cx="8123572" cy="830997"/>
            </a:xfrm>
            <a:prstGeom prst="rect">
              <a:avLst/>
            </a:prstGeom>
            <a:noFill/>
          </p:spPr>
          <p:txBody>
            <a:bodyPr wrap="square" rtlCol="0">
              <a:spAutoFit/>
            </a:bodyPr>
            <a:lstStyle/>
            <a:p>
              <a:pPr algn="just"/>
              <a:r>
                <a:rPr lang="en-GB" sz="2400" dirty="0"/>
                <a:t>	This mixed-methods study was undertaken within a single RT institution over a 12-month period.</a:t>
              </a:r>
            </a:p>
          </p:txBody>
        </p:sp>
      </p:grpSp>
      <p:grpSp>
        <p:nvGrpSpPr>
          <p:cNvPr id="123" name="Group 122">
            <a:extLst>
              <a:ext uri="{FF2B5EF4-FFF2-40B4-BE49-F238E27FC236}">
                <a16:creationId xmlns:a16="http://schemas.microsoft.com/office/drawing/2014/main" id="{1C6B2AAB-9984-4FFC-A525-FC0264B1CDC0}"/>
              </a:ext>
            </a:extLst>
          </p:cNvPr>
          <p:cNvGrpSpPr/>
          <p:nvPr/>
        </p:nvGrpSpPr>
        <p:grpSpPr>
          <a:xfrm>
            <a:off x="9128504" y="3529951"/>
            <a:ext cx="12248810" cy="16546911"/>
            <a:chOff x="8996703" y="4290799"/>
            <a:chExt cx="12248810" cy="16546911"/>
          </a:xfrm>
        </p:grpSpPr>
        <p:sp>
          <p:nvSpPr>
            <p:cNvPr id="9" name="Rectangle 8">
              <a:extLst>
                <a:ext uri="{FF2B5EF4-FFF2-40B4-BE49-F238E27FC236}">
                  <a16:creationId xmlns:a16="http://schemas.microsoft.com/office/drawing/2014/main" id="{721BD056-A0DB-48CC-A373-E722492836E8}"/>
                </a:ext>
              </a:extLst>
            </p:cNvPr>
            <p:cNvSpPr/>
            <p:nvPr/>
          </p:nvSpPr>
          <p:spPr>
            <a:xfrm>
              <a:off x="9029699" y="4724400"/>
              <a:ext cx="12215814" cy="16113310"/>
            </a:xfrm>
            <a:prstGeom prst="rect">
              <a:avLst/>
            </a:prstGeom>
            <a:solidFill>
              <a:srgbClr val="FBE5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a:extLst>
                <a:ext uri="{FF2B5EF4-FFF2-40B4-BE49-F238E27FC236}">
                  <a16:creationId xmlns:a16="http://schemas.microsoft.com/office/drawing/2014/main" id="{F57174F1-E37E-48E5-89B7-B34BC959E77D}"/>
                </a:ext>
              </a:extLst>
            </p:cNvPr>
            <p:cNvSpPr/>
            <p:nvPr/>
          </p:nvSpPr>
          <p:spPr>
            <a:xfrm>
              <a:off x="9029696" y="4290799"/>
              <a:ext cx="12215813" cy="762464"/>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a:t>RESULTS</a:t>
              </a:r>
              <a:endParaRPr lang="en-GB" sz="6000" dirty="0"/>
            </a:p>
          </p:txBody>
        </p:sp>
        <p:pic>
          <p:nvPicPr>
            <p:cNvPr id="112" name="Picture 8" descr="Chart&#10;&#10;Description automatically generated">
              <a:extLst>
                <a:ext uri="{FF2B5EF4-FFF2-40B4-BE49-F238E27FC236}">
                  <a16:creationId xmlns:a16="http://schemas.microsoft.com/office/drawing/2014/main" id="{5133E829-7F87-470B-8916-ABFD26567D4E}"/>
                </a:ext>
              </a:extLst>
            </p:cNvPr>
            <p:cNvPicPr>
              <a:picLocks noChangeAspect="1"/>
            </p:cNvPicPr>
            <p:nvPr/>
          </p:nvPicPr>
          <p:blipFill>
            <a:blip r:embed="rId3"/>
            <a:stretch>
              <a:fillRect/>
            </a:stretch>
          </p:blipFill>
          <p:spPr>
            <a:xfrm>
              <a:off x="9198529" y="7890717"/>
              <a:ext cx="5815094" cy="3201311"/>
            </a:xfrm>
            <a:prstGeom prst="rect">
              <a:avLst/>
            </a:prstGeom>
          </p:spPr>
        </p:pic>
        <p:pic>
          <p:nvPicPr>
            <p:cNvPr id="114" name="Picture 5" descr="Chart, bar chart&#10;&#10;Description automatically generated">
              <a:extLst>
                <a:ext uri="{FF2B5EF4-FFF2-40B4-BE49-F238E27FC236}">
                  <a16:creationId xmlns:a16="http://schemas.microsoft.com/office/drawing/2014/main" id="{54EDC0AE-8FBB-450E-985F-933167B42F00}"/>
                </a:ext>
              </a:extLst>
            </p:cNvPr>
            <p:cNvPicPr>
              <a:picLocks noChangeAspect="1"/>
            </p:cNvPicPr>
            <p:nvPr/>
          </p:nvPicPr>
          <p:blipFill>
            <a:blip r:embed="rId4"/>
            <a:stretch>
              <a:fillRect/>
            </a:stretch>
          </p:blipFill>
          <p:spPr>
            <a:xfrm>
              <a:off x="15362261" y="7892624"/>
              <a:ext cx="5803481" cy="3201311"/>
            </a:xfrm>
            <a:prstGeom prst="rect">
              <a:avLst/>
            </a:prstGeom>
          </p:spPr>
        </p:pic>
        <p:pic>
          <p:nvPicPr>
            <p:cNvPr id="115" name="Picture 114" descr="Chart, bar chart&#10;&#10;Description automatically generated">
              <a:extLst>
                <a:ext uri="{FF2B5EF4-FFF2-40B4-BE49-F238E27FC236}">
                  <a16:creationId xmlns:a16="http://schemas.microsoft.com/office/drawing/2014/main" id="{D1240768-9551-4C69-83FF-4E62569876BD}"/>
                </a:ext>
              </a:extLst>
            </p:cNvPr>
            <p:cNvPicPr>
              <a:picLocks noChangeAspect="1"/>
            </p:cNvPicPr>
            <p:nvPr/>
          </p:nvPicPr>
          <p:blipFill>
            <a:blip r:embed="rId5"/>
            <a:stretch>
              <a:fillRect/>
            </a:stretch>
          </p:blipFill>
          <p:spPr>
            <a:xfrm>
              <a:off x="12123850" y="11748521"/>
              <a:ext cx="5881753" cy="3266936"/>
            </a:xfrm>
            <a:prstGeom prst="rect">
              <a:avLst/>
            </a:prstGeom>
          </p:spPr>
        </p:pic>
        <p:sp>
          <p:nvSpPr>
            <p:cNvPr id="116" name="TextBox 115">
              <a:extLst>
                <a:ext uri="{FF2B5EF4-FFF2-40B4-BE49-F238E27FC236}">
                  <a16:creationId xmlns:a16="http://schemas.microsoft.com/office/drawing/2014/main" id="{06E3F445-A698-4A1D-9240-B84DDD13F841}"/>
                </a:ext>
              </a:extLst>
            </p:cNvPr>
            <p:cNvSpPr txBox="1"/>
            <p:nvPr/>
          </p:nvSpPr>
          <p:spPr>
            <a:xfrm>
              <a:off x="8996703" y="5573991"/>
              <a:ext cx="12248806" cy="2308324"/>
            </a:xfrm>
            <a:prstGeom prst="rect">
              <a:avLst/>
            </a:prstGeom>
            <a:noFill/>
          </p:spPr>
          <p:txBody>
            <a:bodyPr wrap="square" rtlCol="0">
              <a:spAutoFit/>
            </a:bodyPr>
            <a:lstStyle/>
            <a:p>
              <a:pPr algn="just"/>
              <a:r>
                <a:rPr lang="en-GB" sz="2400" dirty="0"/>
                <a:t>	Statistically significant differences (p&lt;0.05) were observed between pre- and post-intervention questionnaire responses for 8 out of 9 questions, demonstrating the effectiveness of the eLearning in changing staff perceptions around pelvic RT LEs.</a:t>
              </a:r>
            </a:p>
            <a:p>
              <a:pPr algn="just"/>
              <a:r>
                <a:rPr lang="en-GB" sz="2400" dirty="0"/>
                <a:t>	Post-intervention, participants reported statistically significant increases in levels of LEs knowledge and confidence in discussing these with patients, and as a result had an increased perception of their professional responsibility to provide LEs information (figures 1-3). </a:t>
              </a:r>
            </a:p>
          </p:txBody>
        </p:sp>
        <p:sp>
          <p:nvSpPr>
            <p:cNvPr id="117" name="Rectangle 116">
              <a:extLst>
                <a:ext uri="{FF2B5EF4-FFF2-40B4-BE49-F238E27FC236}">
                  <a16:creationId xmlns:a16="http://schemas.microsoft.com/office/drawing/2014/main" id="{ADFBD8A1-FBF7-499A-B30F-7EDDB5941B8C}"/>
                </a:ext>
              </a:extLst>
            </p:cNvPr>
            <p:cNvSpPr/>
            <p:nvPr/>
          </p:nvSpPr>
          <p:spPr>
            <a:xfrm>
              <a:off x="9029696" y="5060245"/>
              <a:ext cx="12215813" cy="465620"/>
            </a:xfrm>
            <a:prstGeom prst="rect">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i="1" dirty="0"/>
                <a:t>Quantitative Results</a:t>
              </a:r>
              <a:endParaRPr lang="en-GB" sz="4400" i="1" dirty="0"/>
            </a:p>
          </p:txBody>
        </p:sp>
        <p:sp>
          <p:nvSpPr>
            <p:cNvPr id="118" name="Rectangle 117">
              <a:extLst>
                <a:ext uri="{FF2B5EF4-FFF2-40B4-BE49-F238E27FC236}">
                  <a16:creationId xmlns:a16="http://schemas.microsoft.com/office/drawing/2014/main" id="{524CBBDB-467E-423C-AD66-F2344D8D5DCF}"/>
                </a:ext>
              </a:extLst>
            </p:cNvPr>
            <p:cNvSpPr/>
            <p:nvPr/>
          </p:nvSpPr>
          <p:spPr>
            <a:xfrm>
              <a:off x="9029696" y="15391201"/>
              <a:ext cx="12175929" cy="465620"/>
            </a:xfrm>
            <a:prstGeom prst="rect">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i="1" dirty="0"/>
                <a:t>Qualitative Results</a:t>
              </a:r>
              <a:endParaRPr lang="en-GB" sz="4400" i="1" dirty="0"/>
            </a:p>
          </p:txBody>
        </p:sp>
        <p:sp>
          <p:nvSpPr>
            <p:cNvPr id="120" name="TextBox 119">
              <a:extLst>
                <a:ext uri="{FF2B5EF4-FFF2-40B4-BE49-F238E27FC236}">
                  <a16:creationId xmlns:a16="http://schemas.microsoft.com/office/drawing/2014/main" id="{2A3259B8-5517-4175-B9BA-AE9EC0AB6E51}"/>
                </a:ext>
              </a:extLst>
            </p:cNvPr>
            <p:cNvSpPr txBox="1"/>
            <p:nvPr/>
          </p:nvSpPr>
          <p:spPr>
            <a:xfrm>
              <a:off x="9109471" y="11017841"/>
              <a:ext cx="5955256" cy="707886"/>
            </a:xfrm>
            <a:prstGeom prst="rect">
              <a:avLst/>
            </a:prstGeom>
            <a:noFill/>
          </p:spPr>
          <p:txBody>
            <a:bodyPr wrap="square" rtlCol="0">
              <a:spAutoFit/>
            </a:bodyPr>
            <a:lstStyle/>
            <a:p>
              <a:pPr algn="just"/>
              <a:r>
                <a:rPr lang="en-GB" sz="2000" i="1" dirty="0"/>
                <a:t>Figure 1. Pre- and post-intervention responses relating to knowledge of RT LEs</a:t>
              </a:r>
            </a:p>
          </p:txBody>
        </p:sp>
        <p:sp>
          <p:nvSpPr>
            <p:cNvPr id="121" name="TextBox 120">
              <a:extLst>
                <a:ext uri="{FF2B5EF4-FFF2-40B4-BE49-F238E27FC236}">
                  <a16:creationId xmlns:a16="http://schemas.microsoft.com/office/drawing/2014/main" id="{D8895D22-2C0F-4C8C-8A17-AEB0CEEC977C}"/>
                </a:ext>
              </a:extLst>
            </p:cNvPr>
            <p:cNvSpPr txBox="1"/>
            <p:nvPr/>
          </p:nvSpPr>
          <p:spPr>
            <a:xfrm>
              <a:off x="15210486" y="11056124"/>
              <a:ext cx="5955256" cy="707886"/>
            </a:xfrm>
            <a:prstGeom prst="rect">
              <a:avLst/>
            </a:prstGeom>
            <a:noFill/>
          </p:spPr>
          <p:txBody>
            <a:bodyPr wrap="square" rtlCol="0">
              <a:spAutoFit/>
            </a:bodyPr>
            <a:lstStyle/>
            <a:p>
              <a:pPr algn="just"/>
              <a:r>
                <a:rPr lang="en-GB" sz="2000" i="1" dirty="0"/>
                <a:t>Figure 2. Pre- and post-intervention responses relating to confidence in discussing RT LEs with patients</a:t>
              </a:r>
            </a:p>
          </p:txBody>
        </p:sp>
        <p:sp>
          <p:nvSpPr>
            <p:cNvPr id="122" name="TextBox 121">
              <a:extLst>
                <a:ext uri="{FF2B5EF4-FFF2-40B4-BE49-F238E27FC236}">
                  <a16:creationId xmlns:a16="http://schemas.microsoft.com/office/drawing/2014/main" id="{D0FE8523-2DC5-4C8D-9C34-1CCB7923918F}"/>
                </a:ext>
              </a:extLst>
            </p:cNvPr>
            <p:cNvSpPr txBox="1"/>
            <p:nvPr/>
          </p:nvSpPr>
          <p:spPr>
            <a:xfrm>
              <a:off x="9359909" y="14942062"/>
              <a:ext cx="11307428" cy="400110"/>
            </a:xfrm>
            <a:prstGeom prst="rect">
              <a:avLst/>
            </a:prstGeom>
            <a:noFill/>
          </p:spPr>
          <p:txBody>
            <a:bodyPr wrap="square" rtlCol="0">
              <a:spAutoFit/>
            </a:bodyPr>
            <a:lstStyle/>
            <a:p>
              <a:pPr algn="just"/>
              <a:r>
                <a:rPr lang="en-GB" sz="2000" i="1" dirty="0"/>
                <a:t>Figure 3. Pre- and post-intervention responses relating to perceived responsibility to provide LEs information</a:t>
              </a:r>
            </a:p>
          </p:txBody>
        </p:sp>
        <p:sp>
          <p:nvSpPr>
            <p:cNvPr id="113" name="Rectangle: Rounded Corners 112">
              <a:extLst>
                <a:ext uri="{FF2B5EF4-FFF2-40B4-BE49-F238E27FC236}">
                  <a16:creationId xmlns:a16="http://schemas.microsoft.com/office/drawing/2014/main" id="{67C9822C-3032-4E7F-A238-5385FE15DF6C}"/>
                </a:ext>
              </a:extLst>
            </p:cNvPr>
            <p:cNvSpPr/>
            <p:nvPr/>
          </p:nvSpPr>
          <p:spPr>
            <a:xfrm>
              <a:off x="11524463" y="16721789"/>
              <a:ext cx="2304174" cy="3987267"/>
            </a:xfrm>
            <a:prstGeom prst="roundRect">
              <a:avLst/>
            </a:prstGeom>
          </p:spPr>
          <p:style>
            <a:lnRef idx="2">
              <a:schemeClr val="accent2"/>
            </a:lnRef>
            <a:fillRef idx="1">
              <a:schemeClr val="lt1"/>
            </a:fillRef>
            <a:effectRef idx="0">
              <a:schemeClr val="accent2"/>
            </a:effectRef>
            <a:fontRef idx="minor">
              <a:schemeClr val="dk1"/>
            </a:fontRef>
          </p:style>
          <p:txBody>
            <a:bodyPr rtlCol="0" anchor="t"/>
            <a:lstStyle/>
            <a:p>
              <a:pPr algn="ctr">
                <a:spcAft>
                  <a:spcPts val="1200"/>
                </a:spcAft>
              </a:pPr>
              <a:r>
                <a:rPr lang="en-GB" sz="2400" b="1" u="sng" dirty="0">
                  <a:solidFill>
                    <a:srgbClr val="002060"/>
                  </a:solidFill>
                </a:rPr>
                <a:t>CONSENT</a:t>
              </a:r>
              <a:endParaRPr lang="en-GB" sz="2000" b="1" i="1" u="sng" dirty="0">
                <a:solidFill>
                  <a:srgbClr val="002060"/>
                </a:solidFill>
              </a:endParaRPr>
            </a:p>
            <a:p>
              <a:pPr algn="ctr">
                <a:spcAft>
                  <a:spcPts val="600"/>
                </a:spcAft>
              </a:pPr>
              <a:r>
                <a:rPr lang="en-GB" sz="2000" i="1" dirty="0"/>
                <a:t>“It should be part of a patient’s informed consent…we’ve got a duty to remind them, but they should get to us on day 1 and have had all of the information”</a:t>
              </a:r>
            </a:p>
          </p:txBody>
        </p:sp>
        <p:sp>
          <p:nvSpPr>
            <p:cNvPr id="124" name="Rectangle: Rounded Corners 123">
              <a:extLst>
                <a:ext uri="{FF2B5EF4-FFF2-40B4-BE49-F238E27FC236}">
                  <a16:creationId xmlns:a16="http://schemas.microsoft.com/office/drawing/2014/main" id="{C47D64FF-F8F1-4D86-852A-DB8618A6F789}"/>
                </a:ext>
              </a:extLst>
            </p:cNvPr>
            <p:cNvSpPr/>
            <p:nvPr/>
          </p:nvSpPr>
          <p:spPr>
            <a:xfrm>
              <a:off x="9124161" y="16709130"/>
              <a:ext cx="2305839" cy="3987268"/>
            </a:xfrm>
            <a:prstGeom prst="roundRect">
              <a:avLst/>
            </a:prstGeom>
          </p:spPr>
          <p:style>
            <a:lnRef idx="2">
              <a:schemeClr val="accent2"/>
            </a:lnRef>
            <a:fillRef idx="1">
              <a:schemeClr val="lt1"/>
            </a:fillRef>
            <a:effectRef idx="0">
              <a:schemeClr val="accent2"/>
            </a:effectRef>
            <a:fontRef idx="minor">
              <a:schemeClr val="dk1"/>
            </a:fontRef>
          </p:style>
          <p:txBody>
            <a:bodyPr rtlCol="0" anchor="t"/>
            <a:lstStyle/>
            <a:p>
              <a:pPr algn="ctr">
                <a:spcAft>
                  <a:spcPts val="1200"/>
                </a:spcAft>
              </a:pPr>
              <a:r>
                <a:rPr lang="en-GB" sz="2400" b="1" u="sng" dirty="0">
                  <a:solidFill>
                    <a:srgbClr val="002060"/>
                  </a:solidFill>
                </a:rPr>
                <a:t>KNOWLEDGE/CONFIDENCE</a:t>
              </a:r>
            </a:p>
            <a:p>
              <a:pPr algn="ctr"/>
              <a:r>
                <a:rPr lang="en-GB" sz="2000" i="1" dirty="0"/>
                <a:t>“I mention it more at the end of treatment now. The eLearning has definitely made me more aware about telling patients”</a:t>
              </a:r>
            </a:p>
          </p:txBody>
        </p:sp>
        <p:sp>
          <p:nvSpPr>
            <p:cNvPr id="125" name="Rectangle: Rounded Corners 124">
              <a:extLst>
                <a:ext uri="{FF2B5EF4-FFF2-40B4-BE49-F238E27FC236}">
                  <a16:creationId xmlns:a16="http://schemas.microsoft.com/office/drawing/2014/main" id="{F78DC6EA-6949-40BE-924B-8B2C76730EFC}"/>
                </a:ext>
              </a:extLst>
            </p:cNvPr>
            <p:cNvSpPr/>
            <p:nvPr/>
          </p:nvSpPr>
          <p:spPr>
            <a:xfrm>
              <a:off x="13948826" y="16719541"/>
              <a:ext cx="2520150" cy="3989516"/>
            </a:xfrm>
            <a:prstGeom prst="roundRect">
              <a:avLst/>
            </a:prstGeom>
          </p:spPr>
          <p:style>
            <a:lnRef idx="2">
              <a:schemeClr val="accent2"/>
            </a:lnRef>
            <a:fillRef idx="1">
              <a:schemeClr val="lt1"/>
            </a:fillRef>
            <a:effectRef idx="0">
              <a:schemeClr val="accent2"/>
            </a:effectRef>
            <a:fontRef idx="minor">
              <a:schemeClr val="dk1"/>
            </a:fontRef>
          </p:style>
          <p:txBody>
            <a:bodyPr rtlCol="0" anchor="t"/>
            <a:lstStyle/>
            <a:p>
              <a:pPr algn="ctr">
                <a:spcAft>
                  <a:spcPts val="1200"/>
                </a:spcAft>
              </a:pPr>
              <a:r>
                <a:rPr lang="en-GB" sz="2400" b="1" u="sng" dirty="0">
                  <a:solidFill>
                    <a:srgbClr val="002060"/>
                  </a:solidFill>
                </a:rPr>
                <a:t>PROFESSIONAL RESPONSIBILITY</a:t>
              </a:r>
            </a:p>
            <a:p>
              <a:pPr algn="ctr"/>
              <a:r>
                <a:rPr lang="en-GB" sz="2000" i="1" dirty="0"/>
                <a:t>“I previously thought…’they should have been told by the Doctor’. Now, as I feel more confident, there’s no reason we can’t tell patients too”</a:t>
              </a:r>
            </a:p>
          </p:txBody>
        </p:sp>
        <p:sp>
          <p:nvSpPr>
            <p:cNvPr id="126" name="Rectangle: Rounded Corners 125">
              <a:extLst>
                <a:ext uri="{FF2B5EF4-FFF2-40B4-BE49-F238E27FC236}">
                  <a16:creationId xmlns:a16="http://schemas.microsoft.com/office/drawing/2014/main" id="{A874E8F3-B90C-41FF-B977-0399A47A1FC6}"/>
                </a:ext>
              </a:extLst>
            </p:cNvPr>
            <p:cNvSpPr/>
            <p:nvPr/>
          </p:nvSpPr>
          <p:spPr>
            <a:xfrm>
              <a:off x="16598655" y="16687818"/>
              <a:ext cx="2185990" cy="3989516"/>
            </a:xfrm>
            <a:prstGeom prst="roundRect">
              <a:avLst/>
            </a:prstGeom>
          </p:spPr>
          <p:style>
            <a:lnRef idx="2">
              <a:schemeClr val="accent2"/>
            </a:lnRef>
            <a:fillRef idx="1">
              <a:schemeClr val="lt1"/>
            </a:fillRef>
            <a:effectRef idx="0">
              <a:schemeClr val="accent2"/>
            </a:effectRef>
            <a:fontRef idx="minor">
              <a:schemeClr val="dk1"/>
            </a:fontRef>
          </p:style>
          <p:txBody>
            <a:bodyPr rtlCol="0" anchor="t"/>
            <a:lstStyle/>
            <a:p>
              <a:pPr algn="ctr">
                <a:spcAft>
                  <a:spcPts val="1200"/>
                </a:spcAft>
              </a:pPr>
              <a:r>
                <a:rPr lang="en-GB" sz="2400" b="1" u="sng" dirty="0">
                  <a:solidFill>
                    <a:srgbClr val="002060"/>
                  </a:solidFill>
                </a:rPr>
                <a:t>GAPS WITHIN PRACTICE</a:t>
              </a:r>
            </a:p>
            <a:p>
              <a:pPr algn="ctr"/>
              <a:r>
                <a:rPr lang="en-GB" sz="2000" i="1" dirty="0"/>
                <a:t>“We focus on short-term side effects…no one ever talks about ‘actually, these side effects are a risk later down the line’”</a:t>
              </a:r>
            </a:p>
          </p:txBody>
        </p:sp>
        <p:sp>
          <p:nvSpPr>
            <p:cNvPr id="127" name="Rectangle: Rounded Corners 126">
              <a:extLst>
                <a:ext uri="{FF2B5EF4-FFF2-40B4-BE49-F238E27FC236}">
                  <a16:creationId xmlns:a16="http://schemas.microsoft.com/office/drawing/2014/main" id="{51285B4A-C01B-4993-A377-E22E2CE7CBBF}"/>
                </a:ext>
              </a:extLst>
            </p:cNvPr>
            <p:cNvSpPr/>
            <p:nvPr/>
          </p:nvSpPr>
          <p:spPr>
            <a:xfrm>
              <a:off x="18892444" y="16719541"/>
              <a:ext cx="2185990" cy="398951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spcAft>
                  <a:spcPts val="1200"/>
                </a:spcAft>
              </a:pPr>
              <a:r>
                <a:rPr lang="en-GB" sz="2400" b="1" u="sng" dirty="0">
                  <a:solidFill>
                    <a:srgbClr val="002060"/>
                  </a:solidFill>
                </a:rPr>
                <a:t>TIME/SPACE</a:t>
              </a:r>
            </a:p>
            <a:p>
              <a:pPr algn="ctr"/>
              <a:r>
                <a:rPr lang="en-GB" sz="2000" i="1" dirty="0"/>
                <a:t>“If you had an official sit-down last day chat like you do on the first day, you’d have time to go through the late effects information with the summary too”</a:t>
              </a:r>
            </a:p>
          </p:txBody>
        </p:sp>
        <p:sp>
          <p:nvSpPr>
            <p:cNvPr id="128" name="TextBox 127">
              <a:extLst>
                <a:ext uri="{FF2B5EF4-FFF2-40B4-BE49-F238E27FC236}">
                  <a16:creationId xmlns:a16="http://schemas.microsoft.com/office/drawing/2014/main" id="{D779B498-7EF8-4A6F-A935-73F765AFC4CB}"/>
                </a:ext>
              </a:extLst>
            </p:cNvPr>
            <p:cNvSpPr txBox="1"/>
            <p:nvPr/>
          </p:nvSpPr>
          <p:spPr>
            <a:xfrm>
              <a:off x="9124161" y="15856821"/>
              <a:ext cx="12114460" cy="830997"/>
            </a:xfrm>
            <a:prstGeom prst="rect">
              <a:avLst/>
            </a:prstGeom>
            <a:noFill/>
          </p:spPr>
          <p:txBody>
            <a:bodyPr wrap="square" rtlCol="0">
              <a:spAutoFit/>
            </a:bodyPr>
            <a:lstStyle/>
            <a:p>
              <a:pPr algn="just"/>
              <a:r>
                <a:rPr lang="en-GB" sz="2400" dirty="0"/>
                <a:t>Five themes were derived from thematic analysis of pre- and post-intervention focus groups and free-text questionnaire responses. One response from each theme is provided below:</a:t>
              </a:r>
            </a:p>
          </p:txBody>
        </p:sp>
      </p:grpSp>
      <p:grpSp>
        <p:nvGrpSpPr>
          <p:cNvPr id="1035" name="Group 1034">
            <a:extLst>
              <a:ext uri="{FF2B5EF4-FFF2-40B4-BE49-F238E27FC236}">
                <a16:creationId xmlns:a16="http://schemas.microsoft.com/office/drawing/2014/main" id="{4181DA0A-868A-4168-B7CE-E29A46E0C23C}"/>
              </a:ext>
            </a:extLst>
          </p:cNvPr>
          <p:cNvGrpSpPr/>
          <p:nvPr/>
        </p:nvGrpSpPr>
        <p:grpSpPr>
          <a:xfrm>
            <a:off x="22059898" y="3525857"/>
            <a:ext cx="7873085" cy="16422351"/>
            <a:chOff x="22059898" y="4286705"/>
            <a:chExt cx="7873085" cy="16422351"/>
          </a:xfrm>
        </p:grpSpPr>
        <p:sp>
          <p:nvSpPr>
            <p:cNvPr id="11" name="Rectangle 10">
              <a:extLst>
                <a:ext uri="{FF2B5EF4-FFF2-40B4-BE49-F238E27FC236}">
                  <a16:creationId xmlns:a16="http://schemas.microsoft.com/office/drawing/2014/main" id="{35EF0CCE-066E-42C5-B333-B0D3FC19D795}"/>
                </a:ext>
              </a:extLst>
            </p:cNvPr>
            <p:cNvSpPr/>
            <p:nvPr/>
          </p:nvSpPr>
          <p:spPr>
            <a:xfrm>
              <a:off x="22102405" y="4668956"/>
              <a:ext cx="7731230" cy="16040100"/>
            </a:xfrm>
            <a:prstGeom prst="rect">
              <a:avLst/>
            </a:prstGeom>
            <a:solidFill>
              <a:srgbClr val="FBE5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4B3E94AB-7697-4D04-90F9-1EE5952DEDF8}"/>
                </a:ext>
              </a:extLst>
            </p:cNvPr>
            <p:cNvSpPr/>
            <p:nvPr/>
          </p:nvSpPr>
          <p:spPr>
            <a:xfrm>
              <a:off x="22059898" y="4286705"/>
              <a:ext cx="7772402" cy="76655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t>CONCLUSIONS</a:t>
              </a:r>
              <a:endParaRPr lang="en-GB" sz="6000" dirty="0"/>
            </a:p>
          </p:txBody>
        </p:sp>
        <p:sp>
          <p:nvSpPr>
            <p:cNvPr id="19" name="Rectangle 18">
              <a:extLst>
                <a:ext uri="{FF2B5EF4-FFF2-40B4-BE49-F238E27FC236}">
                  <a16:creationId xmlns:a16="http://schemas.microsoft.com/office/drawing/2014/main" id="{F81E94B6-08A0-42A9-A342-8A6F65D5AF8F}"/>
                </a:ext>
              </a:extLst>
            </p:cNvPr>
            <p:cNvSpPr/>
            <p:nvPr/>
          </p:nvSpPr>
          <p:spPr>
            <a:xfrm>
              <a:off x="22102407" y="17450543"/>
              <a:ext cx="7729893" cy="74609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t>ACKNOWLEDGEMENTS</a:t>
              </a:r>
              <a:endParaRPr lang="en-GB" sz="4400" dirty="0"/>
            </a:p>
          </p:txBody>
        </p:sp>
        <p:sp>
          <p:nvSpPr>
            <p:cNvPr id="20" name="TextBox 19">
              <a:extLst>
                <a:ext uri="{FF2B5EF4-FFF2-40B4-BE49-F238E27FC236}">
                  <a16:creationId xmlns:a16="http://schemas.microsoft.com/office/drawing/2014/main" id="{FB988808-DDA0-409C-B55E-7029F8487613}"/>
                </a:ext>
              </a:extLst>
            </p:cNvPr>
            <p:cNvSpPr txBox="1"/>
            <p:nvPr/>
          </p:nvSpPr>
          <p:spPr>
            <a:xfrm>
              <a:off x="22160583" y="18221659"/>
              <a:ext cx="7772400" cy="2308324"/>
            </a:xfrm>
            <a:prstGeom prst="rect">
              <a:avLst/>
            </a:prstGeom>
            <a:noFill/>
          </p:spPr>
          <p:txBody>
            <a:bodyPr wrap="square" rtlCol="0">
              <a:spAutoFit/>
            </a:bodyPr>
            <a:lstStyle/>
            <a:p>
              <a:r>
                <a:rPr lang="en-GB" sz="2400" dirty="0"/>
                <a:t>	The authors wish to thank Liam Kind at Lancashire Teaching Hospitals NHS Foundation Trust (LTHTR) for his support and expertise in developing the eLearning tool.</a:t>
              </a:r>
            </a:p>
            <a:p>
              <a:r>
                <a:rPr lang="en-GB" sz="2400" dirty="0"/>
                <a:t>	We also extend many thanks and appreciation to LTHTR for funding towards this work, and to all staff within the Radiotherapy department for their participation in this study.</a:t>
              </a:r>
            </a:p>
          </p:txBody>
        </p:sp>
        <p:sp>
          <p:nvSpPr>
            <p:cNvPr id="21" name="TextBox 20">
              <a:extLst>
                <a:ext uri="{FF2B5EF4-FFF2-40B4-BE49-F238E27FC236}">
                  <a16:creationId xmlns:a16="http://schemas.microsoft.com/office/drawing/2014/main" id="{4A877D2D-B207-4E3A-A848-FB719EC931AB}"/>
                </a:ext>
              </a:extLst>
            </p:cNvPr>
            <p:cNvSpPr txBox="1"/>
            <p:nvPr/>
          </p:nvSpPr>
          <p:spPr>
            <a:xfrm>
              <a:off x="22102409" y="5057669"/>
              <a:ext cx="7772400" cy="7848302"/>
            </a:xfrm>
            <a:prstGeom prst="rect">
              <a:avLst/>
            </a:prstGeom>
            <a:noFill/>
          </p:spPr>
          <p:txBody>
            <a:bodyPr wrap="square" rtlCol="0">
              <a:spAutoFit/>
            </a:bodyPr>
            <a:lstStyle/>
            <a:p>
              <a:r>
                <a:rPr lang="en-GB" sz="2400" dirty="0"/>
                <a:t>	The novel, interactive eLearning tool developed for this study proved successful in achieving the study aims: increasing Therapeutic Radiographers’ knowledge/awareness and professional responsibility in providing pelvic RT LEs information to patients. Whilst participants also reported increased confidence in discussing LEs after the eLearning, further training using ‘blended’ pedagogical approaches may be required to achieve longstanding improvements.</a:t>
              </a:r>
            </a:p>
            <a:p>
              <a:r>
                <a:rPr lang="en-GB" sz="2400" dirty="0"/>
                <a:t>	The eLearning developed here has since been disseminated to all NHS hospitals within the regional Cancer Alliance, including at a new specialist RT LEs clinic. This has enhanced pelvic RT LEs knowledge across the wider oncology multidisciplinary team (MDT), including consultants, nurses, physicists and dosimetrists.  Our study also demonstrates the potential to develop similar robust, asynchronous eLearning tools across other healthcare disciplines within the wider MDT, overcoming barriers within busy clinical settings.</a:t>
              </a:r>
            </a:p>
            <a:p>
              <a:r>
                <a:rPr lang="en-GB" sz="2400" dirty="0"/>
                <a:t>	Limitations of the study included a small sample size within a single RT centre due to time constraints, lack of a control group and participant subjectivity. In future multi-centre audits, a larger sample size will increase study validity.  </a:t>
              </a:r>
            </a:p>
          </p:txBody>
        </p:sp>
        <p:sp>
          <p:nvSpPr>
            <p:cNvPr id="133" name="Rectangle 132">
              <a:extLst>
                <a:ext uri="{FF2B5EF4-FFF2-40B4-BE49-F238E27FC236}">
                  <a16:creationId xmlns:a16="http://schemas.microsoft.com/office/drawing/2014/main" id="{250EAF2F-E98B-4EF6-A1B2-D4D8999D7DEC}"/>
                </a:ext>
              </a:extLst>
            </p:cNvPr>
            <p:cNvSpPr/>
            <p:nvPr/>
          </p:nvSpPr>
          <p:spPr>
            <a:xfrm>
              <a:off x="22078340" y="15355041"/>
              <a:ext cx="7731230" cy="377922"/>
            </a:xfrm>
            <a:prstGeom prst="rect">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i="1" dirty="0"/>
                <a:t>Outputs</a:t>
              </a:r>
              <a:endParaRPr lang="en-GB" sz="4000" i="1" dirty="0"/>
            </a:p>
          </p:txBody>
        </p:sp>
        <p:sp>
          <p:nvSpPr>
            <p:cNvPr id="1028" name="Rectangle 1027">
              <a:extLst>
                <a:ext uri="{FF2B5EF4-FFF2-40B4-BE49-F238E27FC236}">
                  <a16:creationId xmlns:a16="http://schemas.microsoft.com/office/drawing/2014/main" id="{F8CFC743-B4DF-4DBD-8CB2-AAC6E378FD83}"/>
                </a:ext>
              </a:extLst>
            </p:cNvPr>
            <p:cNvSpPr/>
            <p:nvPr/>
          </p:nvSpPr>
          <p:spPr>
            <a:xfrm>
              <a:off x="22147244" y="15733255"/>
              <a:ext cx="7757118" cy="1569660"/>
            </a:xfrm>
            <a:prstGeom prst="rect">
              <a:avLst/>
            </a:prstGeom>
          </p:spPr>
          <p:txBody>
            <a:bodyPr wrap="square">
              <a:spAutoFit/>
            </a:bodyPr>
            <a:lstStyle/>
            <a:p>
              <a:r>
                <a:rPr lang="en-GB" sz="2400" dirty="0"/>
                <a:t>	The findings of this study have been disseminated through international conference and journal publications, including at ESTRO 2021</a:t>
              </a:r>
              <a:r>
                <a:rPr lang="en-GB" sz="2400" baseline="30000" dirty="0"/>
                <a:t>5</a:t>
              </a:r>
              <a:r>
                <a:rPr lang="en-GB" sz="2400" dirty="0"/>
                <a:t>, the BIR Annual Radiotherapy &amp; Oncology Conference and in the BJRO Journal</a:t>
              </a:r>
              <a:r>
                <a:rPr lang="en-GB" sz="2400" baseline="30000" dirty="0"/>
                <a:t>6</a:t>
              </a:r>
              <a:r>
                <a:rPr lang="en-GB" sz="2400" i="1" dirty="0"/>
                <a:t>.</a:t>
              </a:r>
              <a:endParaRPr lang="en-GB" sz="2400" dirty="0"/>
            </a:p>
          </p:txBody>
        </p:sp>
        <p:sp>
          <p:nvSpPr>
            <p:cNvPr id="135" name="Rectangle 134">
              <a:extLst>
                <a:ext uri="{FF2B5EF4-FFF2-40B4-BE49-F238E27FC236}">
                  <a16:creationId xmlns:a16="http://schemas.microsoft.com/office/drawing/2014/main" id="{E2D7F846-5066-4864-8C1C-DA137DAAF590}"/>
                </a:ext>
              </a:extLst>
            </p:cNvPr>
            <p:cNvSpPr/>
            <p:nvPr/>
          </p:nvSpPr>
          <p:spPr>
            <a:xfrm>
              <a:off x="22098929" y="12974592"/>
              <a:ext cx="7706774" cy="361169"/>
            </a:xfrm>
            <a:prstGeom prst="rect">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i="1" dirty="0"/>
                <a:t>Future Development</a:t>
              </a:r>
            </a:p>
          </p:txBody>
        </p:sp>
        <p:sp>
          <p:nvSpPr>
            <p:cNvPr id="1029" name="Rectangle 1028">
              <a:extLst>
                <a:ext uri="{FF2B5EF4-FFF2-40B4-BE49-F238E27FC236}">
                  <a16:creationId xmlns:a16="http://schemas.microsoft.com/office/drawing/2014/main" id="{EA6A7712-570D-4A66-B2C6-D4F36D2C632B}"/>
                </a:ext>
              </a:extLst>
            </p:cNvPr>
            <p:cNvSpPr/>
            <p:nvPr/>
          </p:nvSpPr>
          <p:spPr>
            <a:xfrm>
              <a:off x="22101110" y="13316801"/>
              <a:ext cx="7718759" cy="1938992"/>
            </a:xfrm>
            <a:prstGeom prst="rect">
              <a:avLst/>
            </a:prstGeom>
          </p:spPr>
          <p:txBody>
            <a:bodyPr wrap="square">
              <a:spAutoFit/>
            </a:bodyPr>
            <a:lstStyle/>
            <a:p>
              <a:r>
                <a:rPr lang="en-GB" sz="2400" dirty="0"/>
                <a:t>	Further dissemination of the eLearning across all UK Cancer Alliances is underway, to enhance RT LEs awareness for oncology professionals and to audit the tool nationally.</a:t>
              </a:r>
            </a:p>
            <a:p>
              <a:r>
                <a:rPr lang="en-GB" sz="2400" dirty="0"/>
                <a:t>	Work is currently underway to incorporate the tool onto the Health Education England </a:t>
              </a:r>
              <a:r>
                <a:rPr lang="en-GB" sz="2400" i="1" dirty="0"/>
                <a:t>eLearning for Health</a:t>
              </a:r>
              <a:r>
                <a:rPr lang="en-GB" sz="2400" dirty="0"/>
                <a:t> platform.</a:t>
              </a:r>
            </a:p>
          </p:txBody>
        </p:sp>
      </p:grpSp>
      <p:sp>
        <p:nvSpPr>
          <p:cNvPr id="145" name="TextBox 144">
            <a:extLst>
              <a:ext uri="{FF2B5EF4-FFF2-40B4-BE49-F238E27FC236}">
                <a16:creationId xmlns:a16="http://schemas.microsoft.com/office/drawing/2014/main" id="{A181EE7A-EABB-4814-91E8-096F40BBCCC1}"/>
              </a:ext>
            </a:extLst>
          </p:cNvPr>
          <p:cNvSpPr txBox="1"/>
          <p:nvPr/>
        </p:nvSpPr>
        <p:spPr>
          <a:xfrm>
            <a:off x="442912" y="20144636"/>
            <a:ext cx="10938834" cy="1138773"/>
          </a:xfrm>
          <a:prstGeom prst="rect">
            <a:avLst/>
          </a:prstGeom>
          <a:noFill/>
        </p:spPr>
        <p:txBody>
          <a:bodyPr wrap="square" rtlCol="0">
            <a:spAutoFit/>
          </a:bodyPr>
          <a:lstStyle/>
          <a:p>
            <a:r>
              <a:rPr lang="en-GB" sz="1700" b="1" dirty="0"/>
              <a:t>References</a:t>
            </a:r>
          </a:p>
          <a:p>
            <a:pPr marL="457200" indent="-457200">
              <a:buFont typeface="+mj-lt"/>
              <a:buAutoNum type="arabicPeriod"/>
            </a:pPr>
            <a:r>
              <a:rPr lang="en-GB" sz="1700" dirty="0" err="1"/>
              <a:t>Dalsania</a:t>
            </a:r>
            <a:r>
              <a:rPr lang="en-GB" sz="1700" dirty="0"/>
              <a:t> RM, Shah KP, </a:t>
            </a:r>
            <a:r>
              <a:rPr lang="en-GB" sz="1700" dirty="0" err="1"/>
              <a:t>Stotsky-Himelfarb</a:t>
            </a:r>
            <a:r>
              <a:rPr lang="en-GB" sz="1700" dirty="0"/>
              <a:t> E, </a:t>
            </a:r>
            <a:r>
              <a:rPr lang="en-GB" sz="1700" dirty="0" err="1"/>
              <a:t>Hoffe</a:t>
            </a:r>
            <a:r>
              <a:rPr lang="en-GB" sz="1700" dirty="0"/>
              <a:t> S, Willingham FF. </a:t>
            </a:r>
            <a:r>
              <a:rPr lang="en-GB" sz="1700" i="1" dirty="0"/>
              <a:t>Am Soc Clin Oncol </a:t>
            </a:r>
            <a:r>
              <a:rPr lang="en-GB" sz="1700" i="1" dirty="0" err="1"/>
              <a:t>Educ</a:t>
            </a:r>
            <a:r>
              <a:rPr lang="en-GB" sz="1700" i="1" dirty="0"/>
              <a:t> Book. </a:t>
            </a:r>
            <a:r>
              <a:rPr lang="en-GB" sz="1700" dirty="0"/>
              <a:t>2021; </a:t>
            </a:r>
            <a:r>
              <a:rPr lang="en-GB" sz="1700" b="1" dirty="0"/>
              <a:t>41</a:t>
            </a:r>
            <a:r>
              <a:rPr lang="en-GB" sz="1700" dirty="0"/>
              <a:t>: 147-57.</a:t>
            </a:r>
          </a:p>
          <a:p>
            <a:pPr marL="457200" indent="-457200">
              <a:buFont typeface="+mj-lt"/>
              <a:buAutoNum type="arabicPeriod"/>
            </a:pPr>
            <a:r>
              <a:rPr lang="en-GB" sz="1700" dirty="0"/>
              <a:t>National Cancer Survivorship Initiative (NCSI).Living with &amp; beyond cancer: taking action to improve outcomes. 2013.</a:t>
            </a:r>
          </a:p>
          <a:p>
            <a:pPr marL="457200" indent="-457200">
              <a:buFont typeface="+mj-lt"/>
              <a:buAutoNum type="arabicPeriod"/>
            </a:pPr>
            <a:r>
              <a:rPr lang="en-GB" sz="1700" dirty="0"/>
              <a:t>Griffiths D, Hodgson DA. </a:t>
            </a:r>
            <a:r>
              <a:rPr lang="en-GB" sz="1700" i="1" dirty="0"/>
              <a:t>J </a:t>
            </a:r>
            <a:r>
              <a:rPr lang="en-GB" sz="1700" i="1" dirty="0" err="1"/>
              <a:t>Radiother</a:t>
            </a:r>
            <a:r>
              <a:rPr lang="en-GB" sz="1700" i="1" dirty="0"/>
              <a:t> </a:t>
            </a:r>
            <a:r>
              <a:rPr lang="en-GB" sz="1700" i="1" dirty="0" err="1"/>
              <a:t>Pract</a:t>
            </a:r>
            <a:r>
              <a:rPr lang="en-GB" sz="1700" i="1" dirty="0"/>
              <a:t> </a:t>
            </a:r>
            <a:r>
              <a:rPr lang="en-GB" sz="1700" dirty="0"/>
              <a:t>2011; </a:t>
            </a:r>
            <a:r>
              <a:rPr lang="en-GB" sz="1700" b="1" dirty="0"/>
              <a:t>10</a:t>
            </a:r>
            <a:r>
              <a:rPr lang="en-GB" sz="1700" dirty="0"/>
              <a:t>: 215–27.</a:t>
            </a:r>
          </a:p>
        </p:txBody>
      </p:sp>
      <p:pic>
        <p:nvPicPr>
          <p:cNvPr id="149" name="Picture 148">
            <a:extLst>
              <a:ext uri="{FF2B5EF4-FFF2-40B4-BE49-F238E27FC236}">
                <a16:creationId xmlns:a16="http://schemas.microsoft.com/office/drawing/2014/main" id="{0A3FFD65-88B0-4921-87D5-D18B5FC5167F}"/>
              </a:ext>
            </a:extLst>
          </p:cNvPr>
          <p:cNvPicPr>
            <a:picLocks noChangeAspect="1"/>
          </p:cNvPicPr>
          <p:nvPr/>
        </p:nvPicPr>
        <p:blipFill>
          <a:blip r:embed="rId6"/>
          <a:stretch>
            <a:fillRect/>
          </a:stretch>
        </p:blipFill>
        <p:spPr>
          <a:xfrm>
            <a:off x="442912" y="1275687"/>
            <a:ext cx="4375292" cy="1144768"/>
          </a:xfrm>
          <a:prstGeom prst="rect">
            <a:avLst/>
          </a:prstGeom>
        </p:spPr>
      </p:pic>
      <p:pic>
        <p:nvPicPr>
          <p:cNvPr id="150" name="Picture 2" descr="The University of Liverpool">
            <a:extLst>
              <a:ext uri="{FF2B5EF4-FFF2-40B4-BE49-F238E27FC236}">
                <a16:creationId xmlns:a16="http://schemas.microsoft.com/office/drawing/2014/main" id="{0F8F294A-5D88-4265-A488-B9471B7A3BF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357175" y="1270847"/>
            <a:ext cx="4448528" cy="1144768"/>
          </a:xfrm>
          <a:prstGeom prst="rect">
            <a:avLst/>
          </a:prstGeom>
          <a:noFill/>
          <a:extLst>
            <a:ext uri="{909E8E84-426E-40DD-AFC4-6F175D3DCCD1}">
              <a14:hiddenFill xmlns:a14="http://schemas.microsoft.com/office/drawing/2010/main">
                <a:solidFill>
                  <a:srgbClr val="FFFFFF"/>
                </a:solidFill>
              </a14:hiddenFill>
            </a:ext>
          </a:extLst>
        </p:spPr>
      </p:pic>
      <p:grpSp>
        <p:nvGrpSpPr>
          <p:cNvPr id="1041" name="Group 1040">
            <a:extLst>
              <a:ext uri="{FF2B5EF4-FFF2-40B4-BE49-F238E27FC236}">
                <a16:creationId xmlns:a16="http://schemas.microsoft.com/office/drawing/2014/main" id="{DAF7EF6C-C9C3-4254-A97B-BFCA1A06FEEC}"/>
              </a:ext>
            </a:extLst>
          </p:cNvPr>
          <p:cNvGrpSpPr/>
          <p:nvPr/>
        </p:nvGrpSpPr>
        <p:grpSpPr>
          <a:xfrm>
            <a:off x="22774711" y="20052800"/>
            <a:ext cx="7782699" cy="1277273"/>
            <a:chOff x="22161010" y="18513634"/>
            <a:chExt cx="7782699" cy="1277273"/>
          </a:xfrm>
        </p:grpSpPr>
        <p:sp>
          <p:nvSpPr>
            <p:cNvPr id="151" name="TextBox 150">
              <a:extLst>
                <a:ext uri="{FF2B5EF4-FFF2-40B4-BE49-F238E27FC236}">
                  <a16:creationId xmlns:a16="http://schemas.microsoft.com/office/drawing/2014/main" id="{A6BD0151-9241-4C63-A1B1-9AAD9C20ACD1}"/>
                </a:ext>
              </a:extLst>
            </p:cNvPr>
            <p:cNvSpPr txBox="1"/>
            <p:nvPr/>
          </p:nvSpPr>
          <p:spPr>
            <a:xfrm>
              <a:off x="22171309" y="18513634"/>
              <a:ext cx="7772400" cy="1277273"/>
            </a:xfrm>
            <a:prstGeom prst="rect">
              <a:avLst/>
            </a:prstGeom>
            <a:noFill/>
          </p:spPr>
          <p:txBody>
            <a:bodyPr wrap="square" rtlCol="0">
              <a:spAutoFit/>
            </a:bodyPr>
            <a:lstStyle/>
            <a:p>
              <a:r>
                <a:rPr lang="en-GB" sz="2400" dirty="0"/>
                <a:t>For any questions relating to this work please contact:</a:t>
              </a:r>
            </a:p>
            <a:p>
              <a:pPr>
                <a:spcAft>
                  <a:spcPts val="600"/>
                </a:spcAft>
              </a:pPr>
              <a:r>
                <a:rPr lang="en-GB" sz="2400" dirty="0"/>
                <a:t>	</a:t>
              </a:r>
              <a:r>
                <a:rPr lang="en-GB" sz="2400" dirty="0">
                  <a:hlinkClick r:id="rId8"/>
                </a:rPr>
                <a:t>l.oliver@liverpool.ac.uk</a:t>
              </a:r>
              <a:endParaRPr lang="en-GB" sz="2400" dirty="0"/>
            </a:p>
            <a:p>
              <a:r>
                <a:rPr lang="en-GB" sz="2400" dirty="0"/>
                <a:t>	@</a:t>
              </a:r>
              <a:r>
                <a:rPr lang="en-GB" sz="2400" dirty="0" err="1"/>
                <a:t>PRDResearch</a:t>
              </a:r>
              <a:r>
                <a:rPr lang="en-GB" sz="2400" dirty="0"/>
                <a:t> on Twitter</a:t>
              </a:r>
            </a:p>
          </p:txBody>
        </p:sp>
        <p:pic>
          <p:nvPicPr>
            <p:cNvPr id="1037" name="Graphic 1036" descr="Email">
              <a:extLst>
                <a:ext uri="{FF2B5EF4-FFF2-40B4-BE49-F238E27FC236}">
                  <a16:creationId xmlns:a16="http://schemas.microsoft.com/office/drawing/2014/main" id="{9AF8181C-28CA-4503-8020-C9162D1F293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2161010" y="18922821"/>
              <a:ext cx="414784" cy="414784"/>
            </a:xfrm>
            <a:prstGeom prst="rect">
              <a:avLst/>
            </a:prstGeom>
          </p:spPr>
        </p:pic>
        <p:sp>
          <p:nvSpPr>
            <p:cNvPr id="1040" name="Oval 1039">
              <a:extLst>
                <a:ext uri="{FF2B5EF4-FFF2-40B4-BE49-F238E27FC236}">
                  <a16:creationId xmlns:a16="http://schemas.microsoft.com/office/drawing/2014/main" id="{4A4931A9-5502-4857-AFA2-946088FDB8AB}"/>
                </a:ext>
              </a:extLst>
            </p:cNvPr>
            <p:cNvSpPr/>
            <p:nvPr/>
          </p:nvSpPr>
          <p:spPr>
            <a:xfrm>
              <a:off x="22184205" y="19370053"/>
              <a:ext cx="391589" cy="3850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t</a:t>
              </a:r>
            </a:p>
          </p:txBody>
        </p:sp>
      </p:grpSp>
      <p:sp>
        <p:nvSpPr>
          <p:cNvPr id="47" name="TextBox 46">
            <a:extLst>
              <a:ext uri="{FF2B5EF4-FFF2-40B4-BE49-F238E27FC236}">
                <a16:creationId xmlns:a16="http://schemas.microsoft.com/office/drawing/2014/main" id="{76F59B3B-9E01-4BE5-B820-99A83CB74410}"/>
              </a:ext>
            </a:extLst>
          </p:cNvPr>
          <p:cNvSpPr txBox="1"/>
          <p:nvPr/>
        </p:nvSpPr>
        <p:spPr>
          <a:xfrm>
            <a:off x="11497169" y="20390857"/>
            <a:ext cx="10938834" cy="892552"/>
          </a:xfrm>
          <a:prstGeom prst="rect">
            <a:avLst/>
          </a:prstGeom>
          <a:noFill/>
        </p:spPr>
        <p:txBody>
          <a:bodyPr wrap="square" rtlCol="0">
            <a:spAutoFit/>
          </a:bodyPr>
          <a:lstStyle/>
          <a:p>
            <a:r>
              <a:rPr lang="en-GB" sz="1700" dirty="0"/>
              <a:t>4. Childs S, Blenkinsopp E, Hall A, Walton G. </a:t>
            </a:r>
            <a:r>
              <a:rPr lang="en-GB" sz="1700" i="1" dirty="0"/>
              <a:t>Health Info </a:t>
            </a:r>
            <a:r>
              <a:rPr lang="en-GB" sz="1700" i="1" dirty="0" err="1"/>
              <a:t>Libr</a:t>
            </a:r>
            <a:r>
              <a:rPr lang="en-GB" sz="1700" i="1" dirty="0"/>
              <a:t> J </a:t>
            </a:r>
            <a:r>
              <a:rPr lang="en-GB" sz="1700" dirty="0"/>
              <a:t>2005; 22 </a:t>
            </a:r>
            <a:r>
              <a:rPr lang="en-GB" sz="1700" dirty="0" err="1"/>
              <a:t>Suppl</a:t>
            </a:r>
            <a:r>
              <a:rPr lang="en-GB" sz="1700" dirty="0"/>
              <a:t> </a:t>
            </a:r>
            <a:r>
              <a:rPr lang="en-GB" sz="1700" b="1" dirty="0"/>
              <a:t>2</a:t>
            </a:r>
            <a:r>
              <a:rPr lang="en-GB" sz="1700" dirty="0"/>
              <a:t>: 20–32</a:t>
            </a:r>
          </a:p>
          <a:p>
            <a:r>
              <a:rPr lang="en-GB" sz="1700" dirty="0"/>
              <a:t>5. Kirby M, Oliver L, Kind L, Porritt B. </a:t>
            </a:r>
            <a:r>
              <a:rPr lang="en-GB" sz="1700" i="1" dirty="0" err="1"/>
              <a:t>Radiother</a:t>
            </a:r>
            <a:r>
              <a:rPr lang="en-GB" sz="1700" i="1" dirty="0"/>
              <a:t> Oncol </a:t>
            </a:r>
            <a:r>
              <a:rPr lang="en-GB" sz="1700" dirty="0"/>
              <a:t>2021; </a:t>
            </a:r>
            <a:r>
              <a:rPr lang="en-GB" sz="1700" b="1" dirty="0"/>
              <a:t>161</a:t>
            </a:r>
            <a:r>
              <a:rPr lang="en-GB" sz="1700" dirty="0"/>
              <a:t> (S1):S227-S228</a:t>
            </a:r>
          </a:p>
          <a:p>
            <a:r>
              <a:rPr lang="en-GB" sz="1700" dirty="0"/>
              <a:t>6. Oliver L, Porritt B, Kirby M. </a:t>
            </a:r>
            <a:r>
              <a:rPr lang="en-GB" sz="1700" i="1" dirty="0"/>
              <a:t>BJR Open. </a:t>
            </a:r>
            <a:r>
              <a:rPr lang="en-GB" sz="1700" dirty="0"/>
              <a:t>2021;</a:t>
            </a:r>
            <a:r>
              <a:rPr lang="en-GB" sz="1700" i="1" dirty="0"/>
              <a:t> </a:t>
            </a:r>
            <a:r>
              <a:rPr lang="en-GB" sz="1700" b="1" dirty="0"/>
              <a:t>3</a:t>
            </a:r>
            <a:r>
              <a:rPr lang="en-GB" sz="1700" dirty="0"/>
              <a:t>: 20210036</a:t>
            </a:r>
          </a:p>
        </p:txBody>
      </p:sp>
      <p:pic>
        <p:nvPicPr>
          <p:cNvPr id="16" name="Picture 15">
            <a:extLst>
              <a:ext uri="{FF2B5EF4-FFF2-40B4-BE49-F238E27FC236}">
                <a16:creationId xmlns:a16="http://schemas.microsoft.com/office/drawing/2014/main" id="{5812271B-A532-4198-A7B3-3C030C907A2D}"/>
              </a:ext>
            </a:extLst>
          </p:cNvPr>
          <p:cNvPicPr>
            <a:picLocks noChangeAspect="1"/>
          </p:cNvPicPr>
          <p:nvPr/>
        </p:nvPicPr>
        <p:blipFill>
          <a:blip r:embed="rId11"/>
          <a:stretch>
            <a:fillRect/>
          </a:stretch>
        </p:blipFill>
        <p:spPr>
          <a:xfrm>
            <a:off x="566725" y="12905231"/>
            <a:ext cx="7875945" cy="7100593"/>
          </a:xfrm>
          <a:prstGeom prst="rect">
            <a:avLst/>
          </a:prstGeom>
        </p:spPr>
      </p:pic>
    </p:spTree>
    <p:extLst>
      <p:ext uri="{BB962C8B-B14F-4D97-AF65-F5344CB8AC3E}">
        <p14:creationId xmlns:p14="http://schemas.microsoft.com/office/powerpoint/2010/main" val="42482443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7E52A96C60EB47A035EA2C0434791E" ma:contentTypeVersion="9" ma:contentTypeDescription="Create a new document." ma:contentTypeScope="" ma:versionID="ed03d91add41aedb9f18dcc77db9bfac">
  <xsd:schema xmlns:xsd="http://www.w3.org/2001/XMLSchema" xmlns:xs="http://www.w3.org/2001/XMLSchema" xmlns:p="http://schemas.microsoft.com/office/2006/metadata/properties" xmlns:ns3="f7b5d8f0-83ab-4d78-8def-7476c4537650" xmlns:ns4="0458c549-05f2-4fe5-a698-f680b950fe1d" targetNamespace="http://schemas.microsoft.com/office/2006/metadata/properties" ma:root="true" ma:fieldsID="b3d6a3a5f178eba4285573d202385ada" ns3:_="" ns4:_="">
    <xsd:import namespace="f7b5d8f0-83ab-4d78-8def-7476c4537650"/>
    <xsd:import namespace="0458c549-05f2-4fe5-a698-f680b950fe1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b5d8f0-83ab-4d78-8def-7476c45376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458c549-05f2-4fe5-a698-f680b950fe1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50C52DC-0E37-4E17-AA10-6D03B8D4B1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b5d8f0-83ab-4d78-8def-7476c4537650"/>
    <ds:schemaRef ds:uri="0458c549-05f2-4fe5-a698-f680b950fe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36BE969-5112-4B16-BADA-6BCC4B7261B3}">
  <ds:schemaRefs>
    <ds:schemaRef ds:uri="http://schemas.microsoft.com/sharepoint/v3/contenttype/forms"/>
  </ds:schemaRefs>
</ds:datastoreItem>
</file>

<file path=customXml/itemProps3.xml><?xml version="1.0" encoding="utf-8"?>
<ds:datastoreItem xmlns:ds="http://schemas.openxmlformats.org/officeDocument/2006/customXml" ds:itemID="{B83CACF2-334B-490E-8E3C-5DA9BD1D6C6C}">
  <ds:schemaRefs>
    <ds:schemaRef ds:uri="0458c549-05f2-4fe5-a698-f680b950fe1d"/>
    <ds:schemaRef ds:uri="http://purl.org/dc/dcmitype/"/>
    <ds:schemaRef ds:uri="f7b5d8f0-83ab-4d78-8def-7476c4537650"/>
    <ds:schemaRef ds:uri="http://schemas.microsoft.com/office/2006/documentManagement/types"/>
    <ds:schemaRef ds:uri="http://purl.org/dc/terms/"/>
    <ds:schemaRef ds:uri="http://purl.org/dc/elements/1.1/"/>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15573</TotalTime>
  <Words>1050</Words>
  <Application>Microsoft Office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Lauren [loliver]</dc:creator>
  <cp:lastModifiedBy>Oliver, Lauren [loliver]</cp:lastModifiedBy>
  <cp:revision>57</cp:revision>
  <dcterms:created xsi:type="dcterms:W3CDTF">2021-11-09T15:20:46Z</dcterms:created>
  <dcterms:modified xsi:type="dcterms:W3CDTF">2022-03-10T15:13:49Z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0x010100DF7E52A96C60EB47A035EA2C0434791E</vt:lpwstr>
  </property>
</Properties>
</file>