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8" r:id="rId2"/>
    <p:sldId id="257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419"/>
    <p:restoredTop sz="94267"/>
  </p:normalViewPr>
  <p:slideViewPr>
    <p:cSldViewPr snapToGrid="0">
      <p:cViewPr varScale="1">
        <p:scale>
          <a:sx n="50" d="100"/>
          <a:sy n="50" d="100"/>
        </p:scale>
        <p:origin x="392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3CE5D9-F793-774F-BCAA-8CBC2ADD99AD}" type="doc">
      <dgm:prSet loTypeId="urn:microsoft.com/office/officeart/2005/8/layout/arrow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6E29AA7-1E7C-5246-94F4-AFAD8685444E}">
      <dgm:prSet phldrT="[Text]" custT="1"/>
      <dgm:spPr/>
      <dgm:t>
        <a:bodyPr/>
        <a:lstStyle/>
        <a:p>
          <a:r>
            <a:rPr lang="en-GB" sz="1400" dirty="0">
              <a:solidFill>
                <a:schemeClr val="bg1"/>
              </a:solidFill>
            </a:rPr>
            <a:t>2023</a:t>
          </a:r>
        </a:p>
      </dgm:t>
    </dgm:pt>
    <dgm:pt modelId="{8F940F7D-F7B7-384F-A90E-78400F7AFEB9}" type="parTrans" cxnId="{77859C14-6FB3-A94F-BBB0-7B29AB756A34}">
      <dgm:prSet/>
      <dgm:spPr/>
      <dgm:t>
        <a:bodyPr/>
        <a:lstStyle/>
        <a:p>
          <a:endParaRPr lang="en-GB"/>
        </a:p>
      </dgm:t>
    </dgm:pt>
    <dgm:pt modelId="{6109B788-E175-BC43-B3E5-B6F5F9F6E67B}" type="sibTrans" cxnId="{77859C14-6FB3-A94F-BBB0-7B29AB756A34}">
      <dgm:prSet/>
      <dgm:spPr/>
      <dgm:t>
        <a:bodyPr/>
        <a:lstStyle/>
        <a:p>
          <a:endParaRPr lang="en-GB"/>
        </a:p>
      </dgm:t>
    </dgm:pt>
    <dgm:pt modelId="{8853019E-9160-1B47-8DAA-2B39CBB3A18C}">
      <dgm:prSet phldrT="[Text]" custT="1"/>
      <dgm:spPr/>
      <dgm:t>
        <a:bodyPr/>
        <a:lstStyle/>
        <a:p>
          <a:endParaRPr lang="en-GB" sz="1400" dirty="0">
            <a:solidFill>
              <a:schemeClr val="bg1"/>
            </a:solidFill>
          </a:endParaRPr>
        </a:p>
      </dgm:t>
    </dgm:pt>
    <dgm:pt modelId="{96DB4A1B-4AFA-7B4B-8006-504FFCA1094B}" type="parTrans" cxnId="{29E74157-67BD-0346-9741-1E6E5DE38A23}">
      <dgm:prSet/>
      <dgm:spPr/>
      <dgm:t>
        <a:bodyPr/>
        <a:lstStyle/>
        <a:p>
          <a:endParaRPr lang="en-GB"/>
        </a:p>
      </dgm:t>
    </dgm:pt>
    <dgm:pt modelId="{7ED62FEE-8696-6942-A85E-5785B5AD14B0}" type="sibTrans" cxnId="{29E74157-67BD-0346-9741-1E6E5DE38A23}">
      <dgm:prSet/>
      <dgm:spPr/>
      <dgm:t>
        <a:bodyPr/>
        <a:lstStyle/>
        <a:p>
          <a:endParaRPr lang="en-GB"/>
        </a:p>
      </dgm:t>
    </dgm:pt>
    <dgm:pt modelId="{60924E19-B434-C54C-956B-23B4844F1901}">
      <dgm:prSet phldrT="[Text]" custT="1"/>
      <dgm:spPr/>
      <dgm:t>
        <a:bodyPr/>
        <a:lstStyle/>
        <a:p>
          <a:endParaRPr lang="en-GB" sz="1400" dirty="0">
            <a:solidFill>
              <a:schemeClr val="bg1"/>
            </a:solidFill>
          </a:endParaRPr>
        </a:p>
      </dgm:t>
    </dgm:pt>
    <dgm:pt modelId="{BE59CEB2-8CAF-024B-9315-3B6EC1EE538E}" type="parTrans" cxnId="{15262E01-E2F5-A64C-9605-8D05EAECEEA9}">
      <dgm:prSet/>
      <dgm:spPr/>
      <dgm:t>
        <a:bodyPr/>
        <a:lstStyle/>
        <a:p>
          <a:endParaRPr lang="en-GB"/>
        </a:p>
      </dgm:t>
    </dgm:pt>
    <dgm:pt modelId="{1F091982-1C69-CE43-A1E4-86E32BD65653}" type="sibTrans" cxnId="{15262E01-E2F5-A64C-9605-8D05EAECEEA9}">
      <dgm:prSet/>
      <dgm:spPr/>
      <dgm:t>
        <a:bodyPr/>
        <a:lstStyle/>
        <a:p>
          <a:endParaRPr lang="en-GB"/>
        </a:p>
      </dgm:t>
    </dgm:pt>
    <dgm:pt modelId="{D7B5FB4E-D6BD-D243-87FF-1287B533F1D9}">
      <dgm:prSet phldrT="[Text]" custT="1"/>
      <dgm:spPr/>
      <dgm:t>
        <a:bodyPr/>
        <a:lstStyle/>
        <a:p>
          <a:endParaRPr lang="en-GB" sz="1400" dirty="0">
            <a:solidFill>
              <a:schemeClr val="bg1"/>
            </a:solidFill>
          </a:endParaRPr>
        </a:p>
      </dgm:t>
    </dgm:pt>
    <dgm:pt modelId="{F9690578-3BE2-8141-B309-FA6429F68F5B}" type="parTrans" cxnId="{5B1486C4-7220-F14A-BFC7-48F68DFCCD51}">
      <dgm:prSet/>
      <dgm:spPr/>
      <dgm:t>
        <a:bodyPr/>
        <a:lstStyle/>
        <a:p>
          <a:endParaRPr lang="en-GB"/>
        </a:p>
      </dgm:t>
    </dgm:pt>
    <dgm:pt modelId="{7D24660F-BE97-7B42-B9A6-17ED5AAFEE1D}" type="sibTrans" cxnId="{5B1486C4-7220-F14A-BFC7-48F68DFCCD51}">
      <dgm:prSet/>
      <dgm:spPr/>
      <dgm:t>
        <a:bodyPr/>
        <a:lstStyle/>
        <a:p>
          <a:endParaRPr lang="en-GB"/>
        </a:p>
      </dgm:t>
    </dgm:pt>
    <dgm:pt modelId="{509BBCA9-B16F-E54D-AD7D-4EBF631971A7}">
      <dgm:prSet phldrT="[Text]" custT="1"/>
      <dgm:spPr/>
      <dgm:t>
        <a:bodyPr/>
        <a:lstStyle/>
        <a:p>
          <a:r>
            <a:rPr lang="en-GB" sz="1400" dirty="0">
              <a:solidFill>
                <a:schemeClr val="bg1"/>
              </a:solidFill>
            </a:rPr>
            <a:t>2027</a:t>
          </a:r>
        </a:p>
      </dgm:t>
    </dgm:pt>
    <dgm:pt modelId="{B93B5084-D3CC-6044-9376-12819A21829C}" type="parTrans" cxnId="{557329C8-21B4-0B4B-BCA3-EF79960F8D8B}">
      <dgm:prSet/>
      <dgm:spPr/>
      <dgm:t>
        <a:bodyPr/>
        <a:lstStyle/>
        <a:p>
          <a:endParaRPr lang="en-GB"/>
        </a:p>
      </dgm:t>
    </dgm:pt>
    <dgm:pt modelId="{1CC939E5-81DF-AB4C-B7EA-C65EB206F5BF}" type="sibTrans" cxnId="{557329C8-21B4-0B4B-BCA3-EF79960F8D8B}">
      <dgm:prSet/>
      <dgm:spPr/>
      <dgm:t>
        <a:bodyPr/>
        <a:lstStyle/>
        <a:p>
          <a:endParaRPr lang="en-GB"/>
        </a:p>
      </dgm:t>
    </dgm:pt>
    <dgm:pt modelId="{F6289A3D-C8F8-024C-A817-1C7FFB20658E}" type="pres">
      <dgm:prSet presAssocID="{123CE5D9-F793-774F-BCAA-8CBC2ADD99AD}" presName="arrowDiagram" presStyleCnt="0">
        <dgm:presLayoutVars>
          <dgm:chMax val="5"/>
          <dgm:dir/>
          <dgm:resizeHandles val="exact"/>
        </dgm:presLayoutVars>
      </dgm:prSet>
      <dgm:spPr/>
    </dgm:pt>
    <dgm:pt modelId="{DCD3ACF2-5ADC-0F43-9B6B-85C69E676044}" type="pres">
      <dgm:prSet presAssocID="{123CE5D9-F793-774F-BCAA-8CBC2ADD99AD}" presName="arrow" presStyleLbl="bgShp" presStyleIdx="0" presStyleCnt="1" custLinFactNeighborY="0"/>
      <dgm:spPr>
        <a:solidFill>
          <a:schemeClr val="accent1">
            <a:lumMod val="50000"/>
          </a:schemeClr>
        </a:solidFill>
      </dgm:spPr>
    </dgm:pt>
    <dgm:pt modelId="{920DC121-B888-B648-B813-6F3721555465}" type="pres">
      <dgm:prSet presAssocID="{123CE5D9-F793-774F-BCAA-8CBC2ADD99AD}" presName="arrowDiagram5" presStyleCnt="0"/>
      <dgm:spPr/>
    </dgm:pt>
    <dgm:pt modelId="{564D299F-AE71-2042-8ABB-AB4F975AD63E}" type="pres">
      <dgm:prSet presAssocID="{56E29AA7-1E7C-5246-94F4-AFAD8685444E}" presName="bullet5a" presStyleLbl="node1" presStyleIdx="0" presStyleCnt="5"/>
      <dgm:spPr/>
    </dgm:pt>
    <dgm:pt modelId="{E680D368-EFD4-8F40-A23E-EFA610AE65BE}" type="pres">
      <dgm:prSet presAssocID="{56E29AA7-1E7C-5246-94F4-AFAD8685444E}" presName="textBox5a" presStyleLbl="revTx" presStyleIdx="0" presStyleCnt="5" custScaleY="29466" custLinFactNeighborX="-4580" custLinFactNeighborY="-57480">
        <dgm:presLayoutVars>
          <dgm:bulletEnabled val="1"/>
        </dgm:presLayoutVars>
      </dgm:prSet>
      <dgm:spPr/>
    </dgm:pt>
    <dgm:pt modelId="{DC26029E-2A1E-7A48-A71D-C7540183D64B}" type="pres">
      <dgm:prSet presAssocID="{8853019E-9160-1B47-8DAA-2B39CBB3A18C}" presName="bullet5b" presStyleLbl="node1" presStyleIdx="1" presStyleCnt="5"/>
      <dgm:spPr/>
    </dgm:pt>
    <dgm:pt modelId="{0923855C-7BAE-7A4B-85C9-07E678961D70}" type="pres">
      <dgm:prSet presAssocID="{8853019E-9160-1B47-8DAA-2B39CBB3A18C}" presName="textBox5b" presStyleLbl="revTx" presStyleIdx="1" presStyleCnt="5" custScaleY="29466" custLinFactNeighborX="-3614" custLinFactNeighborY="-48115">
        <dgm:presLayoutVars>
          <dgm:bulletEnabled val="1"/>
        </dgm:presLayoutVars>
      </dgm:prSet>
      <dgm:spPr/>
    </dgm:pt>
    <dgm:pt modelId="{70F1C22C-E7A4-BA4A-BED9-88D0CE701211}" type="pres">
      <dgm:prSet presAssocID="{60924E19-B434-C54C-956B-23B4844F1901}" presName="bullet5c" presStyleLbl="node1" presStyleIdx="2" presStyleCnt="5"/>
      <dgm:spPr/>
    </dgm:pt>
    <dgm:pt modelId="{070A0C06-3D92-D146-ACE3-4DE254462F2A}" type="pres">
      <dgm:prSet presAssocID="{60924E19-B434-C54C-956B-23B4844F1901}" presName="textBox5c" presStyleLbl="revTx" presStyleIdx="2" presStyleCnt="5" custScaleX="75649" custScaleY="12598" custLinFactNeighborX="-13471" custLinFactNeighborY="-55089">
        <dgm:presLayoutVars>
          <dgm:bulletEnabled val="1"/>
        </dgm:presLayoutVars>
      </dgm:prSet>
      <dgm:spPr/>
    </dgm:pt>
    <dgm:pt modelId="{CBEFB537-4505-1541-8FCB-6C09C40CF296}" type="pres">
      <dgm:prSet presAssocID="{D7B5FB4E-D6BD-D243-87FF-1287B533F1D9}" presName="bullet5d" presStyleLbl="node1" presStyleIdx="3" presStyleCnt="5"/>
      <dgm:spPr/>
    </dgm:pt>
    <dgm:pt modelId="{B82953F3-9B28-CB47-B325-67F2EC09FF92}" type="pres">
      <dgm:prSet presAssocID="{D7B5FB4E-D6BD-D243-87FF-1287B533F1D9}" presName="textBox5d" presStyleLbl="revTx" presStyleIdx="3" presStyleCnt="5" custScaleX="62500" custScaleY="10926" custLinFactNeighborX="-29250" custLinFactNeighborY="-56598">
        <dgm:presLayoutVars>
          <dgm:bulletEnabled val="1"/>
        </dgm:presLayoutVars>
      </dgm:prSet>
      <dgm:spPr/>
    </dgm:pt>
    <dgm:pt modelId="{457D2F51-73D5-5A45-B6F3-A5678791047A}" type="pres">
      <dgm:prSet presAssocID="{509BBCA9-B16F-E54D-AD7D-4EBF631971A7}" presName="bullet5e" presStyleLbl="node1" presStyleIdx="4" presStyleCnt="5"/>
      <dgm:spPr/>
    </dgm:pt>
    <dgm:pt modelId="{2172BF34-F48F-E44B-979D-5231730DCDD6}" type="pres">
      <dgm:prSet presAssocID="{509BBCA9-B16F-E54D-AD7D-4EBF631971A7}" presName="textBox5e" presStyleLbl="revTx" presStyleIdx="4" presStyleCnt="5" custScaleX="60574" custScaleY="9619" custLinFactNeighborX="-38250" custLinFactNeighborY="-58695">
        <dgm:presLayoutVars>
          <dgm:bulletEnabled val="1"/>
        </dgm:presLayoutVars>
      </dgm:prSet>
      <dgm:spPr/>
    </dgm:pt>
  </dgm:ptLst>
  <dgm:cxnLst>
    <dgm:cxn modelId="{15262E01-E2F5-A64C-9605-8D05EAECEEA9}" srcId="{123CE5D9-F793-774F-BCAA-8CBC2ADD99AD}" destId="{60924E19-B434-C54C-956B-23B4844F1901}" srcOrd="2" destOrd="0" parTransId="{BE59CEB2-8CAF-024B-9315-3B6EC1EE538E}" sibTransId="{1F091982-1C69-CE43-A1E4-86E32BD65653}"/>
    <dgm:cxn modelId="{77859C14-6FB3-A94F-BBB0-7B29AB756A34}" srcId="{123CE5D9-F793-774F-BCAA-8CBC2ADD99AD}" destId="{56E29AA7-1E7C-5246-94F4-AFAD8685444E}" srcOrd="0" destOrd="0" parTransId="{8F940F7D-F7B7-384F-A90E-78400F7AFEB9}" sibTransId="{6109B788-E175-BC43-B3E5-B6F5F9F6E67B}"/>
    <dgm:cxn modelId="{3B07BD5B-1236-6B49-996B-D314E776B482}" type="presOf" srcId="{60924E19-B434-C54C-956B-23B4844F1901}" destId="{070A0C06-3D92-D146-ACE3-4DE254462F2A}" srcOrd="0" destOrd="0" presId="urn:microsoft.com/office/officeart/2005/8/layout/arrow2"/>
    <dgm:cxn modelId="{7789A947-5545-6849-BCC6-B058419B7EC1}" type="presOf" srcId="{509BBCA9-B16F-E54D-AD7D-4EBF631971A7}" destId="{2172BF34-F48F-E44B-979D-5231730DCDD6}" srcOrd="0" destOrd="0" presId="urn:microsoft.com/office/officeart/2005/8/layout/arrow2"/>
    <dgm:cxn modelId="{958B4053-8330-E240-BCB2-2E07D6FA2371}" type="presOf" srcId="{8853019E-9160-1B47-8DAA-2B39CBB3A18C}" destId="{0923855C-7BAE-7A4B-85C9-07E678961D70}" srcOrd="0" destOrd="0" presId="urn:microsoft.com/office/officeart/2005/8/layout/arrow2"/>
    <dgm:cxn modelId="{98845F55-7D09-D645-8AD0-D26BC0551C20}" type="presOf" srcId="{56E29AA7-1E7C-5246-94F4-AFAD8685444E}" destId="{E680D368-EFD4-8F40-A23E-EFA610AE65BE}" srcOrd="0" destOrd="0" presId="urn:microsoft.com/office/officeart/2005/8/layout/arrow2"/>
    <dgm:cxn modelId="{29E74157-67BD-0346-9741-1E6E5DE38A23}" srcId="{123CE5D9-F793-774F-BCAA-8CBC2ADD99AD}" destId="{8853019E-9160-1B47-8DAA-2B39CBB3A18C}" srcOrd="1" destOrd="0" parTransId="{96DB4A1B-4AFA-7B4B-8006-504FFCA1094B}" sibTransId="{7ED62FEE-8696-6942-A85E-5785B5AD14B0}"/>
    <dgm:cxn modelId="{54B01E8A-97B9-7F47-8376-C12156F2160F}" type="presOf" srcId="{D7B5FB4E-D6BD-D243-87FF-1287B533F1D9}" destId="{B82953F3-9B28-CB47-B325-67F2EC09FF92}" srcOrd="0" destOrd="0" presId="urn:microsoft.com/office/officeart/2005/8/layout/arrow2"/>
    <dgm:cxn modelId="{5B1486C4-7220-F14A-BFC7-48F68DFCCD51}" srcId="{123CE5D9-F793-774F-BCAA-8CBC2ADD99AD}" destId="{D7B5FB4E-D6BD-D243-87FF-1287B533F1D9}" srcOrd="3" destOrd="0" parTransId="{F9690578-3BE2-8141-B309-FA6429F68F5B}" sibTransId="{7D24660F-BE97-7B42-B9A6-17ED5AAFEE1D}"/>
    <dgm:cxn modelId="{557329C8-21B4-0B4B-BCA3-EF79960F8D8B}" srcId="{123CE5D9-F793-774F-BCAA-8CBC2ADD99AD}" destId="{509BBCA9-B16F-E54D-AD7D-4EBF631971A7}" srcOrd="4" destOrd="0" parTransId="{B93B5084-D3CC-6044-9376-12819A21829C}" sibTransId="{1CC939E5-81DF-AB4C-B7EA-C65EB206F5BF}"/>
    <dgm:cxn modelId="{1BAE16F4-6950-AB41-818A-BFFA5AA4D0BB}" type="presOf" srcId="{123CE5D9-F793-774F-BCAA-8CBC2ADD99AD}" destId="{F6289A3D-C8F8-024C-A817-1C7FFB20658E}" srcOrd="0" destOrd="0" presId="urn:microsoft.com/office/officeart/2005/8/layout/arrow2"/>
    <dgm:cxn modelId="{E233D80E-A4C2-9A4F-829A-3C8987B53B56}" type="presParOf" srcId="{F6289A3D-C8F8-024C-A817-1C7FFB20658E}" destId="{DCD3ACF2-5ADC-0F43-9B6B-85C69E676044}" srcOrd="0" destOrd="0" presId="urn:microsoft.com/office/officeart/2005/8/layout/arrow2"/>
    <dgm:cxn modelId="{5A55FDB3-D911-5D42-8730-C401A0BDFA51}" type="presParOf" srcId="{F6289A3D-C8F8-024C-A817-1C7FFB20658E}" destId="{920DC121-B888-B648-B813-6F3721555465}" srcOrd="1" destOrd="0" presId="urn:microsoft.com/office/officeart/2005/8/layout/arrow2"/>
    <dgm:cxn modelId="{C377D786-1F99-7A42-817C-C62B7B598745}" type="presParOf" srcId="{920DC121-B888-B648-B813-6F3721555465}" destId="{564D299F-AE71-2042-8ABB-AB4F975AD63E}" srcOrd="0" destOrd="0" presId="urn:microsoft.com/office/officeart/2005/8/layout/arrow2"/>
    <dgm:cxn modelId="{674CC13A-A95E-894D-8D54-95AA2F06895F}" type="presParOf" srcId="{920DC121-B888-B648-B813-6F3721555465}" destId="{E680D368-EFD4-8F40-A23E-EFA610AE65BE}" srcOrd="1" destOrd="0" presId="urn:microsoft.com/office/officeart/2005/8/layout/arrow2"/>
    <dgm:cxn modelId="{B7EB7FBB-5FA2-AB4F-95ED-7D186A0659DB}" type="presParOf" srcId="{920DC121-B888-B648-B813-6F3721555465}" destId="{DC26029E-2A1E-7A48-A71D-C7540183D64B}" srcOrd="2" destOrd="0" presId="urn:microsoft.com/office/officeart/2005/8/layout/arrow2"/>
    <dgm:cxn modelId="{3A07A729-34DA-8F48-B4EB-7C756027E20A}" type="presParOf" srcId="{920DC121-B888-B648-B813-6F3721555465}" destId="{0923855C-7BAE-7A4B-85C9-07E678961D70}" srcOrd="3" destOrd="0" presId="urn:microsoft.com/office/officeart/2005/8/layout/arrow2"/>
    <dgm:cxn modelId="{695BEC8F-7D0A-C945-9812-07BA08BFA5DF}" type="presParOf" srcId="{920DC121-B888-B648-B813-6F3721555465}" destId="{70F1C22C-E7A4-BA4A-BED9-88D0CE701211}" srcOrd="4" destOrd="0" presId="urn:microsoft.com/office/officeart/2005/8/layout/arrow2"/>
    <dgm:cxn modelId="{274876D1-BA3F-5648-8865-A6C28FB9EC01}" type="presParOf" srcId="{920DC121-B888-B648-B813-6F3721555465}" destId="{070A0C06-3D92-D146-ACE3-4DE254462F2A}" srcOrd="5" destOrd="0" presId="urn:microsoft.com/office/officeart/2005/8/layout/arrow2"/>
    <dgm:cxn modelId="{1D4C411C-F543-0540-A5A1-AE36C9BECB7D}" type="presParOf" srcId="{920DC121-B888-B648-B813-6F3721555465}" destId="{CBEFB537-4505-1541-8FCB-6C09C40CF296}" srcOrd="6" destOrd="0" presId="urn:microsoft.com/office/officeart/2005/8/layout/arrow2"/>
    <dgm:cxn modelId="{702DCEA7-638B-AC4A-BD65-CD7C319B33BA}" type="presParOf" srcId="{920DC121-B888-B648-B813-6F3721555465}" destId="{B82953F3-9B28-CB47-B325-67F2EC09FF92}" srcOrd="7" destOrd="0" presId="urn:microsoft.com/office/officeart/2005/8/layout/arrow2"/>
    <dgm:cxn modelId="{94FCF812-655A-414E-B580-8AFE86931A45}" type="presParOf" srcId="{920DC121-B888-B648-B813-6F3721555465}" destId="{457D2F51-73D5-5A45-B6F3-A5678791047A}" srcOrd="8" destOrd="0" presId="urn:microsoft.com/office/officeart/2005/8/layout/arrow2"/>
    <dgm:cxn modelId="{5C14CE71-B4E9-424A-BAE5-8CD161165F2C}" type="presParOf" srcId="{920DC121-B888-B648-B813-6F3721555465}" destId="{2172BF34-F48F-E44B-979D-5231730DCDD6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D3ACF2-5ADC-0F43-9B6B-85C69E676044}">
      <dsp:nvSpPr>
        <dsp:cNvPr id="0" name=""/>
        <dsp:cNvSpPr/>
      </dsp:nvSpPr>
      <dsp:spPr>
        <a:xfrm>
          <a:off x="0" y="169333"/>
          <a:ext cx="8128000" cy="507999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4D299F-AE71-2042-8ABB-AB4F975AD63E}">
      <dsp:nvSpPr>
        <dsp:cNvPr id="0" name=""/>
        <dsp:cNvSpPr/>
      </dsp:nvSpPr>
      <dsp:spPr>
        <a:xfrm>
          <a:off x="800608" y="3946821"/>
          <a:ext cx="186944" cy="1869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80D368-EFD4-8F40-A23E-EFA610AE65BE}">
      <dsp:nvSpPr>
        <dsp:cNvPr id="0" name=""/>
        <dsp:cNvSpPr/>
      </dsp:nvSpPr>
      <dsp:spPr>
        <a:xfrm>
          <a:off x="845313" y="3771729"/>
          <a:ext cx="1064768" cy="356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58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solidFill>
                <a:schemeClr val="bg1"/>
              </a:solidFill>
            </a:rPr>
            <a:t>2023</a:t>
          </a:r>
        </a:p>
      </dsp:txBody>
      <dsp:txXfrm>
        <a:off x="845313" y="3771729"/>
        <a:ext cx="1064768" cy="356255"/>
      </dsp:txXfrm>
    </dsp:sp>
    <dsp:sp modelId="{DC26029E-2A1E-7A48-A71D-C7540183D64B}">
      <dsp:nvSpPr>
        <dsp:cNvPr id="0" name=""/>
        <dsp:cNvSpPr/>
      </dsp:nvSpPr>
      <dsp:spPr>
        <a:xfrm>
          <a:off x="1812544" y="2974509"/>
          <a:ext cx="292608" cy="2926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23855C-7BAE-7A4B-85C9-07E678961D70}">
      <dsp:nvSpPr>
        <dsp:cNvPr id="0" name=""/>
        <dsp:cNvSpPr/>
      </dsp:nvSpPr>
      <dsp:spPr>
        <a:xfrm>
          <a:off x="1910086" y="2847341"/>
          <a:ext cx="1349248" cy="627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047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>
            <a:solidFill>
              <a:schemeClr val="bg1"/>
            </a:solidFill>
          </a:endParaRPr>
        </a:p>
      </dsp:txBody>
      <dsp:txXfrm>
        <a:off x="1910086" y="2847341"/>
        <a:ext cx="1349248" cy="627189"/>
      </dsp:txXfrm>
    </dsp:sp>
    <dsp:sp modelId="{70F1C22C-E7A4-BA4A-BED9-88D0CE701211}">
      <dsp:nvSpPr>
        <dsp:cNvPr id="0" name=""/>
        <dsp:cNvSpPr/>
      </dsp:nvSpPr>
      <dsp:spPr>
        <a:xfrm>
          <a:off x="3113024" y="2199301"/>
          <a:ext cx="390144" cy="3901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0A0C06-3D92-D146-ACE3-4DE254462F2A}">
      <dsp:nvSpPr>
        <dsp:cNvPr id="0" name=""/>
        <dsp:cNvSpPr/>
      </dsp:nvSpPr>
      <dsp:spPr>
        <a:xfrm>
          <a:off x="3287773" y="2069250"/>
          <a:ext cx="1186708" cy="359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729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>
            <a:solidFill>
              <a:schemeClr val="bg1"/>
            </a:solidFill>
          </a:endParaRPr>
        </a:p>
      </dsp:txBody>
      <dsp:txXfrm>
        <a:off x="3287773" y="2069250"/>
        <a:ext cx="1186708" cy="359667"/>
      </dsp:txXfrm>
    </dsp:sp>
    <dsp:sp modelId="{CBEFB537-4505-1541-8FCB-6C09C40CF296}">
      <dsp:nvSpPr>
        <dsp:cNvPr id="0" name=""/>
        <dsp:cNvSpPr/>
      </dsp:nvSpPr>
      <dsp:spPr>
        <a:xfrm>
          <a:off x="4624832" y="1593765"/>
          <a:ext cx="503936" cy="5039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2953F3-9B28-CB47-B325-67F2EC09FF92}">
      <dsp:nvSpPr>
        <dsp:cNvPr id="0" name=""/>
        <dsp:cNvSpPr/>
      </dsp:nvSpPr>
      <dsp:spPr>
        <a:xfrm>
          <a:off x="4706112" y="1435225"/>
          <a:ext cx="1016000" cy="3718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025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>
            <a:solidFill>
              <a:schemeClr val="bg1"/>
            </a:solidFill>
          </a:endParaRPr>
        </a:p>
      </dsp:txBody>
      <dsp:txXfrm>
        <a:off x="4706112" y="1435225"/>
        <a:ext cx="1016000" cy="371877"/>
      </dsp:txXfrm>
    </dsp:sp>
    <dsp:sp modelId="{457D2F51-73D5-5A45-B6F3-A5678791047A}">
      <dsp:nvSpPr>
        <dsp:cNvPr id="0" name=""/>
        <dsp:cNvSpPr/>
      </dsp:nvSpPr>
      <dsp:spPr>
        <a:xfrm>
          <a:off x="6181344" y="1189397"/>
          <a:ext cx="642112" cy="6421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72BF34-F48F-E44B-979D-5231730DCDD6}">
      <dsp:nvSpPr>
        <dsp:cNvPr id="0" name=""/>
        <dsp:cNvSpPr/>
      </dsp:nvSpPr>
      <dsp:spPr>
        <a:xfrm>
          <a:off x="6201062" y="1005536"/>
          <a:ext cx="984690" cy="359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0242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solidFill>
                <a:schemeClr val="bg1"/>
              </a:solidFill>
            </a:rPr>
            <a:t>2027</a:t>
          </a:r>
        </a:p>
      </dsp:txBody>
      <dsp:txXfrm>
        <a:off x="6201062" y="1005536"/>
        <a:ext cx="984690" cy="3596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82D00-6155-4235-9150-A8C6668923A9}" type="datetimeFigureOut">
              <a:rPr lang="en-CA" smtClean="0"/>
              <a:t>2023-06-04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289BF-9F0A-4203-90C1-4625307CFF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0862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Figure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289BF-9F0A-4203-90C1-4625307CFFDD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437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Figure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289BF-9F0A-4203-90C1-4625307CFFDD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70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36B97-4467-691B-8083-B8B3AD099D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803FC1-D46E-9D8E-19DF-103809EBD9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ACDE39-DDA8-F8FE-272F-3B70E0AF8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CA85-351A-0443-B60A-51B13A9C11C7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04E9D-7DDA-8592-90B0-A7608BF99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51501-3642-CFFE-AFFB-432ED35C5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07BF-2BFD-A14E-8266-24FE69C36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04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2504B-3181-DF3F-4810-B9B60B3ED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DD7936-AA22-4A2A-3585-57C383D257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8F958-438B-5ADD-8E81-BD00842F9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CA85-351A-0443-B60A-51B13A9C11C7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D5A4B-C177-C48B-A793-B625B920C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D5285-69CB-6340-E86E-ED5A530FE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07BF-2BFD-A14E-8266-24FE69C36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973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9BED46-659B-0E99-720E-A82283FBA6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A0029A-7BB8-A5E2-5F67-04674AADD6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6E970-783B-D5F6-B0D9-EAC6ABAF3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CA85-351A-0443-B60A-51B13A9C11C7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D11E8-5A99-1390-94E9-228E14D3E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EB3822-86F4-F887-FFCE-6F7DB55A3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07BF-2BFD-A14E-8266-24FE69C36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143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080B2-D257-9779-96F2-2C34DEA81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08FBF-062D-2F39-488D-B50B87191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2E5E6-76F8-89E9-9A3C-887B589A7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CA85-351A-0443-B60A-51B13A9C11C7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14DD7-D102-7463-DE0C-4B94BCC8D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348B2-67C3-3DEA-F123-F1109B66E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07BF-2BFD-A14E-8266-24FE69C36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416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AE934-57A2-34BC-62B3-2C168520A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3B2C30-322C-6305-BBD5-29944E01C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8F58C-D5C9-BF86-06E2-AFD8DF6B7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CA85-351A-0443-B60A-51B13A9C11C7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D21F5-B43C-9154-009A-1D1B7F63D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F298C4-4D7D-0FDF-49B2-8727EB42D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07BF-2BFD-A14E-8266-24FE69C36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19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D5357-91AE-DE9D-E869-2D91C6557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5C864-8359-712F-CE2E-71ACDDEB92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44144F-FB6A-5E40-2360-05DA516E8F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EC02BA-2B1B-1C35-AABB-9D5E4E283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CA85-351A-0443-B60A-51B13A9C11C7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04D825-1C7B-9873-6322-BAD502645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DE785F-6886-3A2B-8853-C72008E8E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07BF-2BFD-A14E-8266-24FE69C36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7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413AD-AD8B-6465-4088-666FC9FAF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60174C-367C-A249-9F3B-60635F605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B1DD69-E11C-94D9-D1EB-364C3C190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E39B2D-407E-CE0D-23A9-D8F34D7ECC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B247AD-A615-6912-4B06-88453E87A9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629BFF-E442-B254-F7F4-30F714ED5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CA85-351A-0443-B60A-51B13A9C11C7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58FF68-2742-9930-10E9-EF82BA256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235D68-5238-F868-2925-9E45D190B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07BF-2BFD-A14E-8266-24FE69C36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20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7D1F1-8F77-525B-A6E3-3407DE44A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A2544B-A172-9E57-83B1-2A979D8DE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CA85-351A-0443-B60A-51B13A9C11C7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D86C-2E66-8271-3B06-6EB078A67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C04173-4B33-827B-E1DE-110DBB2B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07BF-2BFD-A14E-8266-24FE69C36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6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264642-E5B4-C616-70BD-CB36584F9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CA85-351A-0443-B60A-51B13A9C11C7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830FF5-28AE-9F4A-AF6A-7EB1A21F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A68A12-158E-7B21-221F-813F66E6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07BF-2BFD-A14E-8266-24FE69C36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30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4BBC8-1253-B289-FD82-66CC34B3B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B1F9B-CFA6-3A22-8DDC-33601B7DF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578C1A-1A7F-16EE-C260-3EFCB0F87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C75AA0-2851-C35C-E2AC-8EB1C63E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CA85-351A-0443-B60A-51B13A9C11C7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5E9FBB-90E6-D324-7996-1E33B1829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195138-1EA8-24FD-133E-01BFFE7D0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07BF-2BFD-A14E-8266-24FE69C36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767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57966-7575-CE55-61F3-079B89A69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C06ECC-89C7-DD6B-093C-228F1E5C5B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C0D8C-AC58-5BBC-A605-3FFD23E5F6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6923B6-8B5A-ECAA-E443-D640366CB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CA85-351A-0443-B60A-51B13A9C11C7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288FE5-2BE2-4644-9C3E-E7BBD5F37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F03DB8-752C-07AA-6E76-7A73E4079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07BF-2BFD-A14E-8266-24FE69C36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23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92971C-0608-17F7-C9B1-1ED7771B6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BD3AE8-064C-3523-A604-3B8A5485F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80752-8CBB-7B95-41FB-F051125983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8CA85-351A-0443-B60A-51B13A9C11C7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87DD7-FFEB-9EF4-D13B-6396DBB817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1A750B-F53E-82A4-BCFC-0363F8D4A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F07BF-2BFD-A14E-8266-24FE69C36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93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2BBAB13-248B-C39F-FC88-4832000BBB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1207092"/>
            <a:ext cx="10905066" cy="4443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961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1ED2830-912C-537E-55C1-51E9C72CBD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879940"/>
            <a:ext cx="10905066" cy="509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059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2B7A51C-532C-AA80-8F4F-D2ED951CB7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392297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2576C47-7056-4BE4-D4E9-6F27640AD0D6}"/>
              </a:ext>
            </a:extLst>
          </p:cNvPr>
          <p:cNvSpPr txBox="1"/>
          <p:nvPr/>
        </p:nvSpPr>
        <p:spPr>
          <a:xfrm>
            <a:off x="498691" y="2344280"/>
            <a:ext cx="1700212" cy="759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  <a:spcAft>
                <a:spcPts val="600"/>
              </a:spcAft>
            </a:pPr>
            <a:r>
              <a:rPr lang="en-CA" sz="1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Establish universal screening program quality indicators</a:t>
            </a:r>
            <a:endParaRPr lang="en-GB" sz="1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0357B77-D7AA-FF0E-2F34-13553F8D6CF8}"/>
              </a:ext>
            </a:extLst>
          </p:cNvPr>
          <p:cNvGrpSpPr/>
          <p:nvPr/>
        </p:nvGrpSpPr>
        <p:grpSpPr>
          <a:xfrm>
            <a:off x="3045882" y="2489270"/>
            <a:ext cx="1700212" cy="707187"/>
            <a:chOff x="447818" y="2352349"/>
            <a:chExt cx="1700212" cy="707187"/>
          </a:xfrm>
        </p:grpSpPr>
        <p:sp>
          <p:nvSpPr>
            <p:cNvPr id="2" name="Rounded Rectangle 1">
              <a:extLst>
                <a:ext uri="{FF2B5EF4-FFF2-40B4-BE49-F238E27FC236}">
                  <a16:creationId xmlns:a16="http://schemas.microsoft.com/office/drawing/2014/main" id="{4927A603-012C-06D9-6CB1-11E064F70C1E}"/>
                </a:ext>
              </a:extLst>
            </p:cNvPr>
            <p:cNvSpPr/>
            <p:nvPr/>
          </p:nvSpPr>
          <p:spPr>
            <a:xfrm>
              <a:off x="462799" y="2388976"/>
              <a:ext cx="1592076" cy="67056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47D6F638-768F-F380-C8C9-0BA6EC26A33C}"/>
                </a:ext>
              </a:extLst>
            </p:cNvPr>
            <p:cNvSpPr txBox="1"/>
            <p:nvPr/>
          </p:nvSpPr>
          <p:spPr>
            <a:xfrm>
              <a:off x="447818" y="2352349"/>
              <a:ext cx="1700212" cy="5291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150000"/>
                </a:lnSpc>
                <a:spcAft>
                  <a:spcPts val="600"/>
                </a:spcAft>
              </a:pPr>
              <a:r>
                <a:rPr lang="en-US" sz="1000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Publicly accessible, easy to use, geospatial tool </a:t>
              </a:r>
              <a:endParaRPr lang="en-GB" sz="1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DA72EB5-C478-B910-D95F-684441AEEED2}"/>
              </a:ext>
            </a:extLst>
          </p:cNvPr>
          <p:cNvGrpSpPr/>
          <p:nvPr/>
        </p:nvGrpSpPr>
        <p:grpSpPr>
          <a:xfrm>
            <a:off x="1896764" y="3252704"/>
            <a:ext cx="1702150" cy="759952"/>
            <a:chOff x="462799" y="2314277"/>
            <a:chExt cx="1702150" cy="759952"/>
          </a:xfrm>
        </p:grpSpPr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4D1F307E-D981-2231-5618-00E128CFFA86}"/>
                </a:ext>
              </a:extLst>
            </p:cNvPr>
            <p:cNvSpPr/>
            <p:nvPr/>
          </p:nvSpPr>
          <p:spPr>
            <a:xfrm>
              <a:off x="462799" y="2388976"/>
              <a:ext cx="1592076" cy="67056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B7E41A7-A998-E234-16F7-2A6892A1C12F}"/>
                </a:ext>
              </a:extLst>
            </p:cNvPr>
            <p:cNvSpPr txBox="1"/>
            <p:nvPr/>
          </p:nvSpPr>
          <p:spPr>
            <a:xfrm>
              <a:off x="464737" y="2314277"/>
              <a:ext cx="1700212" cy="759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150000"/>
                </a:lnSpc>
                <a:spcAft>
                  <a:spcPts val="600"/>
                </a:spcAft>
              </a:pPr>
              <a:r>
                <a:rPr lang="en-US" sz="1000" dirty="0">
                  <a:latin typeface="Arial" panose="020B0604020202020204" pitchFamily="34" charset="0"/>
                  <a:ea typeface="Calibri" panose="020F0502020204030204" pitchFamily="34" charset="0"/>
                </a:rPr>
                <a:t>R</a:t>
              </a:r>
              <a:r>
                <a:rPr lang="en-US" sz="10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ecommendations for incidentally detected lung nodule tracking </a:t>
              </a:r>
              <a:endPara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1481F5B-91FB-D59B-7D0D-03A8410F744B}"/>
              </a:ext>
            </a:extLst>
          </p:cNvPr>
          <p:cNvGrpSpPr/>
          <p:nvPr/>
        </p:nvGrpSpPr>
        <p:grpSpPr>
          <a:xfrm>
            <a:off x="1096413" y="4364248"/>
            <a:ext cx="1700212" cy="759952"/>
            <a:chOff x="424092" y="2299584"/>
            <a:chExt cx="1700212" cy="759952"/>
          </a:xfrm>
        </p:grpSpPr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D912B010-D4E0-DD7B-C736-17B27A0D5852}"/>
                </a:ext>
              </a:extLst>
            </p:cNvPr>
            <p:cNvSpPr/>
            <p:nvPr/>
          </p:nvSpPr>
          <p:spPr>
            <a:xfrm>
              <a:off x="462799" y="2388976"/>
              <a:ext cx="1592076" cy="67056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50F7E62-DAE5-3505-998F-36DD7F9561E3}"/>
                </a:ext>
              </a:extLst>
            </p:cNvPr>
            <p:cNvSpPr txBox="1"/>
            <p:nvPr/>
          </p:nvSpPr>
          <p:spPr>
            <a:xfrm>
              <a:off x="424092" y="2299584"/>
              <a:ext cx="1700212" cy="759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150000"/>
                </a:lnSpc>
                <a:spcAft>
                  <a:spcPts val="600"/>
                </a:spcAft>
              </a:pPr>
              <a:r>
                <a:rPr lang="en-CA" sz="10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Establish universal screening program quality indicators</a:t>
              </a:r>
              <a:endPara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D27B06C-D3D4-4D19-6824-DFC336C5664F}"/>
              </a:ext>
            </a:extLst>
          </p:cNvPr>
          <p:cNvGrpSpPr/>
          <p:nvPr/>
        </p:nvGrpSpPr>
        <p:grpSpPr>
          <a:xfrm>
            <a:off x="7264625" y="2866652"/>
            <a:ext cx="1753209" cy="1238357"/>
            <a:chOff x="462798" y="2343653"/>
            <a:chExt cx="1753209" cy="1238357"/>
          </a:xfrm>
        </p:grpSpPr>
        <p:sp>
          <p:nvSpPr>
            <p:cNvPr id="26" name="Rounded Rectangle 25">
              <a:extLst>
                <a:ext uri="{FF2B5EF4-FFF2-40B4-BE49-F238E27FC236}">
                  <a16:creationId xmlns:a16="http://schemas.microsoft.com/office/drawing/2014/main" id="{996C75AD-1174-BB37-E6CE-D1642C406E8E}"/>
                </a:ext>
              </a:extLst>
            </p:cNvPr>
            <p:cNvSpPr/>
            <p:nvPr/>
          </p:nvSpPr>
          <p:spPr>
            <a:xfrm>
              <a:off x="462798" y="2343653"/>
              <a:ext cx="1700212" cy="1238357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4F7A61A-1904-0495-8FFB-2CBA71D71CB8}"/>
                </a:ext>
              </a:extLst>
            </p:cNvPr>
            <p:cNvSpPr txBox="1"/>
            <p:nvPr/>
          </p:nvSpPr>
          <p:spPr>
            <a:xfrm>
              <a:off x="515795" y="2410608"/>
              <a:ext cx="1700212" cy="990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50000"/>
                </a:lnSpc>
                <a:spcAft>
                  <a:spcPts val="600"/>
                </a:spcAft>
              </a:pPr>
              <a:r>
                <a:rPr lang="en-CA" sz="1000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Personalize CT screening interval, based on an individual’s CT lung cancer risk.</a:t>
              </a:r>
              <a:endParaRPr lang="en-GB" sz="1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F1BE8E5-9EED-B5CA-33D8-B8D4FA245929}"/>
              </a:ext>
            </a:extLst>
          </p:cNvPr>
          <p:cNvGrpSpPr/>
          <p:nvPr/>
        </p:nvGrpSpPr>
        <p:grpSpPr>
          <a:xfrm>
            <a:off x="5562475" y="3277608"/>
            <a:ext cx="1736180" cy="1466616"/>
            <a:chOff x="429740" y="2424365"/>
            <a:chExt cx="1736180" cy="1466616"/>
          </a:xfrm>
        </p:grpSpPr>
        <p:sp>
          <p:nvSpPr>
            <p:cNvPr id="29" name="Rounded Rectangle 28">
              <a:extLst>
                <a:ext uri="{FF2B5EF4-FFF2-40B4-BE49-F238E27FC236}">
                  <a16:creationId xmlns:a16="http://schemas.microsoft.com/office/drawing/2014/main" id="{A0BCD54E-C6BC-9348-8261-A4D11D29E813}"/>
                </a:ext>
              </a:extLst>
            </p:cNvPr>
            <p:cNvSpPr/>
            <p:nvPr/>
          </p:nvSpPr>
          <p:spPr>
            <a:xfrm>
              <a:off x="429740" y="2441740"/>
              <a:ext cx="1592076" cy="1449241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A5D5448-FD4C-BDD5-AD9D-4916F411224E}"/>
                </a:ext>
              </a:extLst>
            </p:cNvPr>
            <p:cNvSpPr txBox="1"/>
            <p:nvPr/>
          </p:nvSpPr>
          <p:spPr>
            <a:xfrm>
              <a:off x="465708" y="2424365"/>
              <a:ext cx="1700212" cy="14524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50000"/>
                </a:lnSpc>
                <a:spcAft>
                  <a:spcPts val="600"/>
                </a:spcAft>
              </a:pPr>
              <a:r>
                <a:rPr lang="en-GB" sz="1000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Evidence to support clinical and cost effectiveness for the identification of additional findings on a lung cancer screening CT.</a:t>
              </a:r>
              <a:endParaRPr lang="en-GB" sz="1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7DFA61F-E382-E480-CF4D-F623C32FD1CF}"/>
              </a:ext>
            </a:extLst>
          </p:cNvPr>
          <p:cNvGrpSpPr/>
          <p:nvPr/>
        </p:nvGrpSpPr>
        <p:grpSpPr>
          <a:xfrm>
            <a:off x="3686653" y="4199310"/>
            <a:ext cx="1836756" cy="1238357"/>
            <a:chOff x="462799" y="2388975"/>
            <a:chExt cx="1836756" cy="1238357"/>
          </a:xfrm>
        </p:grpSpPr>
        <p:sp>
          <p:nvSpPr>
            <p:cNvPr id="32" name="Rounded Rectangle 31">
              <a:extLst>
                <a:ext uri="{FF2B5EF4-FFF2-40B4-BE49-F238E27FC236}">
                  <a16:creationId xmlns:a16="http://schemas.microsoft.com/office/drawing/2014/main" id="{6E94B2D7-E09C-7CF3-ACC3-97B7B0F124D3}"/>
                </a:ext>
              </a:extLst>
            </p:cNvPr>
            <p:cNvSpPr/>
            <p:nvPr/>
          </p:nvSpPr>
          <p:spPr>
            <a:xfrm>
              <a:off x="462799" y="2388975"/>
              <a:ext cx="1836756" cy="123835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8A7470A-AB88-6774-97C3-ADFEABE4BC08}"/>
                </a:ext>
              </a:extLst>
            </p:cNvPr>
            <p:cNvSpPr txBox="1"/>
            <p:nvPr/>
          </p:nvSpPr>
          <p:spPr>
            <a:xfrm>
              <a:off x="542643" y="2396934"/>
              <a:ext cx="1700212" cy="12216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50000"/>
                </a:lnSpc>
                <a:spcAft>
                  <a:spcPts val="600"/>
                </a:spcAft>
              </a:pPr>
              <a:r>
                <a:rPr lang="en-US" sz="10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Establish a global shared education resource of lung cancer screening CT to ensure high quality reading and reporting</a:t>
              </a:r>
              <a:endPara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74E3FAA-7737-7E68-B124-2A932AAA1F47}"/>
              </a:ext>
            </a:extLst>
          </p:cNvPr>
          <p:cNvGrpSpPr/>
          <p:nvPr/>
        </p:nvGrpSpPr>
        <p:grpSpPr>
          <a:xfrm>
            <a:off x="9856553" y="1674373"/>
            <a:ext cx="1877147" cy="1470209"/>
            <a:chOff x="462799" y="2368007"/>
            <a:chExt cx="1877147" cy="1470209"/>
          </a:xfrm>
        </p:grpSpPr>
        <p:sp>
          <p:nvSpPr>
            <p:cNvPr id="35" name="Rounded Rectangle 34">
              <a:extLst>
                <a:ext uri="{FF2B5EF4-FFF2-40B4-BE49-F238E27FC236}">
                  <a16:creationId xmlns:a16="http://schemas.microsoft.com/office/drawing/2014/main" id="{63669910-8CE7-5572-DD68-7CC8B7CFD306}"/>
                </a:ext>
              </a:extLst>
            </p:cNvPr>
            <p:cNvSpPr/>
            <p:nvPr/>
          </p:nvSpPr>
          <p:spPr>
            <a:xfrm>
              <a:off x="462799" y="2388975"/>
              <a:ext cx="1836756" cy="1449241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8804D4E-5F57-CD3B-2F76-9A6CE4B6967C}"/>
                </a:ext>
              </a:extLst>
            </p:cNvPr>
            <p:cNvSpPr txBox="1"/>
            <p:nvPr/>
          </p:nvSpPr>
          <p:spPr>
            <a:xfrm>
              <a:off x="639734" y="2368007"/>
              <a:ext cx="1700212" cy="12216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50000"/>
                </a:lnSpc>
                <a:spcAft>
                  <a:spcPts val="600"/>
                </a:spcAft>
              </a:pPr>
              <a:r>
                <a:rPr lang="en-CA" sz="1000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</a:t>
              </a:r>
              <a:r>
                <a:rPr lang="en-CA" sz="1000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tandardised high-quality performance AI protocols, </a:t>
              </a:r>
              <a:r>
                <a:rPr lang="en-CA" sz="1000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that</a:t>
              </a:r>
              <a:r>
                <a:rPr lang="en-CA" sz="1000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leads to substantial reductions in costs and radiology reporting time.</a:t>
              </a:r>
              <a:endParaRPr lang="en-GB" sz="1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7F64997-5944-F330-8B1F-09DBD7E76117}"/>
              </a:ext>
            </a:extLst>
          </p:cNvPr>
          <p:cNvGrpSpPr/>
          <p:nvPr/>
        </p:nvGrpSpPr>
        <p:grpSpPr>
          <a:xfrm>
            <a:off x="6517784" y="435754"/>
            <a:ext cx="2050302" cy="1449240"/>
            <a:chOff x="477854" y="2442446"/>
            <a:chExt cx="1753784" cy="1449240"/>
          </a:xfrm>
        </p:grpSpPr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DF8497CD-9DFB-D628-EDC2-DC510E19B4CC}"/>
                </a:ext>
              </a:extLst>
            </p:cNvPr>
            <p:cNvSpPr/>
            <p:nvPr/>
          </p:nvSpPr>
          <p:spPr>
            <a:xfrm>
              <a:off x="477854" y="2442446"/>
              <a:ext cx="1592076" cy="144924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EC7C769-50D5-8404-9B13-56F5DA4F4EE6}"/>
                </a:ext>
              </a:extLst>
            </p:cNvPr>
            <p:cNvSpPr txBox="1"/>
            <p:nvPr/>
          </p:nvSpPr>
          <p:spPr>
            <a:xfrm>
              <a:off x="531426" y="2519204"/>
              <a:ext cx="1700212" cy="12216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50000"/>
                </a:lnSpc>
                <a:spcAft>
                  <a:spcPts val="600"/>
                </a:spcAft>
              </a:pPr>
              <a:r>
                <a:rPr lang="en-CA" sz="1000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Integration of </a:t>
              </a:r>
              <a:r>
                <a:rPr lang="en-AU" sz="1000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artificial intelligence and biomarkers to increase the prediction of malignancy in suspicious CT screen-detected lesions</a:t>
              </a:r>
              <a:endParaRPr lang="en-GB" sz="1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46903D0-4B25-975C-31EE-D8DC666FAB81}"/>
              </a:ext>
            </a:extLst>
          </p:cNvPr>
          <p:cNvGrpSpPr/>
          <p:nvPr/>
        </p:nvGrpSpPr>
        <p:grpSpPr>
          <a:xfrm>
            <a:off x="4460843" y="1398182"/>
            <a:ext cx="1700212" cy="1086685"/>
            <a:chOff x="417293" y="2388975"/>
            <a:chExt cx="1700212" cy="1086685"/>
          </a:xfrm>
        </p:grpSpPr>
        <p:sp>
          <p:nvSpPr>
            <p:cNvPr id="38" name="Rounded Rectangle 37">
              <a:extLst>
                <a:ext uri="{FF2B5EF4-FFF2-40B4-BE49-F238E27FC236}">
                  <a16:creationId xmlns:a16="http://schemas.microsoft.com/office/drawing/2014/main" id="{63169FCB-D668-9F85-1F78-E014DA075AFF}"/>
                </a:ext>
              </a:extLst>
            </p:cNvPr>
            <p:cNvSpPr/>
            <p:nvPr/>
          </p:nvSpPr>
          <p:spPr>
            <a:xfrm>
              <a:off x="462799" y="2388975"/>
              <a:ext cx="1592076" cy="1086685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7D76ED5-CB66-79BA-B4A7-7E18A2F78A5F}"/>
                </a:ext>
              </a:extLst>
            </p:cNvPr>
            <p:cNvSpPr txBox="1"/>
            <p:nvPr/>
          </p:nvSpPr>
          <p:spPr>
            <a:xfrm>
              <a:off x="417293" y="2393038"/>
              <a:ext cx="1700212" cy="990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150000"/>
                </a:lnSpc>
                <a:spcAft>
                  <a:spcPts val="600"/>
                </a:spcAft>
              </a:pPr>
              <a:r>
                <a:rPr 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I</a:t>
              </a:r>
              <a:r>
                <a:rPr lang="en-US" sz="1000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dentify individuals who have never smoked but are at high risk of developing lung cancer </a:t>
              </a:r>
              <a:endParaRPr lang="en-GB" sz="1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5CBDF805-CD52-6825-246A-43B96D4C13FE}"/>
              </a:ext>
            </a:extLst>
          </p:cNvPr>
          <p:cNvSpPr txBox="1"/>
          <p:nvPr/>
        </p:nvSpPr>
        <p:spPr>
          <a:xfrm>
            <a:off x="498691" y="719666"/>
            <a:ext cx="42474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IASLC</a:t>
            </a:r>
          </a:p>
          <a:p>
            <a:pPr algn="ctr"/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CT Screening Five Year Road Map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2555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145</Words>
  <Application>Microsoft Office PowerPoint</Application>
  <PresentationFormat>Widescreen</PresentationFormat>
  <Paragraphs>18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Field, John</dc:creator>
  <cp:lastModifiedBy>Stephen Lam</cp:lastModifiedBy>
  <cp:revision>22</cp:revision>
  <cp:lastPrinted>2022-12-06T15:22:41Z</cp:lastPrinted>
  <dcterms:created xsi:type="dcterms:W3CDTF">2022-12-06T15:01:22Z</dcterms:created>
  <dcterms:modified xsi:type="dcterms:W3CDTF">2023-06-04T22:36:56Z</dcterms:modified>
</cp:coreProperties>
</file>